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333" r:id="rId3"/>
    <p:sldId id="336" r:id="rId4"/>
    <p:sldId id="334" r:id="rId5"/>
    <p:sldId id="341" r:id="rId6"/>
    <p:sldId id="342" r:id="rId7"/>
    <p:sldId id="340" r:id="rId8"/>
    <p:sldId id="343" r:id="rId9"/>
    <p:sldId id="344" r:id="rId10"/>
    <p:sldId id="345" r:id="rId11"/>
    <p:sldId id="303" r:id="rId12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16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16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16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16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16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6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16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16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1600"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33399"/>
    <a:srgbClr val="FFCC66"/>
    <a:srgbClr val="FF9933"/>
    <a:srgbClr val="57B2B9"/>
    <a:srgbClr val="FF6699"/>
    <a:srgbClr val="A50021"/>
    <a:srgbClr val="000066"/>
    <a:srgbClr val="6699F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8A107856-5554-42FB-B03E-39F5DBC370BA}" styleName="Medium Style 4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2"/>
              </a:solidFill>
            </a:ln>
          </a:top>
        </a:tcBdr>
        <a:fill>
          <a:solidFill>
            <a:schemeClr val="accent2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2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20173" autoAdjust="0"/>
    <p:restoredTop sz="94717" autoAdjust="0"/>
  </p:normalViewPr>
  <p:slideViewPr>
    <p:cSldViewPr>
      <p:cViewPr>
        <p:scale>
          <a:sx n="93" d="100"/>
          <a:sy n="93" d="100"/>
        </p:scale>
        <p:origin x="-456" y="114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408"/>
    </p:cViewPr>
  </p:sorter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917ED0E-056C-42E0-A7BB-D3C73988389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DF6BDCF-D454-41FA-9EE5-EC6F8CBB237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BF20CD-7DA3-4EF9-9395-C23943D11D6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BA20F3D-AC85-4977-82F1-DE42A357DD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2C372A2-9050-45E5-BF4E-BD0A69373C2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3A39531-3543-4322-82FE-89AFA0144E7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8D39F4B-050D-4442-B639-BB34EDF569E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8F64B99-70E9-4A71-8594-22CA9F5956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63C1A07-D9F6-4D91-AC9F-5619BF32B35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24C8500-4D76-459A-B012-9FEE3692BAB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99171E-08A3-4CB0-A9DD-9F4C9DF087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FEE7F2"/>
            </a:gs>
            <a:gs pos="17999">
              <a:srgbClr val="FBD49C"/>
            </a:gs>
            <a:gs pos="39000">
              <a:srgbClr val="FBA97D"/>
            </a:gs>
            <a:gs pos="64000">
              <a:srgbClr val="FAC77D"/>
            </a:gs>
            <a:gs pos="82001">
              <a:srgbClr val="FEE7F2"/>
            </a:gs>
            <a:gs pos="100000">
              <a:srgbClr val="FBEAC7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>
              <a:defRPr/>
            </a:pPr>
            <a:fld id="{DF5F1317-4DFA-4063-977B-A73078FCF8B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AutoShape 4"/>
          <p:cNvSpPr>
            <a:spLocks noChangeArrowheads="1"/>
          </p:cNvSpPr>
          <p:nvPr/>
        </p:nvSpPr>
        <p:spPr bwMode="auto">
          <a:xfrm>
            <a:off x="990600" y="1828800"/>
            <a:ext cx="7315200" cy="2057400"/>
          </a:xfrm>
          <a:prstGeom prst="roundRect">
            <a:avLst>
              <a:gd name="adj" fmla="val 16667"/>
            </a:avLst>
          </a:prstGeom>
          <a:gradFill rotWithShape="1">
            <a:gsLst>
              <a:gs pos="0">
                <a:srgbClr val="FBEAC7"/>
              </a:gs>
              <a:gs pos="17999">
                <a:srgbClr val="FEE7F2"/>
              </a:gs>
              <a:gs pos="36000">
                <a:srgbClr val="FAC77D"/>
              </a:gs>
              <a:gs pos="61000">
                <a:srgbClr val="FBA97D"/>
              </a:gs>
              <a:gs pos="82001">
                <a:srgbClr val="FBD49C"/>
              </a:gs>
              <a:gs pos="100000">
                <a:srgbClr val="FEE7F2"/>
              </a:gs>
            </a:gsLst>
            <a:path path="shape">
              <a:fillToRect l="50000" t="50000" r="50000" b="50000"/>
            </a:path>
          </a:gradFill>
          <a:ln w="9525">
            <a:noFill/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sp>
        <p:nvSpPr>
          <p:cNvPr id="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228600" y="1066800"/>
            <a:ext cx="8686800" cy="2895600"/>
          </a:xfrm>
        </p:spPr>
        <p:txBody>
          <a:bodyPr/>
          <a:lstStyle/>
          <a:p>
            <a:pPr eaLnBrk="1" hangingPunct="1">
              <a:defRPr/>
            </a:pPr>
            <a:r>
              <a:rPr lang="en-US" sz="4000" b="1" dirty="0" smtClean="0">
                <a:solidFill>
                  <a:srgbClr val="FF0000"/>
                </a:solidFill>
              </a:rPr>
              <a:t>Derivation for Non- Newtonian Flow and </a:t>
            </a:r>
            <a:r>
              <a:rPr lang="en-US" sz="4000" b="1" dirty="0" err="1" smtClean="0">
                <a:solidFill>
                  <a:srgbClr val="FF0000"/>
                </a:solidFill>
              </a:rPr>
              <a:t>Numericals</a:t>
            </a:r>
            <a:endParaRPr lang="en-US" sz="4000" b="1" dirty="0" smtClean="0">
              <a:solidFill>
                <a:srgbClr val="FF0000"/>
              </a:solidFill>
              <a:effectLst>
                <a:outerShdw blurRad="38100" dist="38100" dir="2700000" algn="tl">
                  <a:srgbClr val="FFFFFF"/>
                </a:outerShdw>
              </a:effectLst>
            </a:endParaRPr>
          </a:p>
        </p:txBody>
      </p:sp>
      <p:sp>
        <p:nvSpPr>
          <p:cNvPr id="2052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066800" y="3962400"/>
            <a:ext cx="6705600" cy="2362200"/>
          </a:xfrm>
        </p:spPr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b="1" smtClean="0">
                <a:solidFill>
                  <a:srgbClr val="A50021"/>
                </a:solidFill>
              </a:rPr>
              <a:t>Dr. J. Badshah</a:t>
            </a:r>
          </a:p>
          <a:p>
            <a:pPr eaLnBrk="1" hangingPunct="1">
              <a:lnSpc>
                <a:spcPct val="90000"/>
              </a:lnSpc>
            </a:pPr>
            <a:r>
              <a:rPr lang="en-US" sz="2000" b="1" smtClean="0"/>
              <a:t>University Professor – cum - Chief Scientist</a:t>
            </a:r>
          </a:p>
          <a:p>
            <a:pPr eaLnBrk="1" hangingPunct="1">
              <a:lnSpc>
                <a:spcPct val="90000"/>
              </a:lnSpc>
            </a:pPr>
            <a:r>
              <a:rPr lang="en-US" sz="2000" b="1" smtClean="0"/>
              <a:t>Dairy Engineering Department</a:t>
            </a:r>
          </a:p>
          <a:p>
            <a:pPr eaLnBrk="1" hangingPunct="1">
              <a:lnSpc>
                <a:spcPct val="90000"/>
              </a:lnSpc>
            </a:pPr>
            <a:r>
              <a:rPr lang="en-US" sz="2000" b="1" smtClean="0"/>
              <a:t>Sanjay Gandhi Institute of Dairy Science &amp; Technology, Jagdeopath, Patna</a:t>
            </a:r>
          </a:p>
          <a:p>
            <a:pPr eaLnBrk="1" hangingPunct="1">
              <a:lnSpc>
                <a:spcPct val="90000"/>
              </a:lnSpc>
            </a:pPr>
            <a:r>
              <a:rPr lang="en-US" sz="1800" b="1" smtClean="0"/>
              <a:t>(Bihar Animal Sciences University, Patna)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44562"/>
          </a:xfrm>
        </p:spPr>
        <p:txBody>
          <a:bodyPr/>
          <a:lstStyle/>
          <a:p>
            <a:r>
              <a:rPr lang="en-US" sz="3200" dirty="0" smtClean="0">
                <a:solidFill>
                  <a:srgbClr val="FF0000"/>
                </a:solidFill>
              </a:rPr>
              <a:t>Derivation for non-Newtonian Fluid flow in a pipe</a:t>
            </a:r>
            <a:endParaRPr lang="en-US" sz="32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906963"/>
          </a:xfrm>
        </p:spPr>
        <p:txBody>
          <a:bodyPr/>
          <a:lstStyle/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Consider the mechanism of liquid flowing through a pipe/tube by overcoming shearing resistance with a pressure difference across the cross section </a:t>
            </a:r>
            <a:r>
              <a:rPr lang="en-US" sz="2400" dirty="0" err="1" smtClean="0"/>
              <a:t>beween</a:t>
            </a:r>
            <a:r>
              <a:rPr lang="en-US" sz="2400" dirty="0" smtClean="0"/>
              <a:t> the length of pipe.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Let the radius of pipe as R, diameter be D and length of shearing area of pipe is L. For an elemental ring at r from centre with a thickness </a:t>
            </a:r>
            <a:r>
              <a:rPr lang="en-US" sz="2400" dirty="0" err="1" smtClean="0"/>
              <a:t>dr</a:t>
            </a:r>
            <a:r>
              <a:rPr lang="en-US" sz="2400" dirty="0" smtClean="0"/>
              <a:t>, the ring area is 2πr dr. The shearing area of elemental ring is 2πrL and cross sectional area of element is πr</a:t>
            </a:r>
            <a:r>
              <a:rPr lang="en-US" sz="2400" baseline="30000" dirty="0" smtClean="0"/>
              <a:t>2.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9762"/>
          </a:xfrm>
        </p:spPr>
        <p:txBody>
          <a:bodyPr/>
          <a:lstStyle/>
          <a:p>
            <a:r>
              <a:rPr lang="en-US" sz="3200" dirty="0" smtClean="0">
                <a:solidFill>
                  <a:srgbClr val="FF0000"/>
                </a:solidFill>
              </a:rPr>
              <a:t>Motion of Fluid Foods in a pipe</a:t>
            </a:r>
            <a:endParaRPr lang="en-US" sz="32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838200"/>
            <a:ext cx="8229600" cy="5867400"/>
          </a:xfrm>
        </p:spPr>
        <p:txBody>
          <a:bodyPr/>
          <a:lstStyle/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On equilibrium at point r =r , consider the force balance on the cross section between P</a:t>
            </a:r>
            <a:r>
              <a:rPr lang="en-US" sz="2400" baseline="-25000" dirty="0" smtClean="0"/>
              <a:t>1</a:t>
            </a:r>
            <a:r>
              <a:rPr lang="en-US" sz="2400" dirty="0" smtClean="0"/>
              <a:t> and P</a:t>
            </a:r>
            <a:r>
              <a:rPr lang="en-US" sz="2400" baseline="-25000" dirty="0" smtClean="0"/>
              <a:t>2</a:t>
            </a:r>
            <a:r>
              <a:rPr lang="en-US" sz="2400" dirty="0" smtClean="0"/>
              <a:t>. The shear force for area 2π r L is equal to the force due pressure difference on the element i.e.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Ꞇ . 2π r L = (P</a:t>
            </a:r>
            <a:r>
              <a:rPr lang="en-US" sz="2400" baseline="-25000" dirty="0" smtClean="0"/>
              <a:t>1</a:t>
            </a:r>
            <a:r>
              <a:rPr lang="en-US" sz="2400" dirty="0" smtClean="0"/>
              <a:t> – P</a:t>
            </a:r>
            <a:r>
              <a:rPr lang="en-US" sz="2400" baseline="-25000" dirty="0" smtClean="0"/>
              <a:t>2</a:t>
            </a:r>
            <a:r>
              <a:rPr lang="en-US" sz="2400" dirty="0" smtClean="0"/>
              <a:t>) πr</a:t>
            </a:r>
            <a:r>
              <a:rPr lang="en-US" sz="2400" baseline="30000" dirty="0" smtClean="0"/>
              <a:t>2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Therefore, Ꞇ = (P</a:t>
            </a:r>
            <a:r>
              <a:rPr lang="en-US" sz="2400" baseline="-25000" dirty="0" smtClean="0"/>
              <a:t>1</a:t>
            </a:r>
            <a:r>
              <a:rPr lang="en-US" sz="2400" dirty="0" smtClean="0"/>
              <a:t> – P</a:t>
            </a:r>
            <a:r>
              <a:rPr lang="en-US" sz="2400" baseline="-25000" dirty="0" smtClean="0"/>
              <a:t>2</a:t>
            </a:r>
            <a:r>
              <a:rPr lang="en-US" sz="2400" dirty="0" smtClean="0"/>
              <a:t>) .r/2L   -------------------(1)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Consider the fluid as non-Newtonian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Therefore at radius r,  Ꞇ </a:t>
            </a:r>
            <a:r>
              <a:rPr lang="en-US" sz="2400" baseline="-25000" dirty="0" smtClean="0"/>
              <a:t>  </a:t>
            </a:r>
            <a:r>
              <a:rPr lang="en-US" sz="2400" dirty="0" smtClean="0"/>
              <a:t> =  m(- </a:t>
            </a:r>
            <a:r>
              <a:rPr lang="en-US" sz="2400" dirty="0" err="1" smtClean="0"/>
              <a:t>dv</a:t>
            </a:r>
            <a:r>
              <a:rPr lang="en-US" sz="2400" baseline="-25000" dirty="0" smtClean="0"/>
              <a:t> </a:t>
            </a:r>
            <a:r>
              <a:rPr lang="en-US" sz="2400" dirty="0" smtClean="0"/>
              <a:t> /</a:t>
            </a:r>
            <a:r>
              <a:rPr lang="en-US" sz="2400" dirty="0" err="1" smtClean="0"/>
              <a:t>dr</a:t>
            </a:r>
            <a:r>
              <a:rPr lang="en-US" sz="2400" dirty="0" smtClean="0"/>
              <a:t>)</a:t>
            </a:r>
            <a:r>
              <a:rPr lang="en-US" sz="2400" baseline="30000" dirty="0" smtClean="0"/>
              <a:t>n</a:t>
            </a:r>
            <a:r>
              <a:rPr lang="en-US" sz="2400" dirty="0" smtClean="0"/>
              <a:t> --------- (2)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From equation 1 and 2, we have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∫ - </a:t>
            </a:r>
            <a:r>
              <a:rPr lang="en-US" sz="2400" dirty="0" err="1" smtClean="0"/>
              <a:t>dv</a:t>
            </a:r>
            <a:r>
              <a:rPr lang="en-US" sz="2400" dirty="0" smtClean="0"/>
              <a:t> =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. ∫ r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</a:t>
            </a:r>
            <a:r>
              <a:rPr lang="en-US" sz="2400" dirty="0" err="1" smtClean="0"/>
              <a:t>dr</a:t>
            </a:r>
            <a:r>
              <a:rPr lang="en-US" sz="2400" dirty="0" smtClean="0"/>
              <a:t>  Integrating from r =r to r = R for velocity from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 to zero, we get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 =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</a:t>
            </a:r>
            <a:r>
              <a:rPr lang="en-US" sz="2400" dirty="0" err="1" smtClean="0"/>
              <a:t>n</a:t>
            </a:r>
            <a:r>
              <a:rPr lang="en-US" sz="2400" dirty="0" smtClean="0"/>
              <a:t>/(n+1)(R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  - 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) -----------(3)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and average velocity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endParaRPr lang="en-US" sz="2400" baseline="-25000" dirty="0" smtClean="0"/>
          </a:p>
          <a:p>
            <a:pPr algn="just">
              <a:buFont typeface="Wingdings" pitchFamily="2" charset="2"/>
              <a:buChar char="v"/>
            </a:pP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. πR</a:t>
            </a:r>
            <a:r>
              <a:rPr lang="en-US" sz="2400" baseline="30000" dirty="0" smtClean="0"/>
              <a:t>2 </a:t>
            </a:r>
            <a:r>
              <a:rPr lang="en-US" sz="2400" dirty="0" smtClean="0"/>
              <a:t> = 2π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</a:t>
            </a:r>
            <a:r>
              <a:rPr lang="en-US" sz="2400" dirty="0" err="1" smtClean="0"/>
              <a:t>n</a:t>
            </a:r>
            <a:r>
              <a:rPr lang="en-US" sz="2400" dirty="0" smtClean="0"/>
              <a:t>/(n+1)∫r(R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  - 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)</a:t>
            </a:r>
            <a:r>
              <a:rPr lang="en-US" sz="2400" dirty="0" err="1" smtClean="0"/>
              <a:t>dr</a:t>
            </a:r>
            <a:r>
              <a:rPr lang="en-US" sz="2400" dirty="0" smtClean="0"/>
              <a:t> </a:t>
            </a:r>
          </a:p>
          <a:p>
            <a:pPr algn="just">
              <a:buFont typeface="Wingdings" pitchFamily="2" charset="2"/>
              <a:buChar char="v"/>
            </a:pPr>
            <a:endParaRPr lang="en-US" sz="2400" dirty="0" smtClean="0"/>
          </a:p>
          <a:p>
            <a:endParaRPr lang="en-US" sz="28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92162"/>
          </a:xfrm>
        </p:spPr>
        <p:txBody>
          <a:bodyPr/>
          <a:lstStyle/>
          <a:p>
            <a:r>
              <a:rPr lang="en-US" sz="2800" dirty="0" smtClean="0">
                <a:solidFill>
                  <a:srgbClr val="FF0000"/>
                </a:solidFill>
              </a:rPr>
              <a:t>Derivation for Velocity profile in Newtonian flow through a pipe</a:t>
            </a:r>
            <a:endParaRPr lang="en-US" sz="28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143000"/>
            <a:ext cx="8305800" cy="5257800"/>
          </a:xfrm>
        </p:spPr>
        <p:txBody>
          <a:bodyPr/>
          <a:lstStyle/>
          <a:p>
            <a:pPr algn="just">
              <a:buFont typeface="Wingdings" pitchFamily="2" charset="2"/>
              <a:buChar char="v"/>
            </a:pPr>
            <a:r>
              <a:rPr lang="en-US" sz="2800" dirty="0" smtClean="0"/>
              <a:t> </a:t>
            </a:r>
            <a:r>
              <a:rPr lang="en-US" sz="2400" dirty="0" smtClean="0"/>
              <a:t>Therefore, v </a:t>
            </a:r>
            <a:r>
              <a:rPr lang="en-US" sz="2400" baseline="-25000" dirty="0" err="1" smtClean="0"/>
              <a:t>avg</a:t>
            </a:r>
            <a:r>
              <a:rPr lang="en-US" sz="2400" baseline="-25000" dirty="0" smtClean="0"/>
              <a:t> </a:t>
            </a:r>
            <a:r>
              <a:rPr lang="en-US" sz="2400" dirty="0" smtClean="0"/>
              <a:t> =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. </a:t>
            </a:r>
            <a:r>
              <a:rPr lang="en-US" sz="2400" dirty="0" err="1" smtClean="0"/>
              <a:t>n</a:t>
            </a:r>
            <a:r>
              <a:rPr lang="en-US" sz="2400" dirty="0" smtClean="0"/>
              <a:t>/(3n+1) R</a:t>
            </a:r>
            <a:r>
              <a:rPr lang="en-US" sz="2400" baseline="30000" dirty="0" smtClean="0"/>
              <a:t>(n+1/n) </a:t>
            </a:r>
            <a:r>
              <a:rPr lang="en-US" sz="2400" dirty="0" smtClean="0"/>
              <a:t>------(4)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This is a </a:t>
            </a:r>
            <a:r>
              <a:rPr lang="en-US" sz="2400" dirty="0" err="1" smtClean="0"/>
              <a:t>Rabinowitsch</a:t>
            </a:r>
            <a:r>
              <a:rPr lang="en-US" sz="2400" dirty="0" smtClean="0"/>
              <a:t>-Mooney equation </a:t>
            </a:r>
            <a:r>
              <a:rPr lang="en-US" sz="2400" dirty="0" err="1" smtClean="0"/>
              <a:t>Equation</a:t>
            </a:r>
            <a:r>
              <a:rPr lang="en-US" sz="2400" dirty="0" smtClean="0"/>
              <a:t> The velocity profile can be obtained from equation 3 and 4: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/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= [(3n+1)/(n+1)] [1- (r/R)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]   -----------------(5)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At r=0 ,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 =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max</a:t>
            </a:r>
            <a:r>
              <a:rPr lang="en-US" sz="2400" dirty="0" smtClean="0"/>
              <a:t> and at r = R,   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 = 0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/>
              <a:t>Keeping the values in above equation (5) for flow behavior index n =1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/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= 2 [1- (r/R)</a:t>
            </a:r>
            <a:r>
              <a:rPr lang="en-US" sz="2400" baseline="30000" dirty="0" smtClean="0"/>
              <a:t>2</a:t>
            </a:r>
            <a:r>
              <a:rPr lang="en-US" sz="2400" dirty="0" smtClean="0"/>
              <a:t>] and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max</a:t>
            </a:r>
            <a:r>
              <a:rPr lang="en-US" sz="2400" dirty="0" smtClean="0"/>
              <a:t>  =  2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baseline="-25000" dirty="0" smtClean="0"/>
              <a:t>, </a:t>
            </a:r>
            <a:r>
              <a:rPr lang="en-US" sz="2400" dirty="0" smtClean="0"/>
              <a:t> This is the condition of laminar flow and velocity profile is completely parabolic.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68362"/>
          </a:xfrm>
        </p:spPr>
        <p:txBody>
          <a:bodyPr/>
          <a:lstStyle/>
          <a:p>
            <a:r>
              <a:rPr lang="en-US" sz="3200" dirty="0" smtClean="0">
                <a:solidFill>
                  <a:srgbClr val="FF0000"/>
                </a:solidFill>
              </a:rPr>
              <a:t>Flow Rate Equation for non- Newtonian Flow</a:t>
            </a:r>
            <a:endParaRPr lang="en-US" sz="32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4830763"/>
          </a:xfrm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Flow Rate Q = ∫(0 to R) </a:t>
            </a:r>
            <a:r>
              <a:rPr lang="en-US" sz="2400" dirty="0" err="1" smtClean="0"/>
              <a:t>Vr</a:t>
            </a:r>
            <a:r>
              <a:rPr lang="en-US" sz="2400" dirty="0" smtClean="0"/>
              <a:t> . 2πrdr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Q = ∫(0 to R)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</a:t>
            </a:r>
            <a:r>
              <a:rPr lang="en-US" sz="2400" dirty="0" err="1" smtClean="0"/>
              <a:t>n</a:t>
            </a:r>
            <a:r>
              <a:rPr lang="en-US" sz="2400" dirty="0" smtClean="0"/>
              <a:t>/(n+1)(R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  - 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) . 2πrdr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Q=2π(∆P/2mL)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</a:t>
            </a:r>
            <a:r>
              <a:rPr lang="en-US" sz="2400" dirty="0" err="1" smtClean="0"/>
              <a:t>n</a:t>
            </a:r>
            <a:r>
              <a:rPr lang="en-US" sz="2400" dirty="0" smtClean="0"/>
              <a:t>/(n+1) ∫(0 to R)[(R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  - 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) . </a:t>
            </a:r>
            <a:r>
              <a:rPr lang="en-US" sz="2400" dirty="0" err="1" smtClean="0"/>
              <a:t>rdr</a:t>
            </a:r>
            <a:r>
              <a:rPr lang="en-US" sz="2400" dirty="0" smtClean="0"/>
              <a:t>]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Q = π (∆P/2mL)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 [n/(3n+1)]R </a:t>
            </a:r>
            <a:r>
              <a:rPr lang="en-US" sz="2400" baseline="30000" dirty="0" smtClean="0"/>
              <a:t>(3n+1)/n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Rheological parameter m and n can be determined for developing model of fluids by taking log on both side. Finally  draw a graph between log (∆P/2L) and log Q obtained by measurement during experiment of flow through a tube viscometer. The slope of the line will be n and the intercept at certain value of log Q can determine the value of m by substituting and calculating from the final equation of log (∆P/2L) versus log Q.</a:t>
            </a:r>
          </a:p>
          <a:p>
            <a:pPr>
              <a:buFont typeface="Wingdings" pitchFamily="2" charset="2"/>
              <a:buChar char="Ø"/>
            </a:pPr>
            <a:endParaRPr lang="en-US" sz="2400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/>
          <a:lstStyle/>
          <a:p>
            <a:r>
              <a:rPr lang="en-US" sz="2800" dirty="0" smtClean="0">
                <a:solidFill>
                  <a:srgbClr val="FF0000"/>
                </a:solidFill>
              </a:rPr>
              <a:t>Flow Rate Equation for non- Newtonian Flow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334000"/>
          </a:xfrm>
        </p:spPr>
        <p:txBody>
          <a:bodyPr/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Log Q = logπ+1/n. log(∆P/2mL)+ log [n/(3n+1)]+ (3n+1)/n log R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n log Q = n </a:t>
            </a:r>
            <a:r>
              <a:rPr lang="en-US" sz="2400" dirty="0" err="1" smtClean="0"/>
              <a:t>logπ</a:t>
            </a:r>
            <a:r>
              <a:rPr lang="en-US" sz="2400" dirty="0" smtClean="0"/>
              <a:t> + log(∆P/2mL)+ n log [n/(3n+1)]+ (3n+1) log R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log(∆P/2mL) = - n </a:t>
            </a:r>
            <a:r>
              <a:rPr lang="en-US" sz="2400" dirty="0" err="1" smtClean="0"/>
              <a:t>logπ</a:t>
            </a:r>
            <a:r>
              <a:rPr lang="en-US" sz="2400" dirty="0" smtClean="0"/>
              <a:t> - n log [n/(3n+1)]-  (3n+1) log R +n log Q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log(∆P/2L) =[log m- n </a:t>
            </a:r>
            <a:r>
              <a:rPr lang="en-US" sz="2400" dirty="0" err="1" smtClean="0"/>
              <a:t>logπ</a:t>
            </a:r>
            <a:r>
              <a:rPr lang="en-US" sz="2400" dirty="0" smtClean="0"/>
              <a:t> - n log [n/(3n+1)]-  (3n+1) log R] +n log Q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/>
              <a:t>It is a straight line equation if we draw a graph between log (∆P/2L)  and log Q. The slope will give flow behavior index ‘n’ and intercept would result on calculation the consistency coefficient ‘m’. Solve numerical for Determining rheological parameter, if ∆P and Q are given.</a:t>
            </a:r>
            <a:endParaRPr lang="en-US" sz="24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44562"/>
          </a:xfrm>
        </p:spPr>
        <p:txBody>
          <a:bodyPr/>
          <a:lstStyle/>
          <a:p>
            <a:r>
              <a:rPr lang="en-US" sz="3200" dirty="0" smtClean="0">
                <a:solidFill>
                  <a:srgbClr val="FF0000"/>
                </a:solidFill>
              </a:rPr>
              <a:t>Maximum Shear Rates in non-Newtonian Flow through a Pipe</a:t>
            </a:r>
            <a:endParaRPr lang="en-US" sz="32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From Equation (5), the velocity Profile </a:t>
            </a:r>
            <a:r>
              <a:rPr lang="en-US" sz="2400" dirty="0" err="1" smtClean="0"/>
              <a:t>forNewtonian</a:t>
            </a:r>
            <a:r>
              <a:rPr lang="en-US" sz="2400" dirty="0" smtClean="0"/>
              <a:t> Flow through a pipe is given as: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err="1" smtClean="0"/>
              <a:t>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/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= [(3n+1)/(n+1)] [1- (r/R)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]   -----------------(5)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On Differentiating, we have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err="1" smtClean="0"/>
              <a:t>dv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/</a:t>
            </a:r>
            <a:r>
              <a:rPr lang="en-US" sz="2400" dirty="0" err="1" smtClean="0"/>
              <a:t>dr</a:t>
            </a:r>
            <a:r>
              <a:rPr lang="en-US" sz="2400" dirty="0" smtClean="0"/>
              <a:t> = [(3n+1)/n]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[r</a:t>
            </a:r>
            <a:r>
              <a:rPr lang="en-US" sz="2400" baseline="30000" dirty="0" smtClean="0"/>
              <a:t>1/n</a:t>
            </a:r>
            <a:r>
              <a:rPr lang="en-US" sz="2400" dirty="0" smtClean="0"/>
              <a:t>/R</a:t>
            </a:r>
            <a:r>
              <a:rPr lang="en-US" sz="2400" baseline="30000" dirty="0" smtClean="0"/>
              <a:t>(n+1)/n</a:t>
            </a:r>
            <a:r>
              <a:rPr lang="en-US" sz="2400" dirty="0" smtClean="0"/>
              <a:t>]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For maximum shear rate at the wall of pipe, r = R and we have from above equation: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(</a:t>
            </a:r>
            <a:r>
              <a:rPr lang="en-US" sz="2400" dirty="0" err="1" smtClean="0"/>
              <a:t>dv</a:t>
            </a:r>
            <a:r>
              <a:rPr lang="en-US" sz="2400" baseline="-25000" dirty="0" err="1" smtClean="0"/>
              <a:t>r</a:t>
            </a:r>
            <a:r>
              <a:rPr lang="en-US" sz="2400" dirty="0" smtClean="0"/>
              <a:t>/</a:t>
            </a:r>
            <a:r>
              <a:rPr lang="en-US" sz="2400" dirty="0" err="1" smtClean="0"/>
              <a:t>dr</a:t>
            </a:r>
            <a:r>
              <a:rPr lang="en-US" sz="2400" dirty="0" smtClean="0"/>
              <a:t> )</a:t>
            </a:r>
            <a:r>
              <a:rPr lang="en-US" sz="2400" baseline="-25000" dirty="0" smtClean="0"/>
              <a:t>at r =R </a:t>
            </a:r>
            <a:r>
              <a:rPr lang="en-US" sz="2400" dirty="0" smtClean="0"/>
              <a:t>= [(3n+1)/n] [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baseline="-25000" dirty="0" smtClean="0"/>
              <a:t>.</a:t>
            </a:r>
            <a:r>
              <a:rPr lang="en-US" sz="2400" dirty="0" smtClean="0"/>
              <a:t> /R] = (4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) / R[3/4+1/4n]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err="1" smtClean="0"/>
              <a:t>ϓ</a:t>
            </a:r>
            <a:r>
              <a:rPr lang="en-US" sz="2400" baseline="-25000" dirty="0" err="1" smtClean="0"/>
              <a:t>w</a:t>
            </a:r>
            <a:r>
              <a:rPr lang="en-US" sz="2400" baseline="-25000" dirty="0" smtClean="0"/>
              <a:t> </a:t>
            </a:r>
            <a:r>
              <a:rPr lang="en-US" sz="2400" dirty="0" smtClean="0"/>
              <a:t> maximum shear rate at wall for n =1 = 4 </a:t>
            </a:r>
            <a:r>
              <a:rPr lang="en-US" sz="2400" dirty="0" err="1" smtClean="0"/>
              <a:t>v</a:t>
            </a:r>
            <a:r>
              <a:rPr lang="en-US" sz="2400" baseline="-25000" dirty="0" err="1" smtClean="0"/>
              <a:t>avg</a:t>
            </a:r>
            <a:r>
              <a:rPr lang="en-US" sz="2400" dirty="0" smtClean="0"/>
              <a:t> / R and minimum shear rate at the centre of a pipe i.e. r =0, zero.</a:t>
            </a:r>
            <a:endParaRPr lang="en-US" sz="2400" baseline="-250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87362"/>
          </a:xfrm>
        </p:spPr>
        <p:txBody>
          <a:bodyPr/>
          <a:lstStyle/>
          <a:p>
            <a:r>
              <a:rPr lang="en-US" sz="3200" b="1" dirty="0" smtClean="0">
                <a:solidFill>
                  <a:srgbClr val="FF0000"/>
                </a:solidFill>
              </a:rPr>
              <a:t>Numerical on non-Newtonian Flow</a:t>
            </a:r>
            <a:endParaRPr lang="en-US" sz="32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/>
          <a:lstStyle/>
          <a:p>
            <a:pPr>
              <a:buFont typeface="Wingdings" pitchFamily="2" charset="2"/>
              <a:buChar char="q"/>
            </a:pPr>
            <a:r>
              <a:rPr lang="en-US" dirty="0" smtClean="0"/>
              <a:t> </a:t>
            </a:r>
            <a:r>
              <a:rPr lang="en-US" sz="2400" dirty="0" smtClean="0"/>
              <a:t>A tube viscometer with0.267 cm diameter and 0.91meter length was used to obtain the following data for apple sauce product:</a:t>
            </a:r>
          </a:p>
          <a:p>
            <a:pPr>
              <a:buFont typeface="Wingdings" pitchFamily="2" charset="2"/>
              <a:buChar char="q"/>
            </a:pPr>
            <a:endParaRPr lang="en-US" sz="2400" dirty="0" smtClean="0"/>
          </a:p>
          <a:p>
            <a:pPr>
              <a:buFont typeface="Wingdings" pitchFamily="2" charset="2"/>
              <a:buChar char="q"/>
            </a:pPr>
            <a:endParaRPr lang="en-US" sz="2400" dirty="0" smtClean="0"/>
          </a:p>
          <a:p>
            <a:pPr>
              <a:buFont typeface="Wingdings" pitchFamily="2" charset="2"/>
              <a:buChar char="q"/>
            </a:pPr>
            <a:endParaRPr lang="en-US" sz="2400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2209800" y="2514600"/>
          <a:ext cx="5334000" cy="366712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95400"/>
                <a:gridCol w="1675552"/>
                <a:gridCol w="2363048"/>
              </a:tblGrid>
              <a:tr h="432435">
                <a:tc>
                  <a:txBody>
                    <a:bodyPr/>
                    <a:lstStyle/>
                    <a:p>
                      <a:r>
                        <a:rPr lang="en-US" dirty="0" err="1" smtClean="0">
                          <a:solidFill>
                            <a:schemeClr val="tx1"/>
                          </a:solidFill>
                        </a:rPr>
                        <a:t>S.No</a:t>
                      </a:r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.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 smtClean="0">
                          <a:solidFill>
                            <a:schemeClr val="tx1"/>
                          </a:solidFill>
                        </a:rPr>
                        <a:t>∆P (10</a:t>
                      </a:r>
                      <a:r>
                        <a:rPr lang="en-US" sz="1800" baseline="30000" dirty="0" smtClean="0">
                          <a:solidFill>
                            <a:schemeClr val="tx1"/>
                          </a:solidFill>
                        </a:rPr>
                        <a:t>5</a:t>
                      </a:r>
                      <a:r>
                        <a:rPr lang="en-US" sz="1800" dirty="0" smtClean="0">
                          <a:solidFill>
                            <a:schemeClr val="tx1"/>
                          </a:solidFill>
                        </a:rPr>
                        <a:t>x Pa)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Flow Rate Q (10</a:t>
                      </a:r>
                      <a:r>
                        <a:rPr lang="en-US" baseline="30000" dirty="0" smtClean="0">
                          <a:solidFill>
                            <a:schemeClr val="tx1"/>
                          </a:solidFill>
                        </a:rPr>
                        <a:t>-4</a:t>
                      </a:r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xm</a:t>
                      </a:r>
                      <a:r>
                        <a:rPr lang="en-US" baseline="30000" dirty="0" smtClean="0">
                          <a:solidFill>
                            <a:schemeClr val="tx1"/>
                          </a:solidFill>
                        </a:rPr>
                        <a:t>3</a:t>
                      </a:r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/s)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1.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1.30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0.91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2.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1.45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2.50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3.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1.56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2.10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4.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2.00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3.20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5.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2.13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5.20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6.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2.41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8.50</a:t>
                      </a:r>
                      <a:endParaRPr lang="en-US" dirty="0"/>
                    </a:p>
                  </a:txBody>
                  <a:tcPr/>
                </a:tc>
              </a:tr>
              <a:tr h="432435">
                <a:tc>
                  <a:txBody>
                    <a:bodyPr/>
                    <a:lstStyle/>
                    <a:p>
                      <a:r>
                        <a:rPr lang="en-US" dirty="0" smtClean="0"/>
                        <a:t>7.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2.70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12.50</a:t>
                      </a:r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/>
          <a:lstStyle/>
          <a:p>
            <a:r>
              <a:rPr lang="en-US" sz="2800" dirty="0" smtClean="0"/>
              <a:t>Numerical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6800"/>
            <a:ext cx="8229600" cy="5059363"/>
          </a:xfrm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Solution: Draw Table for log (∆P/2L) and log Q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 </a:t>
            </a:r>
            <a:endParaRPr lang="en-US" sz="2400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1447800" y="1828800"/>
          <a:ext cx="6019800" cy="29260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143000"/>
                <a:gridCol w="1371600"/>
                <a:gridCol w="1600200"/>
                <a:gridCol w="1905000"/>
              </a:tblGrid>
              <a:tr h="316865">
                <a:tc>
                  <a:txBody>
                    <a:bodyPr/>
                    <a:lstStyle/>
                    <a:p>
                      <a:r>
                        <a:rPr lang="en-US" dirty="0" err="1" smtClean="0">
                          <a:solidFill>
                            <a:schemeClr val="tx1"/>
                          </a:solidFill>
                        </a:rPr>
                        <a:t>S.No</a:t>
                      </a:r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.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 smtClean="0">
                          <a:solidFill>
                            <a:schemeClr val="tx1"/>
                          </a:solidFill>
                        </a:rPr>
                        <a:t>∆P/2Lx 10</a:t>
                      </a:r>
                      <a:r>
                        <a:rPr lang="en-US" sz="1800" baseline="30000" dirty="0" smtClean="0">
                          <a:solidFill>
                            <a:schemeClr val="tx1"/>
                          </a:solidFill>
                        </a:rPr>
                        <a:t>5</a:t>
                      </a:r>
                      <a:endParaRPr lang="en-US" baseline="300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 smtClean="0">
                          <a:solidFill>
                            <a:schemeClr val="tx1"/>
                          </a:solidFill>
                        </a:rPr>
                        <a:t>log (∆P/2L) 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 smtClean="0">
                          <a:solidFill>
                            <a:schemeClr val="tx1"/>
                          </a:solidFill>
                        </a:rPr>
                        <a:t>log Q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1.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0.715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4.85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-4.04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2.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0.795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4.90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-3.82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3.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0.855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4.93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-3.68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4.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1.095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5.04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-3.50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5.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1.17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5.07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-3.29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6.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1.33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5.12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-3.07</a:t>
                      </a:r>
                      <a:endParaRPr lang="en-US" dirty="0"/>
                    </a:p>
                  </a:txBody>
                  <a:tcPr/>
                </a:tc>
              </a:tr>
              <a:tr h="316865">
                <a:tc>
                  <a:txBody>
                    <a:bodyPr/>
                    <a:lstStyle/>
                    <a:p>
                      <a:r>
                        <a:rPr lang="en-US" dirty="0" smtClean="0"/>
                        <a:t>7.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1.49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5.17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-2.90</a:t>
                      </a:r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/>
          <a:lstStyle/>
          <a:p>
            <a:r>
              <a:rPr lang="en-US" sz="3200" dirty="0" smtClean="0"/>
              <a:t>….Contd.</a:t>
            </a: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Draw a graph between log (∆P/2L) and log Q , we have flow </a:t>
            </a:r>
            <a:r>
              <a:rPr lang="en-US" sz="2400" dirty="0" err="1" smtClean="0"/>
              <a:t>behaviour</a:t>
            </a:r>
            <a:r>
              <a:rPr lang="en-US" sz="2400" dirty="0" smtClean="0"/>
              <a:t> index n  as 0.28 ( Slope of the line).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intercept is 5.15 for log Q as – 3.0. Substituting in equation we have m = 4.074 Pa –</a:t>
            </a:r>
            <a:r>
              <a:rPr lang="en-US" sz="2400" dirty="0" err="1" smtClean="0"/>
              <a:t>s</a:t>
            </a:r>
            <a:r>
              <a:rPr lang="en-US" sz="2400" baseline="30000" dirty="0" err="1" smtClean="0"/>
              <a:t>n</a:t>
            </a:r>
            <a:r>
              <a:rPr lang="en-US" sz="2400" baseline="30000" dirty="0" smtClean="0"/>
              <a:t> .,</a:t>
            </a:r>
            <a:r>
              <a:rPr lang="en-US" sz="2400" dirty="0" smtClean="0"/>
              <a:t> Ꞇ </a:t>
            </a:r>
            <a:r>
              <a:rPr lang="en-US" sz="2400" baseline="-25000" dirty="0" smtClean="0"/>
              <a:t>  </a:t>
            </a:r>
            <a:r>
              <a:rPr lang="en-US" sz="2400" dirty="0" smtClean="0"/>
              <a:t> = 4.074(- </a:t>
            </a:r>
            <a:r>
              <a:rPr lang="en-US" sz="2400" dirty="0" err="1" smtClean="0"/>
              <a:t>dv</a:t>
            </a:r>
            <a:r>
              <a:rPr lang="en-US" sz="2400" baseline="-25000" dirty="0" smtClean="0"/>
              <a:t> </a:t>
            </a:r>
            <a:r>
              <a:rPr lang="en-US" sz="2400" dirty="0" smtClean="0"/>
              <a:t> /</a:t>
            </a:r>
            <a:r>
              <a:rPr lang="en-US" sz="2400" dirty="0" err="1" smtClean="0"/>
              <a:t>dr</a:t>
            </a:r>
            <a:r>
              <a:rPr lang="en-US" sz="2400" dirty="0" smtClean="0"/>
              <a:t>)0.28 </a:t>
            </a:r>
            <a:endParaRPr lang="en-US" sz="2400" baseline="30000" dirty="0" smtClean="0"/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Experimental results with a coaxial cylinder viscometer used for banana puree at 340 K were as follows and determine the rheological parameters required to describe the product.  </a:t>
            </a:r>
            <a:endParaRPr lang="en-US" sz="2400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2286000" y="2819399"/>
          <a:ext cx="4038600" cy="404252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64942"/>
                <a:gridCol w="1347439"/>
                <a:gridCol w="1626219"/>
              </a:tblGrid>
              <a:tr h="762001">
                <a:tc>
                  <a:txBody>
                    <a:bodyPr/>
                    <a:lstStyle/>
                    <a:p>
                      <a:r>
                        <a:rPr lang="en-US" sz="1400" dirty="0" err="1" smtClean="0">
                          <a:solidFill>
                            <a:schemeClr val="tx1"/>
                          </a:solidFill>
                        </a:rPr>
                        <a:t>S.No</a:t>
                      </a:r>
                      <a:r>
                        <a:rPr lang="en-US" sz="1400" dirty="0" smtClean="0">
                          <a:solidFill>
                            <a:schemeClr val="tx1"/>
                          </a:solidFill>
                        </a:rPr>
                        <a:t>.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>
                          <a:solidFill>
                            <a:schemeClr val="tx1"/>
                          </a:solidFill>
                        </a:rPr>
                        <a:t>Shear rate (10-3x1/s)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>
                          <a:solidFill>
                            <a:schemeClr val="tx1"/>
                          </a:solidFill>
                        </a:rPr>
                        <a:t>Shear stress(10-4 x Pa)</a:t>
                      </a:r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1.06</a:t>
                      </a:r>
                      <a:endParaRPr lang="en-US" sz="1400" dirty="0"/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1.5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1.22</a:t>
                      </a:r>
                      <a:endParaRPr lang="en-US" sz="1400" dirty="0"/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3.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1.37</a:t>
                      </a:r>
                      <a:endParaRPr lang="en-US" sz="1400" dirty="0"/>
                    </a:p>
                  </a:txBody>
                  <a:tcPr/>
                </a:tc>
              </a:tr>
              <a:tr h="3048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4.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3.0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1.62</a:t>
                      </a:r>
                      <a:endParaRPr lang="en-US" sz="1400" dirty="0"/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5.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4.0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1.80</a:t>
                      </a:r>
                      <a:endParaRPr lang="en-US" sz="1400" dirty="0"/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6.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5.0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2.01</a:t>
                      </a:r>
                      <a:endParaRPr lang="en-US" sz="1400" dirty="0"/>
                    </a:p>
                  </a:txBody>
                  <a:tcPr/>
                </a:tc>
              </a:tr>
              <a:tr h="381000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7.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6.0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2.10</a:t>
                      </a:r>
                      <a:endParaRPr lang="en-US" sz="1400" dirty="0"/>
                    </a:p>
                  </a:txBody>
                  <a:tcPr/>
                </a:tc>
              </a:tr>
              <a:tr h="689728"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8.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7.0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 smtClean="0"/>
                        <a:t>2.21</a:t>
                      </a:r>
                      <a:endParaRPr lang="en-US" sz="1400" dirty="0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WordArt 2"/>
          <p:cNvSpPr>
            <a:spLocks noChangeArrowheads="1" noChangeShapeType="1" noTextEdit="1"/>
          </p:cNvSpPr>
          <p:nvPr/>
        </p:nvSpPr>
        <p:spPr bwMode="auto">
          <a:xfrm>
            <a:off x="3171825" y="2703513"/>
            <a:ext cx="2771775" cy="1285875"/>
          </a:xfrm>
          <a:prstGeom prst="rect">
            <a:avLst/>
          </a:prstGeom>
        </p:spPr>
        <p:txBody>
          <a:bodyPr wrap="none" fromWordArt="1">
            <a:prstTxWarp prst="textSlantUp">
              <a:avLst>
                <a:gd name="adj" fmla="val 55556"/>
              </a:avLst>
            </a:prstTxWarp>
          </a:bodyPr>
          <a:lstStyle/>
          <a:p>
            <a:pPr algn="ctr"/>
            <a:r>
              <a:rPr lang="en-US" sz="3200" kern="10">
                <a:ln w="9525">
                  <a:solidFill>
                    <a:srgbClr val="000000"/>
                  </a:solidFill>
                  <a:round/>
                  <a:headEnd/>
                  <a:tailEnd/>
                </a:ln>
                <a:solidFill>
                  <a:srgbClr val="FFFF00"/>
                </a:solidFill>
                <a:latin typeface="Arial Black"/>
              </a:rPr>
              <a:t>THANK YOU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10088493</TotalTime>
  <Words>1189</Words>
  <Application>Microsoft Office PowerPoint</Application>
  <PresentationFormat>On-screen Show (4:3)</PresentationFormat>
  <Paragraphs>141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Default Design</vt:lpstr>
      <vt:lpstr>Derivation for Non- Newtonian Flow and Numericals</vt:lpstr>
      <vt:lpstr>Derivation for non-Newtonian Fluid flow in a pipe</vt:lpstr>
      <vt:lpstr>Motion of Fluid Foods in a pipe</vt:lpstr>
      <vt:lpstr>Derivation for Velocity profile in Newtonian flow through a pipe</vt:lpstr>
      <vt:lpstr>Flow Rate Equation for non- Newtonian Flow</vt:lpstr>
      <vt:lpstr>Flow Rate Equation for non- Newtonian Flow</vt:lpstr>
      <vt:lpstr>Maximum Shear Rates in non-Newtonian Flow through a Pipe</vt:lpstr>
      <vt:lpstr>Numerical on non-Newtonian Flow</vt:lpstr>
      <vt:lpstr>Numerical</vt:lpstr>
      <vt:lpstr>….Contd.</vt:lpstr>
      <vt:lpstr>Slide 11</vt:lpstr>
    </vt:vector>
  </TitlesOfParts>
  <Company>RSSB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ICTDF-2007 TRADITIONAL INDIAN DAIRY PRODUCTS: Prospects for Industrialization</dc:title>
  <dc:creator>ps</dc:creator>
  <cp:lastModifiedBy>Jahangir Badshah</cp:lastModifiedBy>
  <cp:revision>275</cp:revision>
  <dcterms:created xsi:type="dcterms:W3CDTF">2007-11-06T10:48:03Z</dcterms:created>
  <dcterms:modified xsi:type="dcterms:W3CDTF">2021-04-26T08:38:13Z</dcterms:modified>
</cp:coreProperties>
</file>