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  <p:sldId id="280" r:id="rId23"/>
    <p:sldId id="276" r:id="rId24"/>
    <p:sldId id="27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8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433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00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290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39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981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362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78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749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93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23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FBC8-4475-4B87-9AC7-9881315413D6}" type="datetimeFigureOut">
              <a:rPr lang="en-IN" smtClean="0"/>
              <a:t>11-05-2021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A40F-59E5-4A54-98D1-BC0C4BD6B55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74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III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Principles of Animal Breeding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Theory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Inbreeding Depression &amp; Heterosis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198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(a) There will be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no change of mean value under inbreeding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if there is no dominance i.e. when d = 0.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In case of polygenic traits,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dominance is not sufficient cause to reduce the mean value</a:t>
            </a:r>
            <a:r>
              <a:rPr lang="en-IN" sz="3200" dirty="0" smtClean="0">
                <a:latin typeface="Comic Sans MS" panose="030F0702030302020204" pitchFamily="66" charset="0"/>
              </a:rPr>
              <a:t> but it is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directional dominance.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(b) No change in mean value due to inbreeding is also an indication of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additive gene action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(c) The change in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reduction of mean phenotypic value will be more if the character is under the control of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over dominance kind of gene action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8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As long as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 is positive</a:t>
            </a:r>
            <a:r>
              <a:rPr lang="en-IN" sz="3200" dirty="0" smtClean="0">
                <a:latin typeface="Comic Sans MS" panose="030F0702030302020204" pitchFamily="66" charset="0"/>
              </a:rPr>
              <a:t>, the inbreeding will produce a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decline in mean value </a:t>
            </a:r>
            <a:r>
              <a:rPr lang="en-IN" sz="3200" dirty="0" smtClean="0">
                <a:latin typeface="Comic Sans MS" panose="030F0702030302020204" pitchFamily="66" charset="0"/>
              </a:rPr>
              <a:t>of inbred population. 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6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Heterosis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500"/>
            <a:ext cx="10515600" cy="52959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Heterosis: </a:t>
            </a:r>
            <a:r>
              <a:rPr lang="en-IN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average superiority of outbreds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/ crossbred progeny over 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their mid-parental value (parental average) is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termed as 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heterosis or hybrid vigour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Heterosis is complementary to inbreeding depression.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When two different breeds or lines are crossed,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their progeny shows an increase of those characters</a:t>
            </a:r>
            <a:r>
              <a:rPr lang="en-IN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that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previously suffered a reduction from inbreeding.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In general terms,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fitness lost on inbreeding tends to be restored on crossing.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amount of heterosis is the difference between means of crossbreds and inbred.</a:t>
            </a:r>
            <a:endParaRPr lang="en-IN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548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43524"/>
                <a:ext cx="10515600" cy="53213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Heterosis is expressed in terms of percentage (%).</a:t>
                </a:r>
              </a:p>
              <a:p>
                <a:pPr marL="0" indent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Heterosis (%)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IN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IN" sz="3200" b="0" i="1" baseline="-2500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IN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IN" sz="32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𝑋𝑃</m:t>
                            </m:r>
                          </m:e>
                        </m:d>
                        <m:r>
                          <a:rPr lang="en-IN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100%</m:t>
                        </m:r>
                      </m:num>
                      <m:den>
                        <m:r>
                          <a:rPr lang="en-IN" sz="32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IN" sz="3200" b="0" i="1" baseline="-2500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IN" sz="3200" dirty="0" smtClean="0">
                  <a:solidFill>
                    <a:srgbClr val="002060"/>
                  </a:solidFill>
                  <a:latin typeface="Comic Sans MS" panose="030F0702030302020204" pitchFamily="66" charset="0"/>
                </a:endParaRP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Where, </a:t>
                </a: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X</a:t>
                </a:r>
                <a:r>
                  <a:rPr lang="en-IN" sz="3200" baseline="-250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O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and </a:t>
                </a: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X</a:t>
                </a:r>
                <a:r>
                  <a:rPr lang="en-IN" sz="3200" baseline="-250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are the </a:t>
                </a: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average performance of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offspring and mid-</a:t>
                </a:r>
                <a:r>
                  <a:rPr lang="en-IN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p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arental value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respectively.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Example: Suppose the average litter size of pig at weaning is 7.0 for breed A and 8.0 for breed B. The average litter size of their F1 (half-bred) is </a:t>
                </a:r>
                <a:r>
                  <a:rPr lang="en-IN" sz="3200" dirty="0">
                    <a:latin typeface="Comic Sans MS" panose="030F0702030302020204" pitchFamily="66" charset="0"/>
                  </a:rPr>
                  <a:t>8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.5. The heterosis (%) would be [(8.5– 7.5)x100] / 7.5 = (1x100)/7.5 = 13.33%.</a:t>
                </a:r>
                <a:endParaRPr lang="en-IN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43524"/>
                <a:ext cx="10515600" cy="5321300"/>
              </a:xfrm>
              <a:blipFill>
                <a:blip r:embed="rId2"/>
                <a:stretch>
                  <a:fillRect l="-1507" t="-2405" r="-1449" b="-91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4158641" y="1168102"/>
            <a:ext cx="175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87029" y="1198608"/>
            <a:ext cx="175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14585" y="1648266"/>
            <a:ext cx="175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45083" y="2149274"/>
            <a:ext cx="175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5447" y="2138837"/>
            <a:ext cx="17536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567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1"/>
            <a:ext cx="10515600" cy="55499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Heterosis in terms of gene frequency: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theoretical basis of heterosis is better expressed in terms of gene frequencies of two lines involved in crossing.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Let us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consider two random bred populations as the parent population.</a:t>
            </a:r>
            <a:r>
              <a:rPr lang="en-IN" sz="3200" dirty="0" smtClean="0">
                <a:latin typeface="Comic Sans MS" panose="030F0702030302020204" pitchFamily="66" charset="0"/>
              </a:rPr>
              <a:t>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parent populations are crossed to produce F1,</a:t>
            </a:r>
            <a:r>
              <a:rPr lang="en-IN" sz="3200" dirty="0" smtClean="0">
                <a:latin typeface="Comic Sans MS" panose="030F0702030302020204" pitchFamily="66" charset="0"/>
              </a:rPr>
              <a:t> and then the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F1 progenies are mated </a:t>
            </a:r>
            <a:r>
              <a:rPr lang="en-IN" sz="32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inter-se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to produce F2 generation.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The amount of heterosis shown by the F1 or the F2 will be measured as the deviation from the mid-parent value</a:t>
            </a:r>
            <a:r>
              <a:rPr lang="en-IN" sz="3200" dirty="0" smtClean="0">
                <a:latin typeface="Comic Sans MS" panose="030F0702030302020204" pitchFamily="66" charset="0"/>
              </a:rPr>
              <a:t> i.e.,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difference from the mean of the two parent populations.</a:t>
            </a:r>
            <a:endParaRPr lang="en-IN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25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2300"/>
            <a:ext cx="10515600" cy="5554663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Let us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consider the effect of a single locus with alleles A1 &amp; A2</a:t>
            </a:r>
            <a:r>
              <a:rPr lang="en-IN" sz="3200" dirty="0" smtClean="0">
                <a:latin typeface="Comic Sans MS" panose="030F0702030302020204" pitchFamily="66" charset="0"/>
              </a:rPr>
              <a:t> with their respective frequency as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 and q in one population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p’ and q’ in another population.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Let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difference of gene frequency between the two populations be ‘ y ‘,</a:t>
            </a:r>
            <a:r>
              <a:rPr lang="en-IN" sz="3200" dirty="0" smtClean="0">
                <a:latin typeface="Comic Sans MS" panose="030F0702030302020204" pitchFamily="66" charset="0"/>
              </a:rPr>
              <a:t> so that 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 = p – p’ = q’ – q.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Therefore, p’ = (p – y) and q’ = (q + y)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Let us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first deduce the population mean of two parent populations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their mid-parent value,</a:t>
            </a:r>
            <a:r>
              <a:rPr lang="en-IN" sz="3200" dirty="0" smtClean="0">
                <a:latin typeface="Comic Sans MS" panose="030F0702030302020204" pitchFamily="66" charset="0"/>
              </a:rPr>
              <a:t> then the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mean of F1 and F2.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45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84200"/>
            <a:ext cx="10782300" cy="5762009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Mean of two parent populations</a:t>
            </a:r>
            <a:r>
              <a:rPr lang="en-IN" dirty="0" smtClean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MP1 and MP2,</a:t>
            </a:r>
            <a:r>
              <a:rPr lang="en-IN" dirty="0" smtClean="0">
                <a:latin typeface="Comic Sans MS" panose="030F0702030302020204" pitchFamily="66" charset="0"/>
              </a:rPr>
              <a:t> may be obtained in the following way:</a:t>
            </a:r>
          </a:p>
          <a:p>
            <a:endParaRPr lang="en-IN" dirty="0">
              <a:latin typeface="Comic Sans MS" panose="030F0702030302020204" pitchFamily="66" charset="0"/>
            </a:endParaRP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endParaRPr lang="en-IN" dirty="0">
              <a:latin typeface="Comic Sans MS" panose="030F0702030302020204" pitchFamily="66" charset="0"/>
            </a:endParaRP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endParaRPr lang="en-IN" dirty="0" smtClean="0">
              <a:latin typeface="Comic Sans MS" panose="030F0702030302020204" pitchFamily="66" charset="0"/>
            </a:endParaRPr>
          </a:p>
          <a:p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MP1 </a:t>
            </a:r>
            <a:r>
              <a:rPr lang="en-IN" dirty="0" smtClean="0">
                <a:latin typeface="Comic Sans MS" panose="030F0702030302020204" pitchFamily="66" charset="0"/>
              </a:rPr>
              <a:t>=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a(p – q) + 2pqd</a:t>
            </a:r>
            <a:r>
              <a:rPr lang="en-IN" dirty="0" smtClean="0">
                <a:latin typeface="Comic Sans MS" panose="030F0702030302020204" pitchFamily="66" charset="0"/>
              </a:rPr>
              <a:t> as before.</a:t>
            </a:r>
          </a:p>
          <a:p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MP2 </a:t>
            </a:r>
            <a:r>
              <a:rPr lang="en-IN" dirty="0" smtClean="0">
                <a:latin typeface="Comic Sans MS" panose="030F0702030302020204" pitchFamily="66" charset="0"/>
              </a:rPr>
              <a:t>=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a(p’ – q’) + 2p’q’d</a:t>
            </a:r>
            <a:r>
              <a:rPr lang="en-IN" dirty="0" smtClean="0">
                <a:latin typeface="Comic Sans MS" panose="030F0702030302020204" pitchFamily="66" charset="0"/>
              </a:rPr>
              <a:t> ……………(1)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By putting the value of p’ and q’ in term of y &amp; by simplification</a:t>
            </a:r>
          </a:p>
          <a:p>
            <a:pPr marL="0" indent="0">
              <a:buNone/>
            </a:pP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MP2 = a(p-q-2y) + 2d[</a:t>
            </a:r>
            <a:r>
              <a:rPr lang="en-IN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pq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+ y(p-q) – y</a:t>
            </a:r>
            <a:r>
              <a:rPr lang="en-IN" baseline="30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] </a:t>
            </a:r>
            <a:r>
              <a:rPr lang="en-IN" dirty="0" smtClean="0">
                <a:latin typeface="Comic Sans MS" panose="030F0702030302020204" pitchFamily="66" charset="0"/>
              </a:rPr>
              <a:t>………….. (2)</a:t>
            </a:r>
          </a:p>
          <a:p>
            <a:pPr marL="0" indent="0">
              <a:buNone/>
            </a:pP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824612"/>
              </p:ext>
            </p:extLst>
          </p:nvPr>
        </p:nvGraphicFramePr>
        <p:xfrm>
          <a:off x="1206499" y="1681321"/>
          <a:ext cx="944880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1">
                  <a:extLst>
                    <a:ext uri="{9D8B030D-6E8A-4147-A177-3AD203B41FA5}">
                      <a16:colId xmlns:a16="http://schemas.microsoft.com/office/drawing/2014/main" val="84289855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val="96717378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231788097"/>
                    </a:ext>
                  </a:extLst>
                </a:gridCol>
                <a:gridCol w="2336800">
                  <a:extLst>
                    <a:ext uri="{9D8B030D-6E8A-4147-A177-3AD203B41FA5}">
                      <a16:colId xmlns:a16="http://schemas.microsoft.com/office/drawing/2014/main" val="25544291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Genotype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A2A2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179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Genotypic values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d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-a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85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Genotypic</a:t>
                      </a:r>
                      <a:r>
                        <a:rPr lang="en-IN" sz="2400" b="1" baseline="0" dirty="0" smtClean="0"/>
                        <a:t> freq.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P</a:t>
                      </a:r>
                      <a:r>
                        <a:rPr lang="en-IN" sz="2400" b="1" baseline="30000" dirty="0" smtClean="0"/>
                        <a:t>2</a:t>
                      </a:r>
                      <a:endParaRPr lang="en-IN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2pq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q</a:t>
                      </a:r>
                      <a:r>
                        <a:rPr lang="en-IN" sz="2400" b="1" baseline="30000" dirty="0" smtClean="0"/>
                        <a:t>2</a:t>
                      </a:r>
                      <a:endParaRPr lang="en-IN" sz="24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66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 smtClean="0"/>
                        <a:t>GVxGF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ap</a:t>
                      </a:r>
                      <a:r>
                        <a:rPr lang="en-IN" sz="2400" b="1" baseline="30000" dirty="0" smtClean="0"/>
                        <a:t>2</a:t>
                      </a:r>
                      <a:endParaRPr lang="en-IN" sz="24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2pqd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-aq</a:t>
                      </a:r>
                      <a:r>
                        <a:rPr lang="en-IN" sz="2400" b="1" baseline="30000" dirty="0" smtClean="0"/>
                        <a:t>2</a:t>
                      </a:r>
                      <a:endParaRPr lang="en-IN" sz="2400" b="1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2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482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6900"/>
            <a:ext cx="10515600" cy="6043506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 The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mid-parent value, MP </a:t>
            </a:r>
            <a:r>
              <a:rPr lang="en-IN" dirty="0" smtClean="0">
                <a:latin typeface="Comic Sans MS" panose="030F0702030302020204" pitchFamily="66" charset="0"/>
              </a:rPr>
              <a:t>=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½(MP1 + MP2)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½[a(p - q) + 2pqd + a(p – q - 2y) + 2d{</a:t>
            </a:r>
            <a:r>
              <a:rPr lang="en-IN" dirty="0" err="1" smtClean="0">
                <a:latin typeface="Comic Sans MS" panose="030F0702030302020204" pitchFamily="66" charset="0"/>
              </a:rPr>
              <a:t>pq</a:t>
            </a:r>
            <a:r>
              <a:rPr lang="en-IN" dirty="0" smtClean="0">
                <a:latin typeface="Comic Sans MS" panose="030F0702030302020204" pitchFamily="66" charset="0"/>
              </a:rPr>
              <a:t> + y(p -q) – y2}]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After simplification,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MP = a(p – q - y) + d[2pq + y(p - q) – y2] </a:t>
            </a:r>
            <a:r>
              <a:rPr lang="en-IN" dirty="0" smtClean="0">
                <a:latin typeface="Comic Sans MS" panose="030F0702030302020204" pitchFamily="66" charset="0"/>
              </a:rPr>
              <a:t>………… (3)</a:t>
            </a:r>
          </a:p>
          <a:p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Mating of two populations (P1 &amp; P2) i.e., union of their gametes to produce F1 progeny in the following way: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295900" y="596900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60600" y="2120900"/>
            <a:ext cx="215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083546"/>
              </p:ext>
            </p:extLst>
          </p:nvPr>
        </p:nvGraphicFramePr>
        <p:xfrm>
          <a:off x="1384296" y="3805766"/>
          <a:ext cx="863316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290">
                  <a:extLst>
                    <a:ext uri="{9D8B030D-6E8A-4147-A177-3AD203B41FA5}">
                      <a16:colId xmlns:a16="http://schemas.microsoft.com/office/drawing/2014/main" val="3299017030"/>
                    </a:ext>
                  </a:extLst>
                </a:gridCol>
                <a:gridCol w="2158290">
                  <a:extLst>
                    <a:ext uri="{9D8B030D-6E8A-4147-A177-3AD203B41FA5}">
                      <a16:colId xmlns:a16="http://schemas.microsoft.com/office/drawing/2014/main" val="3614859733"/>
                    </a:ext>
                  </a:extLst>
                </a:gridCol>
                <a:gridCol w="2158290">
                  <a:extLst>
                    <a:ext uri="{9D8B030D-6E8A-4147-A177-3AD203B41FA5}">
                      <a16:colId xmlns:a16="http://schemas.microsoft.com/office/drawing/2014/main" val="953160137"/>
                    </a:ext>
                  </a:extLst>
                </a:gridCol>
                <a:gridCol w="2158290">
                  <a:extLst>
                    <a:ext uri="{9D8B030D-6E8A-4147-A177-3AD203B41FA5}">
                      <a16:colId xmlns:a16="http://schemas.microsoft.com/office/drawing/2014/main" val="2585873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800" dirty="0" smtClean="0"/>
                        <a:t>Gametes from P1 &amp; their frequency</a:t>
                      </a:r>
                      <a:endParaRPr lang="en-IN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342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A2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54629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Gametes from P2  &amp; their frequency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q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0537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A1 (p-y)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p(p-y)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q(p-y)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917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IN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A2 (</a:t>
                      </a:r>
                      <a:r>
                        <a:rPr lang="en-IN" sz="2800" b="1" dirty="0" err="1" smtClean="0"/>
                        <a:t>q+y</a:t>
                      </a:r>
                      <a:r>
                        <a:rPr lang="en-IN" sz="2800" b="1" dirty="0" smtClean="0"/>
                        <a:t>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p(</a:t>
                      </a:r>
                      <a:r>
                        <a:rPr lang="en-IN" sz="2800" b="1" dirty="0" err="1" smtClean="0"/>
                        <a:t>q+y</a:t>
                      </a:r>
                      <a:r>
                        <a:rPr lang="en-IN" sz="2800" b="1" dirty="0" smtClean="0"/>
                        <a:t>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q(</a:t>
                      </a:r>
                      <a:r>
                        <a:rPr lang="en-IN" sz="2800" b="1" dirty="0" err="1" smtClean="0"/>
                        <a:t>q+y</a:t>
                      </a:r>
                      <a:r>
                        <a:rPr lang="en-IN" sz="2800" b="1" dirty="0" smtClean="0"/>
                        <a:t>)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22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44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 Table 3.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Genotypes of F1 progeny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endParaRPr lang="en-IN" dirty="0">
              <a:latin typeface="Comic Sans MS" panose="030F0702030302020204" pitchFamily="66" charset="0"/>
            </a:endParaRP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endParaRPr lang="en-IN" dirty="0">
              <a:latin typeface="Comic Sans MS" panose="030F0702030302020204" pitchFamily="66" charset="0"/>
            </a:endParaRPr>
          </a:p>
          <a:p>
            <a:endParaRPr lang="en-IN" dirty="0" smtClean="0">
              <a:latin typeface="Comic Sans MS" panose="030F0702030302020204" pitchFamily="66" charset="0"/>
            </a:endParaRPr>
          </a:p>
          <a:p>
            <a:endParaRPr lang="en-IN" dirty="0">
              <a:latin typeface="Comic Sans MS" panose="030F0702030302020204" pitchFamily="66" charset="0"/>
            </a:endParaRPr>
          </a:p>
          <a:p>
            <a:r>
              <a:rPr lang="en-IN" dirty="0" smtClean="0">
                <a:latin typeface="Comic Sans MS" panose="030F0702030302020204" pitchFamily="66" charset="0"/>
              </a:rPr>
              <a:t> The mean genotypic value of F1,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MF1 = </a:t>
            </a:r>
            <a:r>
              <a:rPr lang="en-IN" dirty="0" err="1" smtClean="0">
                <a:latin typeface="Comic Sans MS" panose="030F0702030302020204" pitchFamily="66" charset="0"/>
              </a:rPr>
              <a:t>a</a:t>
            </a:r>
            <a:r>
              <a:rPr lang="en-IN" dirty="0" err="1"/>
              <a:t>p</a:t>
            </a:r>
            <a:r>
              <a:rPr lang="en-IN" dirty="0"/>
              <a:t>(p - y</a:t>
            </a:r>
            <a:r>
              <a:rPr lang="en-IN" dirty="0" smtClean="0"/>
              <a:t>) + d[2pq </a:t>
            </a:r>
            <a:r>
              <a:rPr lang="en-IN" dirty="0"/>
              <a:t>+ y(p - q</a:t>
            </a:r>
            <a:r>
              <a:rPr lang="en-IN" dirty="0" smtClean="0"/>
              <a:t>)] - </a:t>
            </a:r>
            <a:r>
              <a:rPr lang="en-IN" dirty="0" err="1" smtClean="0"/>
              <a:t>a</a:t>
            </a:r>
            <a:r>
              <a:rPr lang="en-IN" dirty="0" err="1"/>
              <a:t>q</a:t>
            </a:r>
            <a:r>
              <a:rPr lang="en-IN" dirty="0"/>
              <a:t>(q + y</a:t>
            </a:r>
            <a:r>
              <a:rPr lang="en-IN" dirty="0" smtClean="0"/>
              <a:t>)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After simplification,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MF1 = a(p – q – y) + d[2pq + y(p - q)] </a:t>
            </a:r>
            <a:r>
              <a:rPr lang="en-IN" dirty="0" smtClean="0">
                <a:latin typeface="Comic Sans MS" panose="030F0702030302020204" pitchFamily="66" charset="0"/>
              </a:rPr>
              <a:t>…………… (4)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35089"/>
              </p:ext>
            </p:extLst>
          </p:nvPr>
        </p:nvGraphicFramePr>
        <p:xfrm>
          <a:off x="1025235" y="1038321"/>
          <a:ext cx="962891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7228">
                  <a:extLst>
                    <a:ext uri="{9D8B030D-6E8A-4147-A177-3AD203B41FA5}">
                      <a16:colId xmlns:a16="http://schemas.microsoft.com/office/drawing/2014/main" val="3714334447"/>
                    </a:ext>
                  </a:extLst>
                </a:gridCol>
                <a:gridCol w="2407228">
                  <a:extLst>
                    <a:ext uri="{9D8B030D-6E8A-4147-A177-3AD203B41FA5}">
                      <a16:colId xmlns:a16="http://schemas.microsoft.com/office/drawing/2014/main" val="633003997"/>
                    </a:ext>
                  </a:extLst>
                </a:gridCol>
                <a:gridCol w="2407228">
                  <a:extLst>
                    <a:ext uri="{9D8B030D-6E8A-4147-A177-3AD203B41FA5}">
                      <a16:colId xmlns:a16="http://schemas.microsoft.com/office/drawing/2014/main" val="2170228327"/>
                    </a:ext>
                  </a:extLst>
                </a:gridCol>
                <a:gridCol w="2407228">
                  <a:extLst>
                    <a:ext uri="{9D8B030D-6E8A-4147-A177-3AD203B41FA5}">
                      <a16:colId xmlns:a16="http://schemas.microsoft.com/office/drawing/2014/main" val="14049077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Genotypes</a:t>
                      </a:r>
                      <a:endParaRPr lang="en-IN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3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A2A2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123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Genotypic Frequency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p(p - y)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2pq + y(p - q)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q(q</a:t>
                      </a:r>
                      <a:r>
                        <a:rPr lang="en-IN" sz="2400" b="1" baseline="0" dirty="0" smtClean="0"/>
                        <a:t> + y)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812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Genotypic value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d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- a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7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88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1055"/>
            <a:ext cx="10515600" cy="5705908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 The amount of heterosis, as the difference between F1 and mid-parent values, is obtained by subtracting the equation (3) from equation no. (4) :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HF1 = MF1 – MP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 </a:t>
            </a:r>
            <a:r>
              <a:rPr lang="en-IN" dirty="0" smtClean="0">
                <a:latin typeface="Comic Sans MS" panose="030F0702030302020204" pitchFamily="66" charset="0"/>
              </a:rPr>
              <a:t>      = [a(p </a:t>
            </a:r>
            <a:r>
              <a:rPr lang="en-IN" dirty="0">
                <a:latin typeface="Comic Sans MS" panose="030F0702030302020204" pitchFamily="66" charset="0"/>
              </a:rPr>
              <a:t>– q – y) + </a:t>
            </a:r>
            <a:r>
              <a:rPr lang="en-IN" dirty="0" smtClean="0">
                <a:latin typeface="Comic Sans MS" panose="030F0702030302020204" pitchFamily="66" charset="0"/>
              </a:rPr>
              <a:t>d{2pq </a:t>
            </a:r>
            <a:r>
              <a:rPr lang="en-IN" dirty="0">
                <a:latin typeface="Comic Sans MS" panose="030F0702030302020204" pitchFamily="66" charset="0"/>
              </a:rPr>
              <a:t>+ y(p - q</a:t>
            </a:r>
            <a:r>
              <a:rPr lang="en-IN" dirty="0" smtClean="0">
                <a:latin typeface="Comic Sans MS" panose="030F0702030302020204" pitchFamily="66" charset="0"/>
              </a:rPr>
              <a:t>)}] – [a(p </a:t>
            </a:r>
            <a:r>
              <a:rPr lang="en-IN" dirty="0">
                <a:latin typeface="Comic Sans MS" panose="030F0702030302020204" pitchFamily="66" charset="0"/>
              </a:rPr>
              <a:t>– q - y) + </a:t>
            </a:r>
            <a:r>
              <a:rPr lang="en-IN" dirty="0" smtClean="0">
                <a:latin typeface="Comic Sans MS" panose="030F0702030302020204" pitchFamily="66" charset="0"/>
              </a:rPr>
              <a:t>d{2pq </a:t>
            </a:r>
            <a:r>
              <a:rPr lang="en-IN" dirty="0">
                <a:latin typeface="Comic Sans MS" panose="030F0702030302020204" pitchFamily="66" charset="0"/>
              </a:rPr>
              <a:t>+ y(p - q) – </a:t>
            </a:r>
            <a:r>
              <a:rPr lang="en-IN" dirty="0" smtClean="0">
                <a:latin typeface="Comic Sans MS" panose="030F0702030302020204" pitchFamily="66" charset="0"/>
              </a:rPr>
              <a:t>y2}]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= [a(p </a:t>
            </a:r>
            <a:r>
              <a:rPr lang="en-IN" dirty="0">
                <a:latin typeface="Comic Sans MS" panose="030F0702030302020204" pitchFamily="66" charset="0"/>
              </a:rPr>
              <a:t>– q – y) + </a:t>
            </a:r>
            <a:r>
              <a:rPr lang="en-IN" dirty="0" smtClean="0">
                <a:latin typeface="Comic Sans MS" panose="030F0702030302020204" pitchFamily="66" charset="0"/>
              </a:rPr>
              <a:t>d{2pq </a:t>
            </a:r>
            <a:r>
              <a:rPr lang="en-IN" dirty="0">
                <a:latin typeface="Comic Sans MS" panose="030F0702030302020204" pitchFamily="66" charset="0"/>
              </a:rPr>
              <a:t>+ y(p - q</a:t>
            </a:r>
            <a:r>
              <a:rPr lang="en-IN" dirty="0" smtClean="0">
                <a:latin typeface="Comic Sans MS" panose="030F0702030302020204" pitchFamily="66" charset="0"/>
              </a:rPr>
              <a:t>)}] - a(p </a:t>
            </a:r>
            <a:r>
              <a:rPr lang="en-IN" dirty="0">
                <a:latin typeface="Comic Sans MS" panose="030F0702030302020204" pitchFamily="66" charset="0"/>
              </a:rPr>
              <a:t>– q - y) </a:t>
            </a:r>
            <a:r>
              <a:rPr lang="en-IN" dirty="0" smtClean="0">
                <a:latin typeface="Comic Sans MS" panose="030F0702030302020204" pitchFamily="66" charset="0"/>
              </a:rPr>
              <a:t>- d{2pq </a:t>
            </a:r>
            <a:r>
              <a:rPr lang="en-IN" dirty="0">
                <a:latin typeface="Comic Sans MS" panose="030F0702030302020204" pitchFamily="66" charset="0"/>
              </a:rPr>
              <a:t>+ y(p - q) – y2</a:t>
            </a:r>
            <a:r>
              <a:rPr lang="en-IN" dirty="0" smtClean="0">
                <a:latin typeface="Comic Sans MS" panose="030F0702030302020204" pitchFamily="66" charset="0"/>
              </a:rPr>
              <a:t>}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After simplification,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 =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dy2</a:t>
            </a:r>
            <a:r>
              <a:rPr lang="en-IN" dirty="0" smtClean="0">
                <a:latin typeface="Comic Sans MS" panose="030F0702030302020204" pitchFamily="66" charset="0"/>
              </a:rPr>
              <a:t> ………….. (5)</a:t>
            </a:r>
          </a:p>
          <a:p>
            <a:pPr marL="0" indent="0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4221271" y="1728592"/>
            <a:ext cx="250521" cy="125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031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1543"/>
            <a:ext cx="10515600" cy="5625420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Since, economic traits are influenced by many pairs of gene loci, therefore,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heterosis in F1, H</a:t>
            </a:r>
            <a:r>
              <a:rPr lang="en-IN" sz="3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F1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 = ∑dy2 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Where,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 = degree of dominance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y is the difference of gene frequencies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between two population</a:t>
            </a:r>
            <a:r>
              <a:rPr lang="en-IN" sz="3200" dirty="0" smtClean="0">
                <a:latin typeface="Comic Sans MS" panose="030F0702030302020204" pitchFamily="66" charset="0"/>
              </a:rPr>
              <a:t> involved in crossing.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To estimate heterosis in F2 generation, the progeny of F1 generation are to be raised to the sexual maturity and they will produce the progeny.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heterosis in F2 generation,</a:t>
            </a:r>
            <a:endParaRPr lang="en-IN" dirty="0" smtClean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F2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= ½∑dy2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 </a:t>
            </a:r>
            <a:r>
              <a:rPr lang="en-IN" dirty="0" smtClean="0">
                <a:latin typeface="Comic Sans MS" panose="030F0702030302020204" pitchFamily="66" charset="0"/>
              </a:rPr>
              <a:t>       </a:t>
            </a:r>
            <a:r>
              <a:rPr lang="en-IN" dirty="0">
                <a:latin typeface="Comic Sans MS" panose="030F0702030302020204" pitchFamily="66" charset="0"/>
              </a:rPr>
              <a:t>= 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½H</a:t>
            </a:r>
            <a:r>
              <a:rPr lang="en-IN" baseline="-25000" dirty="0">
                <a:solidFill>
                  <a:srgbClr val="000099"/>
                </a:solidFill>
                <a:latin typeface="Comic Sans MS" panose="030F0702030302020204" pitchFamily="66" charset="0"/>
              </a:rPr>
              <a:t>F1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047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1456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Depression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34785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IN" b="1" dirty="0" smtClean="0">
                <a:latin typeface="Comic Sans MS" panose="030F0702030302020204" pitchFamily="66" charset="0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Depression: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Decrease </a:t>
            </a:r>
            <a:r>
              <a:rPr lang="en-IN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in mean phenotypic value</a:t>
            </a:r>
            <a:r>
              <a:rPr lang="en-IN" sz="3200" dirty="0">
                <a:latin typeface="Comic Sans MS" panose="030F0702030302020204" pitchFamily="66" charset="0"/>
              </a:rPr>
              <a:t> of </a:t>
            </a:r>
            <a:r>
              <a:rPr lang="en-IN" sz="3200" dirty="0" smtClean="0">
                <a:latin typeface="Comic Sans MS" panose="030F0702030302020204" pitchFamily="66" charset="0"/>
              </a:rPr>
              <a:t>the characters </a:t>
            </a:r>
            <a:r>
              <a:rPr lang="en-IN" sz="3200" dirty="0">
                <a:latin typeface="Comic Sans MS" panose="030F0702030302020204" pitchFamily="66" charset="0"/>
              </a:rPr>
              <a:t>associated with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fitness, </a:t>
            </a:r>
            <a:r>
              <a:rPr lang="en-IN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reproduction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and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physiological </a:t>
            </a:r>
            <a:r>
              <a:rPr lang="en-IN" sz="3200" dirty="0">
                <a:solidFill>
                  <a:srgbClr val="00B050"/>
                </a:solidFill>
                <a:latin typeface="Comic Sans MS" panose="030F0702030302020204" pitchFamily="66" charset="0"/>
              </a:rPr>
              <a:t>efficiency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of the individuals due </a:t>
            </a:r>
            <a:r>
              <a:rPr lang="en-IN" sz="3200" dirty="0">
                <a:latin typeface="Comic Sans MS" panose="030F0702030302020204" pitchFamily="66" charset="0"/>
              </a:rPr>
              <a:t>to inbreeding is known </a:t>
            </a:r>
            <a:r>
              <a:rPr lang="en-IN" sz="3200" dirty="0" smtClean="0">
                <a:latin typeface="Comic Sans MS" panose="030F0702030302020204" pitchFamily="66" charset="0"/>
              </a:rPr>
              <a:t>as 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inbreeding </a:t>
            </a:r>
            <a:r>
              <a:rPr lang="en-I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depression</a:t>
            </a: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Inbreeding converts a proportion of heterozygotes into identical homozygotes</a:t>
            </a:r>
            <a:r>
              <a:rPr lang="en-IN" sz="3200" dirty="0" smtClean="0">
                <a:latin typeface="Comic Sans MS" panose="030F0702030302020204" pitchFamily="66" charset="0"/>
              </a:rPr>
              <a:t> in each generation. Hence,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frequency of homozygous genotype increases</a:t>
            </a:r>
            <a:r>
              <a:rPr lang="en-IN" sz="3200" dirty="0" smtClean="0">
                <a:latin typeface="Comic Sans MS" panose="030F0702030302020204" pitchFamily="66" charset="0"/>
              </a:rPr>
              <a:t> at the expense of frequency of heterozygotes.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00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884"/>
            <a:ext cx="10515600" cy="59373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sz="3200" b="1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CONCLUSION :</a:t>
            </a: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Heterosis, just like inbreeding depression,</a:t>
            </a:r>
            <a:r>
              <a:rPr lang="en-IN" sz="3000" dirty="0" smtClean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depends for its occurrence on dominance.</a:t>
            </a:r>
            <a:r>
              <a:rPr lang="en-IN" sz="3000" dirty="0" smtClean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Loci without dominance (d = 0) cause neither inbreeding depression nor heterosis</a:t>
            </a:r>
            <a:r>
              <a:rPr lang="en-IN" sz="3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000" dirty="0" smtClean="0">
                <a:latin typeface="Comic Sans MS" panose="030F0702030302020204" pitchFamily="66" charset="0"/>
              </a:rPr>
              <a:t>2. </a:t>
            </a:r>
            <a:r>
              <a:rPr lang="en-IN" sz="3000" dirty="0">
                <a:latin typeface="Comic Sans MS" panose="030F0702030302020204" pitchFamily="66" charset="0"/>
              </a:rPr>
              <a:t>The occurrence of heterosis, like inbreeding depression, depends on </a:t>
            </a:r>
            <a:r>
              <a:rPr lang="en-IN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directional dominance.</a:t>
            </a:r>
            <a:r>
              <a:rPr lang="en-IN" sz="3000" dirty="0">
                <a:latin typeface="Comic Sans MS" panose="030F0702030302020204" pitchFamily="66" charset="0"/>
              </a:rPr>
              <a:t> The absence of dominance is not sufficient ground for concluding that the individual loci show no dominance.</a:t>
            </a:r>
            <a:endParaRPr lang="en-IN" sz="3000" dirty="0" smtClean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000" dirty="0">
                <a:latin typeface="Comic Sans MS" panose="030F0702030302020204" pitchFamily="66" charset="0"/>
              </a:rPr>
              <a:t>3</a:t>
            </a:r>
            <a:r>
              <a:rPr lang="en-IN" sz="3000" dirty="0" smtClean="0">
                <a:latin typeface="Comic Sans MS" panose="030F0702030302020204" pitchFamily="66" charset="0"/>
              </a:rPr>
              <a:t>. The 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amount of heterosis,</a:t>
            </a:r>
            <a:r>
              <a:rPr lang="en-IN" sz="3000" dirty="0" smtClean="0">
                <a:latin typeface="Comic Sans MS" panose="030F0702030302020204" pitchFamily="66" charset="0"/>
              </a:rPr>
              <a:t> following a cross between two lines/breeds/populations, 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depends on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square of the difference of gene frequency (y) 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between the two populations / breeds.</a:t>
            </a: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37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0833"/>
            <a:ext cx="10515600" cy="5323562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4. </a:t>
            </a:r>
            <a:r>
              <a:rPr lang="en-IN" sz="3200" dirty="0">
                <a:solidFill>
                  <a:srgbClr val="000099"/>
                </a:solidFill>
                <a:latin typeface="Comic Sans MS" panose="030F0702030302020204" pitchFamily="66" charset="0"/>
              </a:rPr>
              <a:t>If the lines are highly inbred and so completely homozygous for all the loci,</a:t>
            </a:r>
            <a:r>
              <a:rPr lang="en-IN" sz="3200" dirty="0">
                <a:latin typeface="Comic Sans MS" panose="030F0702030302020204" pitchFamily="66" charset="0"/>
              </a:rPr>
              <a:t> then </a:t>
            </a:r>
            <a:r>
              <a:rPr lang="en-IN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the difference of gene frequency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between them can be either 0 or 1</a:t>
            </a:r>
            <a:r>
              <a:rPr lang="en-IN" sz="3200" dirty="0" smtClean="0">
                <a:latin typeface="Comic Sans MS" panose="030F0702030302020204" pitchFamily="66" charset="0"/>
              </a:rPr>
              <a:t>. Then, 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heterosis will be equal to</a:t>
            </a:r>
            <a:r>
              <a:rPr lang="en-IN" sz="3200" dirty="0" smtClean="0">
                <a:latin typeface="Comic Sans MS" panose="030F0702030302020204" pitchFamily="66" charset="0"/>
              </a:rPr>
              <a:t>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sum of the dominance deviations d (∑d) of those loci.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5. The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heterosis in F2 generation is reduced to half to that of heterosis exhibited in F1.</a:t>
            </a:r>
            <a:r>
              <a:rPr lang="en-IN" sz="3200" dirty="0" smtClean="0">
                <a:latin typeface="Comic Sans MS" panose="030F0702030302020204" pitchFamily="66" charset="0"/>
              </a:rPr>
              <a:t> In other words, the F2 is expected to drop back half-way from the F1 value towards the mid-parent value. 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898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3671"/>
            <a:ext cx="10515600" cy="5613292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Genetic Basis of Heterosis:</a:t>
            </a:r>
            <a:endParaRPr lang="en-IN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There are various thesis explaining the genetic basis of heterosis. The following are some of them: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of dominance</a:t>
            </a:r>
            <a:r>
              <a:rPr lang="en-IN" sz="3200" dirty="0" smtClean="0">
                <a:latin typeface="Comic Sans MS" panose="030F0702030302020204" pitchFamily="66" charset="0"/>
              </a:rPr>
              <a:t> given by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Jones (1917-18)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of heterozygosity</a:t>
            </a:r>
            <a:r>
              <a:rPr lang="en-IN" sz="3200" dirty="0" smtClean="0">
                <a:latin typeface="Comic Sans MS" panose="030F0702030302020204" pitchFamily="66" charset="0"/>
              </a:rPr>
              <a:t> given by </a:t>
            </a:r>
            <a:r>
              <a:rPr lang="en-IN" sz="32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Stubb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en-IN" sz="3200" dirty="0" err="1" smtClean="0">
                <a:solidFill>
                  <a:srgbClr val="0070C0"/>
                </a:solidFill>
                <a:latin typeface="Comic Sans MS" panose="030F0702030302020204" pitchFamily="66" charset="0"/>
              </a:rPr>
              <a:t>Pirschle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(1940)</a:t>
            </a:r>
            <a:r>
              <a:rPr lang="en-IN" sz="3200" dirty="0" smtClean="0">
                <a:latin typeface="Comic Sans MS" panose="030F0702030302020204" pitchFamily="66" charset="0"/>
              </a:rPr>
              <a:t>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of non-allelic gene interaction (epistasis)</a:t>
            </a:r>
            <a:r>
              <a:rPr lang="en-IN" sz="3200" dirty="0" smtClean="0">
                <a:latin typeface="Comic Sans MS" panose="030F0702030302020204" pitchFamily="66" charset="0"/>
              </a:rPr>
              <a:t> as given by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Oliver and Green (1944).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Theory of over dominance</a:t>
            </a:r>
            <a:r>
              <a:rPr lang="en-IN" sz="3200" dirty="0" smtClean="0">
                <a:latin typeface="Comic Sans MS" panose="030F0702030302020204" pitchFamily="66" charset="0"/>
              </a:rPr>
              <a:t> introduced by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Hull (1945).</a:t>
            </a:r>
            <a:r>
              <a:rPr lang="en-IN" sz="3200" dirty="0" smtClean="0">
                <a:latin typeface="Comic Sans MS" panose="030F0702030302020204" pitchFamily="66" charset="0"/>
              </a:rPr>
              <a:t> Over dominance is the condition when heterozygote offspring become superior than both the homozygote parents.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Out of all these theorem,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over dominance </a:t>
            </a:r>
            <a:r>
              <a:rPr lang="en-IN" sz="3200" dirty="0" smtClean="0">
                <a:latin typeface="Comic Sans MS" panose="030F0702030302020204" pitchFamily="66" charset="0"/>
              </a:rPr>
              <a:t>as proposed by </a:t>
            </a:r>
            <a:r>
              <a:rPr lang="en-IN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Hull (1945)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is most appropriate.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68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0937"/>
            <a:ext cx="10515600" cy="5726026"/>
          </a:xfrm>
        </p:spPr>
        <p:txBody>
          <a:bodyPr>
            <a:normAutofit fontScale="925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b="1" dirty="0" smtClean="0">
                <a:latin typeface="Comic Sans MS" panose="030F0702030302020204" pitchFamily="66" charset="0"/>
              </a:rPr>
              <a:t> 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Types of Heterosis:</a:t>
            </a:r>
            <a:endParaRPr lang="en-IN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According to the direction,</a:t>
            </a:r>
            <a:r>
              <a:rPr lang="en-IN" dirty="0" smtClean="0">
                <a:latin typeface="Comic Sans MS" panose="030F0702030302020204" pitchFamily="66" charset="0"/>
              </a:rPr>
              <a:t> heterosis is of three types 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1. </a:t>
            </a:r>
            <a:r>
              <a:rPr lang="en-IN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Positive, </a:t>
            </a: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2.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Negative </a:t>
            </a:r>
            <a:r>
              <a:rPr lang="en-IN" dirty="0" smtClean="0">
                <a:latin typeface="Comic Sans MS" panose="030F0702030302020204" pitchFamily="66" charset="0"/>
              </a:rPr>
              <a:t>and </a:t>
            </a: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3.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Zero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According to degree or intensity, it is of two types: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Euheterosis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In </a:t>
            </a:r>
            <a:r>
              <a:rPr lang="en-IN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euheterosis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the degree or intensity of heterosis is more</a:t>
            </a:r>
            <a:r>
              <a:rPr lang="en-IN" dirty="0" smtClean="0">
                <a:latin typeface="Comic Sans MS" panose="030F0702030302020204" pitchFamily="66" charset="0"/>
              </a:rPr>
              <a:t>.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The traits which show greatest inbreeding depression due to inbreeding will show maximum hybrid vigour or heterosis.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Lowly heritable traits</a:t>
            </a:r>
            <a:r>
              <a:rPr lang="en-IN" dirty="0">
                <a:solidFill>
                  <a:srgbClr val="000099"/>
                </a:solidFill>
                <a:latin typeface="Comic Sans MS" panose="030F0702030302020204" pitchFamily="66" charset="0"/>
              </a:rPr>
              <a:t> like all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reproductive traits, physiological efficiency and fitness etc. will show </a:t>
            </a:r>
            <a:r>
              <a:rPr lang="en-IN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euheterosis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</a:p>
          <a:p>
            <a:pPr marL="514350" indent="-514350" algn="just">
              <a:spcBef>
                <a:spcPts val="1200"/>
              </a:spcBef>
              <a:spcAft>
                <a:spcPts val="600"/>
              </a:spcAft>
              <a:buAutoNum type="arabicPeriod"/>
            </a:pPr>
            <a:r>
              <a:rPr lang="en-IN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Luxurient</a:t>
            </a:r>
            <a:r>
              <a:rPr lang="en-IN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heterosis:</a:t>
            </a:r>
            <a:r>
              <a:rPr lang="en-IN" dirty="0" smtClean="0">
                <a:latin typeface="Comic Sans MS" panose="030F0702030302020204" pitchFamily="66" charset="0"/>
              </a:rPr>
              <a:t> In this the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degree or intensity is lesser in comparison to </a:t>
            </a:r>
            <a:r>
              <a:rPr lang="en-IN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euheterosis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.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Highly heritable traits</a:t>
            </a:r>
            <a:r>
              <a:rPr lang="en-IN" dirty="0" smtClean="0">
                <a:latin typeface="Comic Sans MS" panose="030F0702030302020204" pitchFamily="66" charset="0"/>
              </a:rPr>
              <a:t> like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adult body weight, growth rate, etc.</a:t>
            </a:r>
            <a:r>
              <a:rPr lang="en-IN" dirty="0" smtClean="0">
                <a:latin typeface="Comic Sans MS" panose="030F0702030302020204" pitchFamily="66" charset="0"/>
              </a:rPr>
              <a:t> will show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luxuriant heterosis.</a:t>
            </a:r>
            <a:endParaRPr lang="en-IN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110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2708"/>
            <a:ext cx="10515600" cy="5614255"/>
          </a:xfrm>
        </p:spPr>
        <p:txBody>
          <a:bodyPr/>
          <a:lstStyle/>
          <a:p>
            <a:pPr marL="0" indent="0" algn="ctr">
              <a:buNone/>
            </a:pPr>
            <a:endParaRPr lang="en-IN" sz="11500" b="1" dirty="0" smtClean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IN" sz="11500" b="1" dirty="0" smtClean="0">
                <a:solidFill>
                  <a:schemeClr val="accent4">
                    <a:lumMod val="50000"/>
                  </a:schemeClr>
                </a:solidFill>
                <a:latin typeface="Comic Sans MS" panose="030F0702030302020204" pitchFamily="66" charset="0"/>
              </a:rPr>
              <a:t>Thank	You</a:t>
            </a:r>
            <a:endParaRPr lang="en-IN" b="1" dirty="0">
              <a:solidFill>
                <a:schemeClr val="accent4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The proportionate reduction of heterozygosity in an inbred population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relative to that of random mating population (base population) is the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degree of inbreeding.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The degree of inbreeding is expressed as </a:t>
                </a:r>
                <a:r>
                  <a:rPr lang="en-IN" sz="3200" dirty="0" smtClean="0">
                    <a:solidFill>
                      <a:srgbClr val="000099"/>
                    </a:solidFill>
                    <a:latin typeface="Comic Sans MS" panose="030F0702030302020204" pitchFamily="66" charset="0"/>
                  </a:rPr>
                  <a:t>inbreeding coefficient, F.</a:t>
                </a:r>
              </a:p>
              <a:p>
                <a:pPr algn="just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IN" sz="3200" dirty="0">
                    <a:latin typeface="Comic Sans MS" panose="030F0702030302020204" pitchFamily="66" charset="0"/>
                  </a:rPr>
                  <a:t>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Hence, </a:t>
                </a:r>
                <a:r>
                  <a:rPr lang="en-IN" sz="3200" dirty="0" smtClean="0">
                    <a:solidFill>
                      <a:srgbClr val="7030A0"/>
                    </a:solidFill>
                    <a:latin typeface="Comic Sans MS" panose="030F0702030302020204" pitchFamily="66" charset="0"/>
                  </a:rPr>
                  <a:t>degree of inbreeding,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IN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Ho</m:t>
                        </m:r>
                        <m:r>
                          <a:rPr lang="en-IN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m:rPr>
                            <m:sty m:val="p"/>
                          </m:rPr>
                          <a:rPr lang="en-IN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Hi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sz="32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Ho</m:t>
                        </m:r>
                      </m:den>
                    </m:f>
                  </m:oMath>
                </a14:m>
                <a:endParaRPr lang="en-IN" sz="3200" dirty="0" smtClean="0">
                  <a:latin typeface="Comic Sans MS" panose="030F0702030302020204" pitchFamily="66" charset="0"/>
                </a:endParaRP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Where, </a:t>
                </a:r>
                <a:r>
                  <a:rPr lang="en-IN" sz="3200" dirty="0" err="1" smtClean="0">
                    <a:latin typeface="Comic Sans MS" panose="030F0702030302020204" pitchFamily="66" charset="0"/>
                  </a:rPr>
                  <a:t>Ho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proportion of heterozygous genotypes in 		the base population.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>
                    <a:latin typeface="Comic Sans MS" panose="030F0702030302020204" pitchFamily="66" charset="0"/>
                  </a:rPr>
                  <a:t>	 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   Hi = proportion of heterozygous genotypes in 		 the 	inbred population.</a:t>
                </a:r>
              </a:p>
              <a:p>
                <a:pPr marL="0" indent="0" algn="just">
                  <a:spcBef>
                    <a:spcPts val="1200"/>
                  </a:spcBef>
                  <a:spcAft>
                    <a:spcPts val="600"/>
                  </a:spcAft>
                  <a:buNone/>
                </a:pPr>
                <a:r>
                  <a:rPr lang="en-IN" sz="3200" dirty="0" smtClean="0">
                    <a:latin typeface="Comic Sans MS" panose="030F0702030302020204" pitchFamily="66" charset="0"/>
                  </a:rPr>
                  <a:t>After simplification, Hi = </a:t>
                </a:r>
                <a:r>
                  <a:rPr lang="en-IN" sz="3200" dirty="0" err="1" smtClean="0">
                    <a:latin typeface="Comic Sans MS" panose="030F0702030302020204" pitchFamily="66" charset="0"/>
                  </a:rPr>
                  <a:t>Ho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– </a:t>
                </a:r>
                <a:r>
                  <a:rPr lang="en-IN" sz="3200" dirty="0" err="1" smtClean="0">
                    <a:latin typeface="Comic Sans MS" panose="030F0702030302020204" pitchFamily="66" charset="0"/>
                  </a:rPr>
                  <a:t>HoF</a:t>
                </a:r>
                <a:r>
                  <a:rPr lang="en-IN" sz="3200" dirty="0" smtClean="0">
                    <a:latin typeface="Comic Sans MS" panose="030F0702030302020204" pitchFamily="66" charset="0"/>
                  </a:rPr>
                  <a:t> = </a:t>
                </a:r>
                <a:r>
                  <a:rPr lang="en-IN" sz="3200" dirty="0" err="1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</a:t>
                </a:r>
                <a:r>
                  <a:rPr lang="en-IN" sz="3200" dirty="0" smtClean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(1-F)</a:t>
                </a:r>
                <a:endParaRPr lang="en-IN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7200"/>
                <a:ext cx="10515600" cy="5719763"/>
              </a:xfrm>
              <a:blipFill>
                <a:blip r:embed="rId2"/>
                <a:stretch>
                  <a:fillRect l="-1391" t="-2878" r="-13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366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2509"/>
            <a:ext cx="10515600" cy="58444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sz="3200" dirty="0" smtClean="0">
                <a:latin typeface="Comic Sans MS" panose="030F0702030302020204" pitchFamily="66" charset="0"/>
              </a:rPr>
              <a:t> Let us consider a locus with two alleles A1 &amp; A2 with their respective frequencies is </a:t>
            </a:r>
            <a:r>
              <a:rPr lang="en-IN" sz="3200" dirty="0" err="1" smtClean="0">
                <a:latin typeface="Comic Sans MS" panose="030F0702030302020204" pitchFamily="66" charset="0"/>
              </a:rPr>
              <a:t>p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latin typeface="Comic Sans MS" panose="030F0702030302020204" pitchFamily="66" charset="0"/>
              </a:rPr>
              <a:t> and </a:t>
            </a:r>
            <a:r>
              <a:rPr lang="en-IN" sz="3200" dirty="0" err="1" smtClean="0">
                <a:latin typeface="Comic Sans MS" panose="030F0702030302020204" pitchFamily="66" charset="0"/>
              </a:rPr>
              <a:t>q</a:t>
            </a:r>
            <a:r>
              <a:rPr lang="en-IN" sz="3200" baseline="-25000" dirty="0" err="1" smtClean="0">
                <a:latin typeface="Comic Sans MS" panose="030F0702030302020204" pitchFamily="66" charset="0"/>
              </a:rPr>
              <a:t>o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in the base population.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F</a:t>
            </a:r>
            <a:r>
              <a:rPr lang="en-IN" sz="3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requency of three genotypes at base population: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A1A1 =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</a:t>
            </a:r>
            <a:r>
              <a:rPr lang="en-IN" sz="3200" baseline="-25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A1A2 =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2p</a:t>
            </a:r>
            <a:r>
              <a:rPr lang="en-IN" sz="3200" baseline="-25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A2A2 =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2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Frequency of three genotypes due to inbreeding: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Frequency of heterozygotes</a:t>
            </a:r>
            <a:r>
              <a:rPr lang="en-IN" sz="3200" dirty="0" smtClean="0">
                <a:latin typeface="Comic Sans MS" panose="030F0702030302020204" pitchFamily="66" charset="0"/>
              </a:rPr>
              <a:t> in inbred population Hi(A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1</a:t>
            </a:r>
            <a:r>
              <a:rPr lang="en-IN" sz="3200" dirty="0" smtClean="0">
                <a:latin typeface="Comic Sans MS" panose="030F0702030302020204" pitchFamily="66" charset="0"/>
              </a:rPr>
              <a:t>A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latin typeface="Comic Sans MS" panose="030F0702030302020204" pitchFamily="66" charset="0"/>
              </a:rPr>
              <a:t>) = </a:t>
            </a:r>
            <a:r>
              <a:rPr lang="en-IN" sz="3200" dirty="0" err="1" smtClean="0">
                <a:latin typeface="Comic Sans MS" panose="030F0702030302020204" pitchFamily="66" charset="0"/>
              </a:rPr>
              <a:t>Ho</a:t>
            </a:r>
            <a:r>
              <a:rPr lang="en-IN" sz="3200" dirty="0" smtClean="0">
                <a:latin typeface="Comic Sans MS" panose="030F0702030302020204" pitchFamily="66" charset="0"/>
              </a:rPr>
              <a:t>(1-F)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= 2p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latin typeface="Comic Sans MS" panose="030F0702030302020204" pitchFamily="66" charset="0"/>
              </a:rPr>
              <a:t>(1-F)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=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2p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– 2p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</a:p>
          <a:p>
            <a:pPr algn="just"/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Thus the 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change in the frequency of heterozygotes</a:t>
            </a:r>
            <a:r>
              <a:rPr lang="en-IN" sz="3200" dirty="0" smtClean="0">
                <a:latin typeface="Comic Sans MS" panose="030F0702030302020204" pitchFamily="66" charset="0"/>
              </a:rPr>
              <a:t> due to inbreeding is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- 2p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F.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0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564" y="471055"/>
            <a:ext cx="10550236" cy="5705908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reduction in frequency of heterozygotes due to inbreeding is balanced with the increase in frequency of homozygotes in equal amount i.e., </a:t>
            </a:r>
            <a:r>
              <a:rPr lang="en-IN" sz="3200" dirty="0" smtClean="0">
                <a:latin typeface="Comic Sans MS" panose="030F0702030302020204" pitchFamily="66" charset="0"/>
              </a:rPr>
              <a:t>2poqoF.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IN" sz="3200" dirty="0" smtClean="0">
                <a:latin typeface="Comic Sans MS" panose="030F0702030302020204" pitchFamily="66" charset="0"/>
              </a:rPr>
              <a:t>The frequency of homozygous dominants,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A1A1</a:t>
            </a:r>
            <a:r>
              <a:rPr lang="en-IN" sz="3200" dirty="0" smtClean="0">
                <a:latin typeface="Comic Sans MS" panose="030F0702030302020204" pitchFamily="66" charset="0"/>
              </a:rPr>
              <a:t> =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baseline="30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+ 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IN" sz="3200" dirty="0" smtClean="0">
                <a:latin typeface="Comic Sans MS" panose="030F0702030302020204" pitchFamily="66" charset="0"/>
              </a:rPr>
              <a:t>  and frequency of recessives, 	</a:t>
            </a:r>
            <a:r>
              <a:rPr lang="en-IN" sz="32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A2A2</a:t>
            </a:r>
            <a:r>
              <a:rPr lang="en-IN" sz="3200" dirty="0" smtClean="0">
                <a:latin typeface="Comic Sans MS" panose="030F0702030302020204" pitchFamily="66" charset="0"/>
              </a:rPr>
              <a:t> = 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2 + 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sz="3200" baseline="-25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endParaRPr lang="en-IN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1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1464"/>
            <a:ext cx="10515600" cy="5678199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Table 1.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Genotype frequencies for a given locus with two alleles in an inbred population.</a:t>
            </a:r>
          </a:p>
          <a:p>
            <a:endParaRPr lang="en-IN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827654"/>
              </p:ext>
            </p:extLst>
          </p:nvPr>
        </p:nvGraphicFramePr>
        <p:xfrm>
          <a:off x="1011380" y="1661463"/>
          <a:ext cx="10342420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2656">
                  <a:extLst>
                    <a:ext uri="{9D8B030D-6E8A-4147-A177-3AD203B41FA5}">
                      <a16:colId xmlns:a16="http://schemas.microsoft.com/office/drawing/2014/main" val="58403148"/>
                    </a:ext>
                  </a:extLst>
                </a:gridCol>
                <a:gridCol w="2826328">
                  <a:extLst>
                    <a:ext uri="{9D8B030D-6E8A-4147-A177-3AD203B41FA5}">
                      <a16:colId xmlns:a16="http://schemas.microsoft.com/office/drawing/2014/main" val="2923755629"/>
                    </a:ext>
                  </a:extLst>
                </a:gridCol>
                <a:gridCol w="3087831">
                  <a:extLst>
                    <a:ext uri="{9D8B030D-6E8A-4147-A177-3AD203B41FA5}">
                      <a16:colId xmlns:a16="http://schemas.microsoft.com/office/drawing/2014/main" val="4263995799"/>
                    </a:ext>
                  </a:extLst>
                </a:gridCol>
                <a:gridCol w="2585605">
                  <a:extLst>
                    <a:ext uri="{9D8B030D-6E8A-4147-A177-3AD203B41FA5}">
                      <a16:colId xmlns:a16="http://schemas.microsoft.com/office/drawing/2014/main" val="4918735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Genotype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Frequency in base population</a:t>
                      </a:r>
                    </a:p>
                    <a:p>
                      <a:pPr algn="ctr"/>
                      <a:r>
                        <a:rPr lang="en-IN" sz="2800" b="1" dirty="0" smtClean="0"/>
                        <a:t>(F = 0)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Genotype Frequency due</a:t>
                      </a:r>
                      <a:r>
                        <a:rPr lang="en-IN" sz="2800" b="1" baseline="0" dirty="0" smtClean="0"/>
                        <a:t> to inbreeding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Frequency due to complete inbreeding (F=1)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204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A1A1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p</a:t>
                      </a:r>
                      <a:r>
                        <a:rPr lang="en-IN" sz="2800" b="1" baseline="-25000" dirty="0" smtClean="0"/>
                        <a:t>o</a:t>
                      </a:r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solidFill>
                            <a:srgbClr val="000099"/>
                          </a:solidFill>
                        </a:rPr>
                        <a:t>P</a:t>
                      </a:r>
                      <a:r>
                        <a:rPr lang="en-IN" sz="2800" b="1" baseline="-25000" dirty="0" smtClean="0">
                          <a:solidFill>
                            <a:srgbClr val="000099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000099"/>
                          </a:solidFill>
                        </a:rPr>
                        <a:t>2 + </a:t>
                      </a:r>
                      <a:r>
                        <a:rPr lang="en-IN" sz="2800" b="1" dirty="0" err="1" smtClean="0">
                          <a:solidFill>
                            <a:srgbClr val="000099"/>
                          </a:solidFill>
                        </a:rPr>
                        <a:t>p</a:t>
                      </a:r>
                      <a:r>
                        <a:rPr lang="en-IN" sz="2800" b="1" baseline="-25000" dirty="0" err="1" smtClean="0">
                          <a:solidFill>
                            <a:srgbClr val="000099"/>
                          </a:solidFill>
                        </a:rPr>
                        <a:t>o</a:t>
                      </a:r>
                      <a:r>
                        <a:rPr lang="en-IN" sz="2800" b="1" dirty="0" err="1" smtClean="0">
                          <a:solidFill>
                            <a:srgbClr val="000099"/>
                          </a:solidFill>
                        </a:rPr>
                        <a:t>q</a:t>
                      </a:r>
                      <a:r>
                        <a:rPr lang="en-IN" sz="2800" b="1" baseline="-25000" dirty="0" err="1" smtClean="0">
                          <a:solidFill>
                            <a:srgbClr val="000099"/>
                          </a:solidFill>
                        </a:rPr>
                        <a:t>o</a:t>
                      </a:r>
                      <a:r>
                        <a:rPr lang="en-IN" sz="2800" b="1" dirty="0" err="1" smtClean="0">
                          <a:solidFill>
                            <a:srgbClr val="000099"/>
                          </a:solidFill>
                        </a:rPr>
                        <a:t>F</a:t>
                      </a:r>
                      <a:endParaRPr lang="en-IN" sz="2800" b="1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err="1" smtClean="0">
                          <a:solidFill>
                            <a:srgbClr val="FF0000"/>
                          </a:solidFill>
                        </a:rPr>
                        <a:t>p</a:t>
                      </a:r>
                      <a:r>
                        <a:rPr lang="en-IN" sz="2800" b="1" baseline="-25000" dirty="0" err="1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IN" sz="28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23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A1A2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2p</a:t>
                      </a:r>
                      <a:r>
                        <a:rPr lang="en-IN" sz="2800" b="1" baseline="-25000" dirty="0" smtClean="0"/>
                        <a:t>o</a:t>
                      </a:r>
                      <a:r>
                        <a:rPr lang="en-IN" sz="2800" b="1" dirty="0" smtClean="0"/>
                        <a:t>q</a:t>
                      </a:r>
                      <a:r>
                        <a:rPr lang="en-IN" sz="2800" b="1" baseline="-25000" dirty="0" smtClean="0"/>
                        <a:t>o</a:t>
                      </a:r>
                      <a:endParaRPr lang="en-IN" sz="28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>
                          <a:solidFill>
                            <a:srgbClr val="00B050"/>
                          </a:solidFill>
                        </a:rPr>
                        <a:t>2p</a:t>
                      </a:r>
                      <a:r>
                        <a:rPr lang="en-IN" sz="2800" b="1" baseline="-2500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00B050"/>
                          </a:solidFill>
                        </a:rPr>
                        <a:t>q</a:t>
                      </a:r>
                      <a:r>
                        <a:rPr lang="en-IN" sz="2800" b="1" baseline="-2500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00B050"/>
                          </a:solidFill>
                        </a:rPr>
                        <a:t> – 2p</a:t>
                      </a:r>
                      <a:r>
                        <a:rPr lang="en-IN" sz="2800" b="1" baseline="-2500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00B050"/>
                          </a:solidFill>
                        </a:rPr>
                        <a:t>q</a:t>
                      </a:r>
                      <a:r>
                        <a:rPr lang="en-IN" sz="2800" b="1" baseline="-2500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00B050"/>
                          </a:solidFill>
                        </a:rPr>
                        <a:t>F</a:t>
                      </a:r>
                      <a:endParaRPr lang="en-IN" sz="28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0</a:t>
                      </a:r>
                      <a:endParaRPr lang="en-IN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854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A2A2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q</a:t>
                      </a:r>
                      <a:r>
                        <a:rPr lang="en-IN" sz="2800" b="1" baseline="-25000" dirty="0" smtClean="0"/>
                        <a:t>o</a:t>
                      </a:r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baseline="0" dirty="0" smtClean="0">
                          <a:solidFill>
                            <a:srgbClr val="7030A0"/>
                          </a:solidFill>
                        </a:rPr>
                        <a:t>q</a:t>
                      </a:r>
                      <a:r>
                        <a:rPr lang="en-IN" sz="2800" b="1" baseline="-25000" dirty="0" smtClean="0">
                          <a:solidFill>
                            <a:srgbClr val="7030A0"/>
                          </a:solidFill>
                        </a:rPr>
                        <a:t>o</a:t>
                      </a:r>
                      <a:r>
                        <a:rPr lang="en-IN" sz="2800" b="1" dirty="0" smtClean="0">
                          <a:solidFill>
                            <a:srgbClr val="7030A0"/>
                          </a:solidFill>
                        </a:rPr>
                        <a:t>2 + </a:t>
                      </a:r>
                      <a:r>
                        <a:rPr lang="en-IN" sz="2800" b="1" dirty="0" err="1" smtClean="0">
                          <a:solidFill>
                            <a:srgbClr val="7030A0"/>
                          </a:solidFill>
                        </a:rPr>
                        <a:t>p</a:t>
                      </a:r>
                      <a:r>
                        <a:rPr lang="en-IN" sz="2800" b="1" baseline="-25000" dirty="0" err="1" smtClean="0">
                          <a:solidFill>
                            <a:srgbClr val="7030A0"/>
                          </a:solidFill>
                        </a:rPr>
                        <a:t>o</a:t>
                      </a:r>
                      <a:r>
                        <a:rPr lang="en-IN" sz="2800" b="1" dirty="0" err="1" smtClean="0">
                          <a:solidFill>
                            <a:srgbClr val="7030A0"/>
                          </a:solidFill>
                        </a:rPr>
                        <a:t>q</a:t>
                      </a:r>
                      <a:r>
                        <a:rPr lang="en-IN" sz="2800" b="1" baseline="-25000" dirty="0" err="1" smtClean="0">
                          <a:solidFill>
                            <a:srgbClr val="7030A0"/>
                          </a:solidFill>
                        </a:rPr>
                        <a:t>o</a:t>
                      </a:r>
                      <a:r>
                        <a:rPr lang="en-IN" sz="2800" b="1" dirty="0" err="1" smtClean="0">
                          <a:solidFill>
                            <a:srgbClr val="7030A0"/>
                          </a:solidFill>
                        </a:rPr>
                        <a:t>F</a:t>
                      </a:r>
                      <a:endParaRPr lang="en-IN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err="1" smtClean="0">
                          <a:solidFill>
                            <a:srgbClr val="FF0000"/>
                          </a:solidFill>
                        </a:rPr>
                        <a:t>q</a:t>
                      </a:r>
                      <a:r>
                        <a:rPr lang="en-IN" sz="2800" b="1" baseline="-25000" dirty="0" err="1" smtClean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en-IN" sz="2800" b="1" baseline="-25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3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65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3700"/>
            <a:ext cx="10515600" cy="5783263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Change of population mean due to inbreeding: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Suppose Mo = </a:t>
            </a:r>
            <a:r>
              <a:rPr lang="en-IN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population mean in the base population.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	  =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a(p</a:t>
            </a:r>
            <a:r>
              <a:rPr lang="en-IN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–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q</a:t>
            </a:r>
            <a:r>
              <a:rPr lang="en-IN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)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+ 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2p</a:t>
            </a:r>
            <a:r>
              <a:rPr lang="en-IN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q</a:t>
            </a:r>
            <a:r>
              <a:rPr lang="en-IN" baseline="-25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</a:t>
            </a:r>
            <a:endParaRPr lang="en-IN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 </a:t>
            </a:r>
            <a:r>
              <a:rPr lang="en-IN" dirty="0" smtClean="0">
                <a:latin typeface="Comic Sans MS" panose="030F0702030302020204" pitchFamily="66" charset="0"/>
              </a:rPr>
              <a:t>    M</a:t>
            </a:r>
            <a:r>
              <a:rPr lang="en-IN" baseline="-25000" dirty="0" smtClean="0">
                <a:latin typeface="Comic Sans MS" panose="030F0702030302020204" pitchFamily="66" charset="0"/>
              </a:rPr>
              <a:t>F</a:t>
            </a:r>
            <a:r>
              <a:rPr lang="en-IN" dirty="0" smtClean="0">
                <a:latin typeface="Comic Sans MS" panose="030F0702030302020204" pitchFamily="66" charset="0"/>
              </a:rPr>
              <a:t> = 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population mean due to inbreeding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925586"/>
              </p:ext>
            </p:extLst>
          </p:nvPr>
        </p:nvGraphicFramePr>
        <p:xfrm>
          <a:off x="1803400" y="2650066"/>
          <a:ext cx="8128000" cy="2560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3742205501"/>
                    </a:ext>
                  </a:extLst>
                </a:gridCol>
                <a:gridCol w="2425700">
                  <a:extLst>
                    <a:ext uri="{9D8B030D-6E8A-4147-A177-3AD203B41FA5}">
                      <a16:colId xmlns:a16="http://schemas.microsoft.com/office/drawing/2014/main" val="1028783955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4191499885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5005926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Genotype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Genotype frequency due to inbreeding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Genotypic </a:t>
                      </a:r>
                    </a:p>
                    <a:p>
                      <a:pPr algn="ctr"/>
                      <a:r>
                        <a:rPr lang="en-IN" sz="2400" dirty="0" smtClean="0"/>
                        <a:t>value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 smtClean="0"/>
                        <a:t>Frequency x Genotypic value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85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2 + </a:t>
                      </a:r>
                      <a:r>
                        <a:rPr lang="en-IN" sz="2400" b="1" dirty="0" err="1" smtClean="0"/>
                        <a:t>p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q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F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a(P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2 + </a:t>
                      </a:r>
                      <a:r>
                        <a:rPr lang="en-IN" sz="2400" b="1" dirty="0" err="1" smtClean="0"/>
                        <a:t>p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q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F</a:t>
                      </a:r>
                      <a:r>
                        <a:rPr lang="en-IN" sz="2400" b="1" dirty="0" smtClean="0"/>
                        <a:t>)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815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A1A2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 – 2p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F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d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d(2p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 – 2p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F)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09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A2A2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baseline="0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2 + </a:t>
                      </a:r>
                      <a:r>
                        <a:rPr lang="en-IN" sz="2400" b="1" dirty="0" err="1" smtClean="0"/>
                        <a:t>p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q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F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-a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-a(</a:t>
                      </a:r>
                      <a:r>
                        <a:rPr lang="en-IN" sz="2400" b="1" baseline="0" dirty="0" smtClean="0"/>
                        <a:t>q</a:t>
                      </a:r>
                      <a:r>
                        <a:rPr lang="en-IN" sz="2400" b="1" baseline="-25000" dirty="0" smtClean="0"/>
                        <a:t>o</a:t>
                      </a:r>
                      <a:r>
                        <a:rPr lang="en-IN" sz="2400" b="1" dirty="0" smtClean="0"/>
                        <a:t>2 + </a:t>
                      </a:r>
                      <a:r>
                        <a:rPr lang="en-IN" sz="2400" b="1" dirty="0" err="1" smtClean="0"/>
                        <a:t>p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q</a:t>
                      </a:r>
                      <a:r>
                        <a:rPr lang="en-IN" sz="2400" b="1" baseline="-25000" dirty="0" err="1" smtClean="0"/>
                        <a:t>o</a:t>
                      </a:r>
                      <a:r>
                        <a:rPr lang="en-IN" sz="2400" b="1" dirty="0" err="1" smtClean="0"/>
                        <a:t>F</a:t>
                      </a:r>
                      <a:r>
                        <a:rPr lang="en-IN" sz="2400" b="1" dirty="0" smtClean="0"/>
                        <a:t>)</a:t>
                      </a:r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906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73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1001"/>
            <a:ext cx="10515600" cy="5524500"/>
          </a:xfrm>
        </p:spPr>
        <p:txBody>
          <a:bodyPr/>
          <a:lstStyle/>
          <a:p>
            <a:r>
              <a:rPr lang="en-IN" dirty="0" smtClean="0">
                <a:latin typeface="Comic Sans MS" panose="030F0702030302020204" pitchFamily="66" charset="0"/>
              </a:rPr>
              <a:t> The</a:t>
            </a:r>
            <a:r>
              <a:rPr lang="en-IN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population mean due to inbreeding,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M</a:t>
            </a:r>
            <a:r>
              <a:rPr lang="en-IN" baseline="-25000" dirty="0" smtClean="0">
                <a:latin typeface="Comic Sans MS" panose="030F0702030302020204" pitchFamily="66" charset="0"/>
              </a:rPr>
              <a:t>F</a:t>
            </a:r>
            <a:r>
              <a:rPr lang="en-IN" dirty="0" smtClean="0">
                <a:latin typeface="Comic Sans MS" panose="030F0702030302020204" pitchFamily="66" charset="0"/>
              </a:rPr>
              <a:t> = </a:t>
            </a:r>
            <a:r>
              <a:rPr lang="en-IN" dirty="0">
                <a:latin typeface="Comic Sans MS" panose="030F0702030302020204" pitchFamily="66" charset="0"/>
              </a:rPr>
              <a:t>a(P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2 + </a:t>
            </a:r>
            <a:r>
              <a:rPr lang="en-IN" dirty="0" err="1">
                <a:latin typeface="Comic Sans MS" panose="030F0702030302020204" pitchFamily="66" charset="0"/>
              </a:rPr>
              <a:t>p</a:t>
            </a:r>
            <a:r>
              <a:rPr lang="en-IN" baseline="-25000" dirty="0" err="1">
                <a:latin typeface="Comic Sans MS" panose="030F0702030302020204" pitchFamily="66" charset="0"/>
              </a:rPr>
              <a:t>o</a:t>
            </a:r>
            <a:r>
              <a:rPr lang="en-IN" dirty="0" err="1">
                <a:latin typeface="Comic Sans MS" panose="030F0702030302020204" pitchFamily="66" charset="0"/>
              </a:rPr>
              <a:t>q</a:t>
            </a:r>
            <a:r>
              <a:rPr lang="en-IN" baseline="-25000" dirty="0" err="1">
                <a:latin typeface="Comic Sans MS" panose="030F0702030302020204" pitchFamily="66" charset="0"/>
              </a:rPr>
              <a:t>o</a:t>
            </a:r>
            <a:r>
              <a:rPr lang="en-IN" dirty="0" err="1">
                <a:latin typeface="Comic Sans MS" panose="030F0702030302020204" pitchFamily="66" charset="0"/>
              </a:rPr>
              <a:t>F</a:t>
            </a:r>
            <a:r>
              <a:rPr lang="en-IN" dirty="0" smtClean="0">
                <a:latin typeface="Comic Sans MS" panose="030F0702030302020204" pitchFamily="66" charset="0"/>
              </a:rPr>
              <a:t>) + </a:t>
            </a:r>
            <a:r>
              <a:rPr lang="en-IN" dirty="0">
                <a:latin typeface="Comic Sans MS" panose="030F0702030302020204" pitchFamily="66" charset="0"/>
              </a:rPr>
              <a:t>d(2p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q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 – 2p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q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F</a:t>
            </a:r>
            <a:r>
              <a:rPr lang="en-IN" dirty="0" smtClean="0">
                <a:latin typeface="Comic Sans MS" panose="030F0702030302020204" pitchFamily="66" charset="0"/>
              </a:rPr>
              <a:t>) </a:t>
            </a:r>
            <a:r>
              <a:rPr lang="en-IN" dirty="0">
                <a:latin typeface="Comic Sans MS" panose="030F0702030302020204" pitchFamily="66" charset="0"/>
              </a:rPr>
              <a:t>-a(q</a:t>
            </a:r>
            <a:r>
              <a:rPr lang="en-IN" baseline="-25000" dirty="0">
                <a:latin typeface="Comic Sans MS" panose="030F0702030302020204" pitchFamily="66" charset="0"/>
              </a:rPr>
              <a:t>o</a:t>
            </a:r>
            <a:r>
              <a:rPr lang="en-IN" dirty="0">
                <a:latin typeface="Comic Sans MS" panose="030F0702030302020204" pitchFamily="66" charset="0"/>
              </a:rPr>
              <a:t>2 + </a:t>
            </a:r>
            <a:r>
              <a:rPr lang="en-IN" dirty="0" err="1">
                <a:latin typeface="Comic Sans MS" panose="030F0702030302020204" pitchFamily="66" charset="0"/>
              </a:rPr>
              <a:t>p</a:t>
            </a:r>
            <a:r>
              <a:rPr lang="en-IN" baseline="-25000" dirty="0" err="1">
                <a:latin typeface="Comic Sans MS" panose="030F0702030302020204" pitchFamily="66" charset="0"/>
              </a:rPr>
              <a:t>o</a:t>
            </a:r>
            <a:r>
              <a:rPr lang="en-IN" dirty="0" err="1">
                <a:latin typeface="Comic Sans MS" panose="030F0702030302020204" pitchFamily="66" charset="0"/>
              </a:rPr>
              <a:t>q</a:t>
            </a:r>
            <a:r>
              <a:rPr lang="en-IN" baseline="-25000" dirty="0" err="1">
                <a:latin typeface="Comic Sans MS" panose="030F0702030302020204" pitchFamily="66" charset="0"/>
              </a:rPr>
              <a:t>o</a:t>
            </a:r>
            <a:r>
              <a:rPr lang="en-IN" dirty="0" err="1">
                <a:latin typeface="Comic Sans MS" panose="030F0702030302020204" pitchFamily="66" charset="0"/>
              </a:rPr>
              <a:t>F</a:t>
            </a:r>
            <a:r>
              <a:rPr lang="en-IN" dirty="0">
                <a:latin typeface="Comic Sans MS" panose="030F0702030302020204" pitchFamily="66" charset="0"/>
              </a:rPr>
              <a:t>)</a:t>
            </a:r>
            <a:r>
              <a:rPr lang="en-IN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After simplification,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 </a:t>
            </a:r>
            <a:r>
              <a:rPr lang="en-IN" dirty="0" smtClean="0">
                <a:latin typeface="Comic Sans MS" panose="030F0702030302020204" pitchFamily="66" charset="0"/>
              </a:rPr>
              <a:t>    = a(</a:t>
            </a:r>
            <a:r>
              <a:rPr lang="en-IN" dirty="0" err="1" smtClean="0">
                <a:latin typeface="Comic Sans MS" panose="030F0702030302020204" pitchFamily="66" charset="0"/>
              </a:rPr>
              <a:t>p</a:t>
            </a:r>
            <a:r>
              <a:rPr lang="en-IN" baseline="-25000" dirty="0" err="1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 – </a:t>
            </a:r>
            <a:r>
              <a:rPr lang="en-IN" dirty="0" err="1" smtClean="0">
                <a:latin typeface="Comic Sans MS" panose="030F0702030302020204" pitchFamily="66" charset="0"/>
              </a:rPr>
              <a:t>q</a:t>
            </a:r>
            <a:r>
              <a:rPr lang="en-IN" baseline="-25000" dirty="0" err="1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) + 2p</a:t>
            </a:r>
            <a:r>
              <a:rPr lang="en-IN" baseline="-25000" dirty="0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q</a:t>
            </a:r>
            <a:r>
              <a:rPr lang="en-IN" baseline="-25000" dirty="0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d – 2p</a:t>
            </a:r>
            <a:r>
              <a:rPr lang="en-IN" baseline="-25000" dirty="0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q</a:t>
            </a:r>
            <a:r>
              <a:rPr lang="en-IN" baseline="-25000" dirty="0" smtClean="0">
                <a:latin typeface="Comic Sans MS" panose="030F0702030302020204" pitchFamily="66" charset="0"/>
              </a:rPr>
              <a:t>o</a:t>
            </a:r>
            <a:r>
              <a:rPr lang="en-IN" dirty="0" smtClean="0">
                <a:latin typeface="Comic Sans MS" panose="030F0702030302020204" pitchFamily="66" charset="0"/>
              </a:rPr>
              <a:t>dF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     =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- 2p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dF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M</a:t>
            </a:r>
            <a:r>
              <a:rPr lang="en-IN" baseline="-25000" dirty="0" smtClean="0">
                <a:latin typeface="Comic Sans MS" panose="030F0702030302020204" pitchFamily="66" charset="0"/>
              </a:rPr>
              <a:t>F</a:t>
            </a:r>
            <a:r>
              <a:rPr lang="en-IN" dirty="0" smtClean="0">
                <a:latin typeface="Comic Sans MS" panose="030F0702030302020204" pitchFamily="66" charset="0"/>
              </a:rPr>
              <a:t> =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– 2pqdF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In case of polygenic traits when a large number of loci are involved, then population mean due to inbreeding,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     = 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IN" baseline="-25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IN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– 2F∑pqd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708400" y="3048000"/>
            <a:ext cx="139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24300" y="30480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52900" y="4368800"/>
            <a:ext cx="1397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81500" y="43815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22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585691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I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Conclusion: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000" dirty="0" smtClean="0">
                <a:latin typeface="Comic Sans MS" panose="030F0702030302020204" pitchFamily="66" charset="0"/>
              </a:rPr>
              <a:t>There is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reduction in mean phenotypic value </a:t>
            </a:r>
            <a:r>
              <a:rPr lang="en-IN" sz="3000" dirty="0" smtClean="0">
                <a:latin typeface="Comic Sans MS" panose="030F0702030302020204" pitchFamily="66" charset="0"/>
              </a:rPr>
              <a:t>of the population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due to inbreeding</a:t>
            </a:r>
            <a:r>
              <a:rPr lang="en-IN" sz="3000" dirty="0" smtClean="0">
                <a:latin typeface="Comic Sans MS" panose="030F0702030302020204" pitchFamily="66" charset="0"/>
              </a:rPr>
              <a:t> which is equal to the amount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sz="3000" dirty="0">
                <a:solidFill>
                  <a:srgbClr val="FF0000"/>
                </a:solidFill>
                <a:latin typeface="Comic Sans MS" panose="030F0702030302020204" pitchFamily="66" charset="0"/>
              </a:rPr>
              <a:t>	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-2F∑pqd.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000" dirty="0" smtClean="0">
                <a:latin typeface="Comic Sans MS" panose="030F0702030302020204" pitchFamily="66" charset="0"/>
              </a:rPr>
              <a:t>Reduction in mean phenotypic value is the function of</a:t>
            </a:r>
            <a:r>
              <a:rPr lang="en-IN" sz="3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gene frequencies</a:t>
            </a:r>
            <a:r>
              <a:rPr lang="en-IN" sz="30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,</a:t>
            </a:r>
            <a:r>
              <a:rPr lang="en-IN" sz="3000" dirty="0" smtClean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degree of dominance</a:t>
            </a:r>
            <a:r>
              <a:rPr lang="en-IN" sz="3000" dirty="0" smtClean="0">
                <a:latin typeface="Comic Sans MS" panose="030F0702030302020204" pitchFamily="66" charset="0"/>
              </a:rPr>
              <a:t> and </a:t>
            </a:r>
            <a:r>
              <a:rPr lang="en-IN" sz="3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the amount of</a:t>
            </a:r>
            <a:r>
              <a:rPr lang="en-IN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inbreeding coefficient.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000" dirty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latin typeface="Comic Sans MS" panose="030F0702030302020204" pitchFamily="66" charset="0"/>
              </a:rPr>
              <a:t>The inbreeding depression will be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maximum at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intermediate gene frequencies</a:t>
            </a:r>
            <a:r>
              <a:rPr lang="en-IN" sz="3000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latin typeface="Comic Sans MS" panose="030F0702030302020204" pitchFamily="66" charset="0"/>
              </a:rPr>
              <a:t>i.e., when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 = q = 0.5. 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000" dirty="0">
                <a:latin typeface="Comic Sans MS" panose="030F0702030302020204" pitchFamily="66" charset="0"/>
              </a:rPr>
              <a:t> </a:t>
            </a:r>
            <a:r>
              <a:rPr lang="en-IN" sz="3000" dirty="0" smtClean="0">
                <a:latin typeface="Comic Sans MS" panose="030F0702030302020204" pitchFamily="66" charset="0"/>
              </a:rPr>
              <a:t>Reduction in mean phenotypic value is the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linear function</a:t>
            </a:r>
            <a:r>
              <a:rPr lang="en-IN" sz="3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of inbreeding coefficient, F.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sz="3000" dirty="0" smtClean="0">
                <a:latin typeface="Comic Sans MS" panose="030F0702030302020204" pitchFamily="66" charset="0"/>
              </a:rPr>
              <a:t>Change in population mean under inbreeding depends upon the </a:t>
            </a:r>
            <a:r>
              <a:rPr lang="en-IN" sz="3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type of gene action.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702256" y="1856098"/>
            <a:ext cx="955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936544" y="1885666"/>
            <a:ext cx="9553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239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1175</Words>
  <Application>Microsoft Office PowerPoint</Application>
  <PresentationFormat>Widescreen</PresentationFormat>
  <Paragraphs>206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Cambria Math</vt:lpstr>
      <vt:lpstr>Comic Sans MS</vt:lpstr>
      <vt:lpstr>Wingdings</vt:lpstr>
      <vt:lpstr>Office Theme</vt:lpstr>
      <vt:lpstr>PowerPoint Presentation</vt:lpstr>
      <vt:lpstr>Inbreeding Depression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Heterosis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Dr K G Mandal</cp:lastModifiedBy>
  <cp:revision>96</cp:revision>
  <dcterms:created xsi:type="dcterms:W3CDTF">2020-07-24T07:46:48Z</dcterms:created>
  <dcterms:modified xsi:type="dcterms:W3CDTF">2021-05-11T05:09:22Z</dcterms:modified>
</cp:coreProperties>
</file>