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CF7B4-B756-4874-A555-C92F15E9EBFC}" type="datetimeFigureOut">
              <a:rPr lang="en-US" smtClean="0"/>
              <a:pPr/>
              <a:t>5/4/2021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EAD816-56BD-4EF8-BFC8-CD1D932540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CF7B4-B756-4874-A555-C92F15E9EBFC}" type="datetimeFigureOut">
              <a:rPr lang="en-US" smtClean="0"/>
              <a:pPr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AD816-56BD-4EF8-BFC8-CD1D932540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CF7B4-B756-4874-A555-C92F15E9EBFC}" type="datetimeFigureOut">
              <a:rPr lang="en-US" smtClean="0"/>
              <a:pPr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AD816-56BD-4EF8-BFC8-CD1D932540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CF7B4-B756-4874-A555-C92F15E9EBFC}" type="datetimeFigureOut">
              <a:rPr lang="en-US" smtClean="0"/>
              <a:pPr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AD816-56BD-4EF8-BFC8-CD1D932540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CF7B4-B756-4874-A555-C92F15E9EBFC}" type="datetimeFigureOut">
              <a:rPr lang="en-US" smtClean="0"/>
              <a:pPr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EAD816-56BD-4EF8-BFC8-CD1D932540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CF7B4-B756-4874-A555-C92F15E9EBFC}" type="datetimeFigureOut">
              <a:rPr lang="en-US" smtClean="0"/>
              <a:pPr/>
              <a:t>5/4/2021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AD816-56BD-4EF8-BFC8-CD1D932540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CF7B4-B756-4874-A555-C92F15E9EBFC}" type="datetimeFigureOut">
              <a:rPr lang="en-US" smtClean="0"/>
              <a:pPr/>
              <a:t>5/4/2021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AD816-56BD-4EF8-BFC8-CD1D932540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CF7B4-B756-4874-A555-C92F15E9EBFC}" type="datetimeFigureOut">
              <a:rPr lang="en-US" smtClean="0"/>
              <a:pPr/>
              <a:t>5/4/2021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AD816-56BD-4EF8-BFC8-CD1D932540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CF7B4-B756-4874-A555-C92F15E9EBFC}" type="datetimeFigureOut">
              <a:rPr lang="en-US" smtClean="0"/>
              <a:pPr/>
              <a:t>5/4/2021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AD816-56BD-4EF8-BFC8-CD1D932540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CF7B4-B756-4874-A555-C92F15E9EBFC}" type="datetimeFigureOut">
              <a:rPr lang="en-US" smtClean="0"/>
              <a:pPr/>
              <a:t>5/4/2021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AD816-56BD-4EF8-BFC8-CD1D932540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CF7B4-B756-4874-A555-C92F15E9EBFC}" type="datetimeFigureOut">
              <a:rPr lang="en-US" smtClean="0"/>
              <a:pPr/>
              <a:t>5/4/2021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EAD816-56BD-4EF8-BFC8-CD1D932540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D2CF7B4-B756-4874-A555-C92F15E9EBFC}" type="datetimeFigureOut">
              <a:rPr lang="en-US" smtClean="0"/>
              <a:pPr/>
              <a:t>5/4/2021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EAD816-56BD-4EF8-BFC8-CD1D9325400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2514600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Dr. J. </a:t>
            </a:r>
            <a:r>
              <a:rPr lang="en-US" dirty="0" err="1" smtClean="0"/>
              <a:t>Badshah</a:t>
            </a:r>
            <a:endParaRPr lang="en-US" dirty="0" smtClean="0"/>
          </a:p>
          <a:p>
            <a:r>
              <a:rPr lang="en-US" dirty="0" smtClean="0"/>
              <a:t>University Professor-cum- Chief Scientist</a:t>
            </a:r>
          </a:p>
          <a:p>
            <a:r>
              <a:rPr lang="en-US" dirty="0" smtClean="0"/>
              <a:t>Sanjay Gandhi Institute of Dairy Technology</a:t>
            </a:r>
          </a:p>
          <a:p>
            <a:r>
              <a:rPr lang="en-US" dirty="0" smtClean="0"/>
              <a:t>(Bihar Animal Sciences University, Patna)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b="1" smtClean="0"/>
              <a:t>Mechanical Models of Viscoelatic Foods and their Types</a:t>
            </a:r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3058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</a:rPr>
              <a:t>Viscoelasticity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143000"/>
            <a:ext cx="8153400" cy="4876800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Property that exhibits both viscous and Elastic Properties when undergoing deformation.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relationship between stress and strain depends on time. 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Phenomena in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Viscoelastic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materials are:</a:t>
            </a:r>
          </a:p>
          <a:p>
            <a:pPr algn="just">
              <a:buFont typeface="Wingdings" pitchFamily="2" charset="2"/>
              <a:buChar char="Ø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Relaxation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behaviour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 the strain is held constant, the stress decreases with time</a:t>
            </a:r>
          </a:p>
          <a:p>
            <a:pPr algn="just">
              <a:buFont typeface="Wingdings" pitchFamily="2" charset="2"/>
              <a:buChar char="Ø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Creep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behaviour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 the stress is held constant, the strain increases with time 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Hysterisis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If cyclic loading is applied,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hysterisis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occurs, leading to a dissipation of mechanical energy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3976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</a:rPr>
              <a:t>Viscoelasticity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143000"/>
            <a:ext cx="7772400" cy="4876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The effective stiffness depends upon the rate of application of the load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Synthetic polymers, wood and human tissues as well as metal at high temperature display significant </a:t>
            </a:r>
            <a:r>
              <a:rPr lang="en-US" dirty="0" err="1" smtClean="0"/>
              <a:t>viscoelasticity</a:t>
            </a:r>
            <a:r>
              <a:rPr lang="en-US" dirty="0" smtClean="0"/>
              <a:t> effects.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Types of </a:t>
            </a:r>
            <a:r>
              <a:rPr lang="en-US" dirty="0" err="1" smtClean="0"/>
              <a:t>viscoelasticity</a:t>
            </a:r>
            <a:r>
              <a:rPr lang="en-US" dirty="0" smtClean="0"/>
              <a:t>: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Linear </a:t>
            </a:r>
            <a:r>
              <a:rPr lang="en-US" dirty="0" err="1" smtClean="0"/>
              <a:t>viscoelasticity</a:t>
            </a:r>
            <a:r>
              <a:rPr lang="en-US" dirty="0" smtClean="0"/>
              <a:t> is when the function is separable in both creep response and load.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Non Linear </a:t>
            </a:r>
            <a:r>
              <a:rPr lang="en-US" dirty="0" err="1" smtClean="0"/>
              <a:t>viscoelasticity</a:t>
            </a:r>
            <a:r>
              <a:rPr lang="en-US" dirty="0" smtClean="0"/>
              <a:t> is when the function is not separable. It usually happens when deformation is large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Anelastic</a:t>
            </a:r>
            <a:r>
              <a:rPr lang="en-US" dirty="0" smtClean="0"/>
              <a:t> Materials is when the material will fully recover to its original state on the removal of load (Special Case)</a:t>
            </a: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7724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</a:rPr>
              <a:t>Viscoelastic</a:t>
            </a:r>
            <a:r>
              <a:rPr lang="en-US" sz="3200" b="1" dirty="0" smtClean="0">
                <a:solidFill>
                  <a:srgbClr val="FF0000"/>
                </a:solidFill>
              </a:rPr>
              <a:t> Foods and Elastic to Viscous properties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143000"/>
            <a:ext cx="7772400" cy="48768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dirty="0" smtClean="0"/>
              <a:t>Most solid foods including Cheese, </a:t>
            </a:r>
            <a:r>
              <a:rPr lang="en-US" dirty="0" err="1" smtClean="0"/>
              <a:t>paneer</a:t>
            </a:r>
            <a:r>
              <a:rPr lang="en-US" dirty="0" smtClean="0"/>
              <a:t>, aged SCM, aged and cooled Ice Cream and indigenous dairy Products ( </a:t>
            </a:r>
            <a:r>
              <a:rPr lang="en-US" dirty="0" err="1" smtClean="0"/>
              <a:t>Khoa</a:t>
            </a:r>
            <a:r>
              <a:rPr lang="en-US" dirty="0" smtClean="0"/>
              <a:t> and </a:t>
            </a:r>
            <a:r>
              <a:rPr lang="en-US" dirty="0" err="1" smtClean="0"/>
              <a:t>Chhana</a:t>
            </a:r>
            <a:r>
              <a:rPr lang="en-US" dirty="0" smtClean="0"/>
              <a:t> based sweets etc.), Fermented dairy Products etc. are </a:t>
            </a:r>
            <a:r>
              <a:rPr lang="en-US" dirty="0" err="1" smtClean="0"/>
              <a:t>viscoelatic</a:t>
            </a:r>
            <a:r>
              <a:rPr lang="en-US" dirty="0" smtClean="0"/>
              <a:t> in nature.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The ratio of elastic to viscous properties depend on time scale of deformation. At short time scale its </a:t>
            </a:r>
            <a:r>
              <a:rPr lang="en-US" dirty="0" err="1" smtClean="0"/>
              <a:t>behaviour</a:t>
            </a:r>
            <a:r>
              <a:rPr lang="en-US" dirty="0" smtClean="0"/>
              <a:t> is elastic but at long time scales, its </a:t>
            </a:r>
            <a:r>
              <a:rPr lang="en-US" dirty="0" err="1" smtClean="0"/>
              <a:t>behaviour</a:t>
            </a:r>
            <a:r>
              <a:rPr lang="en-US" dirty="0" smtClean="0"/>
              <a:t> is mainly viscous i.e.  The deformation remained even after the stress is removed.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4456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Mechanical Models of </a:t>
            </a:r>
            <a:r>
              <a:rPr lang="en-US" sz="3200" b="1" dirty="0" err="1" smtClean="0">
                <a:solidFill>
                  <a:srgbClr val="FF0000"/>
                </a:solidFill>
              </a:rPr>
              <a:t>Viscoelastic</a:t>
            </a:r>
            <a:r>
              <a:rPr lang="en-US" sz="3200" b="1" dirty="0" smtClean="0">
                <a:solidFill>
                  <a:srgbClr val="FF0000"/>
                </a:solidFill>
              </a:rPr>
              <a:t> Foods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Components of Mechanical Models for the three properties i.e. elasticity ( The model is helical spring . It has load and deflection related as del x = F /E</a:t>
            </a:r>
          </a:p>
          <a:p>
            <a:r>
              <a:rPr lang="en-US" dirty="0" smtClean="0"/>
              <a:t>For Viscosity property, the model is Dash pot</a:t>
            </a:r>
          </a:p>
          <a:p>
            <a:endParaRPr lang="en-US" dirty="0" smtClean="0"/>
          </a:p>
          <a:p>
            <a:r>
              <a:rPr lang="en-US" dirty="0" smtClean="0"/>
              <a:t>For plasticity, the Model is St. </a:t>
            </a:r>
            <a:r>
              <a:rPr lang="en-US" dirty="0" err="1" smtClean="0"/>
              <a:t>Venant</a:t>
            </a:r>
            <a:r>
              <a:rPr lang="en-US" dirty="0" smtClean="0"/>
              <a:t> Body</a:t>
            </a:r>
          </a:p>
          <a:p>
            <a:r>
              <a:rPr lang="en-US" dirty="0" smtClean="0"/>
              <a:t>The Models are:</a:t>
            </a:r>
          </a:p>
          <a:p>
            <a:r>
              <a:rPr lang="en-US" dirty="0" smtClean="0"/>
              <a:t>Maxwell Model</a:t>
            </a:r>
          </a:p>
          <a:p>
            <a:r>
              <a:rPr lang="en-US" dirty="0" smtClean="0"/>
              <a:t>Kelvin Model</a:t>
            </a:r>
          </a:p>
          <a:p>
            <a:r>
              <a:rPr lang="en-US" dirty="0" smtClean="0"/>
              <a:t>Burger |Model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066800"/>
            <a:ext cx="7772400" cy="1828800"/>
          </a:xfrm>
        </p:spPr>
        <p:txBody>
          <a:bodyPr/>
          <a:lstStyle/>
          <a:p>
            <a:r>
              <a:rPr lang="en-US" dirty="0" smtClean="0"/>
              <a:t>                    </a:t>
            </a:r>
            <a:r>
              <a:rPr lang="en-US" b="1" dirty="0" smtClean="0">
                <a:solidFill>
                  <a:srgbClr val="00B0F0"/>
                </a:solidFill>
              </a:rPr>
              <a:t>THANKS </a:t>
            </a:r>
            <a:endParaRPr lang="en-US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253</TotalTime>
  <Words>357</Words>
  <Application>Microsoft Office PowerPoint</Application>
  <PresentationFormat>On-screen Show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Equity</vt:lpstr>
      <vt:lpstr>Mechanical Models of Viscoelatic Foods and their Types</vt:lpstr>
      <vt:lpstr>Viscoelasticity</vt:lpstr>
      <vt:lpstr>Viscoelasticity</vt:lpstr>
      <vt:lpstr>Viscoelastic Foods and Elastic to Viscous properties</vt:lpstr>
      <vt:lpstr>Mechanical Models of Viscoelastic Foods</vt:lpstr>
      <vt:lpstr>                    THANKS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Chemical Unit Processes in waste water Treatments</dc:title>
  <dc:creator>Jahangir Badshah</dc:creator>
  <cp:lastModifiedBy>Jahangir Badshah</cp:lastModifiedBy>
  <cp:revision>33</cp:revision>
  <dcterms:created xsi:type="dcterms:W3CDTF">2021-04-08T10:04:44Z</dcterms:created>
  <dcterms:modified xsi:type="dcterms:W3CDTF">2021-05-04T05:20:16Z</dcterms:modified>
</cp:coreProperties>
</file>