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61" r:id="rId2"/>
    <p:sldId id="257" r:id="rId3"/>
    <p:sldId id="258" r:id="rId4"/>
    <p:sldId id="259" r:id="rId5"/>
    <p:sldId id="260" r:id="rId6"/>
    <p:sldId id="263" r:id="rId7"/>
    <p:sldId id="264" r:id="rId8"/>
    <p:sldId id="265" r:id="rId9"/>
    <p:sldId id="266" r:id="rId10"/>
    <p:sldId id="270" r:id="rId11"/>
    <p:sldId id="271" r:id="rId12"/>
    <p:sldId id="275" r:id="rId13"/>
    <p:sldId id="294" r:id="rId14"/>
    <p:sldId id="272" r:id="rId15"/>
    <p:sldId id="273" r:id="rId16"/>
    <p:sldId id="274" r:id="rId17"/>
    <p:sldId id="276" r:id="rId18"/>
    <p:sldId id="277" r:id="rId19"/>
    <p:sldId id="278" r:id="rId20"/>
    <p:sldId id="279" r:id="rId21"/>
    <p:sldId id="286" r:id="rId22"/>
    <p:sldId id="280" r:id="rId23"/>
    <p:sldId id="281" r:id="rId24"/>
    <p:sldId id="282" r:id="rId25"/>
    <p:sldId id="283" r:id="rId26"/>
    <p:sldId id="284" r:id="rId27"/>
    <p:sldId id="287" r:id="rId28"/>
    <p:sldId id="288" r:id="rId29"/>
    <p:sldId id="289" r:id="rId30"/>
    <p:sldId id="290" r:id="rId31"/>
    <p:sldId id="291" r:id="rId32"/>
    <p:sldId id="292" r:id="rId33"/>
  </p:sldIdLst>
  <p:sldSz cx="12192000" cy="6858000"/>
  <p:notesSz cx="7086600" cy="10231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AC047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512763"/>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14788" y="0"/>
            <a:ext cx="3070225" cy="512763"/>
          </a:xfrm>
          <a:prstGeom prst="rect">
            <a:avLst/>
          </a:prstGeom>
        </p:spPr>
        <p:txBody>
          <a:bodyPr vert="horz" lIns="91440" tIns="45720" rIns="91440" bIns="45720" rtlCol="0"/>
          <a:lstStyle>
            <a:lvl1pPr algn="r">
              <a:defRPr sz="1200"/>
            </a:lvl1pPr>
          </a:lstStyle>
          <a:p>
            <a:fld id="{050769BA-698A-40CD-94EE-CF53F5C7FFB2}" type="datetimeFigureOut">
              <a:rPr lang="en-IN" smtClean="0"/>
              <a:t>05-05-2021</a:t>
            </a:fld>
            <a:endParaRPr lang="en-IN"/>
          </a:p>
        </p:txBody>
      </p:sp>
      <p:sp>
        <p:nvSpPr>
          <p:cNvPr id="4" name="Slide Image Placeholder 3"/>
          <p:cNvSpPr>
            <a:spLocks noGrp="1" noRot="1" noChangeAspect="1"/>
          </p:cNvSpPr>
          <p:nvPr>
            <p:ph type="sldImg" idx="2"/>
          </p:nvPr>
        </p:nvSpPr>
        <p:spPr>
          <a:xfrm>
            <a:off x="474663" y="1279525"/>
            <a:ext cx="6137275" cy="3452813"/>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08025" y="4924425"/>
            <a:ext cx="5670550" cy="402748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18675"/>
            <a:ext cx="3070225" cy="512763"/>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14788" y="9718675"/>
            <a:ext cx="3070225" cy="512763"/>
          </a:xfrm>
          <a:prstGeom prst="rect">
            <a:avLst/>
          </a:prstGeom>
        </p:spPr>
        <p:txBody>
          <a:bodyPr vert="horz" lIns="91440" tIns="45720" rIns="91440" bIns="45720" rtlCol="0" anchor="b"/>
          <a:lstStyle>
            <a:lvl1pPr algn="r">
              <a:defRPr sz="1200"/>
            </a:lvl1pPr>
          </a:lstStyle>
          <a:p>
            <a:fld id="{9024340A-D0BE-498A-AE1C-78C51AA2B495}" type="slidenum">
              <a:rPr lang="en-IN" smtClean="0"/>
              <a:t>‹#›</a:t>
            </a:fld>
            <a:endParaRPr lang="en-IN"/>
          </a:p>
        </p:txBody>
      </p:sp>
    </p:spTree>
    <p:extLst>
      <p:ext uri="{BB962C8B-B14F-4D97-AF65-F5344CB8AC3E}">
        <p14:creationId xmlns:p14="http://schemas.microsoft.com/office/powerpoint/2010/main" val="2863794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024340A-D0BE-498A-AE1C-78C51AA2B495}" type="slidenum">
              <a:rPr lang="en-IN" smtClean="0"/>
              <a:t>12</a:t>
            </a:fld>
            <a:endParaRPr lang="en-IN"/>
          </a:p>
        </p:txBody>
      </p:sp>
    </p:spTree>
    <p:extLst>
      <p:ext uri="{BB962C8B-B14F-4D97-AF65-F5344CB8AC3E}">
        <p14:creationId xmlns:p14="http://schemas.microsoft.com/office/powerpoint/2010/main" val="3758026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F432C11-80C4-4043-8132-AB85EF867237}" type="datetimeFigureOut">
              <a:rPr lang="en-IN" smtClean="0"/>
              <a:t>05-05-2021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C7B15D-CDAC-470B-8FDD-3B52829FE41C}" type="slidenum">
              <a:rPr lang="en-IN" smtClean="0"/>
              <a:t>‹#›</a:t>
            </a:fld>
            <a:endParaRPr lang="en-IN"/>
          </a:p>
        </p:txBody>
      </p:sp>
    </p:spTree>
    <p:extLst>
      <p:ext uri="{BB962C8B-B14F-4D97-AF65-F5344CB8AC3E}">
        <p14:creationId xmlns:p14="http://schemas.microsoft.com/office/powerpoint/2010/main" val="850049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F432C11-80C4-4043-8132-AB85EF867237}" type="datetimeFigureOut">
              <a:rPr lang="en-IN" smtClean="0"/>
              <a:t>05-05-2021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C7B15D-CDAC-470B-8FDD-3B52829FE41C}" type="slidenum">
              <a:rPr lang="en-IN" smtClean="0"/>
              <a:t>‹#›</a:t>
            </a:fld>
            <a:endParaRPr lang="en-IN"/>
          </a:p>
        </p:txBody>
      </p:sp>
    </p:spTree>
    <p:extLst>
      <p:ext uri="{BB962C8B-B14F-4D97-AF65-F5344CB8AC3E}">
        <p14:creationId xmlns:p14="http://schemas.microsoft.com/office/powerpoint/2010/main" val="116246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F432C11-80C4-4043-8132-AB85EF867237}" type="datetimeFigureOut">
              <a:rPr lang="en-IN" smtClean="0"/>
              <a:t>05-05-2021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C7B15D-CDAC-470B-8FDD-3B52829FE41C}" type="slidenum">
              <a:rPr lang="en-IN" smtClean="0"/>
              <a:t>‹#›</a:t>
            </a:fld>
            <a:endParaRPr lang="en-IN"/>
          </a:p>
        </p:txBody>
      </p:sp>
    </p:spTree>
    <p:extLst>
      <p:ext uri="{BB962C8B-B14F-4D97-AF65-F5344CB8AC3E}">
        <p14:creationId xmlns:p14="http://schemas.microsoft.com/office/powerpoint/2010/main" val="2088654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F432C11-80C4-4043-8132-AB85EF867237}" type="datetimeFigureOut">
              <a:rPr lang="en-IN" smtClean="0"/>
              <a:t>05-05-2021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C7B15D-CDAC-470B-8FDD-3B52829FE41C}" type="slidenum">
              <a:rPr lang="en-IN" smtClean="0"/>
              <a:t>‹#›</a:t>
            </a:fld>
            <a:endParaRPr lang="en-IN"/>
          </a:p>
        </p:txBody>
      </p:sp>
    </p:spTree>
    <p:extLst>
      <p:ext uri="{BB962C8B-B14F-4D97-AF65-F5344CB8AC3E}">
        <p14:creationId xmlns:p14="http://schemas.microsoft.com/office/powerpoint/2010/main" val="101105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432C11-80C4-4043-8132-AB85EF867237}" type="datetimeFigureOut">
              <a:rPr lang="en-IN" smtClean="0"/>
              <a:t>05-05-2021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C7B15D-CDAC-470B-8FDD-3B52829FE41C}" type="slidenum">
              <a:rPr lang="en-IN" smtClean="0"/>
              <a:t>‹#›</a:t>
            </a:fld>
            <a:endParaRPr lang="en-IN"/>
          </a:p>
        </p:txBody>
      </p:sp>
    </p:spTree>
    <p:extLst>
      <p:ext uri="{BB962C8B-B14F-4D97-AF65-F5344CB8AC3E}">
        <p14:creationId xmlns:p14="http://schemas.microsoft.com/office/powerpoint/2010/main" val="2280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F432C11-80C4-4043-8132-AB85EF867237}" type="datetimeFigureOut">
              <a:rPr lang="en-IN" smtClean="0"/>
              <a:t>05-05-2021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4C7B15D-CDAC-470B-8FDD-3B52829FE41C}" type="slidenum">
              <a:rPr lang="en-IN" smtClean="0"/>
              <a:t>‹#›</a:t>
            </a:fld>
            <a:endParaRPr lang="en-IN"/>
          </a:p>
        </p:txBody>
      </p:sp>
    </p:spTree>
    <p:extLst>
      <p:ext uri="{BB962C8B-B14F-4D97-AF65-F5344CB8AC3E}">
        <p14:creationId xmlns:p14="http://schemas.microsoft.com/office/powerpoint/2010/main" val="2640769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F432C11-80C4-4043-8132-AB85EF867237}" type="datetimeFigureOut">
              <a:rPr lang="en-IN" smtClean="0"/>
              <a:t>05-05-2021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4C7B15D-CDAC-470B-8FDD-3B52829FE41C}" type="slidenum">
              <a:rPr lang="en-IN" smtClean="0"/>
              <a:t>‹#›</a:t>
            </a:fld>
            <a:endParaRPr lang="en-IN"/>
          </a:p>
        </p:txBody>
      </p:sp>
    </p:spTree>
    <p:extLst>
      <p:ext uri="{BB962C8B-B14F-4D97-AF65-F5344CB8AC3E}">
        <p14:creationId xmlns:p14="http://schemas.microsoft.com/office/powerpoint/2010/main" val="119876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F432C11-80C4-4043-8132-AB85EF867237}" type="datetimeFigureOut">
              <a:rPr lang="en-IN" smtClean="0"/>
              <a:t>05-05-2021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4C7B15D-CDAC-470B-8FDD-3B52829FE41C}" type="slidenum">
              <a:rPr lang="en-IN" smtClean="0"/>
              <a:t>‹#›</a:t>
            </a:fld>
            <a:endParaRPr lang="en-IN"/>
          </a:p>
        </p:txBody>
      </p:sp>
    </p:spTree>
    <p:extLst>
      <p:ext uri="{BB962C8B-B14F-4D97-AF65-F5344CB8AC3E}">
        <p14:creationId xmlns:p14="http://schemas.microsoft.com/office/powerpoint/2010/main" val="2580499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32C11-80C4-4043-8132-AB85EF867237}" type="datetimeFigureOut">
              <a:rPr lang="en-IN" smtClean="0"/>
              <a:t>05-05-2021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4C7B15D-CDAC-470B-8FDD-3B52829FE41C}" type="slidenum">
              <a:rPr lang="en-IN" smtClean="0"/>
              <a:t>‹#›</a:t>
            </a:fld>
            <a:endParaRPr lang="en-IN"/>
          </a:p>
        </p:txBody>
      </p:sp>
    </p:spTree>
    <p:extLst>
      <p:ext uri="{BB962C8B-B14F-4D97-AF65-F5344CB8AC3E}">
        <p14:creationId xmlns:p14="http://schemas.microsoft.com/office/powerpoint/2010/main" val="3113097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432C11-80C4-4043-8132-AB85EF867237}" type="datetimeFigureOut">
              <a:rPr lang="en-IN" smtClean="0"/>
              <a:t>05-05-2021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4C7B15D-CDAC-470B-8FDD-3B52829FE41C}" type="slidenum">
              <a:rPr lang="en-IN" smtClean="0"/>
              <a:t>‹#›</a:t>
            </a:fld>
            <a:endParaRPr lang="en-IN"/>
          </a:p>
        </p:txBody>
      </p:sp>
    </p:spTree>
    <p:extLst>
      <p:ext uri="{BB962C8B-B14F-4D97-AF65-F5344CB8AC3E}">
        <p14:creationId xmlns:p14="http://schemas.microsoft.com/office/powerpoint/2010/main" val="387928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432C11-80C4-4043-8132-AB85EF867237}" type="datetimeFigureOut">
              <a:rPr lang="en-IN" smtClean="0"/>
              <a:t>05-05-2021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4C7B15D-CDAC-470B-8FDD-3B52829FE41C}" type="slidenum">
              <a:rPr lang="en-IN" smtClean="0"/>
              <a:t>‹#›</a:t>
            </a:fld>
            <a:endParaRPr lang="en-IN"/>
          </a:p>
        </p:txBody>
      </p:sp>
    </p:spTree>
    <p:extLst>
      <p:ext uri="{BB962C8B-B14F-4D97-AF65-F5344CB8AC3E}">
        <p14:creationId xmlns:p14="http://schemas.microsoft.com/office/powerpoint/2010/main" val="89169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2C11-80C4-4043-8132-AB85EF867237}" type="datetimeFigureOut">
              <a:rPr lang="en-IN" smtClean="0"/>
              <a:t>05-05-2021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7B15D-CDAC-470B-8FDD-3B52829FE41C}" type="slidenum">
              <a:rPr lang="en-IN" smtClean="0"/>
              <a:t>‹#›</a:t>
            </a:fld>
            <a:endParaRPr lang="en-IN"/>
          </a:p>
        </p:txBody>
      </p:sp>
    </p:spTree>
    <p:extLst>
      <p:ext uri="{BB962C8B-B14F-4D97-AF65-F5344CB8AC3E}">
        <p14:creationId xmlns:p14="http://schemas.microsoft.com/office/powerpoint/2010/main" val="79117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533400"/>
            <a:ext cx="8153400" cy="5478423"/>
          </a:xfrm>
          <a:prstGeom prst="rect">
            <a:avLst/>
          </a:prstGeom>
        </p:spPr>
        <p:txBody>
          <a:bodyPr wrap="square">
            <a:spAutoFit/>
          </a:bodyPr>
          <a:lstStyle/>
          <a:p>
            <a:pPr algn="ctr"/>
            <a:r>
              <a:rPr lang="en-US" sz="3200" b="1" dirty="0">
                <a:solidFill>
                  <a:srgbClr val="FF0000"/>
                </a:solidFill>
                <a:latin typeface="Comic Sans MS" panose="030F0702030302020204" pitchFamily="66" charset="0"/>
                <a:cs typeface="Aharoni" panose="02010803020104030203" pitchFamily="2" charset="-79"/>
              </a:rPr>
              <a:t>ANIMAL GENETICS &amp; BREEDING</a:t>
            </a:r>
            <a:r>
              <a:rPr lang="en-US" sz="2800" dirty="0">
                <a:solidFill>
                  <a:srgbClr val="FF0000"/>
                </a:solidFill>
                <a:latin typeface="Comic Sans MS" panose="030F0702030302020204" pitchFamily="66" charset="0"/>
                <a:cs typeface="Aharoni" panose="02010803020104030203" pitchFamily="2" charset="-79"/>
              </a:rPr>
              <a:t> </a:t>
            </a:r>
            <a:br>
              <a:rPr lang="en-US" sz="2800" dirty="0">
                <a:solidFill>
                  <a:srgbClr val="FF0000"/>
                </a:solidFill>
                <a:latin typeface="Comic Sans MS" panose="030F0702030302020204" pitchFamily="66" charset="0"/>
                <a:cs typeface="Aharoni" panose="02010803020104030203" pitchFamily="2" charset="-79"/>
              </a:rPr>
            </a:br>
            <a:endParaRPr lang="en-US" sz="2800" dirty="0">
              <a:solidFill>
                <a:srgbClr val="FF0000"/>
              </a:solidFill>
              <a:latin typeface="Comic Sans MS" panose="030F0702030302020204" pitchFamily="66" charset="0"/>
              <a:cs typeface="Aharoni" panose="02010803020104030203" pitchFamily="2" charset="-79"/>
            </a:endParaRPr>
          </a:p>
          <a:p>
            <a:pPr algn="ctr"/>
            <a:r>
              <a:rPr lang="en-US" sz="2400" dirty="0">
                <a:solidFill>
                  <a:srgbClr val="FF0000"/>
                </a:solidFill>
                <a:latin typeface="Comic Sans MS" panose="030F0702030302020204" pitchFamily="66" charset="0"/>
                <a:cs typeface="Aharoni" panose="02010803020104030203" pitchFamily="2" charset="-79"/>
              </a:rPr>
              <a:t/>
            </a:r>
            <a:br>
              <a:rPr lang="en-US" sz="2400" dirty="0">
                <a:solidFill>
                  <a:srgbClr val="FF0000"/>
                </a:solidFill>
                <a:latin typeface="Comic Sans MS" panose="030F0702030302020204" pitchFamily="66" charset="0"/>
                <a:cs typeface="Aharoni" panose="02010803020104030203" pitchFamily="2" charset="-79"/>
              </a:rPr>
            </a:br>
            <a:r>
              <a:rPr lang="en-US" sz="2400" b="1" dirty="0" smtClean="0">
                <a:solidFill>
                  <a:srgbClr val="C00000"/>
                </a:solidFill>
                <a:latin typeface="Comic Sans MS" panose="030F0702030302020204" pitchFamily="66" charset="0"/>
                <a:cs typeface="Aharoni" panose="02010803020104030203" pitchFamily="2" charset="-79"/>
              </a:rPr>
              <a:t>UNIT – III</a:t>
            </a:r>
          </a:p>
          <a:p>
            <a:pPr algn="ctr"/>
            <a:r>
              <a:rPr lang="en-US" sz="2400" b="1" dirty="0" smtClean="0">
                <a:solidFill>
                  <a:srgbClr val="0070C0"/>
                </a:solidFill>
                <a:latin typeface="Comic Sans MS" panose="030F0702030302020204" pitchFamily="66" charset="0"/>
                <a:cs typeface="Aharoni" panose="02010803020104030203" pitchFamily="2" charset="-79"/>
              </a:rPr>
              <a:t>Principles of Animal Breeding</a:t>
            </a:r>
            <a:r>
              <a:rPr lang="en-US" sz="2400" dirty="0">
                <a:solidFill>
                  <a:srgbClr val="C00000"/>
                </a:solidFill>
                <a:latin typeface="Comic Sans MS" panose="030F0702030302020204" pitchFamily="66" charset="0"/>
                <a:cs typeface="Aharoni" panose="02010803020104030203" pitchFamily="2" charset="-79"/>
              </a:rPr>
              <a:t/>
            </a:r>
            <a:br>
              <a:rPr lang="en-US" sz="2400" dirty="0">
                <a:solidFill>
                  <a:srgbClr val="C00000"/>
                </a:solidFill>
                <a:latin typeface="Comic Sans MS" panose="030F0702030302020204" pitchFamily="66" charset="0"/>
                <a:cs typeface="Aharoni" panose="02010803020104030203" pitchFamily="2" charset="-79"/>
              </a:rPr>
            </a:br>
            <a:r>
              <a:rPr lang="en-US" sz="2400" b="1" dirty="0" smtClean="0">
                <a:solidFill>
                  <a:srgbClr val="00B050"/>
                </a:solidFill>
                <a:latin typeface="Comic Sans MS" panose="030F0702030302020204" pitchFamily="66" charset="0"/>
                <a:cs typeface="Aharoni" panose="02010803020104030203" pitchFamily="2" charset="-79"/>
              </a:rPr>
              <a:t>Theory</a:t>
            </a:r>
            <a:endParaRPr lang="en-US" dirty="0">
              <a:solidFill>
                <a:srgbClr val="00B050"/>
              </a:solidFill>
              <a:latin typeface="Comic Sans MS" panose="030F0702030302020204" pitchFamily="66" charset="0"/>
              <a:cs typeface="Aharoni" panose="02010803020104030203" pitchFamily="2" charset="-79"/>
            </a:endParaRPr>
          </a:p>
          <a:p>
            <a:pPr algn="ctr"/>
            <a:endParaRPr lang="en-US" dirty="0">
              <a:solidFill>
                <a:srgbClr val="FF0000"/>
              </a:solidFill>
              <a:latin typeface="Comic Sans MS" panose="030F0702030302020204" pitchFamily="66" charset="0"/>
              <a:cs typeface="Aharoni" panose="02010803020104030203" pitchFamily="2" charset="-79"/>
            </a:endParaRPr>
          </a:p>
          <a:p>
            <a:pPr algn="ctr"/>
            <a:r>
              <a:rPr lang="en-US" dirty="0">
                <a:solidFill>
                  <a:srgbClr val="FF0000"/>
                </a:solidFill>
                <a:latin typeface="Comic Sans MS" panose="030F0702030302020204" pitchFamily="66" charset="0"/>
                <a:cs typeface="Aharoni" panose="02010803020104030203" pitchFamily="2" charset="-79"/>
              </a:rPr>
              <a:t/>
            </a:r>
            <a:br>
              <a:rPr lang="en-US" dirty="0">
                <a:solidFill>
                  <a:srgbClr val="FF0000"/>
                </a:solidFill>
                <a:latin typeface="Comic Sans MS" panose="030F0702030302020204" pitchFamily="66" charset="0"/>
                <a:cs typeface="Aharoni" panose="02010803020104030203" pitchFamily="2" charset="-79"/>
              </a:rPr>
            </a:br>
            <a:r>
              <a:rPr lang="en-US" sz="3200" b="1" dirty="0" smtClean="0">
                <a:solidFill>
                  <a:schemeClr val="tx2"/>
                </a:solidFill>
                <a:latin typeface="Comic Sans MS" panose="030F0702030302020204" pitchFamily="66" charset="0"/>
                <a:cs typeface="Aharoni" panose="02010803020104030203" pitchFamily="2" charset="-79"/>
              </a:rPr>
              <a:t>Outbreeding &amp; its classification</a:t>
            </a:r>
          </a:p>
          <a:p>
            <a:pPr algn="ctr"/>
            <a:endParaRPr lang="en-US" sz="2400" dirty="0">
              <a:solidFill>
                <a:srgbClr val="FF0000"/>
              </a:solidFill>
              <a:latin typeface="Comic Sans MS" panose="030F0702030302020204" pitchFamily="66" charset="0"/>
              <a:cs typeface="Aharoni" panose="02010803020104030203" pitchFamily="2" charset="-79"/>
            </a:endParaRPr>
          </a:p>
          <a:p>
            <a:pPr algn="ctr"/>
            <a:r>
              <a:rPr lang="en-US" sz="2400" dirty="0">
                <a:solidFill>
                  <a:srgbClr val="FF0000"/>
                </a:solidFill>
                <a:latin typeface="Comic Sans MS" panose="030F0702030302020204" pitchFamily="66" charset="0"/>
                <a:cs typeface="Aharoni" panose="02010803020104030203" pitchFamily="2" charset="-79"/>
              </a:rPr>
              <a:t> </a:t>
            </a:r>
            <a:br>
              <a:rPr lang="en-US" sz="2400" dirty="0">
                <a:solidFill>
                  <a:srgbClr val="FF0000"/>
                </a:solidFill>
                <a:latin typeface="Comic Sans MS" panose="030F0702030302020204" pitchFamily="66" charset="0"/>
                <a:cs typeface="Aharoni" panose="02010803020104030203" pitchFamily="2" charset="-79"/>
              </a:rPr>
            </a:br>
            <a:r>
              <a:rPr lang="en-US" sz="2400" b="1" dirty="0">
                <a:solidFill>
                  <a:srgbClr val="7030A0"/>
                </a:solidFill>
                <a:latin typeface="Comic Sans MS" panose="030F0702030302020204" pitchFamily="66" charset="0"/>
                <a:cs typeface="Aharoni" panose="02010803020104030203" pitchFamily="2" charset="-79"/>
              </a:rPr>
              <a:t>Dr K G Mandal</a:t>
            </a:r>
            <a:r>
              <a:rPr lang="en-US" sz="2400" dirty="0">
                <a:solidFill>
                  <a:srgbClr val="FF0000"/>
                </a:solidFill>
                <a:latin typeface="Comic Sans MS" panose="030F0702030302020204" pitchFamily="66" charset="0"/>
                <a:cs typeface="Aharoni" panose="02010803020104030203" pitchFamily="2" charset="-79"/>
              </a:rPr>
              <a:t/>
            </a:r>
            <a:br>
              <a:rPr lang="en-US" sz="2400"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Department of Animal Genetics &amp; Breeding </a:t>
            </a:r>
            <a:br>
              <a:rPr lang="en-US" b="1"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Bihar Veterinary College, Patna </a:t>
            </a:r>
            <a:br>
              <a:rPr lang="en-US" b="1"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Bihar Animal Sciences University, Patna</a:t>
            </a:r>
            <a:r>
              <a:rPr lang="en-US" dirty="0">
                <a:solidFill>
                  <a:srgbClr val="FF0000"/>
                </a:solidFill>
                <a:latin typeface="Comic Sans MS" panose="030F0702030302020204" pitchFamily="66" charset="0"/>
                <a:cs typeface="Aharoni" panose="02010803020104030203" pitchFamily="2" charset="-79"/>
              </a:rPr>
              <a:t> </a:t>
            </a:r>
            <a:endParaRPr lang="en-IN" dirty="0">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508035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913" y="232229"/>
            <a:ext cx="11103429" cy="6291401"/>
          </a:xfrm>
        </p:spPr>
        <p:txBody>
          <a:bodyPr>
            <a:normAutofit fontScale="92500" lnSpcReduction="10000"/>
          </a:bodyPr>
          <a:lstStyle/>
          <a:p>
            <a:pPr marL="0" indent="0" algn="just">
              <a:spcBef>
                <a:spcPts val="1200"/>
              </a:spcBef>
              <a:spcAft>
                <a:spcPts val="600"/>
              </a:spcAft>
              <a:buNone/>
            </a:pPr>
            <a:r>
              <a:rPr lang="en-IN" b="1" dirty="0" smtClean="0">
                <a:latin typeface="Comic Sans MS" panose="030F0702030302020204" pitchFamily="66" charset="0"/>
              </a:rPr>
              <a:t>ii) </a:t>
            </a:r>
            <a:r>
              <a:rPr lang="en-IN" b="1" dirty="0" smtClean="0">
                <a:solidFill>
                  <a:srgbClr val="FF0000"/>
                </a:solidFill>
                <a:latin typeface="Comic Sans MS" panose="030F0702030302020204" pitchFamily="66" charset="0"/>
              </a:rPr>
              <a:t>Three breed crossing:</a:t>
            </a:r>
            <a:r>
              <a:rPr lang="en-IN" dirty="0" smtClean="0">
                <a:latin typeface="Comic Sans MS" panose="030F0702030302020204" pitchFamily="66" charset="0"/>
              </a:rPr>
              <a:t> </a:t>
            </a:r>
            <a:r>
              <a:rPr lang="en-IN" dirty="0" smtClean="0">
                <a:solidFill>
                  <a:srgbClr val="000099"/>
                </a:solidFill>
                <a:latin typeface="Comic Sans MS" panose="030F0702030302020204" pitchFamily="66" charset="0"/>
              </a:rPr>
              <a:t>In this system </a:t>
            </a:r>
            <a:r>
              <a:rPr lang="en-IN" dirty="0" smtClean="0">
                <a:solidFill>
                  <a:srgbClr val="FF0000"/>
                </a:solidFill>
                <a:latin typeface="Comic Sans MS" panose="030F0702030302020204" pitchFamily="66" charset="0"/>
              </a:rPr>
              <a:t>three breeds are taken</a:t>
            </a:r>
            <a:r>
              <a:rPr lang="en-IN" dirty="0" smtClean="0">
                <a:solidFill>
                  <a:srgbClr val="000099"/>
                </a:solidFill>
                <a:latin typeface="Comic Sans MS" panose="030F0702030302020204" pitchFamily="66" charset="0"/>
              </a:rPr>
              <a:t>. At first male of one breed is crossed with female of second breed, and F1 crossbred female is crossed with male of third breed. The crossbred so produced are sold to the market directly for commercial use not for breeding purpose.</a:t>
            </a:r>
          </a:p>
          <a:p>
            <a:pPr marL="0" indent="0" algn="just">
              <a:spcBef>
                <a:spcPts val="1200"/>
              </a:spcBef>
              <a:spcAft>
                <a:spcPts val="600"/>
              </a:spcAft>
              <a:buNone/>
            </a:pPr>
            <a:r>
              <a:rPr lang="en-IN" dirty="0" smtClean="0">
                <a:solidFill>
                  <a:srgbClr val="0070C0"/>
                </a:solidFill>
                <a:latin typeface="Comic Sans MS" panose="030F0702030302020204" pitchFamily="66" charset="0"/>
              </a:rPr>
              <a:t>This breeding system utilises</a:t>
            </a:r>
            <a:r>
              <a:rPr lang="en-IN" dirty="0" smtClean="0">
                <a:solidFill>
                  <a:srgbClr val="AC0470"/>
                </a:solidFill>
                <a:latin typeface="Comic Sans MS" panose="030F0702030302020204" pitchFamily="66" charset="0"/>
              </a:rPr>
              <a:t> </a:t>
            </a:r>
            <a:r>
              <a:rPr lang="en-IN" dirty="0" smtClean="0">
                <a:solidFill>
                  <a:srgbClr val="C00000"/>
                </a:solidFill>
                <a:latin typeface="Comic Sans MS" panose="030F0702030302020204" pitchFamily="66" charset="0"/>
              </a:rPr>
              <a:t>individual </a:t>
            </a:r>
            <a:r>
              <a:rPr lang="en-IN" dirty="0">
                <a:solidFill>
                  <a:srgbClr val="C00000"/>
                </a:solidFill>
                <a:latin typeface="Comic Sans MS" panose="030F0702030302020204" pitchFamily="66" charset="0"/>
              </a:rPr>
              <a:t>as well as maternal heterosis</a:t>
            </a:r>
            <a:r>
              <a:rPr lang="en-IN" dirty="0">
                <a:solidFill>
                  <a:srgbClr val="AC0470"/>
                </a:solidFill>
                <a:latin typeface="Comic Sans MS" panose="030F0702030302020204" pitchFamily="66" charset="0"/>
              </a:rPr>
              <a:t>.</a:t>
            </a:r>
            <a:endParaRPr lang="en-IN" dirty="0" smtClean="0">
              <a:solidFill>
                <a:srgbClr val="AC0470"/>
              </a:solidFill>
              <a:latin typeface="Comic Sans MS" panose="030F0702030302020204" pitchFamily="66" charset="0"/>
            </a:endParaRPr>
          </a:p>
          <a:p>
            <a:pPr marL="0" indent="0" algn="just">
              <a:spcBef>
                <a:spcPts val="1200"/>
              </a:spcBef>
              <a:spcAft>
                <a:spcPts val="600"/>
              </a:spcAft>
              <a:buNone/>
            </a:pPr>
            <a:r>
              <a:rPr lang="en-IN" b="1" dirty="0" smtClean="0">
                <a:latin typeface="Comic Sans MS" panose="030F0702030302020204" pitchFamily="66" charset="0"/>
              </a:rPr>
              <a:t>Example:</a:t>
            </a:r>
            <a:r>
              <a:rPr lang="en-IN" dirty="0" smtClean="0">
                <a:latin typeface="Comic Sans MS" panose="030F0702030302020204" pitchFamily="66" charset="0"/>
              </a:rPr>
              <a:t> Three breeds A,B and C are taken and they crossed in the following fashion:</a:t>
            </a:r>
          </a:p>
          <a:p>
            <a:pPr marL="0" indent="0" algn="just">
              <a:spcBef>
                <a:spcPts val="1200"/>
              </a:spcBef>
              <a:spcAft>
                <a:spcPts val="600"/>
              </a:spcAft>
              <a:buNone/>
            </a:pPr>
            <a:r>
              <a:rPr lang="en-IN" b="1" dirty="0">
                <a:latin typeface="Comic Sans MS" panose="030F0702030302020204" pitchFamily="66" charset="0"/>
              </a:rPr>
              <a:t>	</a:t>
            </a:r>
            <a:r>
              <a:rPr lang="en-IN" b="1" dirty="0" smtClean="0">
                <a:latin typeface="Comic Sans MS" panose="030F0702030302020204" pitchFamily="66" charset="0"/>
              </a:rPr>
              <a:t>	</a:t>
            </a:r>
            <a:r>
              <a:rPr lang="en-IN" dirty="0" smtClean="0">
                <a:latin typeface="Comic Sans MS" panose="030F0702030302020204" pitchFamily="66" charset="0"/>
              </a:rPr>
              <a:t>B male x A female</a:t>
            </a:r>
          </a:p>
          <a:p>
            <a:pPr marL="0" indent="0" algn="just">
              <a:spcBef>
                <a:spcPts val="1200"/>
              </a:spcBef>
              <a:spcAft>
                <a:spcPts val="600"/>
              </a:spcAft>
              <a:buNone/>
            </a:pPr>
            <a:r>
              <a:rPr lang="en-IN" dirty="0" smtClean="0">
                <a:latin typeface="Comic Sans MS" panose="030F0702030302020204" pitchFamily="66" charset="0"/>
              </a:rPr>
              <a:t>F1		A50 : B50 female x C male</a:t>
            </a:r>
          </a:p>
          <a:p>
            <a:pPr marL="0" indent="0" algn="just">
              <a:spcBef>
                <a:spcPts val="1200"/>
              </a:spcBef>
              <a:spcAft>
                <a:spcPts val="600"/>
              </a:spcAft>
              <a:buNone/>
            </a:pPr>
            <a:r>
              <a:rPr lang="en-IN" dirty="0" smtClean="0">
                <a:latin typeface="Comic Sans MS" panose="030F0702030302020204" pitchFamily="66" charset="0"/>
              </a:rPr>
              <a:t>F2		A25 : B25 : C50 </a:t>
            </a:r>
          </a:p>
          <a:p>
            <a:pPr algn="just">
              <a:spcBef>
                <a:spcPts val="1200"/>
              </a:spcBef>
              <a:spcAft>
                <a:spcPts val="600"/>
              </a:spcAft>
            </a:pPr>
            <a:r>
              <a:rPr lang="en-IN" dirty="0" smtClean="0">
                <a:latin typeface="Comic Sans MS" panose="030F0702030302020204" pitchFamily="66" charset="0"/>
              </a:rPr>
              <a:t>Both </a:t>
            </a:r>
            <a:r>
              <a:rPr lang="en-IN" dirty="0" smtClean="0">
                <a:solidFill>
                  <a:srgbClr val="00B050"/>
                </a:solidFill>
                <a:latin typeface="Comic Sans MS" panose="030F0702030302020204" pitchFamily="66" charset="0"/>
              </a:rPr>
              <a:t>male &amp; female are disposed</a:t>
            </a:r>
            <a:r>
              <a:rPr lang="en-IN" dirty="0" smtClean="0">
                <a:latin typeface="Comic Sans MS" panose="030F0702030302020204" pitchFamily="66" charset="0"/>
              </a:rPr>
              <a:t> for commercial use. </a:t>
            </a:r>
          </a:p>
          <a:p>
            <a:pPr algn="just">
              <a:spcBef>
                <a:spcPts val="1200"/>
              </a:spcBef>
              <a:spcAft>
                <a:spcPts val="600"/>
              </a:spcAft>
            </a:pPr>
            <a:r>
              <a:rPr lang="en-IN" dirty="0">
                <a:latin typeface="Comic Sans MS" panose="030F0702030302020204" pitchFamily="66" charset="0"/>
              </a:rPr>
              <a:t> </a:t>
            </a:r>
            <a:r>
              <a:rPr lang="en-IN" dirty="0" smtClean="0">
                <a:solidFill>
                  <a:srgbClr val="AC0470"/>
                </a:solidFill>
                <a:latin typeface="Comic Sans MS" panose="030F0702030302020204" pitchFamily="66" charset="0"/>
              </a:rPr>
              <a:t>F2 used individual heterosis as well as maternal heterosis.</a:t>
            </a:r>
          </a:p>
        </p:txBody>
      </p:sp>
    </p:spTree>
    <p:extLst>
      <p:ext uri="{BB962C8B-B14F-4D97-AF65-F5344CB8AC3E}">
        <p14:creationId xmlns:p14="http://schemas.microsoft.com/office/powerpoint/2010/main" val="2123185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4073"/>
            <a:ext cx="10515600" cy="6186384"/>
          </a:xfrm>
        </p:spPr>
        <p:txBody>
          <a:bodyPr>
            <a:normAutofit lnSpcReduction="10000"/>
          </a:bodyPr>
          <a:lstStyle/>
          <a:p>
            <a:pPr marL="0" indent="0" algn="just">
              <a:spcBef>
                <a:spcPts val="1200"/>
              </a:spcBef>
              <a:spcAft>
                <a:spcPts val="600"/>
              </a:spcAft>
              <a:buNone/>
            </a:pPr>
            <a:r>
              <a:rPr lang="en-IN" sz="3200" b="1" dirty="0" smtClean="0">
                <a:latin typeface="Comic Sans MS" panose="030F0702030302020204" pitchFamily="66" charset="0"/>
              </a:rPr>
              <a:t>iii) </a:t>
            </a:r>
            <a:r>
              <a:rPr lang="en-IN" sz="3200" b="1" dirty="0" smtClean="0">
                <a:solidFill>
                  <a:srgbClr val="FF0000"/>
                </a:solidFill>
                <a:latin typeface="Comic Sans MS" panose="030F0702030302020204" pitchFamily="66" charset="0"/>
              </a:rPr>
              <a:t>Criss-crossing:</a:t>
            </a:r>
          </a:p>
          <a:p>
            <a:pPr algn="just">
              <a:spcBef>
                <a:spcPts val="1200"/>
              </a:spcBef>
              <a:spcAft>
                <a:spcPts val="600"/>
              </a:spcAft>
            </a:pPr>
            <a:r>
              <a:rPr lang="en-IN" sz="3200" dirty="0" smtClean="0">
                <a:solidFill>
                  <a:srgbClr val="000099"/>
                </a:solidFill>
                <a:latin typeface="Comic Sans MS" panose="030F0702030302020204" pitchFamily="66" charset="0"/>
              </a:rPr>
              <a:t>Only two breeds are involved. </a:t>
            </a:r>
          </a:p>
          <a:p>
            <a:pPr algn="just">
              <a:spcBef>
                <a:spcPts val="1200"/>
              </a:spcBef>
              <a:spcAft>
                <a:spcPts val="600"/>
              </a:spcAft>
            </a:pPr>
            <a:r>
              <a:rPr lang="en-IN" sz="3200" dirty="0" smtClean="0">
                <a:solidFill>
                  <a:srgbClr val="AC0470"/>
                </a:solidFill>
                <a:latin typeface="Comic Sans MS" panose="030F0702030302020204" pitchFamily="66" charset="0"/>
              </a:rPr>
              <a:t>The males of two breeds are used for crossing over their crossbred females in alternate fashion.</a:t>
            </a:r>
          </a:p>
          <a:p>
            <a:pPr algn="just">
              <a:spcBef>
                <a:spcPts val="1200"/>
              </a:spcBef>
              <a:spcAft>
                <a:spcPts val="600"/>
              </a:spcAft>
            </a:pPr>
            <a:r>
              <a:rPr lang="en-IN" sz="3200" dirty="0">
                <a:latin typeface="Comic Sans MS" panose="030F0702030302020204" pitchFamily="66" charset="0"/>
              </a:rPr>
              <a:t> </a:t>
            </a:r>
            <a:r>
              <a:rPr lang="en-IN" sz="3200" dirty="0" smtClean="0">
                <a:solidFill>
                  <a:srgbClr val="000099"/>
                </a:solidFill>
                <a:latin typeface="Comic Sans MS" panose="030F0702030302020204" pitchFamily="66" charset="0"/>
              </a:rPr>
              <a:t>After completion of one cycle, the crossbreds will have 62.5% genetic inheritance of breed of immediate sire.</a:t>
            </a:r>
          </a:p>
          <a:p>
            <a:pPr algn="just">
              <a:spcBef>
                <a:spcPts val="1200"/>
              </a:spcBef>
              <a:spcAft>
                <a:spcPts val="600"/>
              </a:spcAft>
            </a:pPr>
            <a:r>
              <a:rPr lang="en-IN" sz="3200" dirty="0">
                <a:latin typeface="Comic Sans MS" panose="030F0702030302020204" pitchFamily="66" charset="0"/>
              </a:rPr>
              <a:t> </a:t>
            </a:r>
            <a:r>
              <a:rPr lang="en-IN" sz="3200" dirty="0" smtClean="0">
                <a:latin typeface="Comic Sans MS" panose="030F0702030302020204" pitchFamily="66" charset="0"/>
              </a:rPr>
              <a:t>To maintain 62.5% genetic inheritance in subsequent generations the male and female crossbred progenies are used crossing continuously.</a:t>
            </a:r>
          </a:p>
          <a:p>
            <a:pPr algn="just">
              <a:spcBef>
                <a:spcPts val="1200"/>
              </a:spcBef>
              <a:spcAft>
                <a:spcPts val="600"/>
              </a:spcAft>
            </a:pPr>
            <a:r>
              <a:rPr lang="en-IN" sz="3200" dirty="0">
                <a:latin typeface="Comic Sans MS" panose="030F0702030302020204" pitchFamily="66" charset="0"/>
              </a:rPr>
              <a:t> </a:t>
            </a:r>
            <a:r>
              <a:rPr lang="en-IN" sz="3200" dirty="0" smtClean="0">
                <a:latin typeface="Comic Sans MS" panose="030F0702030302020204" pitchFamily="66" charset="0"/>
              </a:rPr>
              <a:t>This system is used </a:t>
            </a:r>
            <a:r>
              <a:rPr lang="en-IN" sz="3200" dirty="0" smtClean="0">
                <a:solidFill>
                  <a:srgbClr val="AC0470"/>
                </a:solidFill>
                <a:latin typeface="Comic Sans MS" panose="030F0702030302020204" pitchFamily="66" charset="0"/>
              </a:rPr>
              <a:t>to maintain 62.5% genetic inheritance of a particular breed.</a:t>
            </a:r>
            <a:endParaRPr lang="en-IN" dirty="0">
              <a:solidFill>
                <a:srgbClr val="AC0470"/>
              </a:solidFill>
              <a:latin typeface="Comic Sans MS" panose="030F0702030302020204" pitchFamily="66" charset="0"/>
            </a:endParaRPr>
          </a:p>
        </p:txBody>
      </p:sp>
    </p:spTree>
    <p:extLst>
      <p:ext uri="{BB962C8B-B14F-4D97-AF65-F5344CB8AC3E}">
        <p14:creationId xmlns:p14="http://schemas.microsoft.com/office/powerpoint/2010/main" val="3939867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455" y="498764"/>
            <a:ext cx="10972799" cy="5999018"/>
          </a:xfrm>
        </p:spPr>
        <p:txBody>
          <a:bodyPr>
            <a:normAutofit lnSpcReduction="10000"/>
          </a:bodyPr>
          <a:lstStyle/>
          <a:p>
            <a:pPr marL="0" indent="0">
              <a:buNone/>
            </a:pPr>
            <a:r>
              <a:rPr lang="en-IN" sz="3000" b="1" dirty="0" smtClean="0">
                <a:solidFill>
                  <a:srgbClr val="FF0000"/>
                </a:solidFill>
                <a:latin typeface="Comic Sans MS" panose="030F0702030302020204" pitchFamily="66" charset="0"/>
              </a:rPr>
              <a:t>How to maintain 62.5%?</a:t>
            </a:r>
          </a:p>
          <a:p>
            <a:pPr algn="just">
              <a:buFont typeface="Wingdings" panose="05000000000000000000" pitchFamily="2" charset="2"/>
              <a:buChar char="v"/>
            </a:pPr>
            <a:r>
              <a:rPr lang="en-IN" dirty="0" smtClean="0">
                <a:latin typeface="Comic Sans MS" panose="030F0702030302020204" pitchFamily="66" charset="0"/>
              </a:rPr>
              <a:t>Two breeds A and B are taken. </a:t>
            </a:r>
            <a:r>
              <a:rPr lang="en-IN" dirty="0" smtClean="0">
                <a:solidFill>
                  <a:srgbClr val="7030A0"/>
                </a:solidFill>
                <a:latin typeface="Comic Sans MS" panose="030F0702030302020204" pitchFamily="66" charset="0"/>
              </a:rPr>
              <a:t>Sire of both the breeds crossed over their crossbred female progeny</a:t>
            </a:r>
            <a:r>
              <a:rPr lang="en-IN" dirty="0" smtClean="0">
                <a:latin typeface="Comic Sans MS" panose="030F0702030302020204" pitchFamily="66" charset="0"/>
              </a:rPr>
              <a:t> </a:t>
            </a:r>
            <a:r>
              <a:rPr lang="en-IN" dirty="0" smtClean="0">
                <a:solidFill>
                  <a:srgbClr val="00B050"/>
                </a:solidFill>
                <a:latin typeface="Comic Sans MS" panose="030F0702030302020204" pitchFamily="66" charset="0"/>
              </a:rPr>
              <a:t>in alternate fashion</a:t>
            </a:r>
            <a:r>
              <a:rPr lang="en-IN" dirty="0" smtClean="0">
                <a:latin typeface="Comic Sans MS" panose="030F0702030302020204" pitchFamily="66" charset="0"/>
              </a:rPr>
              <a:t> in subsequent generations so that </a:t>
            </a:r>
            <a:r>
              <a:rPr lang="en-IN" dirty="0" smtClean="0">
                <a:solidFill>
                  <a:srgbClr val="000099"/>
                </a:solidFill>
                <a:latin typeface="Comic Sans MS" panose="030F0702030302020204" pitchFamily="66" charset="0"/>
              </a:rPr>
              <a:t>genetic inheritance of a particular breed in two breed crossbred progeny becomes 62.5%.</a:t>
            </a:r>
          </a:p>
          <a:p>
            <a:pPr algn="just">
              <a:buFont typeface="Wingdings" panose="05000000000000000000" pitchFamily="2" charset="2"/>
              <a:buChar char="v"/>
            </a:pPr>
            <a:r>
              <a:rPr lang="en-IN" dirty="0" smtClean="0">
                <a:latin typeface="Comic Sans MS" panose="030F0702030302020204" pitchFamily="66" charset="0"/>
              </a:rPr>
              <a:t> </a:t>
            </a:r>
            <a:r>
              <a:rPr lang="en-IN" dirty="0" smtClean="0">
                <a:solidFill>
                  <a:srgbClr val="7030A0"/>
                </a:solidFill>
                <a:latin typeface="Comic Sans MS" panose="030F0702030302020204" pitchFamily="66" charset="0"/>
              </a:rPr>
              <a:t>After establishment of 62.5% genetic inheritance</a:t>
            </a:r>
            <a:r>
              <a:rPr lang="en-IN" dirty="0" smtClean="0">
                <a:latin typeface="Comic Sans MS" panose="030F0702030302020204" pitchFamily="66" charset="0"/>
              </a:rPr>
              <a:t> of a desired breed, </a:t>
            </a:r>
            <a:r>
              <a:rPr lang="en-IN" dirty="0" smtClean="0">
                <a:solidFill>
                  <a:srgbClr val="000099"/>
                </a:solidFill>
                <a:latin typeface="Comic Sans MS" panose="030F0702030302020204" pitchFamily="66" charset="0"/>
              </a:rPr>
              <a:t>the male and female crossbred progenies </a:t>
            </a:r>
            <a:r>
              <a:rPr lang="en-IN" dirty="0" smtClean="0">
                <a:latin typeface="Comic Sans MS" panose="030F0702030302020204" pitchFamily="66" charset="0"/>
              </a:rPr>
              <a:t>of </a:t>
            </a:r>
            <a:r>
              <a:rPr lang="en-IN" dirty="0" smtClean="0">
                <a:solidFill>
                  <a:srgbClr val="FF0000"/>
                </a:solidFill>
                <a:latin typeface="Comic Sans MS" panose="030F0702030302020204" pitchFamily="66" charset="0"/>
              </a:rPr>
              <a:t>same level of genetic inheritance</a:t>
            </a:r>
            <a:r>
              <a:rPr lang="en-IN" dirty="0" smtClean="0">
                <a:latin typeface="Comic Sans MS" panose="030F0702030302020204" pitchFamily="66" charset="0"/>
              </a:rPr>
              <a:t>  will be crossed </a:t>
            </a:r>
            <a:r>
              <a:rPr lang="en-IN" b="1" i="1" dirty="0" smtClean="0">
                <a:solidFill>
                  <a:srgbClr val="FF0000"/>
                </a:solidFill>
                <a:latin typeface="Comic Sans MS" panose="030F0702030302020204" pitchFamily="66" charset="0"/>
              </a:rPr>
              <a:t>inter-se</a:t>
            </a:r>
            <a:r>
              <a:rPr lang="en-IN" dirty="0" smtClean="0">
                <a:solidFill>
                  <a:srgbClr val="FF0000"/>
                </a:solidFill>
                <a:latin typeface="Comic Sans MS" panose="030F0702030302020204" pitchFamily="66" charset="0"/>
              </a:rPr>
              <a:t> </a:t>
            </a:r>
            <a:r>
              <a:rPr lang="en-IN" dirty="0" smtClean="0">
                <a:latin typeface="Comic Sans MS" panose="030F0702030302020204" pitchFamily="66" charset="0"/>
              </a:rPr>
              <a:t>  generation after generation to maintain 62.5% genetic inheritance.</a:t>
            </a:r>
          </a:p>
          <a:p>
            <a:pPr algn="just">
              <a:buFont typeface="Wingdings" panose="05000000000000000000" pitchFamily="2" charset="2"/>
              <a:buChar char="v"/>
            </a:pPr>
            <a:r>
              <a:rPr lang="en-IN" i="1" dirty="0">
                <a:latin typeface="Comic Sans MS" panose="030F0702030302020204" pitchFamily="66" charset="0"/>
              </a:rPr>
              <a:t> </a:t>
            </a:r>
            <a:r>
              <a:rPr lang="en-IN" b="1" i="1" dirty="0" smtClean="0">
                <a:solidFill>
                  <a:srgbClr val="FF0000"/>
                </a:solidFill>
                <a:latin typeface="Comic Sans MS" panose="030F0702030302020204" pitchFamily="66" charset="0"/>
              </a:rPr>
              <a:t>Inter-se </a:t>
            </a:r>
            <a:r>
              <a:rPr lang="en-IN" dirty="0" smtClean="0">
                <a:solidFill>
                  <a:srgbClr val="FF0000"/>
                </a:solidFill>
                <a:latin typeface="Comic Sans MS" panose="030F0702030302020204" pitchFamily="66" charset="0"/>
              </a:rPr>
              <a:t>mating</a:t>
            </a:r>
            <a:r>
              <a:rPr lang="en-IN" dirty="0" smtClean="0">
                <a:solidFill>
                  <a:srgbClr val="002060"/>
                </a:solidFill>
                <a:latin typeface="Comic Sans MS" panose="030F0702030302020204" pitchFamily="66" charset="0"/>
              </a:rPr>
              <a:t> means the mating of half-bred male and female among themselves.</a:t>
            </a:r>
            <a:r>
              <a:rPr lang="en-IN" dirty="0" smtClean="0">
                <a:latin typeface="Comic Sans MS" panose="030F0702030302020204" pitchFamily="66" charset="0"/>
              </a:rPr>
              <a:t> Generally in crossbreeding two distinct breeds are crossed. However, </a:t>
            </a:r>
            <a:r>
              <a:rPr lang="en-IN" dirty="0" smtClean="0">
                <a:solidFill>
                  <a:srgbClr val="AC0470"/>
                </a:solidFill>
                <a:latin typeface="Comic Sans MS" panose="030F0702030302020204" pitchFamily="66" charset="0"/>
              </a:rPr>
              <a:t>in </a:t>
            </a:r>
            <a:r>
              <a:rPr lang="en-IN" b="1" i="1" dirty="0" smtClean="0">
                <a:solidFill>
                  <a:srgbClr val="FF0000"/>
                </a:solidFill>
                <a:latin typeface="Comic Sans MS" panose="030F0702030302020204" pitchFamily="66" charset="0"/>
              </a:rPr>
              <a:t>inter-se</a:t>
            </a:r>
            <a:r>
              <a:rPr lang="en-IN" dirty="0" smtClean="0">
                <a:solidFill>
                  <a:srgbClr val="AC0470"/>
                </a:solidFill>
                <a:latin typeface="Comic Sans MS" panose="030F0702030302020204" pitchFamily="66" charset="0"/>
              </a:rPr>
              <a:t> mating half-bred males are mated to half-bred females of F1 generation to produce F2. </a:t>
            </a:r>
          </a:p>
          <a:p>
            <a:pPr algn="just">
              <a:buFont typeface="Wingdings" panose="05000000000000000000" pitchFamily="2" charset="2"/>
              <a:buChar char="v"/>
            </a:pPr>
            <a:endParaRPr lang="en-IN" sz="3200" dirty="0">
              <a:latin typeface="Comic Sans MS" panose="030F0702030302020204" pitchFamily="66" charset="0"/>
            </a:endParaRPr>
          </a:p>
        </p:txBody>
      </p:sp>
    </p:spTree>
    <p:extLst>
      <p:ext uri="{BB962C8B-B14F-4D97-AF65-F5344CB8AC3E}">
        <p14:creationId xmlns:p14="http://schemas.microsoft.com/office/powerpoint/2010/main" val="2436999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5636"/>
            <a:ext cx="10515600" cy="6246421"/>
          </a:xfrm>
        </p:spPr>
        <p:txBody>
          <a:bodyPr>
            <a:normAutofit fontScale="92500" lnSpcReduction="10000"/>
          </a:bodyPr>
          <a:lstStyle/>
          <a:p>
            <a:pPr marL="0" indent="0" algn="just">
              <a:spcBef>
                <a:spcPts val="1200"/>
              </a:spcBef>
              <a:spcAft>
                <a:spcPts val="600"/>
              </a:spcAft>
              <a:buNone/>
            </a:pPr>
            <a:r>
              <a:rPr lang="en-IN" sz="3200" b="1" dirty="0">
                <a:solidFill>
                  <a:srgbClr val="FF0000"/>
                </a:solidFill>
                <a:latin typeface="Comic Sans MS" panose="030F0702030302020204" pitchFamily="66" charset="0"/>
              </a:rPr>
              <a:t>Schematic diagram of criss-crossing:</a:t>
            </a:r>
            <a:endParaRPr lang="en-IN" sz="3200" dirty="0" smtClean="0">
              <a:solidFill>
                <a:srgbClr val="FF0000"/>
              </a:solidFill>
              <a:latin typeface="Comic Sans MS" panose="030F0702030302020204" pitchFamily="66" charset="0"/>
            </a:endParaRPr>
          </a:p>
          <a:p>
            <a:pPr marL="0" indent="0" algn="just">
              <a:spcBef>
                <a:spcPts val="1200"/>
              </a:spcBef>
              <a:spcAft>
                <a:spcPts val="600"/>
              </a:spcAft>
              <a:buNone/>
            </a:pPr>
            <a:endParaRPr lang="en-IN" sz="3200" dirty="0">
              <a:latin typeface="Comic Sans MS" panose="030F0702030302020204" pitchFamily="66" charset="0"/>
            </a:endParaRPr>
          </a:p>
          <a:p>
            <a:pPr marL="0" indent="0" algn="just">
              <a:spcBef>
                <a:spcPts val="1200"/>
              </a:spcBef>
              <a:spcAft>
                <a:spcPts val="600"/>
              </a:spcAft>
              <a:buNone/>
            </a:pPr>
            <a:r>
              <a:rPr lang="en-IN" sz="3200" dirty="0" smtClean="0">
                <a:latin typeface="Comic Sans MS" panose="030F0702030302020204" pitchFamily="66" charset="0"/>
              </a:rPr>
              <a:t>Parent </a:t>
            </a:r>
            <a:r>
              <a:rPr lang="en-IN" sz="3200" dirty="0">
                <a:latin typeface="Comic Sans MS" panose="030F0702030302020204" pitchFamily="66" charset="0"/>
              </a:rPr>
              <a:t>	A male(100) x B female(100)</a:t>
            </a:r>
          </a:p>
          <a:p>
            <a:pPr marL="0" indent="0" algn="just">
              <a:spcBef>
                <a:spcPts val="1200"/>
              </a:spcBef>
              <a:spcAft>
                <a:spcPts val="600"/>
              </a:spcAft>
              <a:buNone/>
            </a:pPr>
            <a:r>
              <a:rPr lang="en-IN" sz="3200" dirty="0">
                <a:latin typeface="Comic Sans MS" panose="030F0702030302020204" pitchFamily="66" charset="0"/>
              </a:rPr>
              <a:t>F1		A50 : B50 female x B male</a:t>
            </a:r>
          </a:p>
          <a:p>
            <a:pPr marL="0" indent="0" algn="just">
              <a:spcBef>
                <a:spcPts val="1200"/>
              </a:spcBef>
              <a:spcAft>
                <a:spcPts val="600"/>
              </a:spcAft>
              <a:buNone/>
            </a:pPr>
            <a:r>
              <a:rPr lang="en-IN" sz="3200" dirty="0">
                <a:latin typeface="Comic Sans MS" panose="030F0702030302020204" pitchFamily="66" charset="0"/>
              </a:rPr>
              <a:t>F2		A25 : B75 female x A male</a:t>
            </a:r>
          </a:p>
          <a:p>
            <a:pPr marL="0" indent="0" algn="just">
              <a:spcBef>
                <a:spcPts val="1200"/>
              </a:spcBef>
              <a:spcAft>
                <a:spcPts val="600"/>
              </a:spcAft>
              <a:buNone/>
            </a:pPr>
            <a:r>
              <a:rPr lang="en-IN" sz="3200" dirty="0">
                <a:latin typeface="Comic Sans MS" panose="030F0702030302020204" pitchFamily="66" charset="0"/>
              </a:rPr>
              <a:t>F3	</a:t>
            </a:r>
            <a:r>
              <a:rPr lang="en-IN" sz="3200" dirty="0" smtClean="0">
                <a:latin typeface="Comic Sans MS" panose="030F0702030302020204" pitchFamily="66" charset="0"/>
              </a:rPr>
              <a:t>	</a:t>
            </a:r>
            <a:r>
              <a:rPr lang="en-IN" sz="3200" dirty="0" smtClean="0">
                <a:solidFill>
                  <a:srgbClr val="FF0000"/>
                </a:solidFill>
                <a:latin typeface="Comic Sans MS" panose="030F0702030302020204" pitchFamily="66" charset="0"/>
              </a:rPr>
              <a:t>A62.5 </a:t>
            </a:r>
            <a:r>
              <a:rPr lang="en-IN" sz="3200" dirty="0">
                <a:latin typeface="Comic Sans MS" panose="030F0702030302020204" pitchFamily="66" charset="0"/>
              </a:rPr>
              <a:t>: B37.5 F</a:t>
            </a:r>
            <a:r>
              <a:rPr lang="en-IN" sz="3200" dirty="0" smtClean="0">
                <a:latin typeface="Comic Sans MS" panose="030F0702030302020204" pitchFamily="66" charset="0"/>
              </a:rPr>
              <a:t> </a:t>
            </a:r>
          </a:p>
          <a:p>
            <a:pPr marL="0" indent="0" algn="just">
              <a:spcBef>
                <a:spcPts val="1200"/>
              </a:spcBef>
              <a:spcAft>
                <a:spcPts val="600"/>
              </a:spcAft>
              <a:buNone/>
            </a:pPr>
            <a:r>
              <a:rPr lang="en-IN" sz="3200" dirty="0" smtClean="0">
                <a:latin typeface="Comic Sans MS" panose="030F0702030302020204" pitchFamily="66" charset="0"/>
              </a:rPr>
              <a:t>	</a:t>
            </a:r>
            <a:r>
              <a:rPr lang="en-IN" sz="3200" b="1" i="1" dirty="0" smtClean="0">
                <a:solidFill>
                  <a:srgbClr val="000099"/>
                </a:solidFill>
                <a:latin typeface="Comic Sans MS" panose="030F0702030302020204" pitchFamily="66" charset="0"/>
              </a:rPr>
              <a:t>Inter-se</a:t>
            </a:r>
            <a:r>
              <a:rPr lang="en-IN" sz="3200" dirty="0" smtClean="0">
                <a:latin typeface="Comic Sans MS" panose="030F0702030302020204" pitchFamily="66" charset="0"/>
              </a:rPr>
              <a:t> mating starts</a:t>
            </a:r>
          </a:p>
          <a:p>
            <a:pPr marL="0" indent="0" algn="just">
              <a:spcBef>
                <a:spcPts val="1200"/>
              </a:spcBef>
              <a:spcAft>
                <a:spcPts val="600"/>
              </a:spcAft>
              <a:buNone/>
            </a:pPr>
            <a:r>
              <a:rPr lang="en-IN" sz="3200" dirty="0">
                <a:latin typeface="Comic Sans MS" panose="030F0702030302020204" pitchFamily="66" charset="0"/>
              </a:rPr>
              <a:t>F3		</a:t>
            </a:r>
            <a:r>
              <a:rPr lang="en-IN" sz="3200" dirty="0">
                <a:solidFill>
                  <a:srgbClr val="7030A0"/>
                </a:solidFill>
                <a:latin typeface="Comic Sans MS" panose="030F0702030302020204" pitchFamily="66" charset="0"/>
              </a:rPr>
              <a:t>A62.5 : B37.5 F x A62.5 : B37.5 M </a:t>
            </a:r>
            <a:r>
              <a:rPr lang="en-IN" sz="3200" dirty="0" smtClean="0">
                <a:latin typeface="Comic Sans MS" panose="030F0702030302020204" pitchFamily="66" charset="0"/>
              </a:rPr>
              <a:t>	</a:t>
            </a:r>
            <a:endParaRPr lang="en-IN" sz="3200" dirty="0">
              <a:latin typeface="Comic Sans MS" panose="030F0702030302020204" pitchFamily="66" charset="0"/>
            </a:endParaRPr>
          </a:p>
          <a:p>
            <a:pPr marL="0" indent="0" algn="just">
              <a:spcBef>
                <a:spcPts val="1200"/>
              </a:spcBef>
              <a:spcAft>
                <a:spcPts val="600"/>
              </a:spcAft>
              <a:buNone/>
            </a:pPr>
            <a:r>
              <a:rPr lang="en-IN" sz="3200" dirty="0">
                <a:latin typeface="Comic Sans MS" panose="030F0702030302020204" pitchFamily="66" charset="0"/>
              </a:rPr>
              <a:t>F4		 A62.5(HF) : B37.5(Indigenous) </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	M = Male &amp; F = Female</a:t>
            </a:r>
            <a:endParaRPr lang="en-IN" sz="3200" dirty="0">
              <a:latin typeface="Comic Sans MS" panose="030F0702030302020204" pitchFamily="66" charset="0"/>
            </a:endParaRPr>
          </a:p>
        </p:txBody>
      </p:sp>
    </p:spTree>
    <p:extLst>
      <p:ext uri="{BB962C8B-B14F-4D97-AF65-F5344CB8AC3E}">
        <p14:creationId xmlns:p14="http://schemas.microsoft.com/office/powerpoint/2010/main" val="4058160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6472"/>
            <a:ext cx="10515600" cy="5990441"/>
          </a:xfrm>
        </p:spPr>
        <p:txBody>
          <a:bodyPr>
            <a:normAutofit/>
          </a:bodyPr>
          <a:lstStyle/>
          <a:p>
            <a:pPr marL="0" indent="0" algn="just">
              <a:buNone/>
            </a:pPr>
            <a:r>
              <a:rPr lang="en-IN" sz="3200" b="1" dirty="0" smtClean="0">
                <a:latin typeface="Comic Sans MS" panose="030F0702030302020204" pitchFamily="66" charset="0"/>
              </a:rPr>
              <a:t>iv) </a:t>
            </a:r>
            <a:r>
              <a:rPr lang="en-IN" sz="3200" b="1" dirty="0" smtClean="0">
                <a:solidFill>
                  <a:srgbClr val="FF0000"/>
                </a:solidFill>
                <a:latin typeface="Comic Sans MS" panose="030F0702030302020204" pitchFamily="66" charset="0"/>
              </a:rPr>
              <a:t>Rotational Crossing:</a:t>
            </a:r>
            <a:r>
              <a:rPr lang="en-IN" sz="3200" b="1" dirty="0" smtClean="0">
                <a:latin typeface="Comic Sans MS" panose="030F0702030302020204" pitchFamily="66" charset="0"/>
              </a:rPr>
              <a:t> </a:t>
            </a:r>
          </a:p>
          <a:p>
            <a:pPr algn="just">
              <a:spcBef>
                <a:spcPts val="1200"/>
              </a:spcBef>
              <a:spcAft>
                <a:spcPts val="600"/>
              </a:spcAft>
            </a:pPr>
            <a:r>
              <a:rPr lang="en-IN" sz="3200" dirty="0">
                <a:latin typeface="Comic Sans MS" panose="030F0702030302020204" pitchFamily="66" charset="0"/>
              </a:rPr>
              <a:t> </a:t>
            </a:r>
            <a:r>
              <a:rPr lang="en-IN" sz="3200" dirty="0" smtClean="0">
                <a:solidFill>
                  <a:srgbClr val="FF0000"/>
                </a:solidFill>
                <a:latin typeface="Comic Sans MS" panose="030F0702030302020204" pitchFamily="66" charset="0"/>
              </a:rPr>
              <a:t>Three or more breeds</a:t>
            </a:r>
            <a:r>
              <a:rPr lang="en-IN" sz="3200" dirty="0" smtClean="0">
                <a:latin typeface="Comic Sans MS" panose="030F0702030302020204" pitchFamily="66" charset="0"/>
              </a:rPr>
              <a:t> </a:t>
            </a:r>
            <a:r>
              <a:rPr lang="en-IN" sz="3200" dirty="0" smtClean="0">
                <a:solidFill>
                  <a:srgbClr val="000099"/>
                </a:solidFill>
                <a:latin typeface="Comic Sans MS" panose="030F0702030302020204" pitchFamily="66" charset="0"/>
              </a:rPr>
              <a:t>are involved in rotational crossing.</a:t>
            </a:r>
          </a:p>
          <a:p>
            <a:pPr algn="just">
              <a:spcBef>
                <a:spcPts val="1200"/>
              </a:spcBef>
              <a:spcAft>
                <a:spcPts val="600"/>
              </a:spcAft>
            </a:pPr>
            <a:r>
              <a:rPr lang="en-IN" sz="3200" dirty="0" smtClean="0">
                <a:latin typeface="Comic Sans MS" panose="030F0702030302020204" pitchFamily="66" charset="0"/>
              </a:rPr>
              <a:t>When </a:t>
            </a:r>
            <a:r>
              <a:rPr lang="en-IN" sz="3200" dirty="0" smtClean="0">
                <a:solidFill>
                  <a:srgbClr val="7030A0"/>
                </a:solidFill>
                <a:latin typeface="Comic Sans MS" panose="030F0702030302020204" pitchFamily="66" charset="0"/>
              </a:rPr>
              <a:t>males of three or more breeds are used in crossing</a:t>
            </a:r>
            <a:r>
              <a:rPr lang="en-IN" sz="3200" dirty="0" smtClean="0">
                <a:latin typeface="Comic Sans MS" panose="030F0702030302020204" pitchFamily="66" charset="0"/>
              </a:rPr>
              <a:t> over their </a:t>
            </a:r>
            <a:r>
              <a:rPr lang="en-IN" sz="3200" dirty="0" smtClean="0">
                <a:solidFill>
                  <a:srgbClr val="000099"/>
                </a:solidFill>
                <a:latin typeface="Comic Sans MS" panose="030F0702030302020204" pitchFamily="66" charset="0"/>
              </a:rPr>
              <a:t>crossbred female progeny</a:t>
            </a:r>
            <a:r>
              <a:rPr lang="en-IN" sz="3200" dirty="0" smtClean="0">
                <a:latin typeface="Comic Sans MS" panose="030F0702030302020204" pitchFamily="66" charset="0"/>
              </a:rPr>
              <a:t> </a:t>
            </a:r>
            <a:r>
              <a:rPr lang="en-IN" sz="3200" dirty="0" smtClean="0">
                <a:solidFill>
                  <a:srgbClr val="FF0000"/>
                </a:solidFill>
                <a:latin typeface="Comic Sans MS" panose="030F0702030302020204" pitchFamily="66" charset="0"/>
              </a:rPr>
              <a:t>in alternate fashion</a:t>
            </a:r>
            <a:r>
              <a:rPr lang="en-IN" sz="3200" dirty="0" smtClean="0">
                <a:latin typeface="Comic Sans MS" panose="030F0702030302020204" pitchFamily="66" charset="0"/>
              </a:rPr>
              <a:t> then it is called as </a:t>
            </a:r>
            <a:r>
              <a:rPr lang="en-IN" sz="3200" dirty="0" smtClean="0">
                <a:solidFill>
                  <a:srgbClr val="000099"/>
                </a:solidFill>
                <a:latin typeface="Comic Sans MS" panose="030F0702030302020204" pitchFamily="66" charset="0"/>
              </a:rPr>
              <a:t>rotational crossing.</a:t>
            </a:r>
            <a:r>
              <a:rPr lang="en-IN" sz="3200" dirty="0" smtClean="0">
                <a:latin typeface="Comic Sans MS" panose="030F0702030302020204" pitchFamily="66" charset="0"/>
              </a:rPr>
              <a:t> </a:t>
            </a:r>
          </a:p>
          <a:p>
            <a:pPr algn="just">
              <a:spcBef>
                <a:spcPts val="1200"/>
              </a:spcBef>
              <a:spcAft>
                <a:spcPts val="600"/>
              </a:spcAft>
            </a:pPr>
            <a:r>
              <a:rPr lang="en-IN" sz="3200" dirty="0">
                <a:latin typeface="Comic Sans MS" panose="030F0702030302020204" pitchFamily="66" charset="0"/>
              </a:rPr>
              <a:t> </a:t>
            </a:r>
            <a:r>
              <a:rPr lang="en-IN" sz="3200" dirty="0" smtClean="0">
                <a:latin typeface="Comic Sans MS" panose="030F0702030302020204" pitchFamily="66" charset="0"/>
              </a:rPr>
              <a:t>If </a:t>
            </a:r>
            <a:r>
              <a:rPr lang="en-IN" sz="3200" dirty="0" smtClean="0">
                <a:solidFill>
                  <a:srgbClr val="000099"/>
                </a:solidFill>
                <a:latin typeface="Comic Sans MS" panose="030F0702030302020204" pitchFamily="66" charset="0"/>
              </a:rPr>
              <a:t>three breeds</a:t>
            </a:r>
            <a:r>
              <a:rPr lang="en-IN" sz="3200" dirty="0" smtClean="0">
                <a:latin typeface="Comic Sans MS" panose="030F0702030302020204" pitchFamily="66" charset="0"/>
              </a:rPr>
              <a:t> are used then it is called </a:t>
            </a:r>
            <a:r>
              <a:rPr lang="en-IN" sz="3200" dirty="0" smtClean="0">
                <a:solidFill>
                  <a:srgbClr val="AC0470"/>
                </a:solidFill>
                <a:latin typeface="Comic Sans MS" panose="030F0702030302020204" pitchFamily="66" charset="0"/>
              </a:rPr>
              <a:t>Three-way Rotational Crossing. </a:t>
            </a:r>
            <a:r>
              <a:rPr lang="en-IN" sz="3200" dirty="0" smtClean="0">
                <a:latin typeface="Comic Sans MS" panose="030F0702030302020204" pitchFamily="66" charset="0"/>
              </a:rPr>
              <a:t>When </a:t>
            </a:r>
            <a:r>
              <a:rPr lang="en-IN" sz="3200" dirty="0" smtClean="0">
                <a:solidFill>
                  <a:srgbClr val="002060"/>
                </a:solidFill>
                <a:latin typeface="Comic Sans MS" panose="030F0702030302020204" pitchFamily="66" charset="0"/>
              </a:rPr>
              <a:t>4 breeds</a:t>
            </a:r>
            <a:r>
              <a:rPr lang="en-IN" sz="3200" dirty="0" smtClean="0">
                <a:latin typeface="Comic Sans MS" panose="030F0702030302020204" pitchFamily="66" charset="0"/>
              </a:rPr>
              <a:t> are used then it is called </a:t>
            </a:r>
            <a:r>
              <a:rPr lang="en-IN" sz="3200" dirty="0" smtClean="0">
                <a:solidFill>
                  <a:srgbClr val="00B050"/>
                </a:solidFill>
                <a:latin typeface="Comic Sans MS" panose="030F0702030302020204" pitchFamily="66" charset="0"/>
              </a:rPr>
              <a:t>four-way rotational</a:t>
            </a:r>
            <a:r>
              <a:rPr lang="en-IN" sz="3200" dirty="0" smtClean="0">
                <a:latin typeface="Comic Sans MS" panose="030F0702030302020204" pitchFamily="66" charset="0"/>
              </a:rPr>
              <a:t> </a:t>
            </a:r>
            <a:r>
              <a:rPr lang="en-IN" sz="3200" dirty="0" smtClean="0">
                <a:solidFill>
                  <a:srgbClr val="00B050"/>
                </a:solidFill>
                <a:latin typeface="Comic Sans MS" panose="030F0702030302020204" pitchFamily="66" charset="0"/>
              </a:rPr>
              <a:t>crossing</a:t>
            </a:r>
            <a:r>
              <a:rPr lang="en-IN" sz="3200" dirty="0" smtClean="0">
                <a:latin typeface="Comic Sans MS" panose="030F0702030302020204" pitchFamily="66" charset="0"/>
              </a:rPr>
              <a:t> and so on.</a:t>
            </a:r>
          </a:p>
          <a:p>
            <a:pPr marL="0" indent="0" algn="just">
              <a:buNone/>
            </a:pPr>
            <a:endParaRPr lang="en-IN" dirty="0">
              <a:latin typeface="Comic Sans MS" panose="030F0702030302020204" pitchFamily="66" charset="0"/>
            </a:endParaRPr>
          </a:p>
        </p:txBody>
      </p:sp>
    </p:spTree>
    <p:extLst>
      <p:ext uri="{BB962C8B-B14F-4D97-AF65-F5344CB8AC3E}">
        <p14:creationId xmlns:p14="http://schemas.microsoft.com/office/powerpoint/2010/main" val="137682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436" y="360218"/>
            <a:ext cx="10633364" cy="5816745"/>
          </a:xfrm>
        </p:spPr>
        <p:txBody>
          <a:bodyPr>
            <a:normAutofit fontScale="92500" lnSpcReduction="20000"/>
          </a:bodyPr>
          <a:lstStyle/>
          <a:p>
            <a:pPr algn="just">
              <a:lnSpc>
                <a:spcPct val="100000"/>
              </a:lnSpc>
              <a:spcBef>
                <a:spcPts val="1200"/>
              </a:spcBef>
              <a:spcAft>
                <a:spcPts val="600"/>
              </a:spcAft>
            </a:pP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After </a:t>
            </a:r>
            <a:r>
              <a:rPr lang="en-IN" sz="3200" dirty="0">
                <a:solidFill>
                  <a:srgbClr val="0070C0"/>
                </a:solidFill>
                <a:latin typeface="Comic Sans MS" panose="030F0702030302020204" pitchFamily="66" charset="0"/>
              </a:rPr>
              <a:t>completion of </a:t>
            </a:r>
            <a:r>
              <a:rPr lang="en-IN" sz="3200" dirty="0" smtClean="0">
                <a:solidFill>
                  <a:srgbClr val="0070C0"/>
                </a:solidFill>
                <a:latin typeface="Comic Sans MS" panose="030F0702030302020204" pitchFamily="66" charset="0"/>
              </a:rPr>
              <a:t>one cycle</a:t>
            </a:r>
            <a:r>
              <a:rPr lang="en-IN" sz="3200" dirty="0" smtClean="0">
                <a:latin typeface="Comic Sans MS" panose="030F0702030302020204" pitchFamily="66" charset="0"/>
              </a:rPr>
              <a:t> in </a:t>
            </a:r>
            <a:r>
              <a:rPr lang="en-IN" sz="3200" dirty="0">
                <a:latin typeface="Comic Sans MS" panose="030F0702030302020204" pitchFamily="66" charset="0"/>
              </a:rPr>
              <a:t>three-way rotational </a:t>
            </a:r>
            <a:r>
              <a:rPr lang="en-IN" sz="3200" dirty="0" smtClean="0">
                <a:latin typeface="Comic Sans MS" panose="030F0702030302020204" pitchFamily="66" charset="0"/>
              </a:rPr>
              <a:t>crossing, the </a:t>
            </a:r>
            <a:r>
              <a:rPr lang="en-IN" sz="3200" dirty="0" smtClean="0">
                <a:solidFill>
                  <a:srgbClr val="002060"/>
                </a:solidFill>
                <a:latin typeface="Comic Sans MS" panose="030F0702030302020204" pitchFamily="66" charset="0"/>
              </a:rPr>
              <a:t>three breed crossbred progeny </a:t>
            </a:r>
            <a:r>
              <a:rPr lang="en-IN" sz="3200" dirty="0">
                <a:solidFill>
                  <a:srgbClr val="002060"/>
                </a:solidFill>
                <a:latin typeface="Comic Sans MS" panose="030F0702030302020204" pitchFamily="66" charset="0"/>
              </a:rPr>
              <a:t>will </a:t>
            </a:r>
            <a:r>
              <a:rPr lang="en-IN" sz="3200" dirty="0" smtClean="0">
                <a:solidFill>
                  <a:srgbClr val="002060"/>
                </a:solidFill>
                <a:latin typeface="Comic Sans MS" panose="030F0702030302020204" pitchFamily="66" charset="0"/>
              </a:rPr>
              <a:t>have</a:t>
            </a:r>
          </a:p>
          <a:p>
            <a:pPr lvl="1" algn="just">
              <a:lnSpc>
                <a:spcPct val="100000"/>
              </a:lnSpc>
              <a:spcBef>
                <a:spcPts val="1200"/>
              </a:spcBef>
              <a:spcAft>
                <a:spcPts val="600"/>
              </a:spcAft>
              <a:buFont typeface="Wingdings" panose="05000000000000000000" pitchFamily="2" charset="2"/>
              <a:buChar char="ü"/>
            </a:pPr>
            <a:r>
              <a:rPr lang="en-IN" sz="2800" dirty="0" smtClean="0">
                <a:solidFill>
                  <a:srgbClr val="002060"/>
                </a:solidFill>
                <a:latin typeface="Comic Sans MS" panose="030F0702030302020204" pitchFamily="66" charset="0"/>
              </a:rPr>
              <a:t> </a:t>
            </a:r>
            <a:r>
              <a:rPr lang="en-IN" sz="2800" smtClean="0">
                <a:solidFill>
                  <a:srgbClr val="FF0000"/>
                </a:solidFill>
                <a:latin typeface="Comic Sans MS" panose="030F0702030302020204" pitchFamily="66" charset="0"/>
              </a:rPr>
              <a:t>56</a:t>
            </a:r>
            <a:r>
              <a:rPr lang="en-IN" sz="2800" smtClean="0">
                <a:solidFill>
                  <a:srgbClr val="FF0000"/>
                </a:solidFill>
                <a:latin typeface="Comic Sans MS" panose="030F0702030302020204" pitchFamily="66" charset="0"/>
              </a:rPr>
              <a:t>%(4/7</a:t>
            </a:r>
            <a:r>
              <a:rPr lang="en-IN" sz="2800" dirty="0" smtClean="0">
                <a:solidFill>
                  <a:srgbClr val="FF0000"/>
                </a:solidFill>
                <a:latin typeface="Comic Sans MS" panose="030F0702030302020204" pitchFamily="66" charset="0"/>
              </a:rPr>
              <a:t>)</a:t>
            </a:r>
            <a:r>
              <a:rPr lang="en-IN" sz="2800" dirty="0" smtClean="0">
                <a:solidFill>
                  <a:srgbClr val="7030A0"/>
                </a:solidFill>
                <a:latin typeface="Comic Sans MS" panose="030F0702030302020204" pitchFamily="66" charset="0"/>
              </a:rPr>
              <a:t> </a:t>
            </a:r>
            <a:r>
              <a:rPr lang="en-IN" sz="2800" dirty="0">
                <a:solidFill>
                  <a:srgbClr val="7030A0"/>
                </a:solidFill>
                <a:latin typeface="Comic Sans MS" panose="030F0702030302020204" pitchFamily="66" charset="0"/>
              </a:rPr>
              <a:t>genetic inheritance</a:t>
            </a:r>
            <a:r>
              <a:rPr lang="en-IN" sz="2800" dirty="0">
                <a:solidFill>
                  <a:srgbClr val="002060"/>
                </a:solidFill>
                <a:latin typeface="Comic Sans MS" panose="030F0702030302020204" pitchFamily="66" charset="0"/>
              </a:rPr>
              <a:t> of the breed of immediate sire used in crossing,</a:t>
            </a:r>
            <a:r>
              <a:rPr lang="en-IN" sz="2800" dirty="0">
                <a:latin typeface="Comic Sans MS" panose="030F0702030302020204" pitchFamily="66" charset="0"/>
              </a:rPr>
              <a:t> </a:t>
            </a:r>
            <a:r>
              <a:rPr lang="en-IN" sz="2800" dirty="0" smtClean="0">
                <a:latin typeface="Comic Sans MS" panose="030F0702030302020204" pitchFamily="66" charset="0"/>
              </a:rPr>
              <a:t>	</a:t>
            </a:r>
          </a:p>
          <a:p>
            <a:pPr lvl="1" algn="just">
              <a:lnSpc>
                <a:spcPct val="100000"/>
              </a:lnSpc>
              <a:spcBef>
                <a:spcPts val="1200"/>
              </a:spcBef>
              <a:spcAft>
                <a:spcPts val="600"/>
              </a:spcAft>
              <a:buFont typeface="Wingdings" panose="05000000000000000000" pitchFamily="2" charset="2"/>
              <a:buChar char="ü"/>
            </a:pPr>
            <a:r>
              <a:rPr lang="en-IN" sz="2800" dirty="0" smtClean="0">
                <a:solidFill>
                  <a:srgbClr val="FF0000"/>
                </a:solidFill>
                <a:latin typeface="Comic Sans MS" panose="030F0702030302020204" pitchFamily="66" charset="0"/>
              </a:rPr>
              <a:t>28% (2/7)</a:t>
            </a:r>
            <a:r>
              <a:rPr lang="en-IN" sz="2800" dirty="0" smtClean="0">
                <a:solidFill>
                  <a:srgbClr val="7030A0"/>
                </a:solidFill>
                <a:latin typeface="Comic Sans MS" panose="030F0702030302020204" pitchFamily="66" charset="0"/>
              </a:rPr>
              <a:t> </a:t>
            </a:r>
            <a:r>
              <a:rPr lang="en-IN" sz="2800" dirty="0">
                <a:solidFill>
                  <a:srgbClr val="7030A0"/>
                </a:solidFill>
                <a:latin typeface="Comic Sans MS" panose="030F0702030302020204" pitchFamily="66" charset="0"/>
              </a:rPr>
              <a:t>genetic inheritance</a:t>
            </a:r>
            <a:r>
              <a:rPr lang="en-IN" sz="2800" dirty="0">
                <a:latin typeface="Comic Sans MS" panose="030F0702030302020204" pitchFamily="66" charset="0"/>
              </a:rPr>
              <a:t> of the breed whose male used as grand sire and </a:t>
            </a:r>
            <a:r>
              <a:rPr lang="en-IN" sz="2800" dirty="0" smtClean="0">
                <a:latin typeface="Comic Sans MS" panose="030F0702030302020204" pitchFamily="66" charset="0"/>
              </a:rPr>
              <a:t>	</a:t>
            </a:r>
          </a:p>
          <a:p>
            <a:pPr lvl="1" algn="just">
              <a:lnSpc>
                <a:spcPct val="100000"/>
              </a:lnSpc>
              <a:spcBef>
                <a:spcPts val="1200"/>
              </a:spcBef>
              <a:spcAft>
                <a:spcPts val="600"/>
              </a:spcAft>
              <a:buFont typeface="Wingdings" panose="05000000000000000000" pitchFamily="2" charset="2"/>
              <a:buChar char="ü"/>
            </a:pPr>
            <a:r>
              <a:rPr lang="en-IN" sz="2800" dirty="0" smtClean="0">
                <a:solidFill>
                  <a:srgbClr val="FF0000"/>
                </a:solidFill>
                <a:latin typeface="Comic Sans MS" panose="030F0702030302020204" pitchFamily="66" charset="0"/>
              </a:rPr>
              <a:t>14%(1/7)</a:t>
            </a:r>
            <a:r>
              <a:rPr lang="en-IN" sz="2800" dirty="0" smtClean="0">
                <a:solidFill>
                  <a:srgbClr val="7030A0"/>
                </a:solidFill>
                <a:latin typeface="Comic Sans MS" panose="030F0702030302020204" pitchFamily="66" charset="0"/>
              </a:rPr>
              <a:t> genetic </a:t>
            </a:r>
            <a:r>
              <a:rPr lang="en-IN" sz="2800" dirty="0">
                <a:solidFill>
                  <a:srgbClr val="7030A0"/>
                </a:solidFill>
                <a:latin typeface="Comic Sans MS" panose="030F0702030302020204" pitchFamily="66" charset="0"/>
              </a:rPr>
              <a:t>inheritance</a:t>
            </a:r>
            <a:r>
              <a:rPr lang="en-IN" sz="2800" dirty="0">
                <a:latin typeface="Comic Sans MS" panose="030F0702030302020204" pitchFamily="66" charset="0"/>
              </a:rPr>
              <a:t> of third breed </a:t>
            </a:r>
            <a:r>
              <a:rPr lang="en-IN" sz="2800" dirty="0" smtClean="0">
                <a:latin typeface="Comic Sans MS" panose="030F0702030302020204" pitchFamily="66" charset="0"/>
              </a:rPr>
              <a:t>which used as great-grand sire. </a:t>
            </a:r>
          </a:p>
          <a:p>
            <a:pPr algn="just">
              <a:lnSpc>
                <a:spcPct val="100000"/>
              </a:lnSpc>
              <a:spcBef>
                <a:spcPts val="1200"/>
              </a:spcBef>
              <a:spcAft>
                <a:spcPts val="600"/>
              </a:spcAft>
            </a:pPr>
            <a:r>
              <a:rPr lang="en-IN" sz="3200" dirty="0" smtClean="0">
                <a:latin typeface="Comic Sans MS" panose="030F0702030302020204" pitchFamily="66" charset="0"/>
              </a:rPr>
              <a:t>There after the selected </a:t>
            </a:r>
            <a:r>
              <a:rPr lang="en-IN" sz="3200" dirty="0" smtClean="0">
                <a:solidFill>
                  <a:srgbClr val="000099"/>
                </a:solidFill>
                <a:latin typeface="Comic Sans MS" panose="030F0702030302020204" pitchFamily="66" charset="0"/>
              </a:rPr>
              <a:t>male and female progeny of three breed crossbreds will cross among themselves</a:t>
            </a:r>
            <a:r>
              <a:rPr lang="en-IN" sz="3200" dirty="0" smtClean="0">
                <a:latin typeface="Comic Sans MS" panose="030F0702030302020204" pitchFamily="66" charset="0"/>
              </a:rPr>
              <a:t> in </a:t>
            </a:r>
            <a:r>
              <a:rPr lang="en-IN" sz="3200" b="1" i="1" dirty="0" smtClean="0">
                <a:solidFill>
                  <a:srgbClr val="FF0000"/>
                </a:solidFill>
                <a:latin typeface="Comic Sans MS" panose="030F0702030302020204" pitchFamily="66" charset="0"/>
              </a:rPr>
              <a:t>inter-se</a:t>
            </a:r>
            <a:r>
              <a:rPr lang="en-IN" sz="3200" dirty="0" smtClean="0">
                <a:latin typeface="Comic Sans MS" panose="030F0702030302020204" pitchFamily="66" charset="0"/>
              </a:rPr>
              <a:t> generation after generation </a:t>
            </a:r>
            <a:r>
              <a:rPr lang="en-IN" sz="3200" dirty="0" smtClean="0">
                <a:solidFill>
                  <a:srgbClr val="AC0470"/>
                </a:solidFill>
                <a:latin typeface="Comic Sans MS" panose="030F0702030302020204" pitchFamily="66" charset="0"/>
              </a:rPr>
              <a:t>to maintain same level of genetic inheritance</a:t>
            </a:r>
            <a:r>
              <a:rPr lang="en-IN" sz="3200" dirty="0" smtClean="0">
                <a:latin typeface="Comic Sans MS" panose="030F0702030302020204" pitchFamily="66" charset="0"/>
              </a:rPr>
              <a:t> of the desired breed. </a:t>
            </a:r>
          </a:p>
          <a:p>
            <a:pPr marL="0" indent="0" algn="just">
              <a:lnSpc>
                <a:spcPct val="100000"/>
              </a:lnSpc>
              <a:spcBef>
                <a:spcPts val="1200"/>
              </a:spcBef>
              <a:spcAft>
                <a:spcPts val="600"/>
              </a:spcAft>
              <a:buNone/>
            </a:pPr>
            <a:r>
              <a:rPr lang="en-IN" sz="3200" dirty="0">
                <a:latin typeface="Comic Sans MS" panose="030F0702030302020204" pitchFamily="66" charset="0"/>
              </a:rPr>
              <a:t>	</a:t>
            </a:r>
          </a:p>
        </p:txBody>
      </p:sp>
    </p:spTree>
    <p:extLst>
      <p:ext uri="{BB962C8B-B14F-4D97-AF65-F5344CB8AC3E}">
        <p14:creationId xmlns:p14="http://schemas.microsoft.com/office/powerpoint/2010/main" val="3436513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6242462"/>
          </a:xfrm>
        </p:spPr>
        <p:txBody>
          <a:bodyPr>
            <a:normAutofit fontScale="92500" lnSpcReduction="20000"/>
          </a:bodyPr>
          <a:lstStyle/>
          <a:p>
            <a:pPr marL="0" indent="0">
              <a:buNone/>
            </a:pPr>
            <a:r>
              <a:rPr lang="en-IN" sz="3200" dirty="0" smtClean="0">
                <a:solidFill>
                  <a:srgbClr val="AC0470"/>
                </a:solidFill>
                <a:latin typeface="Comic Sans MS" panose="030F0702030302020204" pitchFamily="66" charset="0"/>
              </a:rPr>
              <a:t>Mating design of 3-way rotational crossing:</a:t>
            </a:r>
          </a:p>
          <a:p>
            <a:r>
              <a:rPr lang="en-IN" sz="3200" dirty="0">
                <a:latin typeface="Comic Sans MS" panose="030F0702030302020204" pitchFamily="66" charset="0"/>
              </a:rPr>
              <a:t> </a:t>
            </a:r>
            <a:r>
              <a:rPr lang="en-IN" sz="3200" dirty="0" smtClean="0">
                <a:latin typeface="Comic Sans MS" panose="030F0702030302020204" pitchFamily="66" charset="0"/>
              </a:rPr>
              <a:t>Three breeds namely A,B&amp;C are taken.</a:t>
            </a:r>
          </a:p>
          <a:p>
            <a:pPr marL="0" indent="0">
              <a:buNone/>
            </a:pPr>
            <a:r>
              <a:rPr lang="en-IN" sz="3200" dirty="0" smtClean="0">
                <a:latin typeface="Comic Sans MS" panose="030F0702030302020204" pitchFamily="66" charset="0"/>
              </a:rPr>
              <a:t>Parents</a:t>
            </a:r>
            <a:r>
              <a:rPr lang="en-IN" sz="3200" dirty="0">
                <a:latin typeface="Comic Sans MS" panose="030F0702030302020204" pitchFamily="66" charset="0"/>
              </a:rPr>
              <a:t>	</a:t>
            </a:r>
            <a:r>
              <a:rPr lang="en-IN" sz="3200" dirty="0" smtClean="0">
                <a:latin typeface="Comic Sans MS" panose="030F0702030302020204" pitchFamily="66" charset="0"/>
              </a:rPr>
              <a:t>A male x B female</a:t>
            </a:r>
          </a:p>
          <a:p>
            <a:pPr marL="0" indent="0">
              <a:buNone/>
            </a:pPr>
            <a:r>
              <a:rPr lang="en-IN" sz="3200" dirty="0" smtClean="0">
                <a:latin typeface="Comic Sans MS" panose="030F0702030302020204" pitchFamily="66" charset="0"/>
              </a:rPr>
              <a:t>F1		A50 : B50 </a:t>
            </a:r>
            <a:r>
              <a:rPr lang="en-IN" sz="3200" dirty="0">
                <a:latin typeface="Comic Sans MS" panose="030F0702030302020204" pitchFamily="66" charset="0"/>
              </a:rPr>
              <a:t>F</a:t>
            </a:r>
            <a:r>
              <a:rPr lang="en-IN" sz="3200" dirty="0" smtClean="0">
                <a:latin typeface="Comic Sans MS" panose="030F0702030302020204" pitchFamily="66" charset="0"/>
              </a:rPr>
              <a:t> x C M</a:t>
            </a:r>
          </a:p>
          <a:p>
            <a:pPr marL="0" indent="0">
              <a:buNone/>
            </a:pPr>
            <a:r>
              <a:rPr lang="en-IN" sz="3200" dirty="0" smtClean="0">
                <a:latin typeface="Comic Sans MS" panose="030F0702030302020204" pitchFamily="66" charset="0"/>
              </a:rPr>
              <a:t>F2		A25 : B25 : C50 </a:t>
            </a:r>
            <a:r>
              <a:rPr lang="en-IN" sz="3200" dirty="0">
                <a:latin typeface="Comic Sans MS" panose="030F0702030302020204" pitchFamily="66" charset="0"/>
              </a:rPr>
              <a:t>F</a:t>
            </a:r>
            <a:r>
              <a:rPr lang="en-IN" sz="3200" dirty="0" smtClean="0">
                <a:latin typeface="Comic Sans MS" panose="030F0702030302020204" pitchFamily="66" charset="0"/>
              </a:rPr>
              <a:t> x A Male</a:t>
            </a:r>
          </a:p>
          <a:p>
            <a:pPr marL="0" indent="0">
              <a:buNone/>
            </a:pPr>
            <a:r>
              <a:rPr lang="en-IN" sz="3200" dirty="0" smtClean="0">
                <a:latin typeface="Comic Sans MS" panose="030F0702030302020204" pitchFamily="66" charset="0"/>
              </a:rPr>
              <a:t>F3		A62.5 : B12.5 : C25 </a:t>
            </a:r>
            <a:r>
              <a:rPr lang="en-IN" sz="3200" dirty="0">
                <a:latin typeface="Comic Sans MS" panose="030F0702030302020204" pitchFamily="66" charset="0"/>
              </a:rPr>
              <a:t>F</a:t>
            </a:r>
            <a:r>
              <a:rPr lang="en-IN" sz="3200" dirty="0" smtClean="0">
                <a:latin typeface="Comic Sans MS" panose="030F0702030302020204" pitchFamily="66" charset="0"/>
              </a:rPr>
              <a:t> x B </a:t>
            </a:r>
            <a:r>
              <a:rPr lang="en-IN" sz="3200" dirty="0">
                <a:latin typeface="Comic Sans MS" panose="030F0702030302020204" pitchFamily="66" charset="0"/>
              </a:rPr>
              <a:t>M</a:t>
            </a:r>
            <a:endParaRPr lang="en-IN" sz="3200" dirty="0" smtClean="0">
              <a:latin typeface="Comic Sans MS" panose="030F0702030302020204" pitchFamily="66" charset="0"/>
            </a:endParaRPr>
          </a:p>
          <a:p>
            <a:pPr marL="0" indent="0">
              <a:buNone/>
            </a:pPr>
            <a:r>
              <a:rPr lang="en-IN" sz="3200" dirty="0" smtClean="0">
                <a:latin typeface="Comic Sans MS" panose="030F0702030302020204" pitchFamily="66" charset="0"/>
              </a:rPr>
              <a:t>F4		A31.3 : B56.2 : C12.5 </a:t>
            </a:r>
            <a:r>
              <a:rPr lang="en-IN" sz="3200" dirty="0">
                <a:latin typeface="Comic Sans MS" panose="030F0702030302020204" pitchFamily="66" charset="0"/>
              </a:rPr>
              <a:t>F</a:t>
            </a:r>
            <a:r>
              <a:rPr lang="en-IN" sz="3200" dirty="0" smtClean="0">
                <a:latin typeface="Comic Sans MS" panose="030F0702030302020204" pitchFamily="66" charset="0"/>
              </a:rPr>
              <a:t> x C Male</a:t>
            </a:r>
          </a:p>
          <a:p>
            <a:pPr marL="0" indent="0">
              <a:buNone/>
            </a:pPr>
            <a:r>
              <a:rPr lang="en-IN" sz="3200" dirty="0" smtClean="0">
                <a:latin typeface="Comic Sans MS" panose="030F0702030302020204" pitchFamily="66" charset="0"/>
              </a:rPr>
              <a:t>F5		</a:t>
            </a:r>
            <a:r>
              <a:rPr lang="en-IN" sz="3200" dirty="0" smtClean="0">
                <a:solidFill>
                  <a:srgbClr val="AC0470"/>
                </a:solidFill>
                <a:latin typeface="Comic Sans MS" panose="030F0702030302020204" pitchFamily="66" charset="0"/>
              </a:rPr>
              <a:t>A15.5</a:t>
            </a:r>
            <a:r>
              <a:rPr lang="en-IN" sz="3200" dirty="0" smtClean="0">
                <a:latin typeface="Comic Sans MS" panose="030F0702030302020204" pitchFamily="66" charset="0"/>
              </a:rPr>
              <a:t> : </a:t>
            </a:r>
            <a:r>
              <a:rPr lang="en-IN" sz="3200" dirty="0" smtClean="0">
                <a:solidFill>
                  <a:srgbClr val="000099"/>
                </a:solidFill>
                <a:latin typeface="Comic Sans MS" panose="030F0702030302020204" pitchFamily="66" charset="0"/>
              </a:rPr>
              <a:t>B28</a:t>
            </a:r>
            <a:r>
              <a:rPr lang="en-IN" sz="3200" dirty="0" smtClean="0">
                <a:latin typeface="Comic Sans MS" panose="030F0702030302020204" pitchFamily="66" charset="0"/>
              </a:rPr>
              <a:t> : </a:t>
            </a:r>
            <a:r>
              <a:rPr lang="en-IN" sz="3200" dirty="0" smtClean="0">
                <a:solidFill>
                  <a:srgbClr val="FF0000"/>
                </a:solidFill>
                <a:latin typeface="Comic Sans MS" panose="030F0702030302020204" pitchFamily="66" charset="0"/>
              </a:rPr>
              <a:t>C56.5 </a:t>
            </a:r>
            <a:r>
              <a:rPr lang="en-IN" sz="3200" dirty="0" smtClean="0">
                <a:latin typeface="Comic Sans MS" panose="030F0702030302020204" pitchFamily="66" charset="0"/>
              </a:rPr>
              <a:t>	</a:t>
            </a:r>
            <a:r>
              <a:rPr lang="en-IN" sz="3200" dirty="0" err="1" smtClean="0">
                <a:solidFill>
                  <a:srgbClr val="000099"/>
                </a:solidFill>
                <a:latin typeface="Comic Sans MS" panose="030F0702030302020204" pitchFamily="66" charset="0"/>
              </a:rPr>
              <a:t>Ist</a:t>
            </a:r>
            <a:r>
              <a:rPr lang="en-IN" sz="3200" dirty="0" smtClean="0">
                <a:solidFill>
                  <a:srgbClr val="000099"/>
                </a:solidFill>
                <a:latin typeface="Comic Sans MS" panose="030F0702030302020204" pitchFamily="66" charset="0"/>
              </a:rPr>
              <a:t> cycle of Rotational</a:t>
            </a:r>
          </a:p>
          <a:p>
            <a:pPr marL="0" indent="0">
              <a:buNone/>
            </a:pPr>
            <a:r>
              <a:rPr lang="en-IN" sz="3200" dirty="0">
                <a:solidFill>
                  <a:srgbClr val="000099"/>
                </a:solidFill>
                <a:latin typeface="Comic Sans MS" panose="030F0702030302020204" pitchFamily="66" charset="0"/>
              </a:rPr>
              <a:t>	</a:t>
            </a:r>
            <a:r>
              <a:rPr lang="en-IN" sz="3200" dirty="0" smtClean="0">
                <a:solidFill>
                  <a:srgbClr val="000099"/>
                </a:solidFill>
                <a:latin typeface="Comic Sans MS" panose="030F0702030302020204" pitchFamily="66" charset="0"/>
              </a:rPr>
              <a:t>					 Crossing 	is completed</a:t>
            </a:r>
            <a:r>
              <a:rPr lang="en-IN" sz="3200" dirty="0" smtClean="0">
                <a:latin typeface="Comic Sans MS" panose="030F0702030302020204" pitchFamily="66" charset="0"/>
              </a:rPr>
              <a:t> </a:t>
            </a:r>
          </a:p>
          <a:p>
            <a:pPr marL="0" indent="0">
              <a:buNone/>
            </a:pPr>
            <a:r>
              <a:rPr lang="en-IN" sz="3200" b="1" i="1" dirty="0" smtClean="0">
                <a:latin typeface="Comic Sans MS" panose="030F0702030302020204" pitchFamily="66" charset="0"/>
              </a:rPr>
              <a:t>	</a:t>
            </a:r>
            <a:r>
              <a:rPr lang="en-IN" sz="3200" b="1" i="1" dirty="0" smtClean="0">
                <a:solidFill>
                  <a:srgbClr val="AC0470"/>
                </a:solidFill>
                <a:latin typeface="Comic Sans MS" panose="030F0702030302020204" pitchFamily="66" charset="0"/>
              </a:rPr>
              <a:t>Inter-se</a:t>
            </a:r>
            <a:r>
              <a:rPr lang="en-IN" sz="3200" dirty="0" smtClean="0">
                <a:solidFill>
                  <a:srgbClr val="AC0470"/>
                </a:solidFill>
                <a:latin typeface="Comic Sans MS" panose="030F0702030302020204" pitchFamily="66" charset="0"/>
              </a:rPr>
              <a:t> mating starts</a:t>
            </a:r>
          </a:p>
          <a:p>
            <a:pPr marL="0" indent="0">
              <a:buNone/>
            </a:pPr>
            <a:r>
              <a:rPr lang="en-IN" sz="3200" dirty="0" smtClean="0">
                <a:latin typeface="Comic Sans MS" panose="030F0702030302020204" pitchFamily="66" charset="0"/>
              </a:rPr>
              <a:t>	</a:t>
            </a:r>
            <a:r>
              <a:rPr lang="en-IN" sz="3200" dirty="0">
                <a:latin typeface="Comic Sans MS" panose="030F0702030302020204" pitchFamily="66" charset="0"/>
              </a:rPr>
              <a:t> </a:t>
            </a:r>
            <a:r>
              <a:rPr lang="en-IN" sz="3200" dirty="0">
                <a:solidFill>
                  <a:srgbClr val="000099"/>
                </a:solidFill>
                <a:latin typeface="Comic Sans MS" panose="030F0702030302020204" pitchFamily="66" charset="0"/>
              </a:rPr>
              <a:t>A15.5 : B28 : </a:t>
            </a:r>
            <a:r>
              <a:rPr lang="en-IN" sz="3200" dirty="0" smtClean="0">
                <a:solidFill>
                  <a:srgbClr val="000099"/>
                </a:solidFill>
                <a:latin typeface="Comic Sans MS" panose="030F0702030302020204" pitchFamily="66" charset="0"/>
              </a:rPr>
              <a:t>C56.5 F x </a:t>
            </a:r>
            <a:r>
              <a:rPr lang="en-IN" sz="3200" dirty="0">
                <a:solidFill>
                  <a:srgbClr val="000099"/>
                </a:solidFill>
                <a:latin typeface="Comic Sans MS" panose="030F0702030302020204" pitchFamily="66" charset="0"/>
              </a:rPr>
              <a:t>A15.5 : B28 : </a:t>
            </a:r>
            <a:r>
              <a:rPr lang="en-IN" sz="3200" dirty="0" smtClean="0">
                <a:solidFill>
                  <a:srgbClr val="000099"/>
                </a:solidFill>
                <a:latin typeface="Comic Sans MS" panose="030F0702030302020204" pitchFamily="66" charset="0"/>
              </a:rPr>
              <a:t>C58.5 M </a:t>
            </a:r>
          </a:p>
          <a:p>
            <a:pPr marL="0" indent="0">
              <a:buNone/>
            </a:pPr>
            <a:r>
              <a:rPr lang="en-IN" sz="3200" dirty="0" smtClean="0">
                <a:latin typeface="Comic Sans MS" panose="030F0702030302020204" pitchFamily="66" charset="0"/>
              </a:rPr>
              <a:t>F6	</a:t>
            </a:r>
            <a:r>
              <a:rPr lang="en-IN" sz="3200" dirty="0">
                <a:latin typeface="Comic Sans MS" panose="030F0702030302020204" pitchFamily="66" charset="0"/>
              </a:rPr>
              <a:t> A15.5 : B28 : </a:t>
            </a:r>
            <a:r>
              <a:rPr lang="en-IN" sz="3200" dirty="0" smtClean="0">
                <a:latin typeface="Comic Sans MS" panose="030F0702030302020204" pitchFamily="66" charset="0"/>
              </a:rPr>
              <a:t>C56.5 </a:t>
            </a:r>
          </a:p>
          <a:p>
            <a:pPr marL="0" indent="0">
              <a:buNone/>
            </a:pPr>
            <a:r>
              <a:rPr lang="en-IN" sz="3200" dirty="0" smtClean="0">
                <a:latin typeface="Comic Sans MS" panose="030F0702030302020204" pitchFamily="66" charset="0"/>
              </a:rPr>
              <a:t>			F = female &amp; M = male</a:t>
            </a:r>
          </a:p>
        </p:txBody>
      </p:sp>
    </p:spTree>
    <p:extLst>
      <p:ext uri="{BB962C8B-B14F-4D97-AF65-F5344CB8AC3E}">
        <p14:creationId xmlns:p14="http://schemas.microsoft.com/office/powerpoint/2010/main" val="1585684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5636"/>
            <a:ext cx="10515600" cy="6101278"/>
          </a:xfrm>
        </p:spPr>
        <p:txBody>
          <a:bodyPr>
            <a:normAutofit fontScale="92500" lnSpcReduction="10000"/>
          </a:bodyPr>
          <a:lstStyle/>
          <a:p>
            <a:pPr marL="0" indent="0" algn="just">
              <a:buNone/>
            </a:pPr>
            <a:r>
              <a:rPr lang="en-IN" sz="3200" b="1" dirty="0" smtClean="0">
                <a:latin typeface="Comic Sans MS" panose="030F0702030302020204" pitchFamily="66" charset="0"/>
              </a:rPr>
              <a:t>v) </a:t>
            </a:r>
            <a:r>
              <a:rPr lang="en-IN" sz="3200" b="1" dirty="0" smtClean="0">
                <a:solidFill>
                  <a:srgbClr val="FF0000"/>
                </a:solidFill>
                <a:latin typeface="Comic Sans MS" panose="030F0702030302020204" pitchFamily="66" charset="0"/>
              </a:rPr>
              <a:t>Line crossing:</a:t>
            </a:r>
            <a:r>
              <a:rPr lang="en-IN" sz="3200" dirty="0" smtClean="0">
                <a:latin typeface="Comic Sans MS" panose="030F0702030302020204" pitchFamily="66" charset="0"/>
              </a:rPr>
              <a:t> Crossing between two highly inbred lines is known as line crossing.</a:t>
            </a:r>
          </a:p>
          <a:p>
            <a:pPr marL="0" indent="0" algn="just">
              <a:buNone/>
            </a:pPr>
            <a:r>
              <a:rPr lang="en-IN" sz="3200" dirty="0" smtClean="0">
                <a:latin typeface="Comic Sans MS" panose="030F0702030302020204" pitchFamily="66" charset="0"/>
              </a:rPr>
              <a:t>Depending upon the number of breeds involved it is two types.</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(a) </a:t>
            </a:r>
            <a:r>
              <a:rPr lang="en-IN" sz="3200" b="1" dirty="0" err="1" smtClean="0">
                <a:solidFill>
                  <a:srgbClr val="000099"/>
                </a:solidFill>
                <a:latin typeface="Comic Sans MS" panose="030F0702030302020204" pitchFamily="66" charset="0"/>
              </a:rPr>
              <a:t>Incrossing</a:t>
            </a:r>
            <a:r>
              <a:rPr lang="en-IN" sz="3200" dirty="0" smtClean="0">
                <a:latin typeface="Comic Sans MS" panose="030F0702030302020204" pitchFamily="66" charset="0"/>
              </a:rPr>
              <a:t> : Crossing between two inbred lines belong to an established breed is known as </a:t>
            </a:r>
            <a:r>
              <a:rPr lang="en-IN" sz="3200" dirty="0" err="1" smtClean="0">
                <a:latin typeface="Comic Sans MS" panose="030F0702030302020204" pitchFamily="66" charset="0"/>
              </a:rPr>
              <a:t>incrossing</a:t>
            </a:r>
            <a:r>
              <a:rPr lang="en-IN" sz="3200" dirty="0" smtClean="0">
                <a:latin typeface="Comic Sans MS" panose="030F0702030302020204" pitchFamily="66" charset="0"/>
              </a:rPr>
              <a:t>.</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(b) </a:t>
            </a:r>
            <a:r>
              <a:rPr lang="en-IN" sz="3200" b="1" dirty="0" smtClean="0">
                <a:solidFill>
                  <a:srgbClr val="000099"/>
                </a:solidFill>
                <a:latin typeface="Comic Sans MS" panose="030F0702030302020204" pitchFamily="66" charset="0"/>
              </a:rPr>
              <a:t>In-crossbreeding</a:t>
            </a:r>
            <a:r>
              <a:rPr lang="en-IN" sz="3200" dirty="0" smtClean="0">
                <a:latin typeface="Comic Sans MS" panose="030F0702030302020204" pitchFamily="66" charset="0"/>
              </a:rPr>
              <a:t>: Crossing between two inbred lines belong to two different established breeds is known as in-crossbreeding.</a:t>
            </a:r>
          </a:p>
          <a:p>
            <a:pPr algn="just"/>
            <a:r>
              <a:rPr lang="en-IN" sz="3200" dirty="0">
                <a:latin typeface="Comic Sans MS" panose="030F0702030302020204" pitchFamily="66" charset="0"/>
              </a:rPr>
              <a:t> </a:t>
            </a:r>
            <a:r>
              <a:rPr lang="en-IN" sz="3200" dirty="0" smtClean="0">
                <a:latin typeface="Comic Sans MS" panose="030F0702030302020204" pitchFamily="66" charset="0"/>
              </a:rPr>
              <a:t>Depending upon the percentage of homozygosity of two lines, the </a:t>
            </a:r>
            <a:r>
              <a:rPr lang="en-IN" sz="3200" dirty="0" smtClean="0">
                <a:solidFill>
                  <a:srgbClr val="FF0000"/>
                </a:solidFill>
                <a:latin typeface="Comic Sans MS" panose="030F0702030302020204" pitchFamily="66" charset="0"/>
              </a:rPr>
              <a:t>heterotic effect or hybrid vigour</a:t>
            </a:r>
            <a:r>
              <a:rPr lang="en-IN" sz="3200" dirty="0" smtClean="0">
                <a:latin typeface="Comic Sans MS" panose="030F0702030302020204" pitchFamily="66" charset="0"/>
              </a:rPr>
              <a:t> </a:t>
            </a:r>
            <a:r>
              <a:rPr lang="en-IN" sz="3200" dirty="0">
                <a:latin typeface="Comic Sans MS" panose="030F0702030302020204" pitchFamily="66" charset="0"/>
              </a:rPr>
              <a:t>will be exhibited </a:t>
            </a:r>
            <a:r>
              <a:rPr lang="en-IN" sz="3200" dirty="0" smtClean="0">
                <a:latin typeface="Comic Sans MS" panose="030F0702030302020204" pitchFamily="66" charset="0"/>
              </a:rPr>
              <a:t>in  the line cross progeny.</a:t>
            </a:r>
          </a:p>
          <a:p>
            <a:pPr algn="just"/>
            <a:r>
              <a:rPr lang="en-IN" sz="3200" dirty="0">
                <a:latin typeface="Comic Sans MS" panose="030F0702030302020204" pitchFamily="66" charset="0"/>
              </a:rPr>
              <a:t> </a:t>
            </a:r>
            <a:r>
              <a:rPr lang="en-IN" sz="3200" dirty="0" smtClean="0">
                <a:solidFill>
                  <a:srgbClr val="FF0000"/>
                </a:solidFill>
                <a:latin typeface="Comic Sans MS" panose="030F0702030302020204" pitchFamily="66" charset="0"/>
              </a:rPr>
              <a:t>Maximum heterozygosity is attained in F1 (half-</a:t>
            </a:r>
            <a:r>
              <a:rPr lang="en-IN" sz="3200" dirty="0" err="1" smtClean="0">
                <a:solidFill>
                  <a:srgbClr val="FF0000"/>
                </a:solidFill>
                <a:latin typeface="Comic Sans MS" panose="030F0702030302020204" pitchFamily="66" charset="0"/>
              </a:rPr>
              <a:t>breds</a:t>
            </a:r>
            <a:r>
              <a:rPr lang="en-IN" sz="3200" dirty="0" smtClean="0">
                <a:solidFill>
                  <a:srgbClr val="FF0000"/>
                </a:solidFill>
                <a:latin typeface="Comic Sans MS" panose="030F0702030302020204" pitchFamily="66" charset="0"/>
              </a:rPr>
              <a:t>), so heterosis will be maximum in F1 generation.</a:t>
            </a:r>
            <a:endParaRPr lang="en-IN" sz="32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337792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891" y="429491"/>
            <a:ext cx="10771909" cy="5927766"/>
          </a:xfrm>
        </p:spPr>
        <p:txBody>
          <a:bodyPr>
            <a:normAutofit lnSpcReduction="10000"/>
          </a:bodyPr>
          <a:lstStyle/>
          <a:p>
            <a:pPr marL="0" indent="0" algn="just">
              <a:spcBef>
                <a:spcPts val="1200"/>
              </a:spcBef>
              <a:spcAft>
                <a:spcPts val="600"/>
              </a:spcAft>
              <a:buNone/>
            </a:pPr>
            <a:r>
              <a:rPr lang="en-IN" sz="3200" b="1" dirty="0" smtClean="0">
                <a:solidFill>
                  <a:srgbClr val="FF0000"/>
                </a:solidFill>
                <a:latin typeface="Comic Sans MS" panose="030F0702030302020204" pitchFamily="66" charset="0"/>
              </a:rPr>
              <a:t>Features of line crossing:</a:t>
            </a:r>
          </a:p>
          <a:p>
            <a:pPr marL="571500" indent="-571500" algn="just">
              <a:spcBef>
                <a:spcPts val="1200"/>
              </a:spcBef>
              <a:spcAft>
                <a:spcPts val="600"/>
              </a:spcAft>
              <a:buAutoNum type="romanLcParenBoth"/>
            </a:pPr>
            <a:r>
              <a:rPr lang="en-IN" sz="3200" dirty="0" smtClean="0">
                <a:solidFill>
                  <a:srgbClr val="000099"/>
                </a:solidFill>
                <a:latin typeface="Comic Sans MS" panose="030F0702030302020204" pitchFamily="66" charset="0"/>
              </a:rPr>
              <a:t>Superiority of line crosses is mainly attributed due to </a:t>
            </a:r>
            <a:r>
              <a:rPr lang="en-IN" sz="3200" dirty="0" smtClean="0">
                <a:solidFill>
                  <a:srgbClr val="FF0000"/>
                </a:solidFill>
                <a:latin typeface="Comic Sans MS" panose="030F0702030302020204" pitchFamily="66" charset="0"/>
              </a:rPr>
              <a:t>heterosis.</a:t>
            </a:r>
          </a:p>
          <a:p>
            <a:pPr marL="571500" indent="-571500" algn="just">
              <a:spcBef>
                <a:spcPts val="1200"/>
              </a:spcBef>
              <a:spcAft>
                <a:spcPts val="600"/>
              </a:spcAft>
              <a:buAutoNum type="romanLcParenBoth"/>
            </a:pPr>
            <a:r>
              <a:rPr lang="en-IN" sz="3200" dirty="0">
                <a:latin typeface="Comic Sans MS" panose="030F0702030302020204" pitchFamily="66" charset="0"/>
              </a:rPr>
              <a:t> </a:t>
            </a:r>
            <a:r>
              <a:rPr lang="en-IN" sz="3200" dirty="0" smtClean="0">
                <a:solidFill>
                  <a:srgbClr val="000099"/>
                </a:solidFill>
                <a:latin typeface="Comic Sans MS" panose="030F0702030302020204" pitchFamily="66" charset="0"/>
              </a:rPr>
              <a:t>Superiority is also due to successful choice of </a:t>
            </a:r>
            <a:r>
              <a:rPr lang="en-IN" sz="3200" dirty="0" smtClean="0">
                <a:solidFill>
                  <a:srgbClr val="FF0000"/>
                </a:solidFill>
                <a:latin typeface="Comic Sans MS" panose="030F0702030302020204" pitchFamily="66" charset="0"/>
              </a:rPr>
              <a:t>inbred lines</a:t>
            </a:r>
            <a:r>
              <a:rPr lang="en-IN" sz="3200" dirty="0" smtClean="0">
                <a:solidFill>
                  <a:srgbClr val="000099"/>
                </a:solidFill>
                <a:latin typeface="Comic Sans MS" panose="030F0702030302020204" pitchFamily="66" charset="0"/>
              </a:rPr>
              <a:t> which bring together the desirable gene combinations in the hybrids.</a:t>
            </a:r>
          </a:p>
          <a:p>
            <a:pPr marL="571500" indent="-571500" algn="just">
              <a:spcBef>
                <a:spcPts val="1200"/>
              </a:spcBef>
              <a:spcAft>
                <a:spcPts val="600"/>
              </a:spcAft>
              <a:buAutoNum type="romanLcParenBoth"/>
            </a:pPr>
            <a:r>
              <a:rPr lang="en-IN" sz="3200" dirty="0">
                <a:solidFill>
                  <a:srgbClr val="000099"/>
                </a:solidFill>
                <a:latin typeface="Comic Sans MS" panose="030F0702030302020204" pitchFamily="66" charset="0"/>
              </a:rPr>
              <a:t> </a:t>
            </a:r>
            <a:r>
              <a:rPr lang="en-IN" sz="3200" dirty="0" smtClean="0">
                <a:solidFill>
                  <a:srgbClr val="000099"/>
                </a:solidFill>
                <a:latin typeface="Comic Sans MS" panose="030F0702030302020204" pitchFamily="66" charset="0"/>
              </a:rPr>
              <a:t>Higher yield in hybrid population is largely due to </a:t>
            </a:r>
            <a:r>
              <a:rPr lang="en-IN" sz="3200" dirty="0" smtClean="0">
                <a:solidFill>
                  <a:srgbClr val="FF0000"/>
                </a:solidFill>
                <a:latin typeface="Comic Sans MS" panose="030F0702030302020204" pitchFamily="66" charset="0"/>
              </a:rPr>
              <a:t>uniform production</a:t>
            </a:r>
            <a:r>
              <a:rPr lang="en-IN" sz="3200" dirty="0" smtClean="0">
                <a:solidFill>
                  <a:srgbClr val="000099"/>
                </a:solidFill>
                <a:latin typeface="Comic Sans MS" panose="030F0702030302020204" pitchFamily="66" charset="0"/>
              </a:rPr>
              <a:t> </a:t>
            </a:r>
            <a:r>
              <a:rPr lang="en-IN" sz="3200" dirty="0" smtClean="0">
                <a:solidFill>
                  <a:srgbClr val="FF0000"/>
                </a:solidFill>
                <a:latin typeface="Comic Sans MS" panose="030F0702030302020204" pitchFamily="66" charset="0"/>
              </a:rPr>
              <a:t>from nearly all individuals</a:t>
            </a:r>
            <a:r>
              <a:rPr lang="en-IN" sz="3200" dirty="0" smtClean="0">
                <a:latin typeface="Comic Sans MS" panose="030F0702030302020204" pitchFamily="66" charset="0"/>
              </a:rPr>
              <a:t> rather than extraordinary yield by some individuals.</a:t>
            </a:r>
          </a:p>
          <a:p>
            <a:pPr marL="571500" indent="-571500" algn="just">
              <a:spcBef>
                <a:spcPts val="1200"/>
              </a:spcBef>
              <a:spcAft>
                <a:spcPts val="600"/>
              </a:spcAft>
              <a:buAutoNum type="romanLcParenBoth"/>
            </a:pPr>
            <a:r>
              <a:rPr lang="en-IN" sz="3200" dirty="0">
                <a:latin typeface="Comic Sans MS" panose="030F0702030302020204" pitchFamily="66" charset="0"/>
              </a:rPr>
              <a:t> </a:t>
            </a:r>
            <a:r>
              <a:rPr lang="en-IN" sz="3200" dirty="0" smtClean="0">
                <a:solidFill>
                  <a:srgbClr val="000099"/>
                </a:solidFill>
                <a:latin typeface="Comic Sans MS" panose="030F0702030302020204" pitchFamily="66" charset="0"/>
              </a:rPr>
              <a:t>Line crossing is successfully used</a:t>
            </a:r>
            <a:r>
              <a:rPr lang="en-IN" sz="3200" dirty="0" smtClean="0">
                <a:latin typeface="Comic Sans MS" panose="030F0702030302020204" pitchFamily="66" charset="0"/>
              </a:rPr>
              <a:t> in </a:t>
            </a:r>
            <a:r>
              <a:rPr lang="en-IN" sz="3200" dirty="0" smtClean="0">
                <a:solidFill>
                  <a:srgbClr val="AC0470"/>
                </a:solidFill>
                <a:latin typeface="Comic Sans MS" panose="030F0702030302020204" pitchFamily="66" charset="0"/>
              </a:rPr>
              <a:t>poultry</a:t>
            </a:r>
            <a:r>
              <a:rPr lang="en-IN" sz="3200" dirty="0" smtClean="0">
                <a:latin typeface="Comic Sans MS" panose="030F0702030302020204" pitchFamily="66" charset="0"/>
              </a:rPr>
              <a:t>, </a:t>
            </a:r>
            <a:r>
              <a:rPr lang="en-IN" sz="3200" dirty="0" smtClean="0">
                <a:solidFill>
                  <a:srgbClr val="00B050"/>
                </a:solidFill>
                <a:latin typeface="Comic Sans MS" panose="030F0702030302020204" pitchFamily="66" charset="0"/>
              </a:rPr>
              <a:t>pigs</a:t>
            </a:r>
            <a:r>
              <a:rPr lang="en-IN" sz="3200" dirty="0" smtClean="0">
                <a:latin typeface="Comic Sans MS" panose="030F0702030302020204" pitchFamily="66" charset="0"/>
              </a:rPr>
              <a:t> and </a:t>
            </a:r>
            <a:r>
              <a:rPr lang="en-IN" sz="3200" dirty="0" smtClean="0">
                <a:solidFill>
                  <a:srgbClr val="AC0470"/>
                </a:solidFill>
                <a:latin typeface="Comic Sans MS" panose="030F0702030302020204" pitchFamily="66" charset="0"/>
              </a:rPr>
              <a:t>laboratory animals</a:t>
            </a:r>
            <a:r>
              <a:rPr lang="en-IN" sz="3200" dirty="0" smtClean="0">
                <a:latin typeface="Comic Sans MS" panose="030F0702030302020204" pitchFamily="66" charset="0"/>
              </a:rPr>
              <a:t> which have shorter generation intervals.</a:t>
            </a:r>
            <a:endParaRPr lang="en-IN" sz="3200" dirty="0">
              <a:latin typeface="Comic Sans MS" panose="030F0702030302020204" pitchFamily="66" charset="0"/>
            </a:endParaRPr>
          </a:p>
        </p:txBody>
      </p:sp>
    </p:spTree>
    <p:extLst>
      <p:ext uri="{BB962C8B-B14F-4D97-AF65-F5344CB8AC3E}">
        <p14:creationId xmlns:p14="http://schemas.microsoft.com/office/powerpoint/2010/main" val="150449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2618"/>
            <a:ext cx="10515600" cy="5664345"/>
          </a:xfrm>
        </p:spPr>
        <p:txBody>
          <a:bodyPr>
            <a:normAutofit fontScale="92500" lnSpcReduction="10000"/>
          </a:bodyPr>
          <a:lstStyle/>
          <a:p>
            <a:pPr marL="0" indent="0">
              <a:buNone/>
            </a:pPr>
            <a:r>
              <a:rPr lang="en-IN" sz="3200" b="1" dirty="0" smtClean="0">
                <a:solidFill>
                  <a:srgbClr val="000099"/>
                </a:solidFill>
                <a:latin typeface="Comic Sans MS" panose="030F0702030302020204" pitchFamily="66" charset="0"/>
              </a:rPr>
              <a:t>Advantages of crossbreeding:</a:t>
            </a:r>
            <a:endParaRPr lang="en-IN" sz="3200" dirty="0" smtClean="0">
              <a:solidFill>
                <a:srgbClr val="000099"/>
              </a:solidFill>
              <a:latin typeface="Comic Sans MS" panose="030F0702030302020204" pitchFamily="66" charset="0"/>
            </a:endParaRPr>
          </a:p>
          <a:p>
            <a:pPr marL="571500" indent="-571500" algn="just">
              <a:spcBef>
                <a:spcPts val="1200"/>
              </a:spcBef>
              <a:spcAft>
                <a:spcPts val="600"/>
              </a:spcAft>
              <a:buAutoNum type="romanLcParenR"/>
            </a:pPr>
            <a:r>
              <a:rPr lang="en-IN" sz="3200" dirty="0" smtClean="0">
                <a:solidFill>
                  <a:srgbClr val="AC0470"/>
                </a:solidFill>
                <a:latin typeface="Comic Sans MS" panose="030F0702030302020204" pitchFamily="66" charset="0"/>
              </a:rPr>
              <a:t>It utilizes heterosis</a:t>
            </a:r>
            <a:r>
              <a:rPr lang="en-IN" sz="3200" dirty="0" smtClean="0">
                <a:latin typeface="Comic Sans MS" panose="030F0702030302020204" pitchFamily="66" charset="0"/>
              </a:rPr>
              <a:t>, both </a:t>
            </a:r>
            <a:r>
              <a:rPr lang="en-IN" sz="3200" dirty="0" smtClean="0">
                <a:solidFill>
                  <a:srgbClr val="000099"/>
                </a:solidFill>
                <a:latin typeface="Comic Sans MS" panose="030F0702030302020204" pitchFamily="66" charset="0"/>
              </a:rPr>
              <a:t>individual and maternal</a:t>
            </a:r>
            <a:r>
              <a:rPr lang="en-IN" sz="3200" dirty="0" smtClean="0">
                <a:latin typeface="Comic Sans MS" panose="030F0702030302020204" pitchFamily="66" charset="0"/>
              </a:rPr>
              <a:t>, so used </a:t>
            </a:r>
            <a:r>
              <a:rPr lang="en-IN" sz="3200" dirty="0" smtClean="0">
                <a:solidFill>
                  <a:srgbClr val="00B050"/>
                </a:solidFill>
                <a:latin typeface="Comic Sans MS" panose="030F0702030302020204" pitchFamily="66" charset="0"/>
              </a:rPr>
              <a:t>for production of commercial stock</a:t>
            </a:r>
            <a:r>
              <a:rPr lang="en-IN" sz="3200" dirty="0" smtClean="0">
                <a:latin typeface="Comic Sans MS" panose="030F0702030302020204" pitchFamily="66" charset="0"/>
              </a:rPr>
              <a:t>.</a:t>
            </a:r>
          </a:p>
          <a:p>
            <a:pPr marL="571500" indent="-571500" algn="just">
              <a:spcBef>
                <a:spcPts val="1200"/>
              </a:spcBef>
              <a:spcAft>
                <a:spcPts val="600"/>
              </a:spcAft>
              <a:buAutoNum type="romanLcParenR"/>
            </a:pPr>
            <a:r>
              <a:rPr lang="en-IN" sz="3200" dirty="0">
                <a:latin typeface="Comic Sans MS" panose="030F0702030302020204" pitchFamily="66" charset="0"/>
              </a:rPr>
              <a:t> </a:t>
            </a:r>
            <a:r>
              <a:rPr lang="en-IN" sz="3200" dirty="0" smtClean="0">
                <a:latin typeface="Comic Sans MS" panose="030F0702030302020204" pitchFamily="66" charset="0"/>
              </a:rPr>
              <a:t>It helps in </a:t>
            </a:r>
            <a:r>
              <a:rPr lang="en-IN" sz="3200" dirty="0" smtClean="0">
                <a:solidFill>
                  <a:srgbClr val="AC0470"/>
                </a:solidFill>
                <a:latin typeface="Comic Sans MS" panose="030F0702030302020204" pitchFamily="66" charset="0"/>
              </a:rPr>
              <a:t>incorporation of desirable characters </a:t>
            </a:r>
            <a:r>
              <a:rPr lang="en-IN" sz="3200" dirty="0" smtClean="0">
                <a:latin typeface="Comic Sans MS" panose="030F0702030302020204" pitchFamily="66" charset="0"/>
              </a:rPr>
              <a:t>into a population through introduction of new genes from different breeds or populations.</a:t>
            </a:r>
          </a:p>
          <a:p>
            <a:pPr marL="571500" indent="-571500" algn="just">
              <a:spcBef>
                <a:spcPts val="1200"/>
              </a:spcBef>
              <a:spcAft>
                <a:spcPts val="600"/>
              </a:spcAft>
              <a:buAutoNum type="romanLcParenR"/>
            </a:pPr>
            <a:r>
              <a:rPr lang="en-IN" sz="3200" dirty="0">
                <a:latin typeface="Comic Sans MS" panose="030F0702030302020204" pitchFamily="66" charset="0"/>
              </a:rPr>
              <a:t> </a:t>
            </a:r>
            <a:r>
              <a:rPr lang="en-IN" sz="3200" dirty="0" smtClean="0">
                <a:latin typeface="Comic Sans MS" panose="030F0702030302020204" pitchFamily="66" charset="0"/>
              </a:rPr>
              <a:t>It </a:t>
            </a:r>
            <a:r>
              <a:rPr lang="en-IN" sz="3200" dirty="0" smtClean="0">
                <a:solidFill>
                  <a:srgbClr val="000099"/>
                </a:solidFill>
                <a:latin typeface="Comic Sans MS" panose="030F0702030302020204" pitchFamily="66" charset="0"/>
              </a:rPr>
              <a:t>increases frequency of desirable genes</a:t>
            </a:r>
            <a:r>
              <a:rPr lang="en-IN" sz="3200" dirty="0" smtClean="0">
                <a:latin typeface="Comic Sans MS" panose="030F0702030302020204" pitchFamily="66" charset="0"/>
              </a:rPr>
              <a:t> in the population.</a:t>
            </a:r>
          </a:p>
          <a:p>
            <a:pPr marL="571500" indent="-571500" algn="just">
              <a:spcBef>
                <a:spcPts val="1200"/>
              </a:spcBef>
              <a:spcAft>
                <a:spcPts val="600"/>
              </a:spcAft>
              <a:buAutoNum type="romanLcParenR"/>
            </a:pPr>
            <a:r>
              <a:rPr lang="en-IN" sz="3200" dirty="0">
                <a:latin typeface="Comic Sans MS" panose="030F0702030302020204" pitchFamily="66" charset="0"/>
              </a:rPr>
              <a:t> </a:t>
            </a:r>
            <a:r>
              <a:rPr lang="en-IN" sz="3200" dirty="0" smtClean="0">
                <a:solidFill>
                  <a:srgbClr val="AC0470"/>
                </a:solidFill>
                <a:latin typeface="Comic Sans MS" panose="030F0702030302020204" pitchFamily="66" charset="0"/>
              </a:rPr>
              <a:t>Crossbreeding makes the foundation for evolving of new breeds.</a:t>
            </a:r>
          </a:p>
          <a:p>
            <a:pPr marL="571500" indent="-571500" algn="just">
              <a:spcBef>
                <a:spcPts val="1200"/>
              </a:spcBef>
              <a:spcAft>
                <a:spcPts val="600"/>
              </a:spcAft>
              <a:buAutoNum type="romanLcParenR"/>
            </a:pPr>
            <a:r>
              <a:rPr lang="en-IN" sz="3200" dirty="0">
                <a:latin typeface="Comic Sans MS" panose="030F0702030302020204" pitchFamily="66" charset="0"/>
              </a:rPr>
              <a:t> </a:t>
            </a:r>
            <a:r>
              <a:rPr lang="en-IN" sz="3200" dirty="0" smtClean="0">
                <a:latin typeface="Comic Sans MS" panose="030F0702030302020204" pitchFamily="66" charset="0"/>
              </a:rPr>
              <a:t>It increases productivity of farm animals and poultry.</a:t>
            </a:r>
            <a:endParaRPr lang="en-IN" sz="3200" dirty="0">
              <a:latin typeface="Comic Sans MS" panose="030F0702030302020204" pitchFamily="66" charset="0"/>
            </a:endParaRPr>
          </a:p>
        </p:txBody>
      </p:sp>
    </p:spTree>
    <p:extLst>
      <p:ext uri="{BB962C8B-B14F-4D97-AF65-F5344CB8AC3E}">
        <p14:creationId xmlns:p14="http://schemas.microsoft.com/office/powerpoint/2010/main" val="363487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1566"/>
          </a:xfrm>
        </p:spPr>
        <p:txBody>
          <a:bodyPr>
            <a:normAutofit fontScale="90000"/>
          </a:bodyPr>
          <a:lstStyle/>
          <a:p>
            <a:pPr algn="ctr"/>
            <a:r>
              <a:rPr lang="en-US" b="1" dirty="0">
                <a:solidFill>
                  <a:srgbClr val="FF0000"/>
                </a:solidFill>
                <a:latin typeface="Comic Sans MS" panose="030F0702030302020204" pitchFamily="66" charset="0"/>
                <a:cs typeface="Aharoni" panose="02010803020104030203" pitchFamily="2" charset="-79"/>
              </a:rPr>
              <a:t>Outbreeding &amp; its classification</a:t>
            </a:r>
            <a:endParaRPr lang="en-IN" dirty="0">
              <a:solidFill>
                <a:srgbClr val="FF0000"/>
              </a:solidFill>
            </a:endParaRPr>
          </a:p>
        </p:txBody>
      </p:sp>
      <p:sp>
        <p:nvSpPr>
          <p:cNvPr id="3" name="Content Placeholder 2"/>
          <p:cNvSpPr>
            <a:spLocks noGrp="1"/>
          </p:cNvSpPr>
          <p:nvPr>
            <p:ph idx="1"/>
          </p:nvPr>
        </p:nvSpPr>
        <p:spPr>
          <a:xfrm>
            <a:off x="838200" y="1108364"/>
            <a:ext cx="10515600" cy="5068599"/>
          </a:xfrm>
        </p:spPr>
        <p:txBody>
          <a:bodyPr>
            <a:normAutofit fontScale="92500" lnSpcReduction="10000"/>
          </a:bodyPr>
          <a:lstStyle/>
          <a:p>
            <a:pPr algn="just">
              <a:spcBef>
                <a:spcPts val="1200"/>
              </a:spcBef>
              <a:spcAft>
                <a:spcPts val="1200"/>
              </a:spcAft>
              <a:buFont typeface="Wingdings" panose="05000000000000000000" pitchFamily="2" charset="2"/>
              <a:buChar char="v"/>
            </a:pPr>
            <a:r>
              <a:rPr lang="en-IN" sz="3200" b="1" dirty="0" smtClean="0">
                <a:latin typeface="Comic Sans MS" panose="030F0702030302020204" pitchFamily="66" charset="0"/>
              </a:rPr>
              <a:t> </a:t>
            </a:r>
            <a:r>
              <a:rPr lang="en-IN" sz="3000" b="1" dirty="0" smtClean="0">
                <a:solidFill>
                  <a:srgbClr val="FF0000"/>
                </a:solidFill>
                <a:latin typeface="Comic Sans MS" panose="030F0702030302020204" pitchFamily="66" charset="0"/>
              </a:rPr>
              <a:t>Outbreeding</a:t>
            </a:r>
            <a:r>
              <a:rPr lang="en-IN" sz="3000" b="1" dirty="0" smtClean="0">
                <a:latin typeface="Comic Sans MS" panose="030F0702030302020204" pitchFamily="66" charset="0"/>
              </a:rPr>
              <a:t>:</a:t>
            </a:r>
            <a:r>
              <a:rPr lang="en-IN" sz="3000" dirty="0" smtClean="0">
                <a:latin typeface="Comic Sans MS" panose="030F0702030302020204" pitchFamily="66" charset="0"/>
              </a:rPr>
              <a:t> </a:t>
            </a:r>
            <a:r>
              <a:rPr lang="en-IN" sz="3000" dirty="0" smtClean="0">
                <a:solidFill>
                  <a:srgbClr val="0070C0"/>
                </a:solidFill>
                <a:latin typeface="Comic Sans MS" panose="030F0702030302020204" pitchFamily="66" charset="0"/>
              </a:rPr>
              <a:t>Mating of animals which are less closely related to each other than the average relationship within the population concerned is known as outbreeding</a:t>
            </a:r>
            <a:r>
              <a:rPr lang="en-IN" sz="3000" dirty="0" smtClean="0">
                <a:latin typeface="Comic Sans MS" panose="030F0702030302020204" pitchFamily="66" charset="0"/>
              </a:rPr>
              <a:t> – according to Prof Jay L. Lush.</a:t>
            </a:r>
          </a:p>
          <a:p>
            <a:pPr algn="just">
              <a:spcBef>
                <a:spcPts val="1200"/>
              </a:spcBef>
              <a:spcAft>
                <a:spcPts val="1200"/>
              </a:spcAft>
            </a:pPr>
            <a:r>
              <a:rPr lang="en-IN" sz="3000" dirty="0">
                <a:latin typeface="Comic Sans MS" panose="030F0702030302020204" pitchFamily="66" charset="0"/>
              </a:rPr>
              <a:t> </a:t>
            </a:r>
            <a:r>
              <a:rPr lang="en-IN" sz="3000" dirty="0" smtClean="0">
                <a:latin typeface="Comic Sans MS" panose="030F0702030302020204" pitchFamily="66" charset="0"/>
              </a:rPr>
              <a:t>Outbreeding is a system of breeding in which mates are less closely related than the average members of the population concerned.</a:t>
            </a:r>
          </a:p>
          <a:p>
            <a:pPr algn="just">
              <a:spcBef>
                <a:spcPts val="1200"/>
              </a:spcBef>
              <a:spcAft>
                <a:spcPts val="1200"/>
              </a:spcAft>
            </a:pPr>
            <a:r>
              <a:rPr lang="en-IN" sz="3000" dirty="0">
                <a:latin typeface="Comic Sans MS" panose="030F0702030302020204" pitchFamily="66" charset="0"/>
              </a:rPr>
              <a:t> </a:t>
            </a:r>
            <a:r>
              <a:rPr lang="en-IN" sz="3000" dirty="0" smtClean="0">
                <a:solidFill>
                  <a:srgbClr val="0070C0"/>
                </a:solidFill>
                <a:latin typeface="Comic Sans MS" panose="030F0702030302020204" pitchFamily="66" charset="0"/>
              </a:rPr>
              <a:t>Mating of unrelated animals</a:t>
            </a:r>
            <a:r>
              <a:rPr lang="en-IN" sz="3000" dirty="0" smtClean="0">
                <a:latin typeface="Comic Sans MS" panose="030F0702030302020204" pitchFamily="66" charset="0"/>
              </a:rPr>
              <a:t> is also called the outbreeding.</a:t>
            </a:r>
          </a:p>
          <a:p>
            <a:pPr algn="just">
              <a:spcBef>
                <a:spcPts val="1200"/>
              </a:spcBef>
              <a:spcAft>
                <a:spcPts val="1200"/>
              </a:spcAft>
            </a:pPr>
            <a:r>
              <a:rPr lang="en-IN" sz="3000" dirty="0" smtClean="0">
                <a:solidFill>
                  <a:srgbClr val="0070C0"/>
                </a:solidFill>
                <a:latin typeface="Comic Sans MS" panose="030F0702030302020204" pitchFamily="66" charset="0"/>
              </a:rPr>
              <a:t>Two mated individuals are said to be unrelated</a:t>
            </a:r>
            <a:r>
              <a:rPr lang="en-IN" sz="3000" dirty="0" smtClean="0">
                <a:latin typeface="Comic Sans MS" panose="030F0702030302020204" pitchFamily="66" charset="0"/>
              </a:rPr>
              <a:t> </a:t>
            </a:r>
            <a:r>
              <a:rPr lang="en-IN" sz="3000" dirty="0" smtClean="0">
                <a:solidFill>
                  <a:srgbClr val="FF0000"/>
                </a:solidFill>
                <a:latin typeface="Comic Sans MS" panose="030F0702030302020204" pitchFamily="66" charset="0"/>
              </a:rPr>
              <a:t>if they do not have a common ancestor in the preceding 4 – 6 generations of their pedigree.</a:t>
            </a:r>
          </a:p>
          <a:p>
            <a:pPr marL="0" indent="0">
              <a:buNone/>
            </a:pPr>
            <a:endParaRPr lang="en-IN" sz="3200" b="1" dirty="0">
              <a:latin typeface="Comic Sans MS" panose="030F0702030302020204" pitchFamily="66" charset="0"/>
            </a:endParaRPr>
          </a:p>
        </p:txBody>
      </p:sp>
    </p:spTree>
    <p:extLst>
      <p:ext uri="{BB962C8B-B14F-4D97-AF65-F5344CB8AC3E}">
        <p14:creationId xmlns:p14="http://schemas.microsoft.com/office/powerpoint/2010/main" val="2851620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891" y="374072"/>
            <a:ext cx="10903527" cy="6041241"/>
          </a:xfrm>
        </p:spPr>
        <p:txBody>
          <a:bodyPr>
            <a:normAutofit fontScale="92500" lnSpcReduction="10000"/>
          </a:bodyPr>
          <a:lstStyle/>
          <a:p>
            <a:pPr marL="0" indent="0" algn="just">
              <a:spcBef>
                <a:spcPts val="1200"/>
              </a:spcBef>
              <a:spcAft>
                <a:spcPts val="600"/>
              </a:spcAft>
              <a:buNone/>
            </a:pPr>
            <a:r>
              <a:rPr lang="en-IN" sz="3200" b="1" dirty="0" smtClean="0">
                <a:latin typeface="Comic Sans MS" panose="030F0702030302020204" pitchFamily="66" charset="0"/>
              </a:rPr>
              <a:t>3. </a:t>
            </a:r>
            <a:r>
              <a:rPr lang="en-IN" sz="3200" b="1" dirty="0" smtClean="0">
                <a:solidFill>
                  <a:srgbClr val="FF0000"/>
                </a:solidFill>
                <a:latin typeface="Comic Sans MS" panose="030F0702030302020204" pitchFamily="66" charset="0"/>
              </a:rPr>
              <a:t>Grading up:</a:t>
            </a:r>
            <a:r>
              <a:rPr lang="en-IN" sz="3200" dirty="0" smtClean="0">
                <a:latin typeface="Comic Sans MS" panose="030F0702030302020204" pitchFamily="66" charset="0"/>
              </a:rPr>
              <a:t> </a:t>
            </a:r>
            <a:r>
              <a:rPr lang="en-IN" sz="3200" dirty="0" smtClean="0">
                <a:solidFill>
                  <a:srgbClr val="AC0470"/>
                </a:solidFill>
                <a:latin typeface="Comic Sans MS" panose="030F0702030302020204" pitchFamily="66" charset="0"/>
              </a:rPr>
              <a:t>Progressive improvement of non-descript females by use of descript sires for several generations is known as Grading up.</a:t>
            </a:r>
          </a:p>
          <a:p>
            <a:pPr algn="just">
              <a:spcBef>
                <a:spcPts val="1200"/>
              </a:spcBef>
              <a:spcAft>
                <a:spcPts val="600"/>
              </a:spcAft>
            </a:pPr>
            <a:r>
              <a:rPr lang="en-IN" sz="3200" dirty="0" smtClean="0">
                <a:solidFill>
                  <a:srgbClr val="000099"/>
                </a:solidFill>
                <a:latin typeface="Comic Sans MS" panose="030F0702030302020204" pitchFamily="66" charset="0"/>
              </a:rPr>
              <a:t>Grading up is the practice of mating purebred sires </a:t>
            </a:r>
            <a:r>
              <a:rPr lang="en-IN" sz="3200" dirty="0">
                <a:solidFill>
                  <a:srgbClr val="000099"/>
                </a:solidFill>
                <a:latin typeface="Comic Sans MS" panose="030F0702030302020204" pitchFamily="66" charset="0"/>
              </a:rPr>
              <a:t>of a given </a:t>
            </a:r>
            <a:r>
              <a:rPr lang="en-IN" sz="3200" dirty="0" smtClean="0">
                <a:solidFill>
                  <a:srgbClr val="000099"/>
                </a:solidFill>
                <a:latin typeface="Comic Sans MS" panose="030F0702030302020204" pitchFamily="66" charset="0"/>
              </a:rPr>
              <a:t>breed to non-descript females and their female progeny in subsequent generations.</a:t>
            </a:r>
          </a:p>
          <a:p>
            <a:pPr algn="just">
              <a:spcBef>
                <a:spcPts val="1200"/>
              </a:spcBef>
              <a:spcAft>
                <a:spcPts val="600"/>
              </a:spcAft>
            </a:pPr>
            <a:r>
              <a:rPr lang="en-IN" sz="3200" dirty="0">
                <a:latin typeface="Comic Sans MS" panose="030F0702030302020204" pitchFamily="66" charset="0"/>
              </a:rPr>
              <a:t> </a:t>
            </a:r>
            <a:r>
              <a:rPr lang="en-IN" sz="3200" dirty="0" smtClean="0">
                <a:latin typeface="Comic Sans MS" panose="030F0702030302020204" pitchFamily="66" charset="0"/>
              </a:rPr>
              <a:t>The first generation offspring carry 50 percent inheritance of the pure breed.</a:t>
            </a:r>
          </a:p>
          <a:p>
            <a:pPr algn="just">
              <a:spcBef>
                <a:spcPts val="1200"/>
              </a:spcBef>
              <a:spcAft>
                <a:spcPts val="600"/>
              </a:spcAft>
            </a:pPr>
            <a:r>
              <a:rPr lang="en-IN" sz="3200" dirty="0">
                <a:latin typeface="Comic Sans MS" panose="030F0702030302020204" pitchFamily="66" charset="0"/>
              </a:rPr>
              <a:t> </a:t>
            </a:r>
            <a:r>
              <a:rPr lang="en-IN" sz="3200" dirty="0" smtClean="0">
                <a:latin typeface="Comic Sans MS" panose="030F0702030302020204" pitchFamily="66" charset="0"/>
              </a:rPr>
              <a:t>The next generation offspring results with 75% hereditary material of the purebred.</a:t>
            </a:r>
          </a:p>
          <a:p>
            <a:pPr algn="just">
              <a:spcBef>
                <a:spcPts val="1200"/>
              </a:spcBef>
              <a:spcAft>
                <a:spcPts val="600"/>
              </a:spcAft>
            </a:pPr>
            <a:r>
              <a:rPr lang="en-IN" sz="3200" dirty="0">
                <a:latin typeface="Comic Sans MS" panose="030F0702030302020204" pitchFamily="66" charset="0"/>
              </a:rPr>
              <a:t> </a:t>
            </a:r>
            <a:r>
              <a:rPr lang="en-IN" sz="3200" dirty="0" smtClean="0">
                <a:latin typeface="Comic Sans MS" panose="030F0702030302020204" pitchFamily="66" charset="0"/>
              </a:rPr>
              <a:t>The proportion of the inheritance from </a:t>
            </a:r>
            <a:r>
              <a:rPr lang="en-IN" sz="3200" dirty="0" smtClean="0">
                <a:solidFill>
                  <a:srgbClr val="FF0000"/>
                </a:solidFill>
                <a:latin typeface="Comic Sans MS" panose="030F0702030302020204" pitchFamily="66" charset="0"/>
              </a:rPr>
              <a:t>non-descript females is halved</a:t>
            </a:r>
            <a:r>
              <a:rPr lang="en-IN" sz="3200" dirty="0" smtClean="0">
                <a:latin typeface="Comic Sans MS" panose="030F0702030302020204" pitchFamily="66" charset="0"/>
              </a:rPr>
              <a:t> with each cross in subsequent generations.</a:t>
            </a:r>
          </a:p>
          <a:p>
            <a:pPr marL="0" indent="0">
              <a:buNone/>
            </a:pPr>
            <a:endParaRPr lang="en-IN" sz="3200" dirty="0">
              <a:latin typeface="Comic Sans MS" panose="030F0702030302020204" pitchFamily="66" charset="0"/>
            </a:endParaRPr>
          </a:p>
        </p:txBody>
      </p:sp>
    </p:spTree>
    <p:extLst>
      <p:ext uri="{BB962C8B-B14F-4D97-AF65-F5344CB8AC3E}">
        <p14:creationId xmlns:p14="http://schemas.microsoft.com/office/powerpoint/2010/main" val="2412264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9490"/>
            <a:ext cx="10515600" cy="6072909"/>
          </a:xfrm>
        </p:spPr>
        <p:txBody>
          <a:bodyPr>
            <a:normAutofit/>
          </a:bodyPr>
          <a:lstStyle/>
          <a:p>
            <a:pPr marL="0" indent="0">
              <a:buNone/>
            </a:pPr>
            <a:r>
              <a:rPr lang="en-IN" dirty="0">
                <a:solidFill>
                  <a:srgbClr val="FF0000"/>
                </a:solidFill>
                <a:latin typeface="Comic Sans MS" panose="030F0702030302020204" pitchFamily="66" charset="0"/>
              </a:rPr>
              <a:t>Mating </a:t>
            </a:r>
            <a:r>
              <a:rPr lang="en-IN" dirty="0" smtClean="0">
                <a:solidFill>
                  <a:srgbClr val="FF0000"/>
                </a:solidFill>
                <a:latin typeface="Comic Sans MS" panose="030F0702030302020204" pitchFamily="66" charset="0"/>
              </a:rPr>
              <a:t>design of Grading Up programme:</a:t>
            </a:r>
            <a:endParaRPr lang="en-IN" dirty="0">
              <a:solidFill>
                <a:srgbClr val="FF0000"/>
              </a:solidFill>
              <a:latin typeface="Comic Sans MS" panose="030F0702030302020204" pitchFamily="66" charset="0"/>
            </a:endParaRPr>
          </a:p>
          <a:p>
            <a:r>
              <a:rPr lang="en-IN" dirty="0">
                <a:latin typeface="Comic Sans MS" panose="030F0702030302020204" pitchFamily="66" charset="0"/>
              </a:rPr>
              <a:t> </a:t>
            </a:r>
            <a:r>
              <a:rPr lang="en-IN" dirty="0" smtClean="0">
                <a:solidFill>
                  <a:srgbClr val="C00000"/>
                </a:solidFill>
                <a:latin typeface="Comic Sans MS" panose="030F0702030302020204" pitchFamily="66" charset="0"/>
              </a:rPr>
              <a:t>Sahiwal</a:t>
            </a:r>
            <a:r>
              <a:rPr lang="en-IN" dirty="0" smtClean="0">
                <a:latin typeface="Comic Sans MS" panose="030F0702030302020204" pitchFamily="66" charset="0"/>
              </a:rPr>
              <a:t>, the best dairy breed of India, is taken for genetic improvement of </a:t>
            </a:r>
            <a:r>
              <a:rPr lang="en-IN" dirty="0" smtClean="0">
                <a:solidFill>
                  <a:srgbClr val="C00000"/>
                </a:solidFill>
                <a:latin typeface="Comic Sans MS" panose="030F0702030302020204" pitchFamily="66" charset="0"/>
              </a:rPr>
              <a:t>non-descript cattle</a:t>
            </a:r>
            <a:r>
              <a:rPr lang="en-IN" dirty="0" smtClean="0">
                <a:latin typeface="Comic Sans MS" panose="030F0702030302020204" pitchFamily="66" charset="0"/>
              </a:rPr>
              <a:t>.</a:t>
            </a:r>
            <a:endParaRPr lang="en-IN" dirty="0">
              <a:latin typeface="Comic Sans MS" panose="030F0702030302020204" pitchFamily="66" charset="0"/>
            </a:endParaRPr>
          </a:p>
          <a:p>
            <a:pPr marL="0" indent="0">
              <a:buNone/>
            </a:pPr>
            <a:r>
              <a:rPr lang="en-IN" dirty="0">
                <a:latin typeface="Comic Sans MS" panose="030F0702030302020204" pitchFamily="66" charset="0"/>
              </a:rPr>
              <a:t>Parents	</a:t>
            </a:r>
            <a:r>
              <a:rPr lang="en-IN" dirty="0" smtClean="0">
                <a:latin typeface="Comic Sans MS" panose="030F0702030302020204" pitchFamily="66" charset="0"/>
              </a:rPr>
              <a:t>ND 100 Dam </a:t>
            </a:r>
            <a:r>
              <a:rPr lang="en-IN" dirty="0">
                <a:latin typeface="Comic Sans MS" panose="030F0702030302020204" pitchFamily="66" charset="0"/>
              </a:rPr>
              <a:t>x </a:t>
            </a:r>
            <a:r>
              <a:rPr lang="en-IN" dirty="0" smtClean="0">
                <a:latin typeface="Comic Sans MS" panose="030F0702030302020204" pitchFamily="66" charset="0"/>
              </a:rPr>
              <a:t> Sahiwal 100 sire</a:t>
            </a:r>
            <a:endParaRPr lang="en-IN" dirty="0">
              <a:latin typeface="Comic Sans MS" panose="030F0702030302020204" pitchFamily="66" charset="0"/>
            </a:endParaRPr>
          </a:p>
          <a:p>
            <a:pPr marL="0" indent="0">
              <a:buNone/>
            </a:pPr>
            <a:r>
              <a:rPr lang="en-IN" dirty="0">
                <a:latin typeface="Comic Sans MS" panose="030F0702030302020204" pitchFamily="66" charset="0"/>
              </a:rPr>
              <a:t>F1		</a:t>
            </a:r>
            <a:r>
              <a:rPr lang="en-IN" dirty="0" smtClean="0">
                <a:latin typeface="Comic Sans MS" panose="030F0702030302020204" pitchFamily="66" charset="0"/>
              </a:rPr>
              <a:t>ND50 </a:t>
            </a:r>
            <a:r>
              <a:rPr lang="en-IN" dirty="0">
                <a:latin typeface="Comic Sans MS" panose="030F0702030302020204" pitchFamily="66" charset="0"/>
              </a:rPr>
              <a:t>: </a:t>
            </a:r>
            <a:r>
              <a:rPr lang="en-IN" dirty="0" smtClean="0">
                <a:latin typeface="Comic Sans MS" panose="030F0702030302020204" pitchFamily="66" charset="0"/>
              </a:rPr>
              <a:t>S50 </a:t>
            </a:r>
            <a:r>
              <a:rPr lang="en-IN" dirty="0">
                <a:latin typeface="Comic Sans MS" panose="030F0702030302020204" pitchFamily="66" charset="0"/>
              </a:rPr>
              <a:t>F x </a:t>
            </a:r>
            <a:r>
              <a:rPr lang="en-IN" dirty="0" smtClean="0">
                <a:latin typeface="Comic Sans MS" panose="030F0702030302020204" pitchFamily="66" charset="0"/>
              </a:rPr>
              <a:t>Sahiwal </a:t>
            </a:r>
            <a:r>
              <a:rPr lang="en-IN" dirty="0">
                <a:latin typeface="Comic Sans MS" panose="030F0702030302020204" pitchFamily="66" charset="0"/>
              </a:rPr>
              <a:t>100 M</a:t>
            </a:r>
          </a:p>
          <a:p>
            <a:pPr marL="0" indent="0">
              <a:buNone/>
            </a:pPr>
            <a:r>
              <a:rPr lang="en-IN" dirty="0">
                <a:latin typeface="Comic Sans MS" panose="030F0702030302020204" pitchFamily="66" charset="0"/>
              </a:rPr>
              <a:t>F2		</a:t>
            </a:r>
            <a:r>
              <a:rPr lang="en-IN" dirty="0" smtClean="0">
                <a:latin typeface="Comic Sans MS" panose="030F0702030302020204" pitchFamily="66" charset="0"/>
              </a:rPr>
              <a:t>ND25 </a:t>
            </a:r>
            <a:r>
              <a:rPr lang="en-IN" dirty="0">
                <a:latin typeface="Comic Sans MS" panose="030F0702030302020204" pitchFamily="66" charset="0"/>
              </a:rPr>
              <a:t>: </a:t>
            </a:r>
            <a:r>
              <a:rPr lang="en-IN" dirty="0" smtClean="0">
                <a:latin typeface="Comic Sans MS" panose="030F0702030302020204" pitchFamily="66" charset="0"/>
              </a:rPr>
              <a:t>S75  </a:t>
            </a:r>
            <a:r>
              <a:rPr lang="en-IN" dirty="0">
                <a:latin typeface="Comic Sans MS" panose="030F0702030302020204" pitchFamily="66" charset="0"/>
              </a:rPr>
              <a:t>F x </a:t>
            </a:r>
            <a:r>
              <a:rPr lang="en-IN" dirty="0" smtClean="0">
                <a:latin typeface="Comic Sans MS" panose="030F0702030302020204" pitchFamily="66" charset="0"/>
              </a:rPr>
              <a:t>Sahiwal M</a:t>
            </a:r>
            <a:endParaRPr lang="en-IN" dirty="0">
              <a:latin typeface="Comic Sans MS" panose="030F0702030302020204" pitchFamily="66" charset="0"/>
            </a:endParaRPr>
          </a:p>
          <a:p>
            <a:pPr marL="0" indent="0">
              <a:buNone/>
            </a:pPr>
            <a:r>
              <a:rPr lang="en-IN" dirty="0">
                <a:latin typeface="Comic Sans MS" panose="030F0702030302020204" pitchFamily="66" charset="0"/>
              </a:rPr>
              <a:t>F3		</a:t>
            </a:r>
            <a:r>
              <a:rPr lang="en-IN" dirty="0" smtClean="0">
                <a:latin typeface="Comic Sans MS" panose="030F0702030302020204" pitchFamily="66" charset="0"/>
              </a:rPr>
              <a:t>ND12.5 </a:t>
            </a:r>
            <a:r>
              <a:rPr lang="en-IN" dirty="0">
                <a:latin typeface="Comic Sans MS" panose="030F0702030302020204" pitchFamily="66" charset="0"/>
              </a:rPr>
              <a:t>: </a:t>
            </a:r>
            <a:r>
              <a:rPr lang="en-IN" dirty="0" smtClean="0">
                <a:latin typeface="Comic Sans MS" panose="030F0702030302020204" pitchFamily="66" charset="0"/>
              </a:rPr>
              <a:t>S87.5 </a:t>
            </a:r>
            <a:r>
              <a:rPr lang="en-IN" dirty="0">
                <a:latin typeface="Comic Sans MS" panose="030F0702030302020204" pitchFamily="66" charset="0"/>
              </a:rPr>
              <a:t>F x </a:t>
            </a:r>
            <a:r>
              <a:rPr lang="en-IN" dirty="0" smtClean="0">
                <a:latin typeface="Comic Sans MS" panose="030F0702030302020204" pitchFamily="66" charset="0"/>
              </a:rPr>
              <a:t>Sahiwal </a:t>
            </a:r>
            <a:r>
              <a:rPr lang="en-IN" dirty="0">
                <a:latin typeface="Comic Sans MS" panose="030F0702030302020204" pitchFamily="66" charset="0"/>
              </a:rPr>
              <a:t>M</a:t>
            </a:r>
          </a:p>
          <a:p>
            <a:pPr marL="0" indent="0">
              <a:buNone/>
            </a:pPr>
            <a:r>
              <a:rPr lang="en-IN" dirty="0">
                <a:latin typeface="Comic Sans MS" panose="030F0702030302020204" pitchFamily="66" charset="0"/>
              </a:rPr>
              <a:t>F4		</a:t>
            </a:r>
            <a:r>
              <a:rPr lang="en-IN" dirty="0" smtClean="0">
                <a:latin typeface="Comic Sans MS" panose="030F0702030302020204" pitchFamily="66" charset="0"/>
              </a:rPr>
              <a:t>ND6.25 </a:t>
            </a:r>
            <a:r>
              <a:rPr lang="en-IN" dirty="0">
                <a:latin typeface="Comic Sans MS" panose="030F0702030302020204" pitchFamily="66" charset="0"/>
              </a:rPr>
              <a:t>: </a:t>
            </a:r>
            <a:r>
              <a:rPr lang="en-IN" dirty="0" smtClean="0">
                <a:latin typeface="Comic Sans MS" panose="030F0702030302020204" pitchFamily="66" charset="0"/>
              </a:rPr>
              <a:t>S93.75 </a:t>
            </a:r>
            <a:r>
              <a:rPr lang="en-IN" dirty="0">
                <a:latin typeface="Comic Sans MS" panose="030F0702030302020204" pitchFamily="66" charset="0"/>
              </a:rPr>
              <a:t>F x </a:t>
            </a:r>
            <a:r>
              <a:rPr lang="en-IN" dirty="0" smtClean="0">
                <a:latin typeface="Comic Sans MS" panose="030F0702030302020204" pitchFamily="66" charset="0"/>
              </a:rPr>
              <a:t>Sahiwal M</a:t>
            </a:r>
            <a:endParaRPr lang="en-IN" dirty="0">
              <a:latin typeface="Comic Sans MS" panose="030F0702030302020204" pitchFamily="66" charset="0"/>
            </a:endParaRPr>
          </a:p>
          <a:p>
            <a:pPr marL="0" indent="0">
              <a:buNone/>
            </a:pPr>
            <a:r>
              <a:rPr lang="en-IN" dirty="0">
                <a:latin typeface="Comic Sans MS" panose="030F0702030302020204" pitchFamily="66" charset="0"/>
              </a:rPr>
              <a:t>F5		</a:t>
            </a:r>
            <a:r>
              <a:rPr lang="en-IN" dirty="0" smtClean="0">
                <a:latin typeface="Comic Sans MS" panose="030F0702030302020204" pitchFamily="66" charset="0"/>
              </a:rPr>
              <a:t>ND3.125 </a:t>
            </a:r>
            <a:r>
              <a:rPr lang="en-IN" dirty="0">
                <a:latin typeface="Comic Sans MS" panose="030F0702030302020204" pitchFamily="66" charset="0"/>
              </a:rPr>
              <a:t>: </a:t>
            </a:r>
            <a:r>
              <a:rPr lang="en-IN" dirty="0" smtClean="0">
                <a:latin typeface="Comic Sans MS" panose="030F0702030302020204" pitchFamily="66" charset="0"/>
              </a:rPr>
              <a:t>S96.875 F x Sahiwal M </a:t>
            </a:r>
            <a:endParaRPr lang="en-IN" dirty="0">
              <a:latin typeface="Comic Sans MS" panose="030F0702030302020204" pitchFamily="66" charset="0"/>
            </a:endParaRPr>
          </a:p>
          <a:p>
            <a:pPr marL="0" indent="0">
              <a:buNone/>
            </a:pPr>
            <a:r>
              <a:rPr lang="en-IN" dirty="0" smtClean="0">
                <a:solidFill>
                  <a:srgbClr val="FF0000"/>
                </a:solidFill>
                <a:latin typeface="Comic Sans MS" panose="030F0702030302020204" pitchFamily="66" charset="0"/>
              </a:rPr>
              <a:t>F6</a:t>
            </a:r>
            <a:r>
              <a:rPr lang="en-IN" dirty="0">
                <a:solidFill>
                  <a:srgbClr val="FF0000"/>
                </a:solidFill>
                <a:latin typeface="Comic Sans MS" panose="030F0702030302020204" pitchFamily="66" charset="0"/>
              </a:rPr>
              <a:t>	 </a:t>
            </a:r>
            <a:r>
              <a:rPr lang="en-IN" dirty="0" smtClean="0">
                <a:solidFill>
                  <a:srgbClr val="FF0000"/>
                </a:solidFill>
                <a:latin typeface="Comic Sans MS" panose="030F0702030302020204" pitchFamily="66" charset="0"/>
              </a:rPr>
              <a:t>	</a:t>
            </a:r>
            <a:r>
              <a:rPr lang="en-IN" dirty="0" smtClean="0">
                <a:latin typeface="Comic Sans MS" panose="030F0702030302020204" pitchFamily="66" charset="0"/>
              </a:rPr>
              <a:t>ND1.6</a:t>
            </a:r>
            <a:r>
              <a:rPr lang="en-IN" dirty="0" smtClean="0">
                <a:solidFill>
                  <a:srgbClr val="FF0000"/>
                </a:solidFill>
                <a:latin typeface="Comic Sans MS" panose="030F0702030302020204" pitchFamily="66" charset="0"/>
              </a:rPr>
              <a:t> </a:t>
            </a:r>
            <a:r>
              <a:rPr lang="en-IN" dirty="0">
                <a:solidFill>
                  <a:srgbClr val="FF0000"/>
                </a:solidFill>
                <a:latin typeface="Comic Sans MS" panose="030F0702030302020204" pitchFamily="66" charset="0"/>
              </a:rPr>
              <a:t>: </a:t>
            </a:r>
            <a:r>
              <a:rPr lang="en-IN" dirty="0" smtClean="0">
                <a:solidFill>
                  <a:srgbClr val="FF0000"/>
                </a:solidFill>
                <a:latin typeface="Comic Sans MS" panose="030F0702030302020204" pitchFamily="66" charset="0"/>
              </a:rPr>
              <a:t>S98.4 </a:t>
            </a:r>
            <a:endParaRPr lang="en-IN" dirty="0">
              <a:solidFill>
                <a:srgbClr val="FF0000"/>
              </a:solidFill>
              <a:latin typeface="Comic Sans MS" panose="030F0702030302020204" pitchFamily="66" charset="0"/>
            </a:endParaRPr>
          </a:p>
          <a:p>
            <a:pPr marL="0" indent="0">
              <a:buNone/>
            </a:pPr>
            <a:r>
              <a:rPr lang="en-IN" dirty="0">
                <a:latin typeface="Comic Sans MS" panose="030F0702030302020204" pitchFamily="66" charset="0"/>
              </a:rPr>
              <a:t>			F = female </a:t>
            </a:r>
            <a:r>
              <a:rPr lang="en-IN" dirty="0" smtClean="0">
                <a:latin typeface="Comic Sans MS" panose="030F0702030302020204" pitchFamily="66" charset="0"/>
              </a:rPr>
              <a:t>, </a:t>
            </a:r>
            <a:r>
              <a:rPr lang="en-IN" dirty="0">
                <a:latin typeface="Comic Sans MS" panose="030F0702030302020204" pitchFamily="66" charset="0"/>
              </a:rPr>
              <a:t>M = </a:t>
            </a:r>
            <a:r>
              <a:rPr lang="en-IN" dirty="0" smtClean="0">
                <a:latin typeface="Comic Sans MS" panose="030F0702030302020204" pitchFamily="66" charset="0"/>
              </a:rPr>
              <a:t>male &amp; S = Sahiwal</a:t>
            </a:r>
          </a:p>
          <a:p>
            <a:pPr marL="0" indent="0">
              <a:buNone/>
            </a:pPr>
            <a:r>
              <a:rPr lang="en-IN" dirty="0" smtClean="0">
                <a:latin typeface="Comic Sans MS" panose="030F0702030302020204" pitchFamily="66" charset="0"/>
              </a:rPr>
              <a:t>NB: Graded animal at 6</a:t>
            </a:r>
            <a:r>
              <a:rPr lang="en-IN" baseline="30000" dirty="0" smtClean="0">
                <a:latin typeface="Comic Sans MS" panose="030F0702030302020204" pitchFamily="66" charset="0"/>
              </a:rPr>
              <a:t>th</a:t>
            </a:r>
            <a:r>
              <a:rPr lang="en-IN" dirty="0" smtClean="0">
                <a:latin typeface="Comic Sans MS" panose="030F0702030302020204" pitchFamily="66" charset="0"/>
              </a:rPr>
              <a:t> generation resemble the purebred.</a:t>
            </a:r>
            <a:endParaRPr lang="en-IN" dirty="0">
              <a:latin typeface="Comic Sans MS" panose="030F0702030302020204" pitchFamily="66" charset="0"/>
            </a:endParaRPr>
          </a:p>
        </p:txBody>
      </p:sp>
    </p:spTree>
    <p:extLst>
      <p:ext uri="{BB962C8B-B14F-4D97-AF65-F5344CB8AC3E}">
        <p14:creationId xmlns:p14="http://schemas.microsoft.com/office/powerpoint/2010/main" val="324475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873" y="401782"/>
            <a:ext cx="10674927" cy="5775181"/>
          </a:xfrm>
        </p:spPr>
        <p:txBody>
          <a:bodyPr>
            <a:normAutofit lnSpcReduction="10000"/>
          </a:bodyPr>
          <a:lstStyle/>
          <a:p>
            <a:pPr algn="just">
              <a:spcBef>
                <a:spcPts val="1200"/>
              </a:spcBef>
              <a:spcAft>
                <a:spcPts val="600"/>
              </a:spcAft>
            </a:pPr>
            <a:r>
              <a:rPr lang="en-IN" sz="3200" dirty="0" smtClean="0">
                <a:latin typeface="Comic Sans MS" panose="030F0702030302020204" pitchFamily="66" charset="0"/>
              </a:rPr>
              <a:t> </a:t>
            </a:r>
            <a:r>
              <a:rPr lang="en-IN" sz="3200" dirty="0">
                <a:latin typeface="Comic Sans MS" panose="030F0702030302020204" pitchFamily="66" charset="0"/>
              </a:rPr>
              <a:t> </a:t>
            </a:r>
            <a:r>
              <a:rPr lang="en-IN" sz="3200" dirty="0" smtClean="0">
                <a:solidFill>
                  <a:srgbClr val="FF0000"/>
                </a:solidFill>
                <a:latin typeface="Comic Sans MS" panose="030F0702030302020204" pitchFamily="66" charset="0"/>
              </a:rPr>
              <a:t>At sixth generation,</a:t>
            </a:r>
            <a:r>
              <a:rPr lang="en-IN" sz="3200" dirty="0" smtClean="0">
                <a:latin typeface="Comic Sans MS" panose="030F0702030302020204" pitchFamily="66" charset="0"/>
              </a:rPr>
              <a:t> the </a:t>
            </a:r>
            <a:r>
              <a:rPr lang="en-IN" sz="3200" dirty="0" smtClean="0">
                <a:solidFill>
                  <a:srgbClr val="000099"/>
                </a:solidFill>
                <a:latin typeface="Comic Sans MS" panose="030F0702030302020204" pitchFamily="66" charset="0"/>
              </a:rPr>
              <a:t>graded animals carry </a:t>
            </a:r>
            <a:r>
              <a:rPr lang="en-IN" sz="3200" dirty="0" smtClean="0">
                <a:solidFill>
                  <a:srgbClr val="FF0000"/>
                </a:solidFill>
                <a:latin typeface="Comic Sans MS" panose="030F0702030302020204" pitchFamily="66" charset="0"/>
              </a:rPr>
              <a:t>98.3 %</a:t>
            </a:r>
            <a:r>
              <a:rPr lang="en-IN" sz="3200" dirty="0" smtClean="0">
                <a:solidFill>
                  <a:srgbClr val="000099"/>
                </a:solidFill>
                <a:latin typeface="Comic Sans MS" panose="030F0702030302020204" pitchFamily="66" charset="0"/>
              </a:rPr>
              <a:t> hereditary material of the pure breed.</a:t>
            </a:r>
            <a:r>
              <a:rPr lang="en-IN" sz="3200" dirty="0" smtClean="0">
                <a:latin typeface="Comic Sans MS" panose="030F0702030302020204" pitchFamily="66" charset="0"/>
              </a:rPr>
              <a:t> From genetic point of view they are essentially the same as purebred.</a:t>
            </a:r>
          </a:p>
          <a:p>
            <a:pPr marL="0" indent="0" algn="just">
              <a:spcBef>
                <a:spcPts val="1200"/>
              </a:spcBef>
              <a:spcAft>
                <a:spcPts val="600"/>
              </a:spcAft>
              <a:buNone/>
            </a:pPr>
            <a:r>
              <a:rPr lang="en-IN" sz="3200" b="1" dirty="0" smtClean="0">
                <a:solidFill>
                  <a:srgbClr val="FF0000"/>
                </a:solidFill>
                <a:latin typeface="Comic Sans MS" panose="030F0702030302020204" pitchFamily="66" charset="0"/>
              </a:rPr>
              <a:t>Uses of Grading Up:</a:t>
            </a:r>
            <a:endParaRPr lang="en-IN" sz="3200" dirty="0" smtClean="0">
              <a:solidFill>
                <a:srgbClr val="FF0000"/>
              </a:solidFill>
              <a:latin typeface="Comic Sans MS" panose="030F0702030302020204" pitchFamily="66" charset="0"/>
            </a:endParaRPr>
          </a:p>
          <a:p>
            <a:pPr marL="514350" indent="-514350" algn="just">
              <a:spcBef>
                <a:spcPts val="1200"/>
              </a:spcBef>
              <a:spcAft>
                <a:spcPts val="600"/>
              </a:spcAft>
              <a:buAutoNum type="arabicPeriod"/>
            </a:pPr>
            <a:r>
              <a:rPr lang="en-IN" sz="3200" dirty="0" smtClean="0">
                <a:solidFill>
                  <a:srgbClr val="000099"/>
                </a:solidFill>
                <a:latin typeface="Comic Sans MS" panose="030F0702030302020204" pitchFamily="66" charset="0"/>
              </a:rPr>
              <a:t>Grading up is a system of mating resulting into </a:t>
            </a:r>
            <a:r>
              <a:rPr lang="en-IN" sz="3200" dirty="0" smtClean="0">
                <a:solidFill>
                  <a:srgbClr val="C00000"/>
                </a:solidFill>
                <a:latin typeface="Comic Sans MS" panose="030F0702030302020204" pitchFamily="66" charset="0"/>
              </a:rPr>
              <a:t>quick transformation of a non-descript population</a:t>
            </a:r>
            <a:r>
              <a:rPr lang="en-IN" sz="3200" dirty="0" smtClean="0">
                <a:solidFill>
                  <a:srgbClr val="000099"/>
                </a:solidFill>
                <a:latin typeface="Comic Sans MS" panose="030F0702030302020204" pitchFamily="66" charset="0"/>
              </a:rPr>
              <a:t> into a group resembling the pure breed.</a:t>
            </a:r>
          </a:p>
          <a:p>
            <a:pPr marL="514350" indent="-514350" algn="just">
              <a:spcBef>
                <a:spcPts val="1200"/>
              </a:spcBef>
              <a:spcAft>
                <a:spcPts val="600"/>
              </a:spcAft>
              <a:buAutoNum type="arabicPeriod"/>
            </a:pPr>
            <a:r>
              <a:rPr lang="en-IN" sz="3200" dirty="0">
                <a:latin typeface="Comic Sans MS" panose="030F0702030302020204" pitchFamily="66" charset="0"/>
              </a:rPr>
              <a:t> </a:t>
            </a:r>
            <a:r>
              <a:rPr lang="en-IN" sz="3200" dirty="0" smtClean="0">
                <a:latin typeface="Comic Sans MS" panose="030F0702030302020204" pitchFamily="66" charset="0"/>
              </a:rPr>
              <a:t>The grading up process is not creative rather replacing and the quality of graded animals depends almost entirely upon the genetic quality of the sire used.</a:t>
            </a:r>
            <a:endParaRPr lang="en-IN" sz="3200" dirty="0">
              <a:latin typeface="Comic Sans MS" panose="030F0702030302020204" pitchFamily="66" charset="0"/>
            </a:endParaRPr>
          </a:p>
        </p:txBody>
      </p:sp>
    </p:spTree>
    <p:extLst>
      <p:ext uri="{BB962C8B-B14F-4D97-AF65-F5344CB8AC3E}">
        <p14:creationId xmlns:p14="http://schemas.microsoft.com/office/powerpoint/2010/main" val="1308964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5636"/>
            <a:ext cx="10515600" cy="5761327"/>
          </a:xfrm>
        </p:spPr>
        <p:txBody>
          <a:bodyPr>
            <a:normAutofit/>
          </a:bodyPr>
          <a:lstStyle/>
          <a:p>
            <a:pPr marL="0" indent="0">
              <a:buNone/>
            </a:pPr>
            <a:r>
              <a:rPr lang="en-IN" sz="3200" b="1" dirty="0" smtClean="0">
                <a:solidFill>
                  <a:srgbClr val="000099"/>
                </a:solidFill>
                <a:latin typeface="Comic Sans MS" panose="030F0702030302020204" pitchFamily="66" charset="0"/>
              </a:rPr>
              <a:t>Limitation of grading up programme:</a:t>
            </a:r>
          </a:p>
          <a:p>
            <a:pPr marL="571500" indent="-571500" algn="just">
              <a:spcBef>
                <a:spcPts val="1200"/>
              </a:spcBef>
              <a:spcAft>
                <a:spcPts val="600"/>
              </a:spcAft>
              <a:buAutoNum type="romanLcParenR"/>
            </a:pPr>
            <a:r>
              <a:rPr lang="en-IN" sz="3200" dirty="0" smtClean="0">
                <a:solidFill>
                  <a:srgbClr val="FF0000"/>
                </a:solidFill>
                <a:latin typeface="Comic Sans MS" panose="030F0702030302020204" pitchFamily="66" charset="0"/>
              </a:rPr>
              <a:t>Lack of adaptability</a:t>
            </a:r>
            <a:r>
              <a:rPr lang="en-IN" sz="3200" dirty="0" smtClean="0">
                <a:solidFill>
                  <a:srgbClr val="000099"/>
                </a:solidFill>
                <a:latin typeface="Comic Sans MS" panose="030F0702030302020204" pitchFamily="66" charset="0"/>
              </a:rPr>
              <a:t> of purebred</a:t>
            </a:r>
            <a:r>
              <a:rPr lang="en-IN" sz="3200" dirty="0" smtClean="0">
                <a:latin typeface="Comic Sans MS" panose="030F0702030302020204" pitchFamily="66" charset="0"/>
              </a:rPr>
              <a:t> used for grading up programme particularly of exotic origin.</a:t>
            </a:r>
          </a:p>
          <a:p>
            <a:pPr marL="571500" indent="-571500" algn="just">
              <a:spcBef>
                <a:spcPts val="1200"/>
              </a:spcBef>
              <a:spcAft>
                <a:spcPts val="600"/>
              </a:spcAft>
              <a:buAutoNum type="romanLcParenR"/>
            </a:pPr>
            <a:r>
              <a:rPr lang="en-IN" sz="3200" dirty="0">
                <a:latin typeface="Comic Sans MS" panose="030F0702030302020204" pitchFamily="66" charset="0"/>
              </a:rPr>
              <a:t> </a:t>
            </a:r>
            <a:r>
              <a:rPr lang="en-IN" sz="3200" dirty="0" smtClean="0">
                <a:latin typeface="Comic Sans MS" panose="030F0702030302020204" pitchFamily="66" charset="0"/>
              </a:rPr>
              <a:t>The </a:t>
            </a:r>
            <a:r>
              <a:rPr lang="en-IN" sz="3200" dirty="0" smtClean="0">
                <a:solidFill>
                  <a:srgbClr val="AC0470"/>
                </a:solidFill>
                <a:latin typeface="Comic Sans MS" panose="030F0702030302020204" pitchFamily="66" charset="0"/>
              </a:rPr>
              <a:t>purebreds used must have evidences of performing well under the environment to which their offspring are to be subjected.</a:t>
            </a:r>
            <a:r>
              <a:rPr lang="en-IN" sz="3200" dirty="0" smtClean="0">
                <a:latin typeface="Comic Sans MS" panose="030F0702030302020204" pitchFamily="66" charset="0"/>
              </a:rPr>
              <a:t> </a:t>
            </a:r>
            <a:r>
              <a:rPr lang="en-IN" sz="3200" dirty="0" smtClean="0">
                <a:solidFill>
                  <a:srgbClr val="7030A0"/>
                </a:solidFill>
                <a:latin typeface="Comic Sans MS" panose="030F0702030302020204" pitchFamily="66" charset="0"/>
              </a:rPr>
              <a:t>A pilot project may be of useful before introducing a new breed on massive scale in an area.</a:t>
            </a:r>
          </a:p>
          <a:p>
            <a:pPr marL="571500" indent="-571500" algn="just">
              <a:spcBef>
                <a:spcPts val="1200"/>
              </a:spcBef>
              <a:spcAft>
                <a:spcPts val="600"/>
              </a:spcAft>
              <a:buAutoNum type="romanLcParenR"/>
            </a:pPr>
            <a:r>
              <a:rPr lang="en-IN" sz="3200" dirty="0">
                <a:latin typeface="Comic Sans MS" panose="030F0702030302020204" pitchFamily="66" charset="0"/>
              </a:rPr>
              <a:t> </a:t>
            </a:r>
            <a:r>
              <a:rPr lang="en-IN" sz="3200" dirty="0" smtClean="0">
                <a:solidFill>
                  <a:srgbClr val="000099"/>
                </a:solidFill>
                <a:latin typeface="Comic Sans MS" panose="030F0702030302020204" pitchFamily="66" charset="0"/>
              </a:rPr>
              <a:t>Use of </a:t>
            </a:r>
            <a:r>
              <a:rPr lang="en-IN" sz="3200" dirty="0" smtClean="0">
                <a:solidFill>
                  <a:srgbClr val="FF0000"/>
                </a:solidFill>
                <a:latin typeface="Comic Sans MS" panose="030F0702030302020204" pitchFamily="66" charset="0"/>
              </a:rPr>
              <a:t>same sire</a:t>
            </a:r>
            <a:r>
              <a:rPr lang="en-IN" sz="3200" dirty="0" smtClean="0">
                <a:solidFill>
                  <a:srgbClr val="000099"/>
                </a:solidFill>
                <a:latin typeface="Comic Sans MS" panose="030F0702030302020204" pitchFamily="66" charset="0"/>
              </a:rPr>
              <a:t> in subsequent generation may lead to </a:t>
            </a:r>
            <a:r>
              <a:rPr lang="en-IN" sz="3200" dirty="0" smtClean="0">
                <a:solidFill>
                  <a:srgbClr val="FF0000"/>
                </a:solidFill>
                <a:latin typeface="Comic Sans MS" panose="030F0702030302020204" pitchFamily="66" charset="0"/>
              </a:rPr>
              <a:t>inbreeding,</a:t>
            </a:r>
            <a:r>
              <a:rPr lang="en-IN" sz="3200" dirty="0" smtClean="0">
                <a:solidFill>
                  <a:srgbClr val="000099"/>
                </a:solidFill>
                <a:latin typeface="Comic Sans MS" panose="030F0702030302020204" pitchFamily="66" charset="0"/>
              </a:rPr>
              <a:t> </a:t>
            </a:r>
            <a:r>
              <a:rPr lang="en-IN" sz="3200" dirty="0" smtClean="0">
                <a:latin typeface="Comic Sans MS" panose="030F0702030302020204" pitchFamily="66" charset="0"/>
              </a:rPr>
              <a:t>so use of same sire should be avoided.</a:t>
            </a:r>
          </a:p>
          <a:p>
            <a:pPr marL="0" indent="0">
              <a:buNone/>
            </a:pPr>
            <a:endParaRPr lang="en-IN" sz="3200" b="1" dirty="0">
              <a:latin typeface="Comic Sans MS" panose="030F0702030302020204" pitchFamily="66" charset="0"/>
            </a:endParaRPr>
          </a:p>
        </p:txBody>
      </p:sp>
    </p:spTree>
    <p:extLst>
      <p:ext uri="{BB962C8B-B14F-4D97-AF65-F5344CB8AC3E}">
        <p14:creationId xmlns:p14="http://schemas.microsoft.com/office/powerpoint/2010/main" val="1793270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6582" y="346364"/>
            <a:ext cx="10647218" cy="5830599"/>
          </a:xfrm>
        </p:spPr>
        <p:txBody>
          <a:bodyPr>
            <a:normAutofit fontScale="85000" lnSpcReduction="20000"/>
          </a:bodyPr>
          <a:lstStyle/>
          <a:p>
            <a:pPr marL="0" indent="0">
              <a:buNone/>
            </a:pPr>
            <a:r>
              <a:rPr lang="en-IN" sz="3200" b="1" dirty="0" smtClean="0">
                <a:latin typeface="Comic Sans MS" panose="030F0702030302020204" pitchFamily="66" charset="0"/>
              </a:rPr>
              <a:t>4. </a:t>
            </a:r>
            <a:r>
              <a:rPr lang="en-IN" sz="3200" b="1" dirty="0" smtClean="0">
                <a:solidFill>
                  <a:srgbClr val="FF0000"/>
                </a:solidFill>
                <a:latin typeface="Comic Sans MS" panose="030F0702030302020204" pitchFamily="66" charset="0"/>
              </a:rPr>
              <a:t>Species Hybridization</a:t>
            </a:r>
            <a:r>
              <a:rPr lang="en-IN" sz="3200" b="1" dirty="0" smtClean="0">
                <a:latin typeface="Comic Sans MS" panose="030F0702030302020204" pitchFamily="66" charset="0"/>
              </a:rPr>
              <a:t> :</a:t>
            </a:r>
            <a:endParaRPr lang="en-IN" sz="3200" dirty="0" smtClean="0">
              <a:latin typeface="Comic Sans MS" panose="030F0702030302020204" pitchFamily="66" charset="0"/>
            </a:endParaRPr>
          </a:p>
          <a:p>
            <a:pPr algn="just">
              <a:lnSpc>
                <a:spcPct val="120000"/>
              </a:lnSpc>
            </a:pPr>
            <a:r>
              <a:rPr lang="en-IN" sz="3200" dirty="0" smtClean="0">
                <a:latin typeface="Comic Sans MS" panose="030F0702030302020204" pitchFamily="66" charset="0"/>
              </a:rPr>
              <a:t>Crossing between two different species is known as species hybridization. It is the crossing between two extreme divergent populations.</a:t>
            </a:r>
          </a:p>
          <a:p>
            <a:pPr>
              <a:lnSpc>
                <a:spcPct val="120000"/>
              </a:lnSpc>
            </a:pPr>
            <a:r>
              <a:rPr lang="en-IN" sz="3200" dirty="0">
                <a:latin typeface="Comic Sans MS" panose="030F0702030302020204" pitchFamily="66" charset="0"/>
              </a:rPr>
              <a:t> </a:t>
            </a:r>
            <a:r>
              <a:rPr lang="en-IN" sz="3200" dirty="0" smtClean="0">
                <a:latin typeface="Comic Sans MS" panose="030F0702030302020204" pitchFamily="66" charset="0"/>
              </a:rPr>
              <a:t>Species hybrids are generally very hardy and sterile.</a:t>
            </a:r>
          </a:p>
          <a:p>
            <a:pPr marL="0" indent="0">
              <a:buNone/>
            </a:pPr>
            <a:r>
              <a:rPr lang="en-IN" sz="3200" b="1" dirty="0" smtClean="0">
                <a:latin typeface="Comic Sans MS" panose="030F0702030302020204" pitchFamily="66" charset="0"/>
              </a:rPr>
              <a:t>Example:</a:t>
            </a:r>
            <a:endParaRPr lang="en-IN" sz="3200" dirty="0" smtClean="0">
              <a:latin typeface="Comic Sans MS" panose="030F0702030302020204" pitchFamily="66" charset="0"/>
            </a:endParaRPr>
          </a:p>
          <a:p>
            <a:pPr marL="514350" indent="-514350">
              <a:buAutoNum type="arabicPeriod"/>
            </a:pPr>
            <a:r>
              <a:rPr lang="en-IN" sz="3200" dirty="0" smtClean="0">
                <a:latin typeface="Comic Sans MS" panose="030F0702030302020204" pitchFamily="66" charset="0"/>
              </a:rPr>
              <a:t>Jack (male ass) x Mare (female horse)</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FF0000"/>
                </a:solidFill>
                <a:latin typeface="Comic Sans MS" panose="030F0702030302020204" pitchFamily="66" charset="0"/>
              </a:rPr>
              <a:t>Mule</a:t>
            </a:r>
          </a:p>
          <a:p>
            <a:pPr marL="0" indent="0">
              <a:buNone/>
            </a:pPr>
            <a:r>
              <a:rPr lang="en-IN" sz="3200" dirty="0" smtClean="0">
                <a:latin typeface="Comic Sans MS" panose="030F0702030302020204" pitchFamily="66" charset="0"/>
              </a:rPr>
              <a:t>2. Stallion (male horse) x Jennet (female ass)</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err="1" smtClean="0">
                <a:solidFill>
                  <a:srgbClr val="FF0000"/>
                </a:solidFill>
                <a:latin typeface="Comic Sans MS" panose="030F0702030302020204" pitchFamily="66" charset="0"/>
              </a:rPr>
              <a:t>Hinny</a:t>
            </a:r>
            <a:endParaRPr lang="en-IN" sz="3200" dirty="0" smtClean="0">
              <a:solidFill>
                <a:srgbClr val="FF0000"/>
              </a:solidFill>
              <a:latin typeface="Comic Sans MS" panose="030F0702030302020204" pitchFamily="66" charset="0"/>
            </a:endParaRPr>
          </a:p>
          <a:p>
            <a:pPr marL="0" indent="0">
              <a:buNone/>
            </a:pPr>
            <a:r>
              <a:rPr lang="en-IN" sz="3200" dirty="0">
                <a:latin typeface="Comic Sans MS" panose="030F0702030302020204" pitchFamily="66" charset="0"/>
              </a:rPr>
              <a:t>	</a:t>
            </a:r>
          </a:p>
        </p:txBody>
      </p:sp>
      <p:cxnSp>
        <p:nvCxnSpPr>
          <p:cNvPr id="5" name="Straight Arrow Connector 4"/>
          <p:cNvCxnSpPr/>
          <p:nvPr/>
        </p:nvCxnSpPr>
        <p:spPr>
          <a:xfrm>
            <a:off x="3294743" y="3425371"/>
            <a:ext cx="1152566" cy="45125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890655" y="3419429"/>
            <a:ext cx="471054" cy="457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94743" y="4717143"/>
            <a:ext cx="1378857" cy="3773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181603" y="4717143"/>
            <a:ext cx="551540" cy="40111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1299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5844454"/>
          </a:xfrm>
        </p:spPr>
        <p:txBody>
          <a:bodyPr>
            <a:normAutofit fontScale="92500" lnSpcReduction="20000"/>
          </a:bodyPr>
          <a:lstStyle/>
          <a:p>
            <a:pPr marL="514350" indent="-514350">
              <a:buAutoNum type="arabicPeriod" startAt="3"/>
            </a:pPr>
            <a:r>
              <a:rPr lang="en-IN" sz="3200" dirty="0" smtClean="0">
                <a:latin typeface="Comic Sans MS" panose="030F0702030302020204" pitchFamily="66" charset="0"/>
              </a:rPr>
              <a:t>Zebra 		x 		Horse</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i="1" dirty="0" err="1" smtClean="0">
                <a:latin typeface="Comic Sans MS" panose="030F0702030302020204" pitchFamily="66" charset="0"/>
              </a:rPr>
              <a:t>Equus</a:t>
            </a:r>
            <a:r>
              <a:rPr lang="en-IN" sz="3200" i="1" dirty="0" smtClean="0">
                <a:latin typeface="Comic Sans MS" panose="030F0702030302020204" pitchFamily="66" charset="0"/>
              </a:rPr>
              <a:t> zebra</a:t>
            </a:r>
            <a:r>
              <a:rPr lang="en-IN" sz="3200" dirty="0" smtClean="0">
                <a:latin typeface="Comic Sans MS" panose="030F0702030302020204" pitchFamily="66" charset="0"/>
              </a:rPr>
              <a:t>) 	 </a:t>
            </a:r>
            <a:r>
              <a:rPr lang="en-IN" sz="3200" dirty="0">
                <a:latin typeface="Comic Sans MS" panose="030F0702030302020204" pitchFamily="66" charset="0"/>
              </a:rPr>
              <a:t>(</a:t>
            </a:r>
            <a:r>
              <a:rPr lang="en-IN" sz="3200" i="1" dirty="0" err="1">
                <a:latin typeface="Comic Sans MS" panose="030F0702030302020204" pitchFamily="66" charset="0"/>
              </a:rPr>
              <a:t>Equus</a:t>
            </a:r>
            <a:r>
              <a:rPr lang="en-IN" sz="3200" i="1" dirty="0">
                <a:latin typeface="Comic Sans MS" panose="030F0702030302020204" pitchFamily="66" charset="0"/>
              </a:rPr>
              <a:t> </a:t>
            </a:r>
            <a:r>
              <a:rPr lang="en-IN" sz="3200" i="1" dirty="0" err="1">
                <a:latin typeface="Comic Sans MS" panose="030F0702030302020204" pitchFamily="66" charset="0"/>
              </a:rPr>
              <a:t>caballus</a:t>
            </a:r>
            <a:r>
              <a:rPr lang="en-IN" sz="3200" dirty="0">
                <a:latin typeface="Comic Sans MS" panose="030F0702030302020204" pitchFamily="66" charset="0"/>
              </a:rPr>
              <a:t>) 	 </a:t>
            </a:r>
            <a:endParaRPr lang="en-IN" sz="3200" dirty="0" smtClean="0">
              <a:latin typeface="Comic Sans MS" panose="030F0702030302020204" pitchFamily="66" charset="0"/>
            </a:endParaRPr>
          </a:p>
          <a:p>
            <a:pPr marL="0" indent="0">
              <a:buNone/>
            </a:pPr>
            <a:r>
              <a:rPr lang="en-IN" sz="3200" dirty="0">
                <a:latin typeface="Comic Sans MS" panose="030F0702030302020204" pitchFamily="66" charset="0"/>
              </a:rPr>
              <a:t>	</a:t>
            </a:r>
            <a:endParaRPr lang="en-IN" sz="3200" dirty="0" smtClean="0">
              <a:latin typeface="Comic Sans MS" panose="030F0702030302020204" pitchFamily="66" charset="0"/>
            </a:endParaRP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err="1" smtClean="0">
                <a:solidFill>
                  <a:srgbClr val="FF0000"/>
                </a:solidFill>
                <a:latin typeface="Comic Sans MS" panose="030F0702030302020204" pitchFamily="66" charset="0"/>
              </a:rPr>
              <a:t>zebroid</a:t>
            </a:r>
            <a:endParaRPr lang="en-IN" sz="3200" dirty="0" smtClean="0">
              <a:solidFill>
                <a:srgbClr val="FF0000"/>
              </a:solidFill>
              <a:latin typeface="Comic Sans MS" panose="030F0702030302020204" pitchFamily="66" charset="0"/>
            </a:endParaRPr>
          </a:p>
          <a:p>
            <a:pPr marL="0" indent="0">
              <a:buNone/>
            </a:pPr>
            <a:r>
              <a:rPr lang="en-IN" sz="3200" dirty="0" smtClean="0">
                <a:latin typeface="Comic Sans MS" panose="030F0702030302020204" pitchFamily="66" charset="0"/>
              </a:rPr>
              <a:t>4. Zebra 		x		 Donkey</a:t>
            </a:r>
          </a:p>
          <a:p>
            <a:pPr marL="0" indent="0">
              <a:buNone/>
            </a:pPr>
            <a:r>
              <a:rPr lang="en-IN" sz="3200" dirty="0" smtClean="0">
                <a:latin typeface="Comic Sans MS" panose="030F0702030302020204" pitchFamily="66" charset="0"/>
              </a:rPr>
              <a:t>  (</a:t>
            </a:r>
            <a:r>
              <a:rPr lang="en-IN" sz="3200" i="1" dirty="0" err="1">
                <a:latin typeface="Comic Sans MS" panose="030F0702030302020204" pitchFamily="66" charset="0"/>
              </a:rPr>
              <a:t>Equus</a:t>
            </a:r>
            <a:r>
              <a:rPr lang="en-IN" sz="3200" i="1" dirty="0">
                <a:latin typeface="Comic Sans MS" panose="030F0702030302020204" pitchFamily="66" charset="0"/>
              </a:rPr>
              <a:t> </a:t>
            </a:r>
            <a:r>
              <a:rPr lang="en-IN" sz="3200" i="1" dirty="0" smtClean="0">
                <a:latin typeface="Comic Sans MS" panose="030F0702030302020204" pitchFamily="66" charset="0"/>
              </a:rPr>
              <a:t>zebra</a:t>
            </a:r>
            <a:r>
              <a:rPr lang="en-IN" sz="3200" dirty="0" smtClean="0">
                <a:latin typeface="Comic Sans MS" panose="030F0702030302020204" pitchFamily="66" charset="0"/>
              </a:rPr>
              <a:t>) </a:t>
            </a: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a:latin typeface="Comic Sans MS" panose="030F0702030302020204" pitchFamily="66" charset="0"/>
              </a:rPr>
              <a:t>(</a:t>
            </a:r>
            <a:r>
              <a:rPr lang="en-IN" sz="3200" i="1" dirty="0" err="1">
                <a:latin typeface="Comic Sans MS" panose="030F0702030302020204" pitchFamily="66" charset="0"/>
              </a:rPr>
              <a:t>Equus</a:t>
            </a:r>
            <a:r>
              <a:rPr lang="en-IN" sz="3200" i="1" dirty="0">
                <a:latin typeface="Comic Sans MS" panose="030F0702030302020204" pitchFamily="66" charset="0"/>
              </a:rPr>
              <a:t> </a:t>
            </a:r>
            <a:r>
              <a:rPr lang="en-IN" sz="3200" i="1" dirty="0" smtClean="0">
                <a:latin typeface="Comic Sans MS" panose="030F0702030302020204" pitchFamily="66" charset="0"/>
              </a:rPr>
              <a:t>asinus</a:t>
            </a:r>
            <a:r>
              <a:rPr lang="en-IN" sz="3200" dirty="0" smtClean="0">
                <a:latin typeface="Comic Sans MS" panose="030F0702030302020204" pitchFamily="66" charset="0"/>
              </a:rPr>
              <a:t>) </a:t>
            </a:r>
            <a:r>
              <a:rPr lang="en-IN" sz="3200" dirty="0">
                <a:latin typeface="Comic Sans MS" panose="030F0702030302020204" pitchFamily="66" charset="0"/>
              </a:rPr>
              <a:t>	 </a:t>
            </a:r>
          </a:p>
          <a:p>
            <a:pPr marL="0" indent="0">
              <a:buNone/>
            </a:pPr>
            <a:r>
              <a:rPr lang="en-IN" sz="3200" dirty="0" smtClean="0">
                <a:latin typeface="Comic Sans MS" panose="030F0702030302020204" pitchFamily="66" charset="0"/>
              </a:rPr>
              <a:t>			</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err="1" smtClean="0">
                <a:solidFill>
                  <a:srgbClr val="FF0000"/>
                </a:solidFill>
                <a:latin typeface="Comic Sans MS" panose="030F0702030302020204" pitchFamily="66" charset="0"/>
              </a:rPr>
              <a:t>Zenkey</a:t>
            </a:r>
            <a:endParaRPr lang="en-IN" sz="3200" dirty="0" smtClean="0">
              <a:solidFill>
                <a:srgbClr val="FF0000"/>
              </a:solidFill>
              <a:latin typeface="Comic Sans MS" panose="030F0702030302020204" pitchFamily="66" charset="0"/>
            </a:endParaRPr>
          </a:p>
          <a:p>
            <a:pPr marL="0" indent="0">
              <a:buNone/>
            </a:pPr>
            <a:r>
              <a:rPr lang="en-IN" sz="3200" dirty="0" smtClean="0">
                <a:latin typeface="Comic Sans MS" panose="030F0702030302020204" pitchFamily="66" charset="0"/>
              </a:rPr>
              <a:t>5. Cattle 		x		Yak</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i="1" dirty="0" err="1" smtClean="0">
                <a:latin typeface="Comic Sans MS" panose="030F0702030302020204" pitchFamily="66" charset="0"/>
              </a:rPr>
              <a:t>Bos</a:t>
            </a:r>
            <a:r>
              <a:rPr lang="en-IN" sz="3200" i="1" dirty="0" smtClean="0">
                <a:latin typeface="Comic Sans MS" panose="030F0702030302020204" pitchFamily="66" charset="0"/>
              </a:rPr>
              <a:t> Taurus</a:t>
            </a:r>
            <a:r>
              <a:rPr lang="en-IN" sz="3200" dirty="0" smtClean="0">
                <a:latin typeface="Comic Sans MS" panose="030F0702030302020204" pitchFamily="66" charset="0"/>
              </a:rPr>
              <a:t>)		(</a:t>
            </a:r>
            <a:r>
              <a:rPr lang="en-IN" sz="3200" i="1" dirty="0" err="1" smtClean="0">
                <a:latin typeface="Comic Sans MS" panose="030F0702030302020204" pitchFamily="66" charset="0"/>
              </a:rPr>
              <a:t>Bos</a:t>
            </a:r>
            <a:r>
              <a:rPr lang="en-IN" sz="3200" i="1" dirty="0" smtClean="0">
                <a:latin typeface="Comic Sans MS" panose="030F0702030302020204" pitchFamily="66" charset="0"/>
              </a:rPr>
              <a:t> </a:t>
            </a:r>
            <a:r>
              <a:rPr lang="en-IN" sz="3200" i="1" dirty="0" err="1" smtClean="0">
                <a:latin typeface="Comic Sans MS" panose="030F0702030302020204" pitchFamily="66" charset="0"/>
              </a:rPr>
              <a:t>grumnies</a:t>
            </a:r>
            <a:r>
              <a:rPr lang="en-IN" sz="3200" dirty="0" smtClean="0">
                <a:latin typeface="Comic Sans MS" panose="030F0702030302020204" pitchFamily="66" charset="0"/>
              </a:rPr>
              <a:t>)</a:t>
            </a:r>
          </a:p>
          <a:p>
            <a:pPr marL="0" indent="0">
              <a:buNone/>
            </a:pPr>
            <a:endParaRPr lang="en-IN" sz="3200" dirty="0">
              <a:latin typeface="Comic Sans MS" panose="030F0702030302020204" pitchFamily="66" charset="0"/>
            </a:endParaRPr>
          </a:p>
          <a:p>
            <a:pPr marL="0" indent="0">
              <a:buNone/>
            </a:pPr>
            <a:r>
              <a:rPr lang="en-IN" sz="3200" dirty="0" smtClean="0">
                <a:latin typeface="Comic Sans MS" panose="030F0702030302020204" pitchFamily="66" charset="0"/>
              </a:rPr>
              <a:t>			</a:t>
            </a:r>
            <a:r>
              <a:rPr lang="en-IN" sz="3200" dirty="0" err="1" smtClean="0">
                <a:solidFill>
                  <a:srgbClr val="FF0000"/>
                </a:solidFill>
                <a:latin typeface="Comic Sans MS" panose="030F0702030302020204" pitchFamily="66" charset="0"/>
              </a:rPr>
              <a:t>Pienniu</a:t>
            </a:r>
            <a:r>
              <a:rPr lang="en-IN" sz="3200" dirty="0" smtClean="0">
                <a:latin typeface="Comic Sans MS" panose="030F0702030302020204" pitchFamily="66" charset="0"/>
              </a:rPr>
              <a:t> (in Tibet)</a:t>
            </a:r>
            <a:r>
              <a:rPr lang="en-IN" sz="3200" dirty="0">
                <a:latin typeface="Comic Sans MS" panose="030F0702030302020204" pitchFamily="66" charset="0"/>
              </a:rPr>
              <a:t>	</a:t>
            </a:r>
            <a:endParaRPr lang="en-IN" sz="3200" dirty="0" smtClean="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p:txBody>
      </p:sp>
      <p:cxnSp>
        <p:nvCxnSpPr>
          <p:cNvPr id="6" name="Straight Arrow Connector 5"/>
          <p:cNvCxnSpPr/>
          <p:nvPr/>
        </p:nvCxnSpPr>
        <p:spPr>
          <a:xfrm>
            <a:off x="2230582" y="1205345"/>
            <a:ext cx="1316182" cy="5264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5029200" y="1274618"/>
            <a:ext cx="886692" cy="4017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230582" y="3034145"/>
            <a:ext cx="1468582" cy="4156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029200" y="2978727"/>
            <a:ext cx="1524000" cy="6096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230582" y="4779818"/>
            <a:ext cx="1468582" cy="4849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835236" y="4752109"/>
            <a:ext cx="1080656" cy="4294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696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2618"/>
            <a:ext cx="10515600" cy="5664345"/>
          </a:xfrm>
        </p:spPr>
        <p:txBody>
          <a:bodyPr>
            <a:normAutofit fontScale="92500" lnSpcReduction="20000"/>
          </a:bodyPr>
          <a:lstStyle/>
          <a:p>
            <a:pPr marL="0" indent="0">
              <a:buNone/>
            </a:pPr>
            <a:r>
              <a:rPr lang="en-IN" sz="3200" dirty="0" smtClean="0">
                <a:latin typeface="Comic Sans MS" panose="030F0702030302020204" pitchFamily="66" charset="0"/>
              </a:rPr>
              <a:t>6. Cattle		x		American buffalo</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i="1" dirty="0" err="1" smtClean="0">
                <a:latin typeface="Comic Sans MS" panose="030F0702030302020204" pitchFamily="66" charset="0"/>
              </a:rPr>
              <a:t>Bos</a:t>
            </a:r>
            <a:r>
              <a:rPr lang="en-IN" sz="3200" i="1" dirty="0" smtClean="0">
                <a:latin typeface="Comic Sans MS" panose="030F0702030302020204" pitchFamily="66" charset="0"/>
              </a:rPr>
              <a:t> </a:t>
            </a:r>
            <a:r>
              <a:rPr lang="en-IN" sz="3200" i="1" dirty="0" err="1" smtClean="0">
                <a:latin typeface="Comic Sans MS" panose="030F0702030302020204" pitchFamily="66" charset="0"/>
              </a:rPr>
              <a:t>taurus</a:t>
            </a:r>
            <a:r>
              <a:rPr lang="en-IN" sz="3200" dirty="0" smtClean="0">
                <a:latin typeface="Comic Sans MS" panose="030F0702030302020204" pitchFamily="66" charset="0"/>
              </a:rPr>
              <a:t>)			(</a:t>
            </a:r>
            <a:r>
              <a:rPr lang="en-IN" sz="3200" i="1" dirty="0" err="1" smtClean="0">
                <a:latin typeface="Comic Sans MS" panose="030F0702030302020204" pitchFamily="66" charset="0"/>
              </a:rPr>
              <a:t>Bos</a:t>
            </a:r>
            <a:r>
              <a:rPr lang="en-IN" sz="3200" i="1" dirty="0" smtClean="0">
                <a:latin typeface="Comic Sans MS" panose="030F0702030302020204" pitchFamily="66" charset="0"/>
              </a:rPr>
              <a:t> bison</a:t>
            </a:r>
            <a:r>
              <a:rPr lang="en-IN" sz="3200" dirty="0" smtClean="0">
                <a:latin typeface="Comic Sans MS" panose="030F0702030302020204" pitchFamily="66" charset="0"/>
              </a:rPr>
              <a:t>)</a:t>
            </a:r>
          </a:p>
          <a:p>
            <a:pPr marL="0" indent="0">
              <a:buNone/>
            </a:pPr>
            <a:endParaRPr lang="en-IN" sz="3200" dirty="0">
              <a:latin typeface="Comic Sans MS" panose="030F0702030302020204" pitchFamily="66" charset="0"/>
            </a:endParaRPr>
          </a:p>
          <a:p>
            <a:pPr marL="0" indent="0">
              <a:buNone/>
            </a:pPr>
            <a:r>
              <a:rPr lang="en-IN" sz="3200" dirty="0" smtClean="0">
                <a:latin typeface="Comic Sans MS" panose="030F0702030302020204" pitchFamily="66" charset="0"/>
              </a:rPr>
              <a:t>			Cattalo</a:t>
            </a:r>
          </a:p>
          <a:p>
            <a:pPr marL="0" indent="0">
              <a:buNone/>
            </a:pPr>
            <a:r>
              <a:rPr lang="en-IN" sz="3200" dirty="0" smtClean="0">
                <a:latin typeface="Comic Sans MS" panose="030F0702030302020204" pitchFamily="66" charset="0"/>
              </a:rPr>
              <a:t>7. Zebu cattle 		x	Exotic cattle</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i="1" dirty="0" err="1" smtClean="0">
                <a:latin typeface="Comic Sans MS" panose="030F0702030302020204" pitchFamily="66" charset="0"/>
              </a:rPr>
              <a:t>Bos</a:t>
            </a:r>
            <a:r>
              <a:rPr lang="en-IN" sz="3200" i="1" dirty="0" smtClean="0">
                <a:latin typeface="Comic Sans MS" panose="030F0702030302020204" pitchFamily="66" charset="0"/>
              </a:rPr>
              <a:t> </a:t>
            </a:r>
            <a:r>
              <a:rPr lang="en-IN" sz="3200" i="1" dirty="0" err="1" smtClean="0">
                <a:latin typeface="Comic Sans MS" panose="030F0702030302020204" pitchFamily="66" charset="0"/>
              </a:rPr>
              <a:t>indicus</a:t>
            </a:r>
            <a:r>
              <a:rPr lang="en-IN" sz="3200" dirty="0" smtClean="0">
                <a:latin typeface="Comic Sans MS" panose="030F0702030302020204" pitchFamily="66" charset="0"/>
              </a:rPr>
              <a:t>)			(</a:t>
            </a:r>
            <a:r>
              <a:rPr lang="en-IN" sz="3200" i="1" dirty="0" err="1" smtClean="0">
                <a:latin typeface="Comic Sans MS" panose="030F0702030302020204" pitchFamily="66" charset="0"/>
              </a:rPr>
              <a:t>Bos</a:t>
            </a:r>
            <a:r>
              <a:rPr lang="en-IN" sz="3200" i="1" dirty="0" smtClean="0">
                <a:latin typeface="Comic Sans MS" panose="030F0702030302020204" pitchFamily="66" charset="0"/>
              </a:rPr>
              <a:t> Taurus</a:t>
            </a:r>
            <a:r>
              <a:rPr lang="en-IN" sz="3200" dirty="0" smtClean="0">
                <a:latin typeface="Comic Sans MS" panose="030F0702030302020204" pitchFamily="66" charset="0"/>
              </a:rPr>
              <a:t>)</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XB cattle</a:t>
            </a:r>
          </a:p>
          <a:p>
            <a:pPr marL="0" indent="0">
              <a:buNone/>
            </a:pPr>
            <a:r>
              <a:rPr lang="en-IN" sz="3200" dirty="0" smtClean="0">
                <a:latin typeface="Comic Sans MS" panose="030F0702030302020204" pitchFamily="66" charset="0"/>
              </a:rPr>
              <a:t>8. Goat		x		Sheep</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i="1" dirty="0" smtClean="0">
                <a:latin typeface="Comic Sans MS" panose="030F0702030302020204" pitchFamily="66" charset="0"/>
              </a:rPr>
              <a:t>Capra </a:t>
            </a:r>
            <a:r>
              <a:rPr lang="en-IN" sz="3200" i="1" dirty="0" err="1" smtClean="0">
                <a:latin typeface="Comic Sans MS" panose="030F0702030302020204" pitchFamily="66" charset="0"/>
              </a:rPr>
              <a:t>hircus</a:t>
            </a:r>
            <a:r>
              <a:rPr lang="en-IN" sz="3200" dirty="0" smtClean="0">
                <a:latin typeface="Comic Sans MS" panose="030F0702030302020204" pitchFamily="66" charset="0"/>
              </a:rPr>
              <a:t>)		(</a:t>
            </a:r>
            <a:r>
              <a:rPr lang="en-IN" sz="3200" i="1" dirty="0" err="1" smtClean="0">
                <a:latin typeface="Comic Sans MS" panose="030F0702030302020204" pitchFamily="66" charset="0"/>
              </a:rPr>
              <a:t>Ovis</a:t>
            </a:r>
            <a:r>
              <a:rPr lang="en-IN" sz="3200" i="1" dirty="0" smtClean="0">
                <a:latin typeface="Comic Sans MS" panose="030F0702030302020204" pitchFamily="66" charset="0"/>
              </a:rPr>
              <a:t> </a:t>
            </a:r>
            <a:r>
              <a:rPr lang="en-IN" sz="3200" i="1" dirty="0" err="1" smtClean="0">
                <a:latin typeface="Comic Sans MS" panose="030F0702030302020204" pitchFamily="66" charset="0"/>
              </a:rPr>
              <a:t>aris</a:t>
            </a:r>
            <a:r>
              <a:rPr lang="en-IN" sz="3200" dirty="0" smtClean="0">
                <a:latin typeface="Comic Sans MS" panose="030F0702030302020204" pitchFamily="66" charset="0"/>
              </a:rPr>
              <a:t>)</a:t>
            </a:r>
          </a:p>
          <a:p>
            <a:pPr marL="0" indent="0">
              <a:buNone/>
            </a:pPr>
            <a:endParaRPr lang="en-IN" sz="3200" dirty="0">
              <a:latin typeface="Comic Sans MS" panose="030F0702030302020204" pitchFamily="66" charset="0"/>
            </a:endParaRPr>
          </a:p>
          <a:p>
            <a:pPr marL="0" indent="0">
              <a:buNone/>
            </a:pPr>
            <a:r>
              <a:rPr lang="en-IN" sz="3200" dirty="0" smtClean="0">
                <a:latin typeface="Comic Sans MS" panose="030F0702030302020204" pitchFamily="66" charset="0"/>
              </a:rPr>
              <a:t>			</a:t>
            </a:r>
            <a:r>
              <a:rPr lang="en-IN" sz="3200" dirty="0" err="1" smtClean="0">
                <a:latin typeface="Comic Sans MS" panose="030F0702030302020204" pitchFamily="66" charset="0"/>
              </a:rPr>
              <a:t>Geep</a:t>
            </a:r>
            <a:endParaRPr lang="en-IN" sz="3200" dirty="0">
              <a:latin typeface="Comic Sans MS" panose="030F0702030302020204" pitchFamily="66" charset="0"/>
            </a:endParaRPr>
          </a:p>
        </p:txBody>
      </p:sp>
      <p:cxnSp>
        <p:nvCxnSpPr>
          <p:cNvPr id="5" name="Straight Arrow Connector 4"/>
          <p:cNvCxnSpPr/>
          <p:nvPr/>
        </p:nvCxnSpPr>
        <p:spPr>
          <a:xfrm>
            <a:off x="2258291" y="1384300"/>
            <a:ext cx="1297709" cy="6096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991101" y="1384300"/>
            <a:ext cx="1041399" cy="6096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632364" y="3144982"/>
            <a:ext cx="1025236" cy="4433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826000" y="3172691"/>
            <a:ext cx="937492" cy="41563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258291" y="5015345"/>
            <a:ext cx="1399309" cy="3463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419600" y="4987636"/>
            <a:ext cx="1343891" cy="457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623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0327"/>
            <a:ext cx="10515600" cy="5636636"/>
          </a:xfrm>
        </p:spPr>
        <p:txBody>
          <a:bodyPr>
            <a:normAutofit fontScale="92500" lnSpcReduction="20000"/>
          </a:bodyPr>
          <a:lstStyle/>
          <a:p>
            <a:pPr marL="0" indent="0">
              <a:buNone/>
            </a:pPr>
            <a:r>
              <a:rPr lang="en-IN" sz="3200" b="1" dirty="0" smtClean="0">
                <a:solidFill>
                  <a:srgbClr val="FF0000"/>
                </a:solidFill>
                <a:latin typeface="Comic Sans MS" panose="030F0702030302020204" pitchFamily="66" charset="0"/>
              </a:rPr>
              <a:t>Advantages of outbreeding:</a:t>
            </a:r>
            <a:endParaRPr lang="en-IN" sz="3200" dirty="0" smtClean="0">
              <a:solidFill>
                <a:srgbClr val="FF0000"/>
              </a:solidFill>
              <a:latin typeface="Comic Sans MS" panose="030F0702030302020204" pitchFamily="66" charset="0"/>
            </a:endParaRPr>
          </a:p>
          <a:p>
            <a:pPr marL="571500" indent="-571500" algn="just">
              <a:spcBef>
                <a:spcPts val="1200"/>
              </a:spcBef>
              <a:spcAft>
                <a:spcPts val="600"/>
              </a:spcAft>
              <a:buAutoNum type="romanLcParenR"/>
            </a:pPr>
            <a:r>
              <a:rPr lang="en-IN" sz="3200" dirty="0">
                <a:solidFill>
                  <a:srgbClr val="000099"/>
                </a:solidFill>
                <a:latin typeface="Comic Sans MS" panose="030F0702030302020204" pitchFamily="66" charset="0"/>
              </a:rPr>
              <a:t>It </a:t>
            </a:r>
            <a:r>
              <a:rPr lang="en-IN" sz="3200" dirty="0">
                <a:solidFill>
                  <a:srgbClr val="FF0000"/>
                </a:solidFill>
                <a:latin typeface="Comic Sans MS" panose="030F0702030302020204" pitchFamily="66" charset="0"/>
              </a:rPr>
              <a:t>utilizes heterosis,</a:t>
            </a:r>
            <a:r>
              <a:rPr lang="en-IN" sz="3200" dirty="0">
                <a:solidFill>
                  <a:srgbClr val="000099"/>
                </a:solidFill>
                <a:latin typeface="Comic Sans MS" panose="030F0702030302020204" pitchFamily="66" charset="0"/>
              </a:rPr>
              <a:t> both individual and maternal, so used for production of commercial stock.</a:t>
            </a:r>
          </a:p>
          <a:p>
            <a:pPr marL="571500" indent="-571500" algn="just">
              <a:spcBef>
                <a:spcPts val="1200"/>
              </a:spcBef>
              <a:spcAft>
                <a:spcPts val="600"/>
              </a:spcAft>
              <a:buAutoNum type="romanLcParenR"/>
            </a:pPr>
            <a:r>
              <a:rPr lang="en-IN" sz="3200" dirty="0">
                <a:solidFill>
                  <a:srgbClr val="000099"/>
                </a:solidFill>
                <a:latin typeface="Comic Sans MS" panose="030F0702030302020204" pitchFamily="66" charset="0"/>
              </a:rPr>
              <a:t> It helps in </a:t>
            </a:r>
            <a:r>
              <a:rPr lang="en-IN" sz="3200" dirty="0">
                <a:solidFill>
                  <a:srgbClr val="FF0000"/>
                </a:solidFill>
                <a:latin typeface="Comic Sans MS" panose="030F0702030302020204" pitchFamily="66" charset="0"/>
              </a:rPr>
              <a:t>incorporation of desirable characters</a:t>
            </a:r>
            <a:r>
              <a:rPr lang="en-IN" sz="3200" dirty="0">
                <a:solidFill>
                  <a:srgbClr val="000099"/>
                </a:solidFill>
                <a:latin typeface="Comic Sans MS" panose="030F0702030302020204" pitchFamily="66" charset="0"/>
              </a:rPr>
              <a:t> </a:t>
            </a:r>
            <a:r>
              <a:rPr lang="en-IN" sz="3200" dirty="0" smtClean="0">
                <a:solidFill>
                  <a:srgbClr val="000099"/>
                </a:solidFill>
                <a:latin typeface="Comic Sans MS" panose="030F0702030302020204" pitchFamily="66" charset="0"/>
              </a:rPr>
              <a:t>from two or more breeds into </a:t>
            </a:r>
            <a:r>
              <a:rPr lang="en-IN" sz="3200" dirty="0">
                <a:solidFill>
                  <a:srgbClr val="000099"/>
                </a:solidFill>
                <a:latin typeface="Comic Sans MS" panose="030F0702030302020204" pitchFamily="66" charset="0"/>
              </a:rPr>
              <a:t>a population through introduction of new </a:t>
            </a:r>
            <a:r>
              <a:rPr lang="en-IN" sz="3200" dirty="0" smtClean="0">
                <a:solidFill>
                  <a:srgbClr val="000099"/>
                </a:solidFill>
                <a:latin typeface="Comic Sans MS" panose="030F0702030302020204" pitchFamily="66" charset="0"/>
              </a:rPr>
              <a:t>genes.</a:t>
            </a:r>
            <a:endParaRPr lang="en-IN" sz="3200" dirty="0">
              <a:solidFill>
                <a:srgbClr val="000099"/>
              </a:solidFill>
              <a:latin typeface="Comic Sans MS" panose="030F0702030302020204" pitchFamily="66" charset="0"/>
            </a:endParaRPr>
          </a:p>
          <a:p>
            <a:pPr marL="571500" indent="-571500" algn="just">
              <a:spcBef>
                <a:spcPts val="1200"/>
              </a:spcBef>
              <a:spcAft>
                <a:spcPts val="600"/>
              </a:spcAft>
              <a:buAutoNum type="romanLcParenR"/>
            </a:pPr>
            <a:r>
              <a:rPr lang="en-IN" sz="3200" dirty="0">
                <a:solidFill>
                  <a:srgbClr val="000099"/>
                </a:solidFill>
                <a:latin typeface="Comic Sans MS" panose="030F0702030302020204" pitchFamily="66" charset="0"/>
              </a:rPr>
              <a:t> </a:t>
            </a:r>
            <a:r>
              <a:rPr lang="en-IN" sz="3200" dirty="0" smtClean="0">
                <a:solidFill>
                  <a:srgbClr val="000099"/>
                </a:solidFill>
                <a:latin typeface="Comic Sans MS" panose="030F0702030302020204" pitchFamily="66" charset="0"/>
              </a:rPr>
              <a:t>Outcrossing </a:t>
            </a:r>
            <a:r>
              <a:rPr lang="en-IN" sz="3200" dirty="0">
                <a:solidFill>
                  <a:srgbClr val="FF0000"/>
                </a:solidFill>
                <a:latin typeface="Comic Sans MS" panose="030F0702030302020204" pitchFamily="66" charset="0"/>
              </a:rPr>
              <a:t>increases frequency of desirable genes</a:t>
            </a:r>
            <a:r>
              <a:rPr lang="en-IN" sz="3200" dirty="0">
                <a:solidFill>
                  <a:srgbClr val="000099"/>
                </a:solidFill>
                <a:latin typeface="Comic Sans MS" panose="030F0702030302020204" pitchFamily="66" charset="0"/>
              </a:rPr>
              <a:t> in the population.</a:t>
            </a:r>
          </a:p>
          <a:p>
            <a:pPr marL="571500" indent="-571500" algn="just">
              <a:spcBef>
                <a:spcPts val="1200"/>
              </a:spcBef>
              <a:spcAft>
                <a:spcPts val="600"/>
              </a:spcAft>
              <a:buAutoNum type="romanLcParenR"/>
            </a:pPr>
            <a:r>
              <a:rPr lang="en-IN" sz="3200" dirty="0">
                <a:solidFill>
                  <a:srgbClr val="000099"/>
                </a:solidFill>
                <a:latin typeface="Comic Sans MS" panose="030F0702030302020204" pitchFamily="66" charset="0"/>
              </a:rPr>
              <a:t> </a:t>
            </a:r>
            <a:r>
              <a:rPr lang="en-IN" sz="3200" dirty="0" smtClean="0">
                <a:solidFill>
                  <a:srgbClr val="000099"/>
                </a:solidFill>
                <a:latin typeface="Comic Sans MS" panose="030F0702030302020204" pitchFamily="66" charset="0"/>
              </a:rPr>
              <a:t>Outbreeding/Crossbreeding </a:t>
            </a:r>
            <a:r>
              <a:rPr lang="en-IN" sz="3200" dirty="0">
                <a:solidFill>
                  <a:srgbClr val="000099"/>
                </a:solidFill>
                <a:latin typeface="Comic Sans MS" panose="030F0702030302020204" pitchFamily="66" charset="0"/>
              </a:rPr>
              <a:t>makes the foundation for </a:t>
            </a:r>
            <a:r>
              <a:rPr lang="en-IN" sz="3200" dirty="0">
                <a:solidFill>
                  <a:srgbClr val="FF0000"/>
                </a:solidFill>
                <a:latin typeface="Comic Sans MS" panose="030F0702030302020204" pitchFamily="66" charset="0"/>
              </a:rPr>
              <a:t>evolving of new breeds</a:t>
            </a:r>
            <a:r>
              <a:rPr lang="en-IN" sz="3200" dirty="0" smtClean="0">
                <a:solidFill>
                  <a:srgbClr val="000099"/>
                </a:solidFill>
                <a:latin typeface="Comic Sans MS" panose="030F0702030302020204" pitchFamily="66" charset="0"/>
              </a:rPr>
              <a:t>.</a:t>
            </a:r>
          </a:p>
          <a:p>
            <a:pPr marL="571500" indent="-571500" algn="just">
              <a:spcBef>
                <a:spcPts val="1200"/>
              </a:spcBef>
              <a:spcAft>
                <a:spcPts val="600"/>
              </a:spcAft>
              <a:buAutoNum type="romanLcParenR"/>
            </a:pPr>
            <a:r>
              <a:rPr lang="en-IN" sz="3200" dirty="0">
                <a:solidFill>
                  <a:srgbClr val="000099"/>
                </a:solidFill>
                <a:latin typeface="Comic Sans MS" panose="030F0702030302020204" pitchFamily="66" charset="0"/>
              </a:rPr>
              <a:t> </a:t>
            </a:r>
            <a:r>
              <a:rPr lang="en-IN" sz="3200" dirty="0" smtClean="0">
                <a:solidFill>
                  <a:srgbClr val="000099"/>
                </a:solidFill>
                <a:latin typeface="Comic Sans MS" panose="030F0702030302020204" pitchFamily="66" charset="0"/>
              </a:rPr>
              <a:t>Outcrossing can be used for </a:t>
            </a:r>
            <a:r>
              <a:rPr lang="en-IN" sz="3200" dirty="0" smtClean="0">
                <a:solidFill>
                  <a:srgbClr val="FF0000"/>
                </a:solidFill>
                <a:latin typeface="Comic Sans MS" panose="030F0702030302020204" pitchFamily="66" charset="0"/>
              </a:rPr>
              <a:t>commercial seed stock production.</a:t>
            </a:r>
            <a:endParaRPr lang="en-IN" sz="3200" dirty="0">
              <a:solidFill>
                <a:srgbClr val="FF0000"/>
              </a:solidFill>
              <a:latin typeface="Comic Sans MS" panose="030F0702030302020204" pitchFamily="66" charset="0"/>
            </a:endParaRPr>
          </a:p>
          <a:p>
            <a:pPr marL="571500" indent="-571500" algn="just">
              <a:spcBef>
                <a:spcPts val="1200"/>
              </a:spcBef>
              <a:spcAft>
                <a:spcPts val="600"/>
              </a:spcAft>
              <a:buAutoNum type="romanLcParenR"/>
            </a:pPr>
            <a:r>
              <a:rPr lang="en-IN" sz="3200" dirty="0">
                <a:solidFill>
                  <a:srgbClr val="000099"/>
                </a:solidFill>
                <a:latin typeface="Comic Sans MS" panose="030F0702030302020204" pitchFamily="66" charset="0"/>
              </a:rPr>
              <a:t> It </a:t>
            </a:r>
            <a:r>
              <a:rPr lang="en-IN" sz="3200" dirty="0">
                <a:solidFill>
                  <a:srgbClr val="FF0000"/>
                </a:solidFill>
                <a:latin typeface="Comic Sans MS" panose="030F0702030302020204" pitchFamily="66" charset="0"/>
              </a:rPr>
              <a:t>increases productivity</a:t>
            </a:r>
            <a:r>
              <a:rPr lang="en-IN" sz="3200" dirty="0">
                <a:solidFill>
                  <a:srgbClr val="000099"/>
                </a:solidFill>
                <a:latin typeface="Comic Sans MS" panose="030F0702030302020204" pitchFamily="66" charset="0"/>
              </a:rPr>
              <a:t> of farm animals and poultry.</a:t>
            </a:r>
          </a:p>
        </p:txBody>
      </p:sp>
    </p:spTree>
    <p:extLst>
      <p:ext uri="{BB962C8B-B14F-4D97-AF65-F5344CB8AC3E}">
        <p14:creationId xmlns:p14="http://schemas.microsoft.com/office/powerpoint/2010/main" val="3368855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145" y="346364"/>
            <a:ext cx="10605655" cy="5830599"/>
          </a:xfrm>
        </p:spPr>
        <p:txBody>
          <a:bodyPr>
            <a:normAutofit lnSpcReduction="10000"/>
          </a:bodyPr>
          <a:lstStyle/>
          <a:p>
            <a:pPr marL="0" indent="0">
              <a:buNone/>
            </a:pPr>
            <a:r>
              <a:rPr lang="en-IN" b="1" dirty="0" smtClean="0">
                <a:solidFill>
                  <a:srgbClr val="FF0000"/>
                </a:solidFill>
                <a:latin typeface="Comic Sans MS" panose="030F0702030302020204" pitchFamily="66" charset="0"/>
              </a:rPr>
              <a:t>Crossbreeding for evolution of new breeds of animal</a:t>
            </a:r>
            <a:r>
              <a:rPr lang="en-IN" b="1" dirty="0" smtClean="0">
                <a:latin typeface="Comic Sans MS" panose="030F0702030302020204" pitchFamily="66" charset="0"/>
              </a:rPr>
              <a:t>:</a:t>
            </a:r>
            <a:endParaRPr lang="en-IN" dirty="0" smtClean="0">
              <a:latin typeface="Comic Sans MS" panose="030F0702030302020204" pitchFamily="66" charset="0"/>
            </a:endParaRPr>
          </a:p>
          <a:p>
            <a:pPr algn="just">
              <a:buFont typeface="Wingdings" panose="05000000000000000000" pitchFamily="2" charset="2"/>
              <a:buChar char="v"/>
            </a:pPr>
            <a:r>
              <a:rPr lang="en-IN" sz="3200" dirty="0" smtClean="0">
                <a:latin typeface="Comic Sans MS" panose="030F0702030302020204" pitchFamily="66" charset="0"/>
              </a:rPr>
              <a:t> Crossing between two or more breeds/ lines/strains etc. followed by rigorous selection is the basic principle behind evolution of new breeds.  </a:t>
            </a:r>
          </a:p>
          <a:p>
            <a:pPr algn="just">
              <a:buFont typeface="Wingdings" panose="05000000000000000000" pitchFamily="2" charset="2"/>
              <a:buChar char="v"/>
            </a:pPr>
            <a:r>
              <a:rPr lang="en-IN" sz="3200" dirty="0">
                <a:latin typeface="Comic Sans MS" panose="030F0702030302020204" pitchFamily="66" charset="0"/>
              </a:rPr>
              <a:t> </a:t>
            </a:r>
            <a:r>
              <a:rPr lang="en-IN" sz="3200" dirty="0" smtClean="0">
                <a:latin typeface="Comic Sans MS" panose="030F0702030302020204" pitchFamily="66" charset="0"/>
              </a:rPr>
              <a:t>Examples of new breeds developed:</a:t>
            </a:r>
          </a:p>
          <a:p>
            <a:pPr marL="514350" indent="-514350" algn="just">
              <a:buAutoNum type="alphaUcParenBoth"/>
            </a:pPr>
            <a:r>
              <a:rPr lang="en-IN" sz="3200" dirty="0" smtClean="0">
                <a:latin typeface="Comic Sans MS" panose="030F0702030302020204" pitchFamily="66" charset="0"/>
              </a:rPr>
              <a:t> </a:t>
            </a:r>
            <a:r>
              <a:rPr lang="en-IN" sz="3200" dirty="0" smtClean="0">
                <a:solidFill>
                  <a:srgbClr val="FF0000"/>
                </a:solidFill>
                <a:latin typeface="Comic Sans MS" panose="030F0702030302020204" pitchFamily="66" charset="0"/>
              </a:rPr>
              <a:t>Cattle:</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1.	</a:t>
            </a:r>
            <a:r>
              <a:rPr lang="en-IN" sz="3200" dirty="0" smtClean="0">
                <a:solidFill>
                  <a:srgbClr val="000099"/>
                </a:solidFill>
                <a:latin typeface="Comic Sans MS" panose="030F0702030302020204" pitchFamily="66" charset="0"/>
              </a:rPr>
              <a:t>Karan-Fries</a:t>
            </a:r>
            <a:r>
              <a:rPr lang="en-IN" sz="3200" dirty="0" smtClean="0">
                <a:latin typeface="Comic Sans MS" panose="030F0702030302020204" pitchFamily="66" charset="0"/>
              </a:rPr>
              <a:t>	:	</a:t>
            </a:r>
            <a:r>
              <a:rPr lang="en-IN" sz="3200" dirty="0" err="1" smtClean="0">
                <a:latin typeface="Comic Sans MS" panose="030F0702030302020204" pitchFamily="66" charset="0"/>
              </a:rPr>
              <a:t>Tharparkar</a:t>
            </a:r>
            <a:r>
              <a:rPr lang="en-IN" sz="3200" dirty="0" smtClean="0">
                <a:latin typeface="Comic Sans MS" panose="030F0702030302020204" pitchFamily="66" charset="0"/>
              </a:rPr>
              <a:t> x HF</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				     (37.5 – 50%)  (50 – 62.5%)</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2.	</a:t>
            </a:r>
            <a:r>
              <a:rPr lang="en-IN" sz="3200" dirty="0" smtClean="0">
                <a:solidFill>
                  <a:srgbClr val="AC0470"/>
                </a:solidFill>
                <a:latin typeface="Comic Sans MS" panose="030F0702030302020204" pitchFamily="66" charset="0"/>
              </a:rPr>
              <a:t>Karan-Swiss	</a:t>
            </a:r>
            <a:r>
              <a:rPr lang="en-IN" sz="3200" dirty="0" smtClean="0">
                <a:latin typeface="Comic Sans MS" panose="030F0702030302020204" pitchFamily="66" charset="0"/>
              </a:rPr>
              <a:t>:	Sahiwal x Brown Swiss</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					(50%)	(50%)</a:t>
            </a:r>
          </a:p>
          <a:p>
            <a:pPr marL="0" indent="0" algn="just">
              <a:buNone/>
            </a:pPr>
            <a:r>
              <a:rPr lang="en-GB" sz="3200" dirty="0">
                <a:latin typeface="Comic Sans MS" panose="030F0702030302020204" pitchFamily="66" charset="0"/>
              </a:rPr>
              <a:t>	</a:t>
            </a:r>
            <a:r>
              <a:rPr lang="en-IN" sz="3200" dirty="0" smtClean="0">
                <a:latin typeface="Comic Sans MS" panose="030F0702030302020204" pitchFamily="66" charset="0"/>
              </a:rPr>
              <a:t>3</a:t>
            </a:r>
            <a:r>
              <a:rPr lang="en-IN" sz="3200" dirty="0">
                <a:latin typeface="Comic Sans MS" panose="030F0702030302020204" pitchFamily="66" charset="0"/>
              </a:rPr>
              <a:t>. </a:t>
            </a:r>
            <a:r>
              <a:rPr lang="en-IN" sz="3200" dirty="0" err="1">
                <a:solidFill>
                  <a:srgbClr val="000099"/>
                </a:solidFill>
                <a:latin typeface="Comic Sans MS" panose="030F0702030302020204" pitchFamily="66" charset="0"/>
              </a:rPr>
              <a:t>Jersind</a:t>
            </a:r>
            <a:r>
              <a:rPr lang="en-IN" sz="3200" dirty="0">
                <a:latin typeface="Comic Sans MS" panose="030F0702030302020204" pitchFamily="66" charset="0"/>
              </a:rPr>
              <a:t>		:	Jersey x Red Sindhi	</a:t>
            </a:r>
            <a:r>
              <a:rPr lang="en-IN" sz="3200" dirty="0" smtClean="0">
                <a:latin typeface="Comic Sans MS" panose="030F0702030302020204" pitchFamily="66" charset="0"/>
              </a:rPr>
              <a:t>						at </a:t>
            </a:r>
            <a:r>
              <a:rPr lang="en-IN" sz="3200" dirty="0">
                <a:latin typeface="Comic Sans MS" panose="030F0702030302020204" pitchFamily="66" charset="0"/>
              </a:rPr>
              <a:t>NDRI, </a:t>
            </a:r>
            <a:r>
              <a:rPr lang="en-IN" sz="3200" dirty="0" err="1">
                <a:latin typeface="Comic Sans MS" panose="030F0702030302020204" pitchFamily="66" charset="0"/>
              </a:rPr>
              <a:t>karnal</a:t>
            </a:r>
            <a:endParaRPr lang="en-IN" sz="3200" dirty="0" smtClean="0">
              <a:latin typeface="Comic Sans MS" panose="030F0702030302020204" pitchFamily="66" charset="0"/>
            </a:endParaRPr>
          </a:p>
          <a:p>
            <a:pPr marL="0" indent="0" algn="just">
              <a:buNone/>
            </a:pPr>
            <a:endParaRPr lang="en-IN" sz="3200" dirty="0">
              <a:latin typeface="Comic Sans MS" panose="030F0702030302020204" pitchFamily="66" charset="0"/>
            </a:endParaRPr>
          </a:p>
        </p:txBody>
      </p:sp>
    </p:spTree>
    <p:extLst>
      <p:ext uri="{BB962C8B-B14F-4D97-AF65-F5344CB8AC3E}">
        <p14:creationId xmlns:p14="http://schemas.microsoft.com/office/powerpoint/2010/main" val="4172051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543" y="429491"/>
            <a:ext cx="10900228" cy="6218052"/>
          </a:xfrm>
        </p:spPr>
        <p:txBody>
          <a:bodyPr>
            <a:normAutofit/>
          </a:bodyPr>
          <a:lstStyle/>
          <a:p>
            <a:pPr marL="0" indent="0">
              <a:lnSpc>
                <a:spcPct val="100000"/>
              </a:lnSpc>
              <a:buNone/>
            </a:pPr>
            <a:r>
              <a:rPr lang="en-IN" dirty="0" smtClean="0">
                <a:latin typeface="Comic Sans MS" panose="030F0702030302020204" pitchFamily="66" charset="0"/>
              </a:rPr>
              <a:t>4. </a:t>
            </a:r>
            <a:r>
              <a:rPr lang="en-IN" dirty="0" err="1" smtClean="0">
                <a:solidFill>
                  <a:srgbClr val="AC0470"/>
                </a:solidFill>
                <a:latin typeface="Comic Sans MS" panose="030F0702030302020204" pitchFamily="66" charset="0"/>
              </a:rPr>
              <a:t>Frieswa</a:t>
            </a:r>
            <a:r>
              <a:rPr lang="en-IN" dirty="0" err="1" smtClean="0">
                <a:solidFill>
                  <a:srgbClr val="000099"/>
                </a:solidFill>
                <a:latin typeface="Comic Sans MS" panose="030F0702030302020204" pitchFamily="66" charset="0"/>
              </a:rPr>
              <a:t>l</a:t>
            </a:r>
            <a:r>
              <a:rPr lang="en-IN" dirty="0" smtClean="0">
                <a:solidFill>
                  <a:srgbClr val="000099"/>
                </a:solidFill>
                <a:latin typeface="Comic Sans MS" panose="030F0702030302020204" pitchFamily="66" charset="0"/>
              </a:rPr>
              <a:t>	</a:t>
            </a:r>
            <a:r>
              <a:rPr lang="en-IN" dirty="0" smtClean="0">
                <a:latin typeface="Comic Sans MS" panose="030F0702030302020204" pitchFamily="66" charset="0"/>
              </a:rPr>
              <a:t>	:	HF x Sahiwal	at NRC cattle, </a:t>
            </a:r>
            <a:r>
              <a:rPr lang="en-IN" dirty="0" err="1" smtClean="0">
                <a:latin typeface="Comic Sans MS" panose="030F0702030302020204" pitchFamily="66" charset="0"/>
              </a:rPr>
              <a:t>Meerat</a:t>
            </a:r>
            <a:endParaRPr lang="en-IN" dirty="0" smtClean="0">
              <a:latin typeface="Comic Sans MS" panose="030F0702030302020204" pitchFamily="66" charset="0"/>
            </a:endParaRPr>
          </a:p>
          <a:p>
            <a:pPr marL="0" indent="0">
              <a:lnSpc>
                <a:spcPct val="100000"/>
              </a:lnSpc>
              <a:buNone/>
            </a:pPr>
            <a:r>
              <a:rPr lang="en-IN" dirty="0" smtClean="0">
                <a:latin typeface="Comic Sans MS" panose="030F0702030302020204" pitchFamily="66" charset="0"/>
              </a:rPr>
              <a:t>5. </a:t>
            </a:r>
            <a:r>
              <a:rPr lang="en-IN" dirty="0" err="1" smtClean="0">
                <a:solidFill>
                  <a:srgbClr val="000099"/>
                </a:solidFill>
                <a:latin typeface="Comic Sans MS" panose="030F0702030302020204" pitchFamily="66" charset="0"/>
              </a:rPr>
              <a:t>Sunandini</a:t>
            </a:r>
            <a:r>
              <a:rPr lang="en-IN" dirty="0" smtClean="0">
                <a:latin typeface="Comic Sans MS" panose="030F0702030302020204" pitchFamily="66" charset="0"/>
              </a:rPr>
              <a:t>	:	BS x desi cattle  AICRP  cattle, Kerala </a:t>
            </a:r>
          </a:p>
          <a:p>
            <a:pPr marL="0" indent="0">
              <a:lnSpc>
                <a:spcPct val="100000"/>
              </a:lnSpc>
              <a:buNone/>
            </a:pPr>
            <a:r>
              <a:rPr lang="en-IN" dirty="0" smtClean="0">
                <a:latin typeface="Comic Sans MS" panose="030F0702030302020204" pitchFamily="66" charset="0"/>
              </a:rPr>
              <a:t>6.</a:t>
            </a:r>
            <a:r>
              <a:rPr lang="en-IN" dirty="0" smtClean="0">
                <a:solidFill>
                  <a:srgbClr val="AC0470"/>
                </a:solidFill>
                <a:latin typeface="Comic Sans MS" panose="030F0702030302020204" pitchFamily="66" charset="0"/>
              </a:rPr>
              <a:t>Jamaica Hope</a:t>
            </a:r>
            <a:r>
              <a:rPr lang="en-IN" dirty="0" smtClean="0">
                <a:solidFill>
                  <a:srgbClr val="000099"/>
                </a:solidFill>
                <a:latin typeface="Comic Sans MS" panose="030F0702030302020204" pitchFamily="66" charset="0"/>
              </a:rPr>
              <a:t>	</a:t>
            </a:r>
            <a:r>
              <a:rPr lang="en-IN" dirty="0" smtClean="0">
                <a:latin typeface="Comic Sans MS" panose="030F0702030302020204" pitchFamily="66" charset="0"/>
              </a:rPr>
              <a:t>:	Jersey x Sahiwal developed at Jamaica</a:t>
            </a:r>
          </a:p>
          <a:p>
            <a:pPr marL="0" indent="0">
              <a:lnSpc>
                <a:spcPct val="100000"/>
              </a:lnSpc>
              <a:buNone/>
            </a:pPr>
            <a:r>
              <a:rPr lang="en-IN" dirty="0" smtClean="0">
                <a:latin typeface="Comic Sans MS" panose="030F0702030302020204" pitchFamily="66" charset="0"/>
              </a:rPr>
              <a:t>7. </a:t>
            </a:r>
            <a:r>
              <a:rPr lang="en-IN" dirty="0" err="1" smtClean="0">
                <a:solidFill>
                  <a:srgbClr val="000099"/>
                </a:solidFill>
                <a:latin typeface="Comic Sans MS" panose="030F0702030302020204" pitchFamily="66" charset="0"/>
              </a:rPr>
              <a:t>Girilanda</a:t>
            </a:r>
            <a:r>
              <a:rPr lang="en-IN" dirty="0" smtClean="0">
                <a:latin typeface="Comic Sans MS" panose="030F0702030302020204" pitchFamily="66" charset="0"/>
              </a:rPr>
              <a:t>	:	</a:t>
            </a:r>
            <a:r>
              <a:rPr lang="en-IN" dirty="0" err="1" smtClean="0">
                <a:latin typeface="Comic Sans MS" panose="030F0702030302020204" pitchFamily="66" charset="0"/>
              </a:rPr>
              <a:t>Gir</a:t>
            </a:r>
            <a:r>
              <a:rPr lang="en-IN" dirty="0" smtClean="0">
                <a:latin typeface="Comic Sans MS" panose="030F0702030302020204" pitchFamily="66" charset="0"/>
              </a:rPr>
              <a:t> x local cattle    developed </a:t>
            </a:r>
            <a:r>
              <a:rPr lang="en-IN" dirty="0">
                <a:latin typeface="Comic Sans MS" panose="030F0702030302020204" pitchFamily="66" charset="0"/>
              </a:rPr>
              <a:t>at </a:t>
            </a:r>
            <a:r>
              <a:rPr lang="en-IN" dirty="0" smtClean="0">
                <a:latin typeface="Comic Sans MS" panose="030F0702030302020204" pitchFamily="66" charset="0"/>
              </a:rPr>
              <a:t>Brazil</a:t>
            </a:r>
          </a:p>
          <a:p>
            <a:pPr marL="0" indent="0">
              <a:lnSpc>
                <a:spcPct val="100000"/>
              </a:lnSpc>
              <a:buNone/>
            </a:pPr>
            <a:r>
              <a:rPr lang="en-IN" dirty="0" smtClean="0">
                <a:latin typeface="Comic Sans MS" panose="030F0702030302020204" pitchFamily="66" charset="0"/>
              </a:rPr>
              <a:t>8. </a:t>
            </a:r>
            <a:r>
              <a:rPr lang="en-IN" dirty="0" smtClean="0">
                <a:solidFill>
                  <a:srgbClr val="AC0470"/>
                </a:solidFill>
                <a:latin typeface="Comic Sans MS" panose="030F0702030302020204" pitchFamily="66" charset="0"/>
              </a:rPr>
              <a:t>Brangus</a:t>
            </a:r>
            <a:r>
              <a:rPr lang="en-IN" dirty="0" smtClean="0">
                <a:latin typeface="Comic Sans MS" panose="030F0702030302020204" pitchFamily="66" charset="0"/>
              </a:rPr>
              <a:t>		: 	Brahma x Angus  </a:t>
            </a:r>
          </a:p>
          <a:p>
            <a:pPr marL="0" indent="0">
              <a:lnSpc>
                <a:spcPct val="100000"/>
              </a:lnSpc>
              <a:buNone/>
            </a:pPr>
            <a:r>
              <a:rPr lang="en-IN" dirty="0" smtClean="0">
                <a:latin typeface="Comic Sans MS" panose="030F0702030302020204" pitchFamily="66" charset="0"/>
              </a:rPr>
              <a:t>9. </a:t>
            </a:r>
            <a:r>
              <a:rPr lang="en-IN" dirty="0" smtClean="0">
                <a:solidFill>
                  <a:srgbClr val="000099"/>
                </a:solidFill>
                <a:latin typeface="Comic Sans MS" panose="030F0702030302020204" pitchFamily="66" charset="0"/>
              </a:rPr>
              <a:t>Santa </a:t>
            </a:r>
            <a:r>
              <a:rPr lang="en-IN" dirty="0" err="1">
                <a:solidFill>
                  <a:srgbClr val="000099"/>
                </a:solidFill>
                <a:latin typeface="Comic Sans MS" panose="030F0702030302020204" pitchFamily="66" charset="0"/>
              </a:rPr>
              <a:t>G</a:t>
            </a:r>
            <a:r>
              <a:rPr lang="en-IN" dirty="0" err="1" smtClean="0">
                <a:solidFill>
                  <a:srgbClr val="000099"/>
                </a:solidFill>
                <a:latin typeface="Comic Sans MS" panose="030F0702030302020204" pitchFamily="66" charset="0"/>
              </a:rPr>
              <a:t>ertrudis</a:t>
            </a:r>
            <a:r>
              <a:rPr lang="en-IN" dirty="0" smtClean="0">
                <a:solidFill>
                  <a:srgbClr val="000099"/>
                </a:solidFill>
                <a:latin typeface="Comic Sans MS" panose="030F0702030302020204" pitchFamily="66" charset="0"/>
              </a:rPr>
              <a:t>:</a:t>
            </a:r>
            <a:r>
              <a:rPr lang="en-IN" dirty="0" smtClean="0">
                <a:latin typeface="Comic Sans MS" panose="030F0702030302020204" pitchFamily="66" charset="0"/>
              </a:rPr>
              <a:t>	Brahma x Shorthorn </a:t>
            </a:r>
            <a:r>
              <a:rPr lang="en-IN" dirty="0">
                <a:latin typeface="Comic Sans MS" panose="030F0702030302020204" pitchFamily="66" charset="0"/>
              </a:rPr>
              <a:t>developed at </a:t>
            </a:r>
            <a:r>
              <a:rPr lang="en-IN" dirty="0" smtClean="0">
                <a:latin typeface="Comic Sans MS" panose="030F0702030302020204" pitchFamily="66" charset="0"/>
              </a:rPr>
              <a:t>Texas</a:t>
            </a:r>
          </a:p>
          <a:p>
            <a:pPr marL="0" indent="0">
              <a:lnSpc>
                <a:spcPct val="100000"/>
              </a:lnSpc>
              <a:buNone/>
            </a:pPr>
            <a:r>
              <a:rPr lang="en-IN" dirty="0" smtClean="0">
                <a:latin typeface="Comic Sans MS" panose="030F0702030302020204" pitchFamily="66" charset="0"/>
              </a:rPr>
              <a:t>10. </a:t>
            </a:r>
            <a:r>
              <a:rPr lang="en-IN" dirty="0" smtClean="0">
                <a:solidFill>
                  <a:srgbClr val="AC0470"/>
                </a:solidFill>
                <a:latin typeface="Comic Sans MS" panose="030F0702030302020204" pitchFamily="66" charset="0"/>
              </a:rPr>
              <a:t>Australian Milking Zebu (AMZ)</a:t>
            </a:r>
            <a:r>
              <a:rPr lang="en-IN" dirty="0" smtClean="0">
                <a:latin typeface="Comic Sans MS" panose="030F0702030302020204" pitchFamily="66" charset="0"/>
              </a:rPr>
              <a:t> : Jersey x Sahiwal </a:t>
            </a:r>
          </a:p>
          <a:p>
            <a:pPr marL="0" indent="0">
              <a:lnSpc>
                <a:spcPct val="100000"/>
              </a:lnSpc>
              <a:buNone/>
            </a:pPr>
            <a:r>
              <a:rPr lang="en-IN" dirty="0">
                <a:latin typeface="Comic Sans MS" panose="030F0702030302020204" pitchFamily="66" charset="0"/>
              </a:rPr>
              <a:t>	</a:t>
            </a:r>
            <a:r>
              <a:rPr lang="en-IN" dirty="0" smtClean="0">
                <a:latin typeface="Comic Sans MS" panose="030F0702030302020204" pitchFamily="66" charset="0"/>
              </a:rPr>
              <a:t>			developed at Australia for tropical area.				AMZ is resistant to ticks.</a:t>
            </a:r>
          </a:p>
          <a:p>
            <a:pPr marL="0" indent="0">
              <a:lnSpc>
                <a:spcPct val="100000"/>
              </a:lnSpc>
              <a:buNone/>
            </a:pPr>
            <a:r>
              <a:rPr lang="en-IN" dirty="0" smtClean="0">
                <a:latin typeface="Comic Sans MS" panose="030F0702030302020204" pitchFamily="66" charset="0"/>
              </a:rPr>
              <a:t>11. </a:t>
            </a:r>
            <a:r>
              <a:rPr lang="en-IN" dirty="0" smtClean="0">
                <a:solidFill>
                  <a:srgbClr val="000099"/>
                </a:solidFill>
                <a:latin typeface="Comic Sans MS" panose="030F0702030302020204" pitchFamily="66" charset="0"/>
              </a:rPr>
              <a:t>Beef Master	</a:t>
            </a:r>
            <a:r>
              <a:rPr lang="en-IN" dirty="0" smtClean="0">
                <a:latin typeface="Comic Sans MS" panose="030F0702030302020204" pitchFamily="66" charset="0"/>
              </a:rPr>
              <a:t>:	It is a beef breed developed by crossing </a:t>
            </a:r>
          </a:p>
          <a:p>
            <a:pPr marL="0" indent="0">
              <a:lnSpc>
                <a:spcPct val="100000"/>
              </a:lnSpc>
              <a:buNone/>
            </a:pPr>
            <a:r>
              <a:rPr lang="en-IN" dirty="0" smtClean="0">
                <a:latin typeface="Comic Sans MS" panose="030F0702030302020204" pitchFamily="66" charset="0"/>
              </a:rPr>
              <a:t>			3 breeds i.e., Shorthorn x Hereford x Brahma</a:t>
            </a:r>
            <a:endParaRPr lang="en-IN" dirty="0">
              <a:latin typeface="Comic Sans MS" panose="030F0702030302020204" pitchFamily="66" charset="0"/>
            </a:endParaRPr>
          </a:p>
        </p:txBody>
      </p:sp>
    </p:spTree>
    <p:extLst>
      <p:ext uri="{BB962C8B-B14F-4D97-AF65-F5344CB8AC3E}">
        <p14:creationId xmlns:p14="http://schemas.microsoft.com/office/powerpoint/2010/main" val="34869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7711"/>
          </a:xfrm>
        </p:spPr>
        <p:txBody>
          <a:bodyPr>
            <a:normAutofit fontScale="90000"/>
          </a:bodyPr>
          <a:lstStyle/>
          <a:p>
            <a:pPr algn="ctr"/>
            <a:r>
              <a:rPr lang="en-IN" sz="3600" b="1" dirty="0" smtClean="0">
                <a:solidFill>
                  <a:srgbClr val="FF0000"/>
                </a:solidFill>
                <a:latin typeface="Comic Sans MS" panose="030F0702030302020204" pitchFamily="66" charset="0"/>
              </a:rPr>
              <a:t>Classification of outbreeding</a:t>
            </a:r>
            <a:endParaRPr lang="en-IN"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887350"/>
            <a:ext cx="10515600" cy="5832764"/>
          </a:xfrm>
        </p:spPr>
        <p:txBody>
          <a:bodyPr>
            <a:normAutofit fontScale="92500" lnSpcReduction="10000"/>
          </a:bodyPr>
          <a:lstStyle/>
          <a:p>
            <a:pPr marL="0" indent="0">
              <a:buNone/>
            </a:pPr>
            <a:r>
              <a:rPr lang="en-IN" b="1" dirty="0">
                <a:latin typeface="Comic Sans MS" panose="030F0702030302020204" pitchFamily="66" charset="0"/>
              </a:rPr>
              <a:t>	</a:t>
            </a:r>
            <a:r>
              <a:rPr lang="en-IN" dirty="0" smtClean="0">
                <a:latin typeface="Comic Sans MS" panose="030F0702030302020204" pitchFamily="66" charset="0"/>
              </a:rPr>
              <a:t>1. Outcrossing</a:t>
            </a:r>
          </a:p>
          <a:p>
            <a:pPr marL="0" indent="0">
              <a:buNone/>
            </a:pPr>
            <a:r>
              <a:rPr lang="en-IN" dirty="0">
                <a:latin typeface="Comic Sans MS" panose="030F0702030302020204" pitchFamily="66" charset="0"/>
              </a:rPr>
              <a:t>	</a:t>
            </a:r>
            <a:r>
              <a:rPr lang="en-IN" dirty="0" smtClean="0">
                <a:latin typeface="Comic Sans MS" panose="030F0702030302020204" pitchFamily="66" charset="0"/>
              </a:rPr>
              <a:t>2. Crossbreeding</a:t>
            </a:r>
          </a:p>
          <a:p>
            <a:pPr marL="0" indent="0">
              <a:buNone/>
            </a:pPr>
            <a:r>
              <a:rPr lang="en-IN" dirty="0">
                <a:latin typeface="Comic Sans MS" panose="030F0702030302020204" pitchFamily="66" charset="0"/>
              </a:rPr>
              <a:t>	</a:t>
            </a:r>
            <a:r>
              <a:rPr lang="en-IN" dirty="0" smtClean="0">
                <a:latin typeface="Comic Sans MS" panose="030F0702030302020204" pitchFamily="66" charset="0"/>
              </a:rPr>
              <a:t>	</a:t>
            </a:r>
            <a:r>
              <a:rPr lang="en-IN" dirty="0" err="1" smtClean="0">
                <a:latin typeface="Comic Sans MS" panose="030F0702030302020204" pitchFamily="66" charset="0"/>
              </a:rPr>
              <a:t>i</a:t>
            </a:r>
            <a:r>
              <a:rPr lang="en-IN" dirty="0" smtClean="0">
                <a:latin typeface="Comic Sans MS" panose="030F0702030302020204" pitchFamily="66" charset="0"/>
              </a:rPr>
              <a:t>. Two breed crossing</a:t>
            </a:r>
          </a:p>
          <a:p>
            <a:pPr marL="0" indent="0">
              <a:buNone/>
            </a:pPr>
            <a:r>
              <a:rPr lang="en-IN" dirty="0">
                <a:latin typeface="Comic Sans MS" panose="030F0702030302020204" pitchFamily="66" charset="0"/>
              </a:rPr>
              <a:t>	</a:t>
            </a:r>
            <a:r>
              <a:rPr lang="en-IN" dirty="0" smtClean="0">
                <a:latin typeface="Comic Sans MS" panose="030F0702030302020204" pitchFamily="66" charset="0"/>
              </a:rPr>
              <a:t>	ii. Three breed crossing</a:t>
            </a:r>
          </a:p>
          <a:p>
            <a:pPr marL="0" indent="0">
              <a:buNone/>
            </a:pPr>
            <a:r>
              <a:rPr lang="en-IN" dirty="0">
                <a:latin typeface="Comic Sans MS" panose="030F0702030302020204" pitchFamily="66" charset="0"/>
              </a:rPr>
              <a:t>	</a:t>
            </a:r>
            <a:r>
              <a:rPr lang="en-IN" dirty="0" smtClean="0">
                <a:latin typeface="Comic Sans MS" panose="030F0702030302020204" pitchFamily="66" charset="0"/>
              </a:rPr>
              <a:t>	iii. </a:t>
            </a:r>
            <a:r>
              <a:rPr lang="en-IN" dirty="0" err="1" smtClean="0">
                <a:latin typeface="Comic Sans MS" panose="030F0702030302020204" pitchFamily="66" charset="0"/>
              </a:rPr>
              <a:t>Criss</a:t>
            </a:r>
            <a:r>
              <a:rPr lang="en-IN" dirty="0" smtClean="0">
                <a:latin typeface="Comic Sans MS" panose="030F0702030302020204" pitchFamily="66" charset="0"/>
              </a:rPr>
              <a:t> crossing</a:t>
            </a:r>
          </a:p>
          <a:p>
            <a:pPr marL="0" indent="0">
              <a:buNone/>
            </a:pPr>
            <a:r>
              <a:rPr lang="en-IN" dirty="0">
                <a:latin typeface="Comic Sans MS" panose="030F0702030302020204" pitchFamily="66" charset="0"/>
              </a:rPr>
              <a:t>	</a:t>
            </a:r>
            <a:r>
              <a:rPr lang="en-IN" dirty="0" smtClean="0">
                <a:latin typeface="Comic Sans MS" panose="030F0702030302020204" pitchFamily="66" charset="0"/>
              </a:rPr>
              <a:t>	iv. Rotational crossing</a:t>
            </a:r>
          </a:p>
          <a:p>
            <a:pPr marL="0" indent="0">
              <a:buNone/>
            </a:pPr>
            <a:r>
              <a:rPr lang="en-IN" dirty="0">
                <a:latin typeface="Comic Sans MS" panose="030F0702030302020204" pitchFamily="66" charset="0"/>
              </a:rPr>
              <a:t>	</a:t>
            </a:r>
            <a:r>
              <a:rPr lang="en-IN" dirty="0" smtClean="0">
                <a:latin typeface="Comic Sans MS" panose="030F0702030302020204" pitchFamily="66" charset="0"/>
              </a:rPr>
              <a:t>		a) Three-way rotational crossing</a:t>
            </a:r>
          </a:p>
          <a:p>
            <a:pPr marL="0" indent="0">
              <a:buNone/>
            </a:pPr>
            <a:r>
              <a:rPr lang="en-IN" dirty="0">
                <a:latin typeface="Comic Sans MS" panose="030F0702030302020204" pitchFamily="66" charset="0"/>
              </a:rPr>
              <a:t>	</a:t>
            </a:r>
            <a:r>
              <a:rPr lang="en-IN" dirty="0" smtClean="0">
                <a:latin typeface="Comic Sans MS" panose="030F0702030302020204" pitchFamily="66" charset="0"/>
              </a:rPr>
              <a:t>		b) Four-way rotational crossing, </a:t>
            </a:r>
            <a:r>
              <a:rPr lang="en-IN" dirty="0" err="1" smtClean="0">
                <a:latin typeface="Comic Sans MS" panose="030F0702030302020204" pitchFamily="66" charset="0"/>
              </a:rPr>
              <a:t>etc</a:t>
            </a:r>
            <a:endParaRPr lang="en-IN" dirty="0" smtClean="0">
              <a:latin typeface="Comic Sans MS" panose="030F0702030302020204" pitchFamily="66" charset="0"/>
            </a:endParaRPr>
          </a:p>
          <a:p>
            <a:pPr marL="0" indent="0">
              <a:buNone/>
            </a:pPr>
            <a:r>
              <a:rPr lang="en-IN" dirty="0">
                <a:latin typeface="Comic Sans MS" panose="030F0702030302020204" pitchFamily="66" charset="0"/>
              </a:rPr>
              <a:t>	</a:t>
            </a:r>
            <a:r>
              <a:rPr lang="en-IN" dirty="0" smtClean="0">
                <a:latin typeface="Comic Sans MS" panose="030F0702030302020204" pitchFamily="66" charset="0"/>
              </a:rPr>
              <a:t>	v. Line crossing</a:t>
            </a:r>
          </a:p>
          <a:p>
            <a:pPr marL="0" indent="0">
              <a:buNone/>
            </a:pPr>
            <a:r>
              <a:rPr lang="en-IN" dirty="0">
                <a:latin typeface="Comic Sans MS" panose="030F0702030302020204" pitchFamily="66" charset="0"/>
              </a:rPr>
              <a:t>	</a:t>
            </a:r>
            <a:r>
              <a:rPr lang="en-IN" dirty="0" smtClean="0">
                <a:latin typeface="Comic Sans MS" panose="030F0702030302020204" pitchFamily="66" charset="0"/>
              </a:rPr>
              <a:t>		a) </a:t>
            </a:r>
            <a:r>
              <a:rPr lang="en-IN" dirty="0" err="1" smtClean="0">
                <a:latin typeface="Comic Sans MS" panose="030F0702030302020204" pitchFamily="66" charset="0"/>
              </a:rPr>
              <a:t>Incrossing</a:t>
            </a:r>
            <a:endParaRPr lang="en-IN" dirty="0" smtClean="0">
              <a:latin typeface="Comic Sans MS" panose="030F0702030302020204" pitchFamily="66" charset="0"/>
            </a:endParaRPr>
          </a:p>
          <a:p>
            <a:pPr marL="0" indent="0">
              <a:buNone/>
            </a:pPr>
            <a:r>
              <a:rPr lang="en-IN" dirty="0">
                <a:latin typeface="Comic Sans MS" panose="030F0702030302020204" pitchFamily="66" charset="0"/>
              </a:rPr>
              <a:t>	</a:t>
            </a:r>
            <a:r>
              <a:rPr lang="en-IN" dirty="0" smtClean="0">
                <a:latin typeface="Comic Sans MS" panose="030F0702030302020204" pitchFamily="66" charset="0"/>
              </a:rPr>
              <a:t>		b) In crossbreeding</a:t>
            </a:r>
          </a:p>
          <a:p>
            <a:pPr marL="0" indent="0">
              <a:buNone/>
            </a:pPr>
            <a:r>
              <a:rPr lang="en-GB" dirty="0">
                <a:latin typeface="Comic Sans MS" panose="030F0702030302020204" pitchFamily="66" charset="0"/>
              </a:rPr>
              <a:t>	</a:t>
            </a:r>
            <a:r>
              <a:rPr lang="en-IN" dirty="0">
                <a:latin typeface="Comic Sans MS" panose="030F0702030302020204" pitchFamily="66" charset="0"/>
              </a:rPr>
              <a:t> 3. Grading up</a:t>
            </a:r>
          </a:p>
          <a:p>
            <a:pPr marL="0" indent="0">
              <a:buNone/>
            </a:pPr>
            <a:r>
              <a:rPr lang="en-IN" dirty="0">
                <a:latin typeface="Comic Sans MS" panose="030F0702030302020204" pitchFamily="66" charset="0"/>
              </a:rPr>
              <a:t>	4. Species hybridization</a:t>
            </a:r>
            <a:endParaRPr lang="en-IN" dirty="0" smtClean="0">
              <a:latin typeface="Comic Sans MS" panose="030F0702030302020204" pitchFamily="66" charset="0"/>
            </a:endParaRPr>
          </a:p>
        </p:txBody>
      </p:sp>
    </p:spTree>
    <p:extLst>
      <p:ext uri="{BB962C8B-B14F-4D97-AF65-F5344CB8AC3E}">
        <p14:creationId xmlns:p14="http://schemas.microsoft.com/office/powerpoint/2010/main" val="3716419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1164" y="374072"/>
            <a:ext cx="10702636" cy="6113813"/>
          </a:xfrm>
        </p:spPr>
        <p:txBody>
          <a:bodyPr>
            <a:normAutofit lnSpcReduction="10000"/>
          </a:bodyPr>
          <a:lstStyle/>
          <a:p>
            <a:pPr marL="0" indent="0" algn="just">
              <a:lnSpc>
                <a:spcPct val="100000"/>
              </a:lnSpc>
              <a:buNone/>
            </a:pPr>
            <a:r>
              <a:rPr lang="en-IN" dirty="0" smtClean="0">
                <a:solidFill>
                  <a:srgbClr val="FF0000"/>
                </a:solidFill>
                <a:latin typeface="Comic Sans MS" panose="030F0702030302020204" pitchFamily="66" charset="0"/>
              </a:rPr>
              <a:t>(B) Sheep:</a:t>
            </a:r>
          </a:p>
          <a:p>
            <a:pPr marL="0" indent="0" algn="just">
              <a:lnSpc>
                <a:spcPct val="100000"/>
              </a:lnSpc>
              <a:buNone/>
            </a:pPr>
            <a:r>
              <a:rPr lang="en-IN" dirty="0" smtClean="0">
                <a:latin typeface="Comic Sans MS" panose="030F0702030302020204" pitchFamily="66" charset="0"/>
              </a:rPr>
              <a:t>1. </a:t>
            </a:r>
            <a:r>
              <a:rPr lang="en-IN" dirty="0" err="1" smtClean="0">
                <a:latin typeface="Comic Sans MS" panose="030F0702030302020204" pitchFamily="66" charset="0"/>
              </a:rPr>
              <a:t>Hissardale</a:t>
            </a:r>
            <a:r>
              <a:rPr lang="en-IN" dirty="0" smtClean="0">
                <a:latin typeface="Comic Sans MS" panose="030F0702030302020204" pitchFamily="66" charset="0"/>
              </a:rPr>
              <a:t>	:	Merino (F) x </a:t>
            </a:r>
            <a:r>
              <a:rPr lang="en-IN" dirty="0" err="1" smtClean="0">
                <a:latin typeface="Comic Sans MS" panose="030F0702030302020204" pitchFamily="66" charset="0"/>
              </a:rPr>
              <a:t>Bikaneri</a:t>
            </a:r>
            <a:r>
              <a:rPr lang="en-IN" dirty="0" smtClean="0">
                <a:latin typeface="Comic Sans MS" panose="030F0702030302020204" pitchFamily="66" charset="0"/>
              </a:rPr>
              <a:t> (M)</a:t>
            </a:r>
          </a:p>
          <a:p>
            <a:pPr marL="0" indent="0" algn="just">
              <a:lnSpc>
                <a:spcPct val="100000"/>
              </a:lnSpc>
              <a:buNone/>
            </a:pPr>
            <a:r>
              <a:rPr lang="en-IN" dirty="0" smtClean="0">
                <a:latin typeface="Comic Sans MS" panose="030F0702030302020204" pitchFamily="66" charset="0"/>
              </a:rPr>
              <a:t>2. Columbia	:	Lincoln (F) x </a:t>
            </a:r>
            <a:r>
              <a:rPr lang="en-IN" dirty="0" err="1" smtClean="0">
                <a:latin typeface="Comic Sans MS" panose="030F0702030302020204" pitchFamily="66" charset="0"/>
              </a:rPr>
              <a:t>Rambouillet</a:t>
            </a:r>
            <a:r>
              <a:rPr lang="en-IN" dirty="0" smtClean="0">
                <a:latin typeface="Comic Sans MS" panose="030F0702030302020204" pitchFamily="66" charset="0"/>
              </a:rPr>
              <a:t> (M)</a:t>
            </a:r>
          </a:p>
          <a:p>
            <a:pPr marL="0" indent="0" algn="just">
              <a:lnSpc>
                <a:spcPct val="100000"/>
              </a:lnSpc>
              <a:buNone/>
            </a:pPr>
            <a:r>
              <a:rPr lang="en-IN" dirty="0" smtClean="0">
                <a:latin typeface="Comic Sans MS" panose="030F0702030302020204" pitchFamily="66" charset="0"/>
              </a:rPr>
              <a:t>3. Panama		:	</a:t>
            </a:r>
            <a:r>
              <a:rPr lang="en-IN" dirty="0" err="1" smtClean="0">
                <a:latin typeface="Comic Sans MS" panose="030F0702030302020204" pitchFamily="66" charset="0"/>
              </a:rPr>
              <a:t>Rambouillet</a:t>
            </a:r>
            <a:r>
              <a:rPr lang="en-IN" dirty="0" smtClean="0">
                <a:latin typeface="Comic Sans MS" panose="030F0702030302020204" pitchFamily="66" charset="0"/>
              </a:rPr>
              <a:t> (F) x Lincoln (M)</a:t>
            </a:r>
          </a:p>
          <a:p>
            <a:pPr marL="0" indent="0" algn="just">
              <a:lnSpc>
                <a:spcPct val="100000"/>
              </a:lnSpc>
              <a:buNone/>
            </a:pPr>
            <a:r>
              <a:rPr lang="en-IN" dirty="0" smtClean="0">
                <a:latin typeface="Comic Sans MS" panose="030F0702030302020204" pitchFamily="66" charset="0"/>
              </a:rPr>
              <a:t>4. </a:t>
            </a:r>
            <a:r>
              <a:rPr lang="en-IN" dirty="0" err="1" smtClean="0">
                <a:latin typeface="Comic Sans MS" panose="030F0702030302020204" pitchFamily="66" charset="0"/>
              </a:rPr>
              <a:t>Corriedale</a:t>
            </a:r>
            <a:r>
              <a:rPr lang="en-IN" dirty="0" smtClean="0">
                <a:latin typeface="Comic Sans MS" panose="030F0702030302020204" pitchFamily="66" charset="0"/>
              </a:rPr>
              <a:t>	:</a:t>
            </a:r>
            <a:r>
              <a:rPr lang="en-IN" dirty="0">
                <a:latin typeface="Comic Sans MS" panose="030F0702030302020204" pitchFamily="66" charset="0"/>
              </a:rPr>
              <a:t>	</a:t>
            </a:r>
            <a:r>
              <a:rPr lang="en-IN" dirty="0" smtClean="0">
                <a:latin typeface="Comic Sans MS" panose="030F0702030302020204" pitchFamily="66" charset="0"/>
              </a:rPr>
              <a:t>Merino (</a:t>
            </a:r>
            <a:r>
              <a:rPr lang="en-IN" dirty="0">
                <a:latin typeface="Comic Sans MS" panose="030F0702030302020204" pitchFamily="66" charset="0"/>
              </a:rPr>
              <a:t>F</a:t>
            </a:r>
            <a:r>
              <a:rPr lang="en-IN" dirty="0" smtClean="0">
                <a:latin typeface="Comic Sans MS" panose="030F0702030302020204" pitchFamily="66" charset="0"/>
              </a:rPr>
              <a:t>) x </a:t>
            </a:r>
            <a:r>
              <a:rPr lang="en-IN" dirty="0">
                <a:latin typeface="Comic Sans MS" panose="030F0702030302020204" pitchFamily="66" charset="0"/>
              </a:rPr>
              <a:t>Lincoln </a:t>
            </a:r>
            <a:r>
              <a:rPr lang="en-IN" dirty="0" smtClean="0">
                <a:latin typeface="Comic Sans MS" panose="030F0702030302020204" pitchFamily="66" charset="0"/>
              </a:rPr>
              <a:t>(M)</a:t>
            </a:r>
          </a:p>
          <a:p>
            <a:pPr marL="0" indent="0" algn="just">
              <a:lnSpc>
                <a:spcPct val="100000"/>
              </a:lnSpc>
              <a:buNone/>
            </a:pPr>
            <a:r>
              <a:rPr lang="en-IN" dirty="0" smtClean="0">
                <a:latin typeface="Comic Sans MS" panose="030F0702030302020204" pitchFamily="66" charset="0"/>
              </a:rPr>
              <a:t>5. Bharat Merino :	</a:t>
            </a:r>
            <a:r>
              <a:rPr lang="en-IN" dirty="0" err="1" smtClean="0">
                <a:latin typeface="Comic Sans MS" panose="030F0702030302020204" pitchFamily="66" charset="0"/>
              </a:rPr>
              <a:t>Chokla</a:t>
            </a:r>
            <a:r>
              <a:rPr lang="en-IN" dirty="0" smtClean="0">
                <a:latin typeface="Comic Sans MS" panose="030F0702030302020204" pitchFamily="66" charset="0"/>
              </a:rPr>
              <a:t> &amp; </a:t>
            </a:r>
            <a:r>
              <a:rPr lang="en-IN" dirty="0" err="1" smtClean="0">
                <a:latin typeface="Comic Sans MS" panose="030F0702030302020204" pitchFamily="66" charset="0"/>
              </a:rPr>
              <a:t>Nali</a:t>
            </a:r>
            <a:r>
              <a:rPr lang="en-IN" dirty="0" smtClean="0">
                <a:latin typeface="Comic Sans MS" panose="030F0702030302020204" pitchFamily="66" charset="0"/>
              </a:rPr>
              <a:t> x </a:t>
            </a:r>
            <a:r>
              <a:rPr lang="en-IN" dirty="0" err="1" smtClean="0">
                <a:latin typeface="Comic Sans MS" panose="030F0702030302020204" pitchFamily="66" charset="0"/>
              </a:rPr>
              <a:t>Rambouillet</a:t>
            </a:r>
            <a:r>
              <a:rPr lang="en-IN" dirty="0" smtClean="0">
                <a:latin typeface="Comic Sans MS" panose="030F0702030302020204" pitchFamily="66" charset="0"/>
              </a:rPr>
              <a:t> &amp; merino</a:t>
            </a:r>
          </a:p>
          <a:p>
            <a:pPr marL="0" indent="0" algn="just">
              <a:lnSpc>
                <a:spcPct val="100000"/>
              </a:lnSpc>
              <a:buNone/>
            </a:pPr>
            <a:r>
              <a:rPr lang="en-IN" dirty="0">
                <a:latin typeface="Comic Sans MS" panose="030F0702030302020204" pitchFamily="66" charset="0"/>
              </a:rPr>
              <a:t>	</a:t>
            </a:r>
            <a:r>
              <a:rPr lang="en-IN" dirty="0" smtClean="0">
                <a:latin typeface="Comic Sans MS" panose="030F0702030302020204" pitchFamily="66" charset="0"/>
              </a:rPr>
              <a:t>			75% exotic inheritance at </a:t>
            </a:r>
            <a:r>
              <a:rPr lang="en-IN" dirty="0" err="1" smtClean="0">
                <a:latin typeface="Comic Sans MS" panose="030F0702030302020204" pitchFamily="66" charset="0"/>
              </a:rPr>
              <a:t>Avikanagar</a:t>
            </a:r>
            <a:endParaRPr lang="en-IN" dirty="0" smtClean="0">
              <a:latin typeface="Comic Sans MS" panose="030F0702030302020204" pitchFamily="66" charset="0"/>
            </a:endParaRPr>
          </a:p>
          <a:p>
            <a:pPr marL="0" indent="0" algn="just">
              <a:lnSpc>
                <a:spcPct val="100000"/>
              </a:lnSpc>
              <a:buNone/>
            </a:pPr>
            <a:r>
              <a:rPr lang="en-IN" dirty="0" smtClean="0">
                <a:latin typeface="Comic Sans MS" panose="030F0702030302020204" pitchFamily="66" charset="0"/>
              </a:rPr>
              <a:t>6. </a:t>
            </a:r>
            <a:r>
              <a:rPr lang="en-IN" dirty="0" err="1" smtClean="0">
                <a:latin typeface="Comic Sans MS" panose="030F0702030302020204" pitchFamily="66" charset="0"/>
              </a:rPr>
              <a:t>Avivastra</a:t>
            </a:r>
            <a:r>
              <a:rPr lang="en-IN" dirty="0" smtClean="0">
                <a:latin typeface="Comic Sans MS" panose="030F0702030302020204" pitchFamily="66" charset="0"/>
              </a:rPr>
              <a:t>	:	</a:t>
            </a:r>
            <a:r>
              <a:rPr lang="en-IN" dirty="0" err="1" smtClean="0">
                <a:latin typeface="Comic Sans MS" panose="030F0702030302020204" pitchFamily="66" charset="0"/>
              </a:rPr>
              <a:t>Chokla</a:t>
            </a:r>
            <a:r>
              <a:rPr lang="en-IN" dirty="0" smtClean="0">
                <a:latin typeface="Comic Sans MS" panose="030F0702030302020204" pitchFamily="66" charset="0"/>
              </a:rPr>
              <a:t> </a:t>
            </a:r>
            <a:r>
              <a:rPr lang="en-IN" dirty="0">
                <a:latin typeface="Comic Sans MS" panose="030F0702030302020204" pitchFamily="66" charset="0"/>
              </a:rPr>
              <a:t>&amp; </a:t>
            </a:r>
            <a:r>
              <a:rPr lang="en-IN" dirty="0" err="1">
                <a:latin typeface="Comic Sans MS" panose="030F0702030302020204" pitchFamily="66" charset="0"/>
              </a:rPr>
              <a:t>Nali</a:t>
            </a:r>
            <a:r>
              <a:rPr lang="en-IN" dirty="0">
                <a:latin typeface="Comic Sans MS" panose="030F0702030302020204" pitchFamily="66" charset="0"/>
              </a:rPr>
              <a:t> x </a:t>
            </a:r>
            <a:r>
              <a:rPr lang="en-IN" dirty="0" err="1">
                <a:latin typeface="Comic Sans MS" panose="030F0702030302020204" pitchFamily="66" charset="0"/>
              </a:rPr>
              <a:t>Rambouillet</a:t>
            </a:r>
            <a:r>
              <a:rPr lang="en-IN" dirty="0">
                <a:latin typeface="Comic Sans MS" panose="030F0702030302020204" pitchFamily="66" charset="0"/>
              </a:rPr>
              <a:t> &amp; merino</a:t>
            </a:r>
          </a:p>
          <a:p>
            <a:pPr marL="0" indent="0" algn="just">
              <a:lnSpc>
                <a:spcPct val="100000"/>
              </a:lnSpc>
              <a:buNone/>
            </a:pPr>
            <a:r>
              <a:rPr lang="en-IN" dirty="0">
                <a:latin typeface="Comic Sans MS" panose="030F0702030302020204" pitchFamily="66" charset="0"/>
              </a:rPr>
              <a:t>				</a:t>
            </a:r>
            <a:r>
              <a:rPr lang="en-IN" dirty="0" smtClean="0">
                <a:latin typeface="Comic Sans MS" panose="030F0702030302020204" pitchFamily="66" charset="0"/>
              </a:rPr>
              <a:t>50% </a:t>
            </a:r>
            <a:r>
              <a:rPr lang="en-IN" dirty="0">
                <a:latin typeface="Comic Sans MS" panose="030F0702030302020204" pitchFamily="66" charset="0"/>
              </a:rPr>
              <a:t>exotic </a:t>
            </a:r>
            <a:r>
              <a:rPr lang="en-IN" dirty="0" smtClean="0">
                <a:latin typeface="Comic Sans MS" panose="030F0702030302020204" pitchFamily="66" charset="0"/>
              </a:rPr>
              <a:t>inheritance at </a:t>
            </a:r>
            <a:r>
              <a:rPr lang="en-IN" dirty="0" err="1" smtClean="0">
                <a:latin typeface="Comic Sans MS" panose="030F0702030302020204" pitchFamily="66" charset="0"/>
              </a:rPr>
              <a:t>Avikanagar</a:t>
            </a:r>
            <a:endParaRPr lang="en-IN" dirty="0" smtClean="0">
              <a:latin typeface="Comic Sans MS" panose="030F0702030302020204" pitchFamily="66" charset="0"/>
            </a:endParaRPr>
          </a:p>
          <a:p>
            <a:pPr marL="0" indent="0" algn="just">
              <a:lnSpc>
                <a:spcPct val="100000"/>
              </a:lnSpc>
              <a:buNone/>
            </a:pPr>
            <a:r>
              <a:rPr lang="en-IN" dirty="0" smtClean="0">
                <a:latin typeface="Comic Sans MS" panose="030F0702030302020204" pitchFamily="66" charset="0"/>
              </a:rPr>
              <a:t>7. </a:t>
            </a:r>
            <a:r>
              <a:rPr lang="en-IN" dirty="0" err="1" smtClean="0">
                <a:latin typeface="Comic Sans MS" panose="030F0702030302020204" pitchFamily="66" charset="0"/>
              </a:rPr>
              <a:t>Avikalin</a:t>
            </a:r>
            <a:r>
              <a:rPr lang="en-IN" dirty="0" smtClean="0">
                <a:latin typeface="Comic Sans MS" panose="030F0702030302020204" pitchFamily="66" charset="0"/>
              </a:rPr>
              <a:t>		:	</a:t>
            </a:r>
            <a:r>
              <a:rPr lang="en-IN" dirty="0" err="1" smtClean="0">
                <a:latin typeface="Comic Sans MS" panose="030F0702030302020204" pitchFamily="66" charset="0"/>
              </a:rPr>
              <a:t>Malpura</a:t>
            </a:r>
            <a:r>
              <a:rPr lang="en-IN" dirty="0" smtClean="0">
                <a:latin typeface="Comic Sans MS" panose="030F0702030302020204" pitchFamily="66" charset="0"/>
              </a:rPr>
              <a:t> x </a:t>
            </a:r>
            <a:r>
              <a:rPr lang="en-IN" dirty="0" err="1" smtClean="0">
                <a:latin typeface="Comic Sans MS" panose="030F0702030302020204" pitchFamily="66" charset="0"/>
              </a:rPr>
              <a:t>Rambouillet</a:t>
            </a:r>
            <a:r>
              <a:rPr lang="en-IN" dirty="0" smtClean="0">
                <a:latin typeface="Comic Sans MS" panose="030F0702030302020204" pitchFamily="66" charset="0"/>
              </a:rPr>
              <a:t> (50%) </a:t>
            </a:r>
            <a:r>
              <a:rPr lang="en-IN" dirty="0" err="1" smtClean="0">
                <a:latin typeface="Comic Sans MS" panose="030F0702030302020204" pitchFamily="66" charset="0"/>
              </a:rPr>
              <a:t>Avikanagar</a:t>
            </a:r>
            <a:endParaRPr lang="en-IN" dirty="0" smtClean="0">
              <a:latin typeface="Comic Sans MS" panose="030F0702030302020204" pitchFamily="66" charset="0"/>
            </a:endParaRPr>
          </a:p>
          <a:p>
            <a:pPr marL="0" indent="0" algn="just">
              <a:lnSpc>
                <a:spcPct val="100000"/>
              </a:lnSpc>
              <a:buNone/>
            </a:pPr>
            <a:r>
              <a:rPr lang="en-IN" dirty="0" smtClean="0">
                <a:latin typeface="Comic Sans MS" panose="030F0702030302020204" pitchFamily="66" charset="0"/>
              </a:rPr>
              <a:t>8. </a:t>
            </a:r>
            <a:r>
              <a:rPr lang="en-IN" dirty="0" err="1" smtClean="0">
                <a:latin typeface="Comic Sans MS" panose="030F0702030302020204" pitchFamily="66" charset="0"/>
              </a:rPr>
              <a:t>Avimans</a:t>
            </a:r>
            <a:r>
              <a:rPr lang="en-IN" dirty="0" smtClean="0">
                <a:latin typeface="Comic Sans MS" panose="030F0702030302020204" pitchFamily="66" charset="0"/>
              </a:rPr>
              <a:t>		:	</a:t>
            </a:r>
            <a:r>
              <a:rPr lang="en-IN" dirty="0" err="1" smtClean="0">
                <a:latin typeface="Comic Sans MS" panose="030F0702030302020204" pitchFamily="66" charset="0"/>
              </a:rPr>
              <a:t>Malpura</a:t>
            </a:r>
            <a:r>
              <a:rPr lang="en-IN" dirty="0" smtClean="0">
                <a:latin typeface="Comic Sans MS" panose="030F0702030302020204" pitchFamily="66" charset="0"/>
              </a:rPr>
              <a:t> &amp; </a:t>
            </a:r>
            <a:r>
              <a:rPr lang="en-IN" dirty="0" err="1" smtClean="0">
                <a:latin typeface="Comic Sans MS" panose="030F0702030302020204" pitchFamily="66" charset="0"/>
              </a:rPr>
              <a:t>Sonadi</a:t>
            </a:r>
            <a:r>
              <a:rPr lang="en-IN" dirty="0" smtClean="0">
                <a:latin typeface="Comic Sans MS" panose="030F0702030302020204" pitchFamily="66" charset="0"/>
              </a:rPr>
              <a:t> x </a:t>
            </a:r>
            <a:r>
              <a:rPr lang="en-IN" dirty="0" err="1" smtClean="0">
                <a:latin typeface="Comic Sans MS" panose="030F0702030302020204" pitchFamily="66" charset="0"/>
              </a:rPr>
              <a:t>Dcorset</a:t>
            </a:r>
            <a:r>
              <a:rPr lang="en-IN" dirty="0" smtClean="0">
                <a:latin typeface="Comic Sans MS" panose="030F0702030302020204" pitchFamily="66" charset="0"/>
              </a:rPr>
              <a:t> &amp; Suffolk</a:t>
            </a:r>
          </a:p>
          <a:p>
            <a:pPr marL="0" indent="0" algn="just">
              <a:lnSpc>
                <a:spcPct val="100000"/>
              </a:lnSpc>
              <a:buNone/>
            </a:pPr>
            <a:r>
              <a:rPr lang="en-IN" dirty="0" smtClean="0">
                <a:latin typeface="Comic Sans MS" panose="030F0702030302020204" pitchFamily="66" charset="0"/>
              </a:rPr>
              <a:t>				50% exotic inheritance at </a:t>
            </a:r>
            <a:r>
              <a:rPr lang="en-IN" dirty="0" err="1" smtClean="0">
                <a:latin typeface="Comic Sans MS" panose="030F0702030302020204" pitchFamily="66" charset="0"/>
              </a:rPr>
              <a:t>Avikanagar</a:t>
            </a:r>
            <a:endParaRPr lang="en-IN" dirty="0">
              <a:latin typeface="Comic Sans MS" panose="030F0702030302020204" pitchFamily="66" charset="0"/>
            </a:endParaRPr>
          </a:p>
        </p:txBody>
      </p:sp>
    </p:spTree>
    <p:extLst>
      <p:ext uri="{BB962C8B-B14F-4D97-AF65-F5344CB8AC3E}">
        <p14:creationId xmlns:p14="http://schemas.microsoft.com/office/powerpoint/2010/main" val="1589214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1782"/>
            <a:ext cx="10515600" cy="5775181"/>
          </a:xfrm>
        </p:spPr>
        <p:txBody>
          <a:bodyPr/>
          <a:lstStyle/>
          <a:p>
            <a:pPr marL="0" indent="0">
              <a:spcBef>
                <a:spcPts val="1200"/>
              </a:spcBef>
              <a:spcAft>
                <a:spcPts val="600"/>
              </a:spcAft>
              <a:buNone/>
            </a:pPr>
            <a:r>
              <a:rPr lang="en-IN" dirty="0" smtClean="0">
                <a:latin typeface="Comic Sans MS" panose="030F0702030302020204" pitchFamily="66" charset="0"/>
              </a:rPr>
              <a:t>9. Indian Karakul	:	Marwari, </a:t>
            </a:r>
            <a:r>
              <a:rPr lang="en-IN" dirty="0" err="1" smtClean="0">
                <a:latin typeface="Comic Sans MS" panose="030F0702030302020204" pitchFamily="66" charset="0"/>
              </a:rPr>
              <a:t>Malpura</a:t>
            </a:r>
            <a:r>
              <a:rPr lang="en-IN" dirty="0" smtClean="0">
                <a:latin typeface="Comic Sans MS" panose="030F0702030302020204" pitchFamily="66" charset="0"/>
              </a:rPr>
              <a:t> &amp; </a:t>
            </a:r>
            <a:r>
              <a:rPr lang="en-IN" dirty="0" err="1" smtClean="0">
                <a:latin typeface="Comic Sans MS" panose="030F0702030302020204" pitchFamily="66" charset="0"/>
              </a:rPr>
              <a:t>Sonadi</a:t>
            </a:r>
            <a:r>
              <a:rPr lang="en-IN" dirty="0" smtClean="0">
                <a:latin typeface="Comic Sans MS" panose="030F0702030302020204" pitchFamily="66" charset="0"/>
              </a:rPr>
              <a:t> x 						Russian Karakul (75%) developed 					at CSWRI, Bikaner</a:t>
            </a:r>
          </a:p>
          <a:p>
            <a:pPr marL="0" indent="0">
              <a:spcBef>
                <a:spcPts val="1200"/>
              </a:spcBef>
              <a:spcAft>
                <a:spcPts val="600"/>
              </a:spcAft>
              <a:buNone/>
            </a:pPr>
            <a:r>
              <a:rPr lang="en-IN" dirty="0" smtClean="0">
                <a:latin typeface="Comic Sans MS" panose="030F0702030302020204" pitchFamily="66" charset="0"/>
              </a:rPr>
              <a:t>10. Kashmir Merino	:	</a:t>
            </a:r>
            <a:r>
              <a:rPr lang="en-IN" dirty="0" err="1" smtClean="0">
                <a:latin typeface="Comic Sans MS" panose="030F0702030302020204" pitchFamily="66" charset="0"/>
              </a:rPr>
              <a:t>Gaddi</a:t>
            </a:r>
            <a:r>
              <a:rPr lang="en-IN" dirty="0" smtClean="0">
                <a:latin typeface="Comic Sans MS" panose="030F0702030302020204" pitchFamily="66" charset="0"/>
              </a:rPr>
              <a:t>, </a:t>
            </a:r>
            <a:r>
              <a:rPr lang="en-IN" dirty="0" err="1" smtClean="0">
                <a:latin typeface="Comic Sans MS" panose="030F0702030302020204" pitchFamily="66" charset="0"/>
              </a:rPr>
              <a:t>Bhakarwal</a:t>
            </a:r>
            <a:r>
              <a:rPr lang="en-IN" dirty="0" smtClean="0">
                <a:latin typeface="Comic Sans MS" panose="030F0702030302020204" pitchFamily="66" charset="0"/>
              </a:rPr>
              <a:t> &amp; </a:t>
            </a:r>
            <a:r>
              <a:rPr lang="en-IN" dirty="0" err="1" smtClean="0">
                <a:latin typeface="Comic Sans MS" panose="030F0702030302020204" pitchFamily="66" charset="0"/>
              </a:rPr>
              <a:t>Poonchi</a:t>
            </a:r>
            <a:r>
              <a:rPr lang="en-IN" dirty="0" smtClean="0">
                <a:latin typeface="Comic Sans MS" panose="030F0702030302020204" pitchFamily="66" charset="0"/>
              </a:rPr>
              <a:t> x 						Merino &amp; </a:t>
            </a:r>
            <a:r>
              <a:rPr lang="en-IN" dirty="0" err="1" smtClean="0">
                <a:latin typeface="Comic Sans MS" panose="030F0702030302020204" pitchFamily="66" charset="0"/>
              </a:rPr>
              <a:t>Rambouillet</a:t>
            </a:r>
            <a:r>
              <a:rPr lang="en-IN" dirty="0" smtClean="0">
                <a:latin typeface="Comic Sans MS" panose="030F0702030302020204" pitchFamily="66" charset="0"/>
              </a:rPr>
              <a:t> (50 – 75%) </a:t>
            </a:r>
          </a:p>
          <a:p>
            <a:pPr marL="0" indent="0">
              <a:spcBef>
                <a:spcPts val="1200"/>
              </a:spcBef>
              <a:spcAft>
                <a:spcPts val="600"/>
              </a:spcAft>
              <a:buNone/>
            </a:pPr>
            <a:r>
              <a:rPr lang="en-IN" dirty="0">
                <a:latin typeface="Comic Sans MS" panose="030F0702030302020204" pitchFamily="66" charset="0"/>
              </a:rPr>
              <a:t>	</a:t>
            </a:r>
            <a:r>
              <a:rPr lang="en-IN" dirty="0" smtClean="0">
                <a:latin typeface="Comic Sans MS" panose="030F0702030302020204" pitchFamily="66" charset="0"/>
              </a:rPr>
              <a:t>				developed at CSWRI, </a:t>
            </a:r>
            <a:r>
              <a:rPr lang="en-IN" dirty="0" err="1" smtClean="0">
                <a:latin typeface="Comic Sans MS" panose="030F0702030302020204" pitchFamily="66" charset="0"/>
              </a:rPr>
              <a:t>Avikanagar</a:t>
            </a:r>
            <a:endParaRPr lang="en-IN" dirty="0" smtClean="0">
              <a:latin typeface="Comic Sans MS" panose="030F0702030302020204" pitchFamily="66" charset="0"/>
            </a:endParaRPr>
          </a:p>
          <a:p>
            <a:pPr marL="0" indent="0">
              <a:spcBef>
                <a:spcPts val="1200"/>
              </a:spcBef>
              <a:spcAft>
                <a:spcPts val="600"/>
              </a:spcAft>
              <a:buNone/>
            </a:pPr>
            <a:r>
              <a:rPr lang="en-IN" dirty="0" smtClean="0">
                <a:solidFill>
                  <a:srgbClr val="FF0000"/>
                </a:solidFill>
                <a:latin typeface="Comic Sans MS" panose="030F0702030302020204" pitchFamily="66" charset="0"/>
              </a:rPr>
              <a:t>(C) Pig :</a:t>
            </a:r>
          </a:p>
          <a:p>
            <a:pPr marL="0" indent="0">
              <a:spcBef>
                <a:spcPts val="1200"/>
              </a:spcBef>
              <a:spcAft>
                <a:spcPts val="600"/>
              </a:spcAft>
              <a:buNone/>
            </a:pPr>
            <a:r>
              <a:rPr lang="en-IN" dirty="0" smtClean="0">
                <a:latin typeface="Comic Sans MS" panose="030F0702030302020204" pitchFamily="66" charset="0"/>
              </a:rPr>
              <a:t>1. </a:t>
            </a:r>
            <a:r>
              <a:rPr lang="en-IN" dirty="0" smtClean="0">
                <a:solidFill>
                  <a:srgbClr val="002060"/>
                </a:solidFill>
                <a:latin typeface="Comic Sans MS" panose="030F0702030302020204" pitchFamily="66" charset="0"/>
              </a:rPr>
              <a:t>T &amp; D </a:t>
            </a:r>
            <a:r>
              <a:rPr lang="en-IN" dirty="0" smtClean="0">
                <a:latin typeface="Comic Sans MS" panose="030F0702030302020204" pitchFamily="66" charset="0"/>
              </a:rPr>
              <a:t>			:  	</a:t>
            </a:r>
            <a:r>
              <a:rPr lang="en-IN" dirty="0" smtClean="0">
                <a:solidFill>
                  <a:srgbClr val="002060"/>
                </a:solidFill>
                <a:latin typeface="Comic Sans MS" panose="030F0702030302020204" pitchFamily="66" charset="0"/>
              </a:rPr>
              <a:t>Tamworth </a:t>
            </a:r>
            <a:r>
              <a:rPr lang="en-IN" dirty="0" smtClean="0">
                <a:latin typeface="Comic Sans MS" panose="030F0702030302020204" pitchFamily="66" charset="0"/>
              </a:rPr>
              <a:t>x </a:t>
            </a:r>
            <a:r>
              <a:rPr lang="en-IN" dirty="0" smtClean="0">
                <a:solidFill>
                  <a:srgbClr val="7030A0"/>
                </a:solidFill>
                <a:latin typeface="Comic Sans MS" panose="030F0702030302020204" pitchFamily="66" charset="0"/>
              </a:rPr>
              <a:t>Desi</a:t>
            </a:r>
            <a:r>
              <a:rPr lang="en-IN" dirty="0" smtClean="0">
                <a:latin typeface="Comic Sans MS" panose="030F0702030302020204" pitchFamily="66" charset="0"/>
              </a:rPr>
              <a:t>     developed at 						RVC, </a:t>
            </a:r>
            <a:r>
              <a:rPr lang="en-IN" dirty="0" err="1" smtClean="0">
                <a:latin typeface="Comic Sans MS" panose="030F0702030302020204" pitchFamily="66" charset="0"/>
              </a:rPr>
              <a:t>Kanke</a:t>
            </a:r>
            <a:r>
              <a:rPr lang="en-IN" dirty="0" smtClean="0">
                <a:latin typeface="Comic Sans MS" panose="030F0702030302020204" pitchFamily="66" charset="0"/>
              </a:rPr>
              <a:t>, Ranchi</a:t>
            </a:r>
            <a:endParaRPr lang="en-IN" dirty="0">
              <a:latin typeface="Comic Sans MS" panose="030F0702030302020204" pitchFamily="66" charset="0"/>
            </a:endParaRPr>
          </a:p>
        </p:txBody>
      </p:sp>
    </p:spTree>
    <p:extLst>
      <p:ext uri="{BB962C8B-B14F-4D97-AF65-F5344CB8AC3E}">
        <p14:creationId xmlns:p14="http://schemas.microsoft.com/office/powerpoint/2010/main" val="3127329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1055"/>
            <a:ext cx="10515600" cy="5705908"/>
          </a:xfrm>
        </p:spPr>
        <p:txBody>
          <a:bodyPr/>
          <a:lstStyle/>
          <a:p>
            <a:pPr marL="0" indent="0" algn="ctr">
              <a:buNone/>
            </a:pPr>
            <a:endParaRPr lang="en-IN" sz="13800" b="1" dirty="0" smtClean="0">
              <a:latin typeface="Comic Sans MS" panose="030F0702030302020204" pitchFamily="66" charset="0"/>
            </a:endParaRPr>
          </a:p>
          <a:p>
            <a:pPr marL="0" indent="0" algn="ctr">
              <a:buNone/>
            </a:pPr>
            <a:r>
              <a:rPr lang="en-IN" sz="13800" b="1" dirty="0" smtClean="0">
                <a:solidFill>
                  <a:schemeClr val="accent5">
                    <a:lumMod val="75000"/>
                  </a:schemeClr>
                </a:solidFill>
                <a:latin typeface="Comic Sans MS" panose="030F0702030302020204" pitchFamily="66" charset="0"/>
              </a:rPr>
              <a:t>Thank 	You</a:t>
            </a:r>
            <a:endParaRPr lang="en-IN" b="1" dirty="0">
              <a:solidFill>
                <a:schemeClr val="accent5">
                  <a:lumMod val="75000"/>
                </a:schemeClr>
              </a:solidFill>
              <a:latin typeface="Comic Sans MS" panose="030F0702030302020204" pitchFamily="66" charset="0"/>
            </a:endParaRPr>
          </a:p>
        </p:txBody>
      </p:sp>
    </p:spTree>
    <p:extLst>
      <p:ext uri="{BB962C8B-B14F-4D97-AF65-F5344CB8AC3E}">
        <p14:creationId xmlns:p14="http://schemas.microsoft.com/office/powerpoint/2010/main" val="52972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072" y="290945"/>
            <a:ext cx="10515600" cy="5664345"/>
          </a:xfrm>
        </p:spPr>
        <p:txBody>
          <a:bodyPr>
            <a:normAutofit/>
          </a:bodyPr>
          <a:lstStyle/>
          <a:p>
            <a:pPr marL="0" indent="0">
              <a:buNone/>
            </a:pPr>
            <a:r>
              <a:rPr lang="en-IN" sz="3000" b="1" dirty="0" smtClean="0">
                <a:solidFill>
                  <a:srgbClr val="FF0000"/>
                </a:solidFill>
                <a:latin typeface="Comic Sans MS" panose="030F0702030302020204" pitchFamily="66" charset="0"/>
              </a:rPr>
              <a:t>Genetic consequences of outbreeding:</a:t>
            </a:r>
            <a:endParaRPr lang="en-IN" sz="3000" dirty="0" smtClean="0">
              <a:solidFill>
                <a:srgbClr val="FF0000"/>
              </a:solidFill>
              <a:latin typeface="Comic Sans MS" panose="030F0702030302020204" pitchFamily="66" charset="0"/>
            </a:endParaRPr>
          </a:p>
          <a:p>
            <a:pPr marL="571500" indent="-571500" algn="just">
              <a:spcBef>
                <a:spcPts val="1200"/>
              </a:spcBef>
              <a:spcAft>
                <a:spcPts val="600"/>
              </a:spcAft>
              <a:buAutoNum type="romanLcParenR"/>
            </a:pPr>
            <a:r>
              <a:rPr lang="en-IN" sz="3000" dirty="0" smtClean="0">
                <a:solidFill>
                  <a:srgbClr val="0070C0"/>
                </a:solidFill>
                <a:latin typeface="Comic Sans MS" panose="030F0702030302020204" pitchFamily="66" charset="0"/>
              </a:rPr>
              <a:t>Outbreeding increases heterozygosity</a:t>
            </a:r>
            <a:r>
              <a:rPr lang="en-IN" sz="3000" dirty="0" smtClean="0">
                <a:latin typeface="Comic Sans MS" panose="030F0702030302020204" pitchFamily="66" charset="0"/>
              </a:rPr>
              <a:t> at the cost of homozygosity.</a:t>
            </a:r>
          </a:p>
          <a:p>
            <a:pPr marL="571500" indent="-571500" algn="just">
              <a:spcBef>
                <a:spcPts val="1200"/>
              </a:spcBef>
              <a:spcAft>
                <a:spcPts val="600"/>
              </a:spcAft>
              <a:buAutoNum type="romanLcParenR"/>
            </a:pPr>
            <a:r>
              <a:rPr lang="en-IN" sz="3000" dirty="0" smtClean="0">
                <a:latin typeface="Comic Sans MS" panose="030F0702030302020204" pitchFamily="66" charset="0"/>
              </a:rPr>
              <a:t> If the mates are homozygous for contrasting allele for a given locus then </a:t>
            </a:r>
            <a:r>
              <a:rPr lang="en-IN" sz="3000" dirty="0" smtClean="0">
                <a:solidFill>
                  <a:srgbClr val="0070C0"/>
                </a:solidFill>
                <a:latin typeface="Comic Sans MS" panose="030F0702030302020204" pitchFamily="66" charset="0"/>
              </a:rPr>
              <a:t>maximum amount of heterozygosity is attained in F1 generation</a:t>
            </a:r>
            <a:r>
              <a:rPr lang="en-IN" sz="3000" dirty="0" smtClean="0">
                <a:latin typeface="Comic Sans MS" panose="030F0702030302020204" pitchFamily="66" charset="0"/>
              </a:rPr>
              <a:t> ( half-</a:t>
            </a:r>
            <a:r>
              <a:rPr lang="en-IN" sz="3000" dirty="0" err="1" smtClean="0">
                <a:latin typeface="Comic Sans MS" panose="030F0702030302020204" pitchFamily="66" charset="0"/>
              </a:rPr>
              <a:t>breds</a:t>
            </a:r>
            <a:r>
              <a:rPr lang="en-IN" sz="3000" dirty="0" smtClean="0">
                <a:latin typeface="Comic Sans MS" panose="030F0702030302020204" pitchFamily="66" charset="0"/>
              </a:rPr>
              <a:t>).</a:t>
            </a:r>
          </a:p>
          <a:p>
            <a:pPr marL="0" indent="0" algn="just">
              <a:spcBef>
                <a:spcPts val="1200"/>
              </a:spcBef>
              <a:spcAft>
                <a:spcPts val="600"/>
              </a:spcAft>
              <a:buNone/>
            </a:pPr>
            <a:r>
              <a:rPr lang="en-IN" sz="3000" dirty="0">
                <a:latin typeface="Comic Sans MS" panose="030F0702030302020204" pitchFamily="66" charset="0"/>
              </a:rPr>
              <a:t>	</a:t>
            </a:r>
            <a:r>
              <a:rPr lang="en-IN" sz="3000" dirty="0" smtClean="0">
                <a:latin typeface="Comic Sans MS" panose="030F0702030302020204" pitchFamily="66" charset="0"/>
              </a:rPr>
              <a:t>			Population I 	x	Population II</a:t>
            </a:r>
          </a:p>
          <a:p>
            <a:pPr marL="0" indent="0" algn="just">
              <a:spcBef>
                <a:spcPts val="1200"/>
              </a:spcBef>
              <a:spcAft>
                <a:spcPts val="600"/>
              </a:spcAft>
              <a:buNone/>
            </a:pPr>
            <a:r>
              <a:rPr lang="en-IN" sz="3000" dirty="0" smtClean="0">
                <a:latin typeface="Comic Sans MS" panose="030F0702030302020204" pitchFamily="66" charset="0"/>
              </a:rPr>
              <a:t>Genotype </a:t>
            </a:r>
            <a:r>
              <a:rPr lang="en-IN" sz="3000" dirty="0">
                <a:latin typeface="Comic Sans MS" panose="030F0702030302020204" pitchFamily="66" charset="0"/>
              </a:rPr>
              <a:t>of Parents </a:t>
            </a:r>
            <a:r>
              <a:rPr lang="en-IN" sz="3000" dirty="0" smtClean="0">
                <a:latin typeface="Comic Sans MS" panose="030F0702030302020204" pitchFamily="66" charset="0"/>
              </a:rPr>
              <a:t>	  </a:t>
            </a:r>
            <a:r>
              <a:rPr lang="en-IN" sz="3000" dirty="0" err="1" smtClean="0">
                <a:latin typeface="Comic Sans MS" panose="030F0702030302020204" pitchFamily="66" charset="0"/>
              </a:rPr>
              <a:t>TTggRRyy</a:t>
            </a:r>
            <a:r>
              <a:rPr lang="en-IN" sz="3000" dirty="0" smtClean="0">
                <a:latin typeface="Comic Sans MS" panose="030F0702030302020204" pitchFamily="66" charset="0"/>
              </a:rPr>
              <a:t>		  </a:t>
            </a:r>
            <a:r>
              <a:rPr lang="en-IN" sz="3000" dirty="0" err="1" smtClean="0">
                <a:latin typeface="Comic Sans MS" panose="030F0702030302020204" pitchFamily="66" charset="0"/>
              </a:rPr>
              <a:t>ttGGrrYY</a:t>
            </a:r>
            <a:endParaRPr lang="en-IN" sz="3000" dirty="0" smtClean="0">
              <a:latin typeface="Comic Sans MS" panose="030F0702030302020204" pitchFamily="66" charset="0"/>
            </a:endParaRPr>
          </a:p>
          <a:p>
            <a:pPr marL="0" indent="0" algn="just">
              <a:spcBef>
                <a:spcPts val="1200"/>
              </a:spcBef>
              <a:spcAft>
                <a:spcPts val="600"/>
              </a:spcAft>
              <a:buNone/>
            </a:pPr>
            <a:r>
              <a:rPr lang="en-IN" sz="3000" dirty="0" smtClean="0">
                <a:latin typeface="Comic Sans MS" panose="030F0702030302020204" pitchFamily="66" charset="0"/>
              </a:rPr>
              <a:t>Genotype </a:t>
            </a:r>
            <a:r>
              <a:rPr lang="en-IN" sz="3000" dirty="0">
                <a:latin typeface="Comic Sans MS" panose="030F0702030302020204" pitchFamily="66" charset="0"/>
              </a:rPr>
              <a:t>of Progeny (F</a:t>
            </a:r>
            <a:r>
              <a:rPr lang="en-IN" sz="3000" baseline="-25000" dirty="0">
                <a:latin typeface="Comic Sans MS" panose="030F0702030302020204" pitchFamily="66" charset="0"/>
              </a:rPr>
              <a:t>1</a:t>
            </a:r>
            <a:r>
              <a:rPr lang="en-IN" sz="3000" dirty="0">
                <a:latin typeface="Comic Sans MS" panose="030F0702030302020204" pitchFamily="66" charset="0"/>
              </a:rPr>
              <a:t>) </a:t>
            </a:r>
            <a:r>
              <a:rPr lang="en-IN" sz="3000" dirty="0" smtClean="0">
                <a:latin typeface="Comic Sans MS" panose="030F0702030302020204" pitchFamily="66" charset="0"/>
              </a:rPr>
              <a:t>			</a:t>
            </a:r>
            <a:r>
              <a:rPr lang="en-IN" sz="3000" dirty="0" err="1" smtClean="0">
                <a:solidFill>
                  <a:srgbClr val="FF0000"/>
                </a:solidFill>
                <a:latin typeface="Comic Sans MS" panose="030F0702030302020204" pitchFamily="66" charset="0"/>
              </a:rPr>
              <a:t>TtGgRrYy</a:t>
            </a:r>
            <a:endParaRPr lang="en-IN" sz="3000" dirty="0" smtClean="0">
              <a:solidFill>
                <a:srgbClr val="FF0000"/>
              </a:solidFill>
              <a:latin typeface="Comic Sans MS" panose="030F0702030302020204" pitchFamily="66" charset="0"/>
            </a:endParaRPr>
          </a:p>
          <a:p>
            <a:pPr marL="0" indent="0" algn="just">
              <a:spcBef>
                <a:spcPts val="1200"/>
              </a:spcBef>
              <a:spcAft>
                <a:spcPts val="600"/>
              </a:spcAft>
              <a:buNone/>
            </a:pPr>
            <a:endParaRPr lang="en-IN" sz="3200" dirty="0" smtClean="0">
              <a:latin typeface="Comic Sans MS" panose="030F0702030302020204" pitchFamily="66" charset="0"/>
            </a:endParaRPr>
          </a:p>
        </p:txBody>
      </p:sp>
    </p:spTree>
    <p:extLst>
      <p:ext uri="{BB962C8B-B14F-4D97-AF65-F5344CB8AC3E}">
        <p14:creationId xmlns:p14="http://schemas.microsoft.com/office/powerpoint/2010/main" val="325281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10515600" cy="5872163"/>
          </a:xfrm>
        </p:spPr>
        <p:txBody>
          <a:bodyPr>
            <a:normAutofit/>
          </a:bodyPr>
          <a:lstStyle/>
          <a:p>
            <a:pPr marL="0" indent="0" algn="just">
              <a:spcBef>
                <a:spcPts val="1200"/>
              </a:spcBef>
              <a:spcAft>
                <a:spcPts val="600"/>
              </a:spcAft>
              <a:buNone/>
            </a:pPr>
            <a:r>
              <a:rPr lang="en-IN" sz="3200" dirty="0" smtClean="0">
                <a:latin typeface="Comic Sans MS" panose="030F0702030302020204" pitchFamily="66" charset="0"/>
              </a:rPr>
              <a:t>iii) In half-bred (F1) population </a:t>
            </a:r>
            <a:r>
              <a:rPr lang="en-IN" sz="3200" dirty="0" smtClean="0">
                <a:solidFill>
                  <a:srgbClr val="00B050"/>
                </a:solidFill>
                <a:latin typeface="Comic Sans MS" panose="030F0702030302020204" pitchFamily="66" charset="0"/>
              </a:rPr>
              <a:t>the frequency of dominant and recessive alleles at a given locus becomes equal</a:t>
            </a:r>
            <a:r>
              <a:rPr lang="en-IN" sz="3200" dirty="0" smtClean="0">
                <a:latin typeface="Comic Sans MS" panose="030F0702030302020204" pitchFamily="66" charset="0"/>
              </a:rPr>
              <a:t> i.e., p = q = 0.5.</a:t>
            </a:r>
          </a:p>
          <a:p>
            <a:pPr marL="0" indent="0" algn="just">
              <a:spcBef>
                <a:spcPts val="1200"/>
              </a:spcBef>
              <a:spcAft>
                <a:spcPts val="600"/>
              </a:spcAft>
              <a:buNone/>
            </a:pPr>
            <a:r>
              <a:rPr lang="en-IN" sz="3200" dirty="0" smtClean="0">
                <a:latin typeface="Comic Sans MS" panose="030F0702030302020204" pitchFamily="66" charset="0"/>
              </a:rPr>
              <a:t>iv) Selfing or self fertilization leads to </a:t>
            </a:r>
            <a:r>
              <a:rPr lang="en-IN" sz="3200" dirty="0" smtClean="0">
                <a:solidFill>
                  <a:srgbClr val="00B050"/>
                </a:solidFill>
                <a:latin typeface="Comic Sans MS" panose="030F0702030302020204" pitchFamily="66" charset="0"/>
              </a:rPr>
              <a:t>decrease in heterozygosity in subsequent generations</a:t>
            </a:r>
            <a:r>
              <a:rPr lang="en-IN" sz="3200" dirty="0" smtClean="0">
                <a:latin typeface="Comic Sans MS" panose="030F0702030302020204" pitchFamily="66" charset="0"/>
              </a:rPr>
              <a:t> </a:t>
            </a:r>
            <a:r>
              <a:rPr lang="en-IN" sz="3200" dirty="0" smtClean="0">
                <a:solidFill>
                  <a:srgbClr val="FF0000"/>
                </a:solidFill>
                <a:latin typeface="Comic Sans MS" panose="030F0702030302020204" pitchFamily="66" charset="0"/>
              </a:rPr>
              <a:t>due to segregation of genes.</a:t>
            </a:r>
          </a:p>
          <a:p>
            <a:pPr marL="0" indent="0" algn="just">
              <a:spcBef>
                <a:spcPts val="1200"/>
              </a:spcBef>
              <a:spcAft>
                <a:spcPts val="600"/>
              </a:spcAft>
              <a:buNone/>
            </a:pPr>
            <a:r>
              <a:rPr lang="en-IN" sz="3200" dirty="0" smtClean="0">
                <a:latin typeface="Comic Sans MS" panose="030F0702030302020204" pitchFamily="66" charset="0"/>
              </a:rPr>
              <a:t>v) </a:t>
            </a:r>
            <a:r>
              <a:rPr lang="en-IN" sz="3200" dirty="0" smtClean="0">
                <a:solidFill>
                  <a:srgbClr val="0070C0"/>
                </a:solidFill>
                <a:latin typeface="Comic Sans MS" panose="030F0702030302020204" pitchFamily="66" charset="0"/>
              </a:rPr>
              <a:t>Due to heterozygosity, the outbred individuals do not tend to be breed true.</a:t>
            </a:r>
          </a:p>
          <a:p>
            <a:pPr marL="0" indent="0" algn="just">
              <a:spcBef>
                <a:spcPts val="1200"/>
              </a:spcBef>
              <a:spcAft>
                <a:spcPts val="600"/>
              </a:spcAft>
              <a:buNone/>
            </a:pPr>
            <a:r>
              <a:rPr lang="en-IN" sz="3200" dirty="0" smtClean="0">
                <a:latin typeface="Comic Sans MS" panose="030F0702030302020204" pitchFamily="66" charset="0"/>
              </a:rPr>
              <a:t>vi) </a:t>
            </a:r>
            <a:r>
              <a:rPr lang="en-IN" sz="3200" dirty="0" smtClean="0">
                <a:solidFill>
                  <a:srgbClr val="7030A0"/>
                </a:solidFill>
                <a:latin typeface="Comic Sans MS" panose="030F0702030302020204" pitchFamily="66" charset="0"/>
              </a:rPr>
              <a:t>In many cases the outbreds show their superiority over the mid-parental value in performance. </a:t>
            </a:r>
            <a:r>
              <a:rPr lang="en-IN" sz="3200" dirty="0">
                <a:latin typeface="Comic Sans MS" panose="030F0702030302020204" pitchFamily="66" charset="0"/>
              </a:rPr>
              <a:t>This is called </a:t>
            </a:r>
            <a:r>
              <a:rPr lang="en-IN" sz="3200" dirty="0">
                <a:solidFill>
                  <a:srgbClr val="FF0000"/>
                </a:solidFill>
                <a:latin typeface="Comic Sans MS" panose="030F0702030302020204" pitchFamily="66" charset="0"/>
              </a:rPr>
              <a:t>heterosis or hybrid vigour.</a:t>
            </a:r>
            <a:endParaRPr lang="en-IN" sz="3200" dirty="0" smtClean="0">
              <a:solidFill>
                <a:srgbClr val="FF0000"/>
              </a:solidFill>
              <a:latin typeface="Comic Sans MS" panose="030F0702030302020204" pitchFamily="66" charset="0"/>
            </a:endParaRPr>
          </a:p>
          <a:p>
            <a:pPr marL="0" indent="0" algn="just">
              <a:spcBef>
                <a:spcPts val="1200"/>
              </a:spcBef>
              <a:spcAft>
                <a:spcPts val="600"/>
              </a:spcAft>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p:txBody>
      </p:sp>
    </p:spTree>
    <p:extLst>
      <p:ext uri="{BB962C8B-B14F-4D97-AF65-F5344CB8AC3E}">
        <p14:creationId xmlns:p14="http://schemas.microsoft.com/office/powerpoint/2010/main" val="2829369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304800"/>
                <a:ext cx="10515600" cy="6270171"/>
              </a:xfrm>
            </p:spPr>
            <p:txBody>
              <a:bodyPr>
                <a:normAutofit/>
              </a:bodyPr>
              <a:lstStyle/>
              <a:p>
                <a:pPr marL="0" indent="0" algn="just">
                  <a:spcBef>
                    <a:spcPts val="1200"/>
                  </a:spcBef>
                  <a:spcAft>
                    <a:spcPts val="600"/>
                  </a:spcAft>
                  <a:buNone/>
                </a:pPr>
                <a:r>
                  <a:rPr lang="en-IN" b="1" dirty="0" smtClean="0">
                    <a:solidFill>
                      <a:srgbClr val="FF0000"/>
                    </a:solidFill>
                    <a:latin typeface="Comic Sans MS" panose="030F0702030302020204" pitchFamily="66" charset="0"/>
                  </a:rPr>
                  <a:t>Heterosis</a:t>
                </a:r>
                <a:r>
                  <a:rPr lang="en-IN" b="1" dirty="0" smtClean="0">
                    <a:latin typeface="Comic Sans MS" panose="030F0702030302020204" pitchFamily="66" charset="0"/>
                  </a:rPr>
                  <a:t>: </a:t>
                </a:r>
                <a:r>
                  <a:rPr lang="en-IN" dirty="0" smtClean="0">
                    <a:solidFill>
                      <a:srgbClr val="7030A0"/>
                    </a:solidFill>
                    <a:latin typeface="Comic Sans MS" panose="030F0702030302020204" pitchFamily="66" charset="0"/>
                  </a:rPr>
                  <a:t>The </a:t>
                </a:r>
                <a:r>
                  <a:rPr lang="en-IN" dirty="0">
                    <a:solidFill>
                      <a:srgbClr val="7030A0"/>
                    </a:solidFill>
                    <a:latin typeface="Comic Sans MS" panose="030F0702030302020204" pitchFamily="66" charset="0"/>
                  </a:rPr>
                  <a:t>average superiority of outbreds over their </a:t>
                </a:r>
                <a:r>
                  <a:rPr lang="en-IN" dirty="0" smtClean="0">
                    <a:solidFill>
                      <a:srgbClr val="7030A0"/>
                    </a:solidFill>
                    <a:latin typeface="Comic Sans MS" panose="030F0702030302020204" pitchFamily="66" charset="0"/>
                  </a:rPr>
                  <a:t>mid-parental value (parental average) </a:t>
                </a:r>
                <a:r>
                  <a:rPr lang="en-IN" dirty="0">
                    <a:solidFill>
                      <a:srgbClr val="7030A0"/>
                    </a:solidFill>
                    <a:latin typeface="Comic Sans MS" panose="030F0702030302020204" pitchFamily="66" charset="0"/>
                  </a:rPr>
                  <a:t>is called heterosis or hybrid vigour.</a:t>
                </a:r>
              </a:p>
              <a:p>
                <a:pPr marL="0" indent="0" algn="just">
                  <a:spcBef>
                    <a:spcPts val="1200"/>
                  </a:spcBef>
                  <a:spcAft>
                    <a:spcPts val="600"/>
                  </a:spcAft>
                  <a:buNone/>
                </a:pPr>
                <a:r>
                  <a:rPr lang="en-IN" dirty="0" smtClean="0">
                    <a:latin typeface="Comic Sans MS" panose="030F0702030302020204" pitchFamily="66" charset="0"/>
                  </a:rPr>
                  <a:t>Heterosis is expressed in terms of percentage (%).</a:t>
                </a:r>
              </a:p>
              <a:p>
                <a:pPr marL="0" indent="0" algn="just">
                  <a:spcBef>
                    <a:spcPts val="1200"/>
                  </a:spcBef>
                  <a:spcAft>
                    <a:spcPts val="600"/>
                  </a:spcAft>
                  <a:buNone/>
                </a:pPr>
                <a:r>
                  <a:rPr lang="en-IN" dirty="0" smtClean="0">
                    <a:solidFill>
                      <a:srgbClr val="FF0000"/>
                    </a:solidFill>
                    <a:latin typeface="Comic Sans MS" panose="030F0702030302020204" pitchFamily="66" charset="0"/>
                  </a:rPr>
                  <a:t>Heterosis (%)</a:t>
                </a:r>
                <a:r>
                  <a:rPr lang="en-IN" dirty="0" smtClean="0">
                    <a:latin typeface="Comic Sans MS" panose="030F0702030302020204" pitchFamily="66" charset="0"/>
                  </a:rPr>
                  <a:t> = </a:t>
                </a:r>
                <a14:m>
                  <m:oMath xmlns:m="http://schemas.openxmlformats.org/officeDocument/2006/math">
                    <m:f>
                      <m:fPr>
                        <m:ctrlPr>
                          <a:rPr lang="en-IN" b="1" i="1" smtClean="0">
                            <a:solidFill>
                              <a:srgbClr val="002060"/>
                            </a:solidFill>
                            <a:latin typeface="Cambria Math" panose="02040503050406030204" pitchFamily="18" charset="0"/>
                          </a:rPr>
                        </m:ctrlPr>
                      </m:fPr>
                      <m:num>
                        <m:d>
                          <m:dPr>
                            <m:ctrlPr>
                              <a:rPr lang="en-IN" b="1" i="1" smtClean="0">
                                <a:solidFill>
                                  <a:srgbClr val="002060"/>
                                </a:solidFill>
                                <a:latin typeface="Cambria Math" panose="02040503050406030204" pitchFamily="18" charset="0"/>
                              </a:rPr>
                            </m:ctrlPr>
                          </m:dPr>
                          <m:e>
                            <m:r>
                              <a:rPr lang="en-IN" b="1" i="1" smtClean="0">
                                <a:solidFill>
                                  <a:srgbClr val="002060"/>
                                </a:solidFill>
                                <a:latin typeface="Cambria Math" panose="02040503050406030204" pitchFamily="18" charset="0"/>
                              </a:rPr>
                              <m:t>𝑿</m:t>
                            </m:r>
                            <m:r>
                              <a:rPr lang="en-IN" b="1" i="1" baseline="-25000" smtClean="0">
                                <a:solidFill>
                                  <a:srgbClr val="002060"/>
                                </a:solidFill>
                                <a:latin typeface="Cambria Math" panose="02040503050406030204" pitchFamily="18" charset="0"/>
                              </a:rPr>
                              <m:t>𝑶</m:t>
                            </m:r>
                            <m:r>
                              <a:rPr lang="en-IN" b="1" i="1" smtClean="0">
                                <a:solidFill>
                                  <a:srgbClr val="002060"/>
                                </a:solidFill>
                                <a:latin typeface="Cambria Math" panose="02040503050406030204" pitchFamily="18" charset="0"/>
                              </a:rPr>
                              <m:t> −</m:t>
                            </m:r>
                            <m:r>
                              <a:rPr lang="en-IN" b="1" i="1" smtClean="0">
                                <a:solidFill>
                                  <a:srgbClr val="002060"/>
                                </a:solidFill>
                                <a:latin typeface="Cambria Math" panose="02040503050406030204" pitchFamily="18" charset="0"/>
                              </a:rPr>
                              <m:t>𝑿𝑷</m:t>
                            </m:r>
                          </m:e>
                        </m:d>
                        <m:r>
                          <a:rPr lang="en-IN" b="1" i="1" smtClean="0">
                            <a:solidFill>
                              <a:srgbClr val="002060"/>
                            </a:solidFill>
                            <a:latin typeface="Cambria Math" panose="02040503050406030204" pitchFamily="18" charset="0"/>
                          </a:rPr>
                          <m:t> </m:t>
                        </m:r>
                        <m:r>
                          <a:rPr lang="en-IN" b="1" i="1" smtClean="0">
                            <a:solidFill>
                              <a:srgbClr val="002060"/>
                            </a:solidFill>
                            <a:latin typeface="Cambria Math" panose="02040503050406030204" pitchFamily="18" charset="0"/>
                          </a:rPr>
                          <m:t>𝒙</m:t>
                        </m:r>
                        <m:r>
                          <a:rPr lang="en-IN" b="1" i="1" smtClean="0">
                            <a:solidFill>
                              <a:srgbClr val="002060"/>
                            </a:solidFill>
                            <a:latin typeface="Cambria Math" panose="02040503050406030204" pitchFamily="18" charset="0"/>
                          </a:rPr>
                          <m:t> </m:t>
                        </m:r>
                        <m:r>
                          <a:rPr lang="en-IN" b="1" i="1" smtClean="0">
                            <a:solidFill>
                              <a:srgbClr val="002060"/>
                            </a:solidFill>
                            <a:latin typeface="Cambria Math" panose="02040503050406030204" pitchFamily="18" charset="0"/>
                          </a:rPr>
                          <m:t>𝟏𝟎𝟎</m:t>
                        </m:r>
                        <m:r>
                          <a:rPr lang="en-IN" b="1" i="1" smtClean="0">
                            <a:solidFill>
                              <a:srgbClr val="002060"/>
                            </a:solidFill>
                            <a:latin typeface="Cambria Math" panose="02040503050406030204" pitchFamily="18" charset="0"/>
                          </a:rPr>
                          <m:t>%</m:t>
                        </m:r>
                      </m:num>
                      <m:den>
                        <m:r>
                          <a:rPr lang="en-IN" b="1" i="1" smtClean="0">
                            <a:solidFill>
                              <a:srgbClr val="002060"/>
                            </a:solidFill>
                            <a:latin typeface="Cambria Math" panose="02040503050406030204" pitchFamily="18" charset="0"/>
                          </a:rPr>
                          <m:t>𝑿</m:t>
                        </m:r>
                        <m:r>
                          <a:rPr lang="en-IN" b="1" i="1" baseline="-25000" smtClean="0">
                            <a:solidFill>
                              <a:srgbClr val="002060"/>
                            </a:solidFill>
                            <a:latin typeface="Cambria Math" panose="02040503050406030204" pitchFamily="18" charset="0"/>
                          </a:rPr>
                          <m:t>𝑷</m:t>
                        </m:r>
                      </m:den>
                    </m:f>
                  </m:oMath>
                </a14:m>
                <a:endParaRPr lang="en-IN" b="1" dirty="0" smtClean="0">
                  <a:solidFill>
                    <a:srgbClr val="002060"/>
                  </a:solidFill>
                  <a:latin typeface="Comic Sans MS" panose="030F0702030302020204" pitchFamily="66" charset="0"/>
                </a:endParaRPr>
              </a:p>
              <a:p>
                <a:pPr marL="0" indent="0" algn="just">
                  <a:spcBef>
                    <a:spcPts val="1200"/>
                  </a:spcBef>
                  <a:spcAft>
                    <a:spcPts val="600"/>
                  </a:spcAft>
                  <a:buNone/>
                </a:pPr>
                <a:r>
                  <a:rPr lang="en-IN" dirty="0" smtClean="0">
                    <a:latin typeface="Comic Sans MS" panose="030F0702030302020204" pitchFamily="66" charset="0"/>
                  </a:rPr>
                  <a:t>Where, X</a:t>
                </a:r>
                <a:r>
                  <a:rPr lang="en-IN" baseline="-25000" dirty="0" smtClean="0">
                    <a:latin typeface="Comic Sans MS" panose="030F0702030302020204" pitchFamily="66" charset="0"/>
                  </a:rPr>
                  <a:t>O</a:t>
                </a:r>
                <a:r>
                  <a:rPr lang="en-IN" dirty="0" smtClean="0">
                    <a:latin typeface="Comic Sans MS" panose="030F0702030302020204" pitchFamily="66" charset="0"/>
                  </a:rPr>
                  <a:t> and X</a:t>
                </a:r>
                <a:r>
                  <a:rPr lang="en-IN" baseline="-25000" dirty="0" smtClean="0">
                    <a:latin typeface="Comic Sans MS" panose="030F0702030302020204" pitchFamily="66" charset="0"/>
                  </a:rPr>
                  <a:t>P</a:t>
                </a:r>
                <a:r>
                  <a:rPr lang="en-IN" dirty="0" smtClean="0">
                    <a:latin typeface="Comic Sans MS" panose="030F0702030302020204" pitchFamily="66" charset="0"/>
                  </a:rPr>
                  <a:t> are the average performance of offspring and mid-</a:t>
                </a:r>
                <a:r>
                  <a:rPr lang="en-IN" dirty="0">
                    <a:latin typeface="Comic Sans MS" panose="030F0702030302020204" pitchFamily="66" charset="0"/>
                  </a:rPr>
                  <a:t>p</a:t>
                </a:r>
                <a:r>
                  <a:rPr lang="en-IN" dirty="0" smtClean="0">
                    <a:latin typeface="Comic Sans MS" panose="030F0702030302020204" pitchFamily="66" charset="0"/>
                  </a:rPr>
                  <a:t>arental value respectively.</a:t>
                </a:r>
              </a:p>
              <a:p>
                <a:pPr marL="0" indent="0" algn="just">
                  <a:spcBef>
                    <a:spcPts val="1200"/>
                  </a:spcBef>
                  <a:spcAft>
                    <a:spcPts val="600"/>
                  </a:spcAft>
                  <a:buNone/>
                </a:pPr>
                <a:r>
                  <a:rPr lang="en-IN" dirty="0" smtClean="0">
                    <a:latin typeface="Comic Sans MS" panose="030F0702030302020204" pitchFamily="66" charset="0"/>
                  </a:rPr>
                  <a:t>Example: Suppose the average litter size at weaning in pig is 7.0 for breed A and 8.0 for breed B. The average litter size of their F1 (half-bred) is </a:t>
                </a:r>
                <a:r>
                  <a:rPr lang="en-IN" dirty="0">
                    <a:latin typeface="Comic Sans MS" panose="030F0702030302020204" pitchFamily="66" charset="0"/>
                  </a:rPr>
                  <a:t>8</a:t>
                </a:r>
                <a:r>
                  <a:rPr lang="en-IN" dirty="0" smtClean="0">
                    <a:latin typeface="Comic Sans MS" panose="030F0702030302020204" pitchFamily="66" charset="0"/>
                  </a:rPr>
                  <a:t>.5. The heterosis (%) would be [{8.5 – (7.0 </a:t>
                </a:r>
                <a:r>
                  <a:rPr lang="en-IN" dirty="0">
                    <a:latin typeface="Comic Sans MS" panose="030F0702030302020204" pitchFamily="66" charset="0"/>
                  </a:rPr>
                  <a:t>+</a:t>
                </a:r>
                <a:r>
                  <a:rPr lang="en-IN" dirty="0" smtClean="0">
                    <a:latin typeface="Comic Sans MS" panose="030F0702030302020204" pitchFamily="66" charset="0"/>
                  </a:rPr>
                  <a:t> 8.0)/2}/7.5]x100 = [(8.5 – 7.5)/7.5]x100</a:t>
                </a:r>
              </a:p>
              <a:p>
                <a:pPr marL="0" indent="0" algn="just">
                  <a:spcBef>
                    <a:spcPts val="1200"/>
                  </a:spcBef>
                  <a:spcAft>
                    <a:spcPts val="600"/>
                  </a:spcAft>
                  <a:buNone/>
                </a:pPr>
                <a:r>
                  <a:rPr lang="en-IN" dirty="0" smtClean="0">
                    <a:latin typeface="Comic Sans MS" panose="030F0702030302020204" pitchFamily="66" charset="0"/>
                  </a:rPr>
                  <a:t> = (1/7.5)x100 = 13.33%.</a:t>
                </a:r>
                <a:endParaRPr lang="en-IN" dirty="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304800"/>
                <a:ext cx="10515600" cy="6270171"/>
              </a:xfrm>
              <a:blipFill>
                <a:blip r:embed="rId2"/>
                <a:stretch>
                  <a:fillRect l="-1217" t="-1652" r="-1159"/>
                </a:stretch>
              </a:blipFill>
            </p:spPr>
            <p:txBody>
              <a:bodyPr/>
              <a:lstStyle/>
              <a:p>
                <a:r>
                  <a:rPr lang="en-IN">
                    <a:noFill/>
                  </a:rPr>
                  <a:t> </a:t>
                </a:r>
              </a:p>
            </p:txBody>
          </p:sp>
        </mc:Fallback>
      </mc:AlternateContent>
      <p:cxnSp>
        <p:nvCxnSpPr>
          <p:cNvPr id="5" name="Straight Connector 4"/>
          <p:cNvCxnSpPr/>
          <p:nvPr/>
        </p:nvCxnSpPr>
        <p:spPr>
          <a:xfrm>
            <a:off x="3643085" y="3099460"/>
            <a:ext cx="18010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300202" y="2265560"/>
            <a:ext cx="18010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477667" y="2706912"/>
            <a:ext cx="18010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07086" y="2293933"/>
            <a:ext cx="18010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46709" y="3100132"/>
            <a:ext cx="18010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032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618" y="217714"/>
            <a:ext cx="10972800" cy="6313715"/>
          </a:xfrm>
        </p:spPr>
        <p:txBody>
          <a:bodyPr>
            <a:normAutofit lnSpcReduction="10000"/>
          </a:bodyPr>
          <a:lstStyle/>
          <a:p>
            <a:pPr marL="0" indent="0" algn="ctr">
              <a:buNone/>
            </a:pPr>
            <a:r>
              <a:rPr lang="en-IN" sz="3200" b="1" dirty="0" smtClean="0">
                <a:solidFill>
                  <a:srgbClr val="002060"/>
                </a:solidFill>
                <a:latin typeface="Comic Sans MS" panose="030F0702030302020204" pitchFamily="66" charset="0"/>
              </a:rPr>
              <a:t>Types of outbreeding</a:t>
            </a:r>
            <a:endParaRPr lang="en-IN" sz="3200" dirty="0" smtClean="0">
              <a:solidFill>
                <a:srgbClr val="002060"/>
              </a:solidFill>
              <a:latin typeface="Comic Sans MS" panose="030F0702030302020204" pitchFamily="66" charset="0"/>
            </a:endParaRPr>
          </a:p>
          <a:p>
            <a:pPr marL="514350" indent="-514350" algn="just">
              <a:spcBef>
                <a:spcPts val="1200"/>
              </a:spcBef>
              <a:spcAft>
                <a:spcPts val="600"/>
              </a:spcAft>
              <a:buAutoNum type="arabicPeriod"/>
            </a:pPr>
            <a:r>
              <a:rPr lang="en-IN" sz="3200" b="1" dirty="0" smtClean="0">
                <a:solidFill>
                  <a:srgbClr val="FF0000"/>
                </a:solidFill>
                <a:latin typeface="Comic Sans MS" panose="030F0702030302020204" pitchFamily="66" charset="0"/>
              </a:rPr>
              <a:t>Outcrossing</a:t>
            </a:r>
            <a:r>
              <a:rPr lang="en-IN" sz="3200" b="1" dirty="0" smtClean="0">
                <a:latin typeface="Comic Sans MS" panose="030F0702030302020204" pitchFamily="66" charset="0"/>
              </a:rPr>
              <a:t>:</a:t>
            </a:r>
            <a:r>
              <a:rPr lang="en-IN" sz="3200" dirty="0" smtClean="0">
                <a:latin typeface="Comic Sans MS" panose="030F0702030302020204" pitchFamily="66" charset="0"/>
              </a:rPr>
              <a:t> Mating of unrelated animals </a:t>
            </a:r>
            <a:r>
              <a:rPr lang="en-IN" sz="3200" dirty="0" smtClean="0">
                <a:solidFill>
                  <a:srgbClr val="7030A0"/>
                </a:solidFill>
                <a:latin typeface="Comic Sans MS" panose="030F0702030302020204" pitchFamily="66" charset="0"/>
              </a:rPr>
              <a:t>belong to an established breed</a:t>
            </a:r>
            <a:r>
              <a:rPr lang="en-IN" sz="3200" dirty="0" smtClean="0">
                <a:latin typeface="Comic Sans MS" panose="030F0702030302020204" pitchFamily="66" charset="0"/>
              </a:rPr>
              <a:t> is known as outcrossing.</a:t>
            </a:r>
          </a:p>
          <a:p>
            <a:pPr marL="0" indent="0" algn="just">
              <a:spcBef>
                <a:spcPts val="1200"/>
              </a:spcBef>
              <a:spcAft>
                <a:spcPts val="600"/>
              </a:spcAft>
              <a:buNone/>
            </a:pPr>
            <a:r>
              <a:rPr lang="en-IN" dirty="0" smtClean="0">
                <a:solidFill>
                  <a:srgbClr val="C00000"/>
                </a:solidFill>
                <a:latin typeface="Comic Sans MS" panose="030F0702030302020204" pitchFamily="66" charset="0"/>
              </a:rPr>
              <a:t>Genetic aspect of outcrossing:</a:t>
            </a:r>
          </a:p>
          <a:p>
            <a:pPr marL="571500" indent="-571500" algn="just">
              <a:spcBef>
                <a:spcPts val="1200"/>
              </a:spcBef>
              <a:spcAft>
                <a:spcPts val="600"/>
              </a:spcAft>
              <a:buAutoNum type="romanLcParenR"/>
            </a:pPr>
            <a:r>
              <a:rPr lang="en-IN" dirty="0" smtClean="0">
                <a:latin typeface="Comic Sans MS" panose="030F0702030302020204" pitchFamily="66" charset="0"/>
              </a:rPr>
              <a:t>The traits of high heritability and largely influenced by additive gene action.</a:t>
            </a:r>
          </a:p>
          <a:p>
            <a:pPr marL="571500" indent="-571500" algn="just">
              <a:spcBef>
                <a:spcPts val="1200"/>
              </a:spcBef>
              <a:spcAft>
                <a:spcPts val="600"/>
              </a:spcAft>
              <a:buAutoNum type="romanLcParenR"/>
            </a:pPr>
            <a:r>
              <a:rPr lang="en-IN" dirty="0" smtClean="0">
                <a:latin typeface="Comic Sans MS" panose="030F0702030302020204" pitchFamily="66" charset="0"/>
              </a:rPr>
              <a:t>Outcrossing followed by selection is </a:t>
            </a:r>
            <a:r>
              <a:rPr lang="en-IN" dirty="0" smtClean="0">
                <a:solidFill>
                  <a:srgbClr val="002060"/>
                </a:solidFill>
                <a:latin typeface="Comic Sans MS" panose="030F0702030302020204" pitchFamily="66" charset="0"/>
              </a:rPr>
              <a:t>recommended for production of seed stock.</a:t>
            </a:r>
          </a:p>
          <a:p>
            <a:pPr marL="571500" indent="-571500" algn="just">
              <a:spcBef>
                <a:spcPts val="1200"/>
              </a:spcBef>
              <a:spcAft>
                <a:spcPts val="600"/>
              </a:spcAft>
              <a:buAutoNum type="romanLcParenR"/>
            </a:pPr>
            <a:r>
              <a:rPr lang="en-IN" dirty="0">
                <a:latin typeface="Comic Sans MS" panose="030F0702030302020204" pitchFamily="66" charset="0"/>
              </a:rPr>
              <a:t> </a:t>
            </a:r>
            <a:r>
              <a:rPr lang="en-IN" dirty="0" smtClean="0">
                <a:latin typeface="Comic Sans MS" panose="030F0702030302020204" pitchFamily="66" charset="0"/>
              </a:rPr>
              <a:t>As in case of inbreeding, </a:t>
            </a:r>
            <a:r>
              <a:rPr lang="en-IN" dirty="0" smtClean="0">
                <a:solidFill>
                  <a:srgbClr val="FF0000"/>
                </a:solidFill>
                <a:latin typeface="Comic Sans MS" panose="030F0702030302020204" pitchFamily="66" charset="0"/>
              </a:rPr>
              <a:t>fixation of undesirable genes</a:t>
            </a:r>
            <a:r>
              <a:rPr lang="en-IN" dirty="0" smtClean="0">
                <a:latin typeface="Comic Sans MS" panose="030F0702030302020204" pitchFamily="66" charset="0"/>
              </a:rPr>
              <a:t> takes place.</a:t>
            </a:r>
          </a:p>
          <a:p>
            <a:pPr marL="571500" indent="-571500" algn="just">
              <a:spcBef>
                <a:spcPts val="1200"/>
              </a:spcBef>
              <a:spcAft>
                <a:spcPts val="600"/>
              </a:spcAft>
              <a:buAutoNum type="romanLcParenR"/>
            </a:pPr>
            <a:r>
              <a:rPr lang="en-IN" dirty="0">
                <a:latin typeface="Comic Sans MS" panose="030F0702030302020204" pitchFamily="66" charset="0"/>
              </a:rPr>
              <a:t> </a:t>
            </a:r>
            <a:r>
              <a:rPr lang="en-IN" dirty="0" smtClean="0">
                <a:solidFill>
                  <a:srgbClr val="FF0000"/>
                </a:solidFill>
                <a:latin typeface="Comic Sans MS" panose="030F0702030302020204" pitchFamily="66" charset="0"/>
              </a:rPr>
              <a:t>Outcrossing brings about immediate improvement in herd and also keeps the door open for future improvement.</a:t>
            </a:r>
          </a:p>
          <a:p>
            <a:pPr marL="571500" indent="-571500" algn="just">
              <a:spcBef>
                <a:spcPts val="1200"/>
              </a:spcBef>
              <a:spcAft>
                <a:spcPts val="600"/>
              </a:spcAft>
              <a:buAutoNum type="romanLcParenR"/>
            </a:pPr>
            <a:r>
              <a:rPr lang="en-IN" dirty="0">
                <a:latin typeface="Comic Sans MS" panose="030F0702030302020204" pitchFamily="66" charset="0"/>
              </a:rPr>
              <a:t> </a:t>
            </a:r>
            <a:r>
              <a:rPr lang="en-IN" dirty="0" smtClean="0">
                <a:latin typeface="Comic Sans MS" panose="030F0702030302020204" pitchFamily="66" charset="0"/>
              </a:rPr>
              <a:t>It is also suitable for improvement of lowly heritable traits.</a:t>
            </a:r>
            <a:endParaRPr lang="en-IN" dirty="0">
              <a:latin typeface="Comic Sans MS" panose="030F0702030302020204" pitchFamily="66" charset="0"/>
            </a:endParaRPr>
          </a:p>
        </p:txBody>
      </p:sp>
    </p:spTree>
    <p:extLst>
      <p:ext uri="{BB962C8B-B14F-4D97-AF65-F5344CB8AC3E}">
        <p14:creationId xmlns:p14="http://schemas.microsoft.com/office/powerpoint/2010/main" val="379244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6473"/>
            <a:ext cx="10515600" cy="5650490"/>
          </a:xfrm>
        </p:spPr>
        <p:txBody>
          <a:bodyPr/>
          <a:lstStyle/>
          <a:p>
            <a:pPr marL="0" indent="0" algn="just">
              <a:spcBef>
                <a:spcPts val="1200"/>
              </a:spcBef>
              <a:spcAft>
                <a:spcPts val="1200"/>
              </a:spcAft>
              <a:buNone/>
            </a:pPr>
            <a:r>
              <a:rPr lang="en-IN" b="1" dirty="0" smtClean="0">
                <a:solidFill>
                  <a:srgbClr val="7030A0"/>
                </a:solidFill>
                <a:latin typeface="Comic Sans MS" panose="030F0702030302020204" pitchFamily="66" charset="0"/>
              </a:rPr>
              <a:t>Use of outcrossing:</a:t>
            </a:r>
          </a:p>
          <a:p>
            <a:pPr marL="571500" indent="-571500" algn="just">
              <a:spcBef>
                <a:spcPts val="1200"/>
              </a:spcBef>
              <a:spcAft>
                <a:spcPts val="1200"/>
              </a:spcAft>
              <a:buAutoNum type="romanLcParenR"/>
            </a:pPr>
            <a:r>
              <a:rPr lang="en-IN" dirty="0" smtClean="0">
                <a:latin typeface="Comic Sans MS" panose="030F0702030302020204" pitchFamily="66" charset="0"/>
              </a:rPr>
              <a:t>This breeding system </a:t>
            </a:r>
            <a:r>
              <a:rPr lang="en-IN" dirty="0">
                <a:latin typeface="Comic Sans MS" panose="030F0702030302020204" pitchFamily="66" charset="0"/>
              </a:rPr>
              <a:t>is </a:t>
            </a:r>
            <a:r>
              <a:rPr lang="en-IN" dirty="0">
                <a:solidFill>
                  <a:srgbClr val="002060"/>
                </a:solidFill>
                <a:latin typeface="Comic Sans MS" panose="030F0702030302020204" pitchFamily="66" charset="0"/>
              </a:rPr>
              <a:t>recommended for production of seed </a:t>
            </a:r>
            <a:r>
              <a:rPr lang="en-IN" dirty="0" smtClean="0">
                <a:solidFill>
                  <a:srgbClr val="002060"/>
                </a:solidFill>
                <a:latin typeface="Comic Sans MS" panose="030F0702030302020204" pitchFamily="66" charset="0"/>
              </a:rPr>
              <a:t>stock of highly heritable traits</a:t>
            </a:r>
            <a:r>
              <a:rPr lang="en-IN" dirty="0" smtClean="0">
                <a:latin typeface="Comic Sans MS" panose="030F0702030302020204" pitchFamily="66" charset="0"/>
              </a:rPr>
              <a:t>.</a:t>
            </a:r>
          </a:p>
          <a:p>
            <a:pPr marL="571500" indent="-571500" algn="just">
              <a:spcBef>
                <a:spcPts val="1200"/>
              </a:spcBef>
              <a:spcAft>
                <a:spcPts val="1200"/>
              </a:spcAft>
              <a:buAutoNum type="romanLcParenR"/>
            </a:pPr>
            <a:r>
              <a:rPr lang="en-IN" dirty="0">
                <a:latin typeface="Comic Sans MS" panose="030F0702030302020204" pitchFamily="66" charset="0"/>
              </a:rPr>
              <a:t> </a:t>
            </a:r>
            <a:r>
              <a:rPr lang="en-IN" dirty="0" smtClean="0">
                <a:latin typeface="Comic Sans MS" panose="030F0702030302020204" pitchFamily="66" charset="0"/>
              </a:rPr>
              <a:t>It can also be used </a:t>
            </a:r>
            <a:r>
              <a:rPr lang="en-IN" dirty="0" smtClean="0">
                <a:solidFill>
                  <a:srgbClr val="7030A0"/>
                </a:solidFill>
                <a:latin typeface="Comic Sans MS" panose="030F0702030302020204" pitchFamily="66" charset="0"/>
              </a:rPr>
              <a:t>for production of commercial stock.</a:t>
            </a:r>
          </a:p>
          <a:p>
            <a:pPr marL="571500" indent="-571500" algn="just">
              <a:spcBef>
                <a:spcPts val="1200"/>
              </a:spcBef>
              <a:spcAft>
                <a:spcPts val="1200"/>
              </a:spcAft>
              <a:buAutoNum type="romanLcParenR"/>
            </a:pPr>
            <a:r>
              <a:rPr lang="en-IN" dirty="0">
                <a:latin typeface="Comic Sans MS" panose="030F0702030302020204" pitchFamily="66" charset="0"/>
              </a:rPr>
              <a:t> </a:t>
            </a:r>
            <a:r>
              <a:rPr lang="en-IN" dirty="0" smtClean="0">
                <a:solidFill>
                  <a:srgbClr val="002060"/>
                </a:solidFill>
                <a:latin typeface="Comic Sans MS" panose="030F0702030302020204" pitchFamily="66" charset="0"/>
              </a:rPr>
              <a:t>It can be used when a drastic change is required either in seed stock or </a:t>
            </a:r>
            <a:r>
              <a:rPr lang="en-IN" dirty="0" smtClean="0">
                <a:solidFill>
                  <a:srgbClr val="002060"/>
                </a:solidFill>
                <a:latin typeface="Comic Sans MS" panose="030F0702030302020204" pitchFamily="66" charset="0"/>
              </a:rPr>
              <a:t>in commercial </a:t>
            </a:r>
            <a:r>
              <a:rPr lang="en-IN" dirty="0" smtClean="0">
                <a:solidFill>
                  <a:srgbClr val="002060"/>
                </a:solidFill>
                <a:latin typeface="Comic Sans MS" panose="030F0702030302020204" pitchFamily="66" charset="0"/>
              </a:rPr>
              <a:t>stock.</a:t>
            </a:r>
          </a:p>
          <a:p>
            <a:pPr marL="571500" indent="-571500" algn="just">
              <a:spcBef>
                <a:spcPts val="1200"/>
              </a:spcBef>
              <a:spcAft>
                <a:spcPts val="1200"/>
              </a:spcAft>
              <a:buAutoNum type="romanLcParenR"/>
            </a:pPr>
            <a:r>
              <a:rPr lang="en-IN" dirty="0">
                <a:latin typeface="Comic Sans MS" panose="030F0702030302020204" pitchFamily="66" charset="0"/>
              </a:rPr>
              <a:t> </a:t>
            </a:r>
            <a:r>
              <a:rPr lang="en-IN" dirty="0" smtClean="0">
                <a:solidFill>
                  <a:srgbClr val="00B050"/>
                </a:solidFill>
                <a:latin typeface="Comic Sans MS" panose="030F0702030302020204" pitchFamily="66" charset="0"/>
              </a:rPr>
              <a:t>It is highly effective system of breeding for the traits mainly influenced by additive gene action,</a:t>
            </a:r>
            <a:r>
              <a:rPr lang="en-IN" dirty="0" smtClean="0">
                <a:latin typeface="Comic Sans MS" panose="030F0702030302020204" pitchFamily="66" charset="0"/>
              </a:rPr>
              <a:t> </a:t>
            </a:r>
            <a:r>
              <a:rPr lang="en-IN" dirty="0" err="1" smtClean="0">
                <a:solidFill>
                  <a:srgbClr val="FF0000"/>
                </a:solidFill>
                <a:latin typeface="Comic Sans MS" panose="030F0702030302020204" pitchFamily="66" charset="0"/>
              </a:rPr>
              <a:t>eg</a:t>
            </a:r>
            <a:r>
              <a:rPr lang="en-IN" dirty="0" smtClean="0">
                <a:solidFill>
                  <a:srgbClr val="FF0000"/>
                </a:solidFill>
                <a:latin typeface="Comic Sans MS" panose="030F0702030302020204" pitchFamily="66" charset="0"/>
              </a:rPr>
              <a:t>., milk yield, growth rate etc.</a:t>
            </a:r>
            <a:endParaRPr lang="en-IN"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4214012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4115" y="232229"/>
            <a:ext cx="10914742" cy="6299200"/>
          </a:xfrm>
        </p:spPr>
        <p:txBody>
          <a:bodyPr>
            <a:normAutofit fontScale="92500" lnSpcReduction="10000"/>
          </a:bodyPr>
          <a:lstStyle/>
          <a:p>
            <a:pPr marL="0" indent="0">
              <a:buNone/>
            </a:pPr>
            <a:r>
              <a:rPr lang="en-IN" b="1" dirty="0" smtClean="0">
                <a:latin typeface="Comic Sans MS" panose="030F0702030302020204" pitchFamily="66" charset="0"/>
              </a:rPr>
              <a:t>2. </a:t>
            </a:r>
            <a:r>
              <a:rPr lang="en-IN" b="1" dirty="0" smtClean="0">
                <a:solidFill>
                  <a:srgbClr val="FF0000"/>
                </a:solidFill>
                <a:latin typeface="Comic Sans MS" panose="030F0702030302020204" pitchFamily="66" charset="0"/>
              </a:rPr>
              <a:t>Crossbreeding:</a:t>
            </a:r>
            <a:r>
              <a:rPr lang="en-IN" dirty="0" smtClean="0">
                <a:solidFill>
                  <a:srgbClr val="FF0000"/>
                </a:solidFill>
                <a:latin typeface="Comic Sans MS" panose="030F0702030302020204" pitchFamily="66" charset="0"/>
              </a:rPr>
              <a:t> </a:t>
            </a:r>
          </a:p>
          <a:p>
            <a:pPr marL="0" indent="0" algn="just">
              <a:spcBef>
                <a:spcPts val="1200"/>
              </a:spcBef>
              <a:spcAft>
                <a:spcPts val="600"/>
              </a:spcAft>
              <a:buNone/>
            </a:pPr>
            <a:r>
              <a:rPr lang="en-IN" dirty="0">
                <a:latin typeface="Comic Sans MS" panose="030F0702030302020204" pitchFamily="66" charset="0"/>
              </a:rPr>
              <a:t>	 </a:t>
            </a:r>
            <a:r>
              <a:rPr lang="en-IN" dirty="0">
                <a:solidFill>
                  <a:srgbClr val="000099"/>
                </a:solidFill>
                <a:latin typeface="Comic Sans MS" panose="030F0702030302020204" pitchFamily="66" charset="0"/>
              </a:rPr>
              <a:t>Mating </a:t>
            </a:r>
            <a:r>
              <a:rPr lang="en-IN" dirty="0" smtClean="0">
                <a:solidFill>
                  <a:srgbClr val="000099"/>
                </a:solidFill>
                <a:latin typeface="Comic Sans MS" panose="030F0702030302020204" pitchFamily="66" charset="0"/>
              </a:rPr>
              <a:t>of </a:t>
            </a:r>
            <a:r>
              <a:rPr lang="en-IN" dirty="0">
                <a:solidFill>
                  <a:srgbClr val="000099"/>
                </a:solidFill>
                <a:latin typeface="Comic Sans MS" panose="030F0702030302020204" pitchFamily="66" charset="0"/>
              </a:rPr>
              <a:t>animals </a:t>
            </a:r>
            <a:r>
              <a:rPr lang="en-IN" dirty="0" smtClean="0">
                <a:solidFill>
                  <a:srgbClr val="000099"/>
                </a:solidFill>
                <a:latin typeface="Comic Sans MS" panose="030F0702030302020204" pitchFamily="66" charset="0"/>
              </a:rPr>
              <a:t>belong to two different established breeds </a:t>
            </a:r>
            <a:r>
              <a:rPr lang="en-IN" dirty="0">
                <a:solidFill>
                  <a:srgbClr val="000099"/>
                </a:solidFill>
                <a:latin typeface="Comic Sans MS" panose="030F0702030302020204" pitchFamily="66" charset="0"/>
              </a:rPr>
              <a:t>is known as </a:t>
            </a:r>
            <a:r>
              <a:rPr lang="en-IN" dirty="0" smtClean="0">
                <a:solidFill>
                  <a:srgbClr val="000099"/>
                </a:solidFill>
                <a:latin typeface="Comic Sans MS" panose="030F0702030302020204" pitchFamily="66" charset="0"/>
              </a:rPr>
              <a:t>crossbreeding.</a:t>
            </a:r>
            <a:r>
              <a:rPr lang="en-IN" dirty="0" smtClean="0">
                <a:latin typeface="Comic Sans MS" panose="030F0702030302020204" pitchFamily="66" charset="0"/>
              </a:rPr>
              <a:t> In brief, </a:t>
            </a:r>
            <a:r>
              <a:rPr lang="en-IN" dirty="0" smtClean="0">
                <a:solidFill>
                  <a:srgbClr val="AC0470"/>
                </a:solidFill>
                <a:latin typeface="Comic Sans MS" panose="030F0702030302020204" pitchFamily="66" charset="0"/>
              </a:rPr>
              <a:t>crossing between two breeds is known as crossbreeding.</a:t>
            </a:r>
          </a:p>
          <a:p>
            <a:pPr marL="0" indent="0" algn="just">
              <a:spcBef>
                <a:spcPts val="1200"/>
              </a:spcBef>
              <a:spcAft>
                <a:spcPts val="600"/>
              </a:spcAft>
              <a:buNone/>
            </a:pPr>
            <a:r>
              <a:rPr lang="en-IN" dirty="0">
                <a:latin typeface="Comic Sans MS" panose="030F0702030302020204" pitchFamily="66" charset="0"/>
              </a:rPr>
              <a:t>	</a:t>
            </a:r>
            <a:r>
              <a:rPr lang="en-IN" dirty="0" smtClean="0">
                <a:latin typeface="Comic Sans MS" panose="030F0702030302020204" pitchFamily="66" charset="0"/>
              </a:rPr>
              <a:t>There are a number of crossbreeding systems which could be used for commercial production. Most commonly used crossbreeding systems are:</a:t>
            </a:r>
          </a:p>
          <a:p>
            <a:pPr marL="571500" indent="-571500" algn="just">
              <a:spcBef>
                <a:spcPts val="1200"/>
              </a:spcBef>
              <a:spcAft>
                <a:spcPts val="600"/>
              </a:spcAft>
              <a:buAutoNum type="romanLcParenR"/>
            </a:pPr>
            <a:r>
              <a:rPr lang="en-IN" b="1" dirty="0" smtClean="0">
                <a:solidFill>
                  <a:srgbClr val="FF0000"/>
                </a:solidFill>
                <a:latin typeface="Comic Sans MS" panose="030F0702030302020204" pitchFamily="66" charset="0"/>
              </a:rPr>
              <a:t>Two breed crossing</a:t>
            </a:r>
            <a:r>
              <a:rPr lang="en-IN" b="1" dirty="0" smtClean="0">
                <a:latin typeface="Comic Sans MS" panose="030F0702030302020204" pitchFamily="66" charset="0"/>
              </a:rPr>
              <a:t> :</a:t>
            </a:r>
            <a:r>
              <a:rPr lang="en-IN" dirty="0" smtClean="0">
                <a:latin typeface="Comic Sans MS" panose="030F0702030302020204" pitchFamily="66" charset="0"/>
              </a:rPr>
              <a:t> In this system two different distinct breeds are used for crossing. </a:t>
            </a:r>
          </a:p>
          <a:p>
            <a:pPr marL="0" indent="0" algn="just">
              <a:spcBef>
                <a:spcPts val="1200"/>
              </a:spcBef>
              <a:spcAft>
                <a:spcPts val="600"/>
              </a:spcAft>
              <a:buNone/>
            </a:pPr>
            <a:r>
              <a:rPr lang="en-IN" dirty="0">
                <a:latin typeface="Comic Sans MS" panose="030F0702030302020204" pitchFamily="66" charset="0"/>
              </a:rPr>
              <a:t>	</a:t>
            </a:r>
            <a:r>
              <a:rPr lang="en-IN" dirty="0" smtClean="0">
                <a:latin typeface="Comic Sans MS" panose="030F0702030302020204" pitchFamily="66" charset="0"/>
              </a:rPr>
              <a:t>F1 individuals are sold in the market or disposed for commercial use not for breeding purpose. </a:t>
            </a:r>
            <a:r>
              <a:rPr lang="en-IN" dirty="0" smtClean="0">
                <a:solidFill>
                  <a:srgbClr val="AC0470"/>
                </a:solidFill>
                <a:latin typeface="Comic Sans MS" panose="030F0702030302020204" pitchFamily="66" charset="0"/>
              </a:rPr>
              <a:t>This breeding system takes advantage of heterosis since F1s are hybrid.</a:t>
            </a:r>
          </a:p>
          <a:p>
            <a:pPr marL="0" indent="0" algn="just">
              <a:spcBef>
                <a:spcPts val="1200"/>
              </a:spcBef>
              <a:spcAft>
                <a:spcPts val="600"/>
              </a:spcAft>
              <a:buNone/>
            </a:pPr>
            <a:r>
              <a:rPr lang="en-IN" b="1" dirty="0" smtClean="0">
                <a:latin typeface="Comic Sans MS" panose="030F0702030302020204" pitchFamily="66" charset="0"/>
              </a:rPr>
              <a:t>Example: </a:t>
            </a:r>
            <a:r>
              <a:rPr lang="en-IN" dirty="0" smtClean="0">
                <a:latin typeface="Comic Sans MS" panose="030F0702030302020204" pitchFamily="66" charset="0"/>
              </a:rPr>
              <a:t>	White Cornish (male) x White Plymouth Rock (female)</a:t>
            </a:r>
          </a:p>
          <a:p>
            <a:pPr marL="0" indent="0" algn="just">
              <a:spcBef>
                <a:spcPts val="1200"/>
              </a:spcBef>
              <a:spcAft>
                <a:spcPts val="600"/>
              </a:spcAft>
              <a:buNone/>
            </a:pPr>
            <a:r>
              <a:rPr lang="en-IN" dirty="0">
                <a:latin typeface="Comic Sans MS" panose="030F0702030302020204" pitchFamily="66" charset="0"/>
              </a:rPr>
              <a:t>	</a:t>
            </a:r>
            <a:r>
              <a:rPr lang="en-IN" dirty="0" smtClean="0">
                <a:latin typeface="Comic Sans MS" panose="030F0702030302020204" pitchFamily="66" charset="0"/>
              </a:rPr>
              <a:t>		F1 	WC 50 : WPR 50</a:t>
            </a:r>
            <a:endParaRPr lang="en-IN" dirty="0">
              <a:latin typeface="Comic Sans MS" panose="030F0702030302020204" pitchFamily="66" charset="0"/>
            </a:endParaRPr>
          </a:p>
        </p:txBody>
      </p:sp>
    </p:spTree>
    <p:extLst>
      <p:ext uri="{BB962C8B-B14F-4D97-AF65-F5344CB8AC3E}">
        <p14:creationId xmlns:p14="http://schemas.microsoft.com/office/powerpoint/2010/main" val="3010723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1552</Words>
  <Application>Microsoft Office PowerPoint</Application>
  <PresentationFormat>Widescreen</PresentationFormat>
  <Paragraphs>235</Paragraphs>
  <Slides>32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Aharoni</vt:lpstr>
      <vt:lpstr>Arial</vt:lpstr>
      <vt:lpstr>Calibri</vt:lpstr>
      <vt:lpstr>Calibri Light</vt:lpstr>
      <vt:lpstr>Cambria Math</vt:lpstr>
      <vt:lpstr>Comic Sans MS</vt:lpstr>
      <vt:lpstr>Wingdings</vt:lpstr>
      <vt:lpstr>Office Theme</vt:lpstr>
      <vt:lpstr>PowerPoint Presentation</vt:lpstr>
      <vt:lpstr>Outbreeding &amp; its classification</vt:lpstr>
      <vt:lpstr>Classification of outbreeding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Dr K G Mandal</cp:lastModifiedBy>
  <cp:revision>130</cp:revision>
  <dcterms:created xsi:type="dcterms:W3CDTF">2020-07-21T01:35:34Z</dcterms:created>
  <dcterms:modified xsi:type="dcterms:W3CDTF">2021-05-05T06:05:40Z</dcterms:modified>
</cp:coreProperties>
</file>