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6" r:id="rId4"/>
    <p:sldId id="269" r:id="rId5"/>
    <p:sldId id="277" r:id="rId6"/>
    <p:sldId id="270" r:id="rId7"/>
    <p:sldId id="271" r:id="rId8"/>
    <p:sldId id="272"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CCDD9E4-EEE5-4C7E-86D7-E68E2C4F0FB9}" type="datetimeFigureOut">
              <a:rPr lang="en-US" smtClean="0"/>
              <a:pPr/>
              <a:t>4/27/2021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F40C2CB-908A-4EC4-8F96-2FA98F579E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CCDD9E4-EEE5-4C7E-86D7-E68E2C4F0FB9}" type="datetimeFigureOut">
              <a:rPr lang="en-US" smtClean="0"/>
              <a:pPr/>
              <a:t>4/27/2021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F40C2CB-908A-4EC4-8F96-2FA98F579E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CCDD9E4-EEE5-4C7E-86D7-E68E2C4F0FB9}" type="datetimeFigureOut">
              <a:rPr lang="en-US" smtClean="0"/>
              <a:pPr/>
              <a:t>4/27/2021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F40C2CB-908A-4EC4-8F96-2FA98F579E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CCDD9E4-EEE5-4C7E-86D7-E68E2C4F0FB9}" type="datetimeFigureOut">
              <a:rPr lang="en-US" smtClean="0"/>
              <a:pPr/>
              <a:t>4/27/2021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40C2CB-908A-4EC4-8F96-2FA98F579E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CCDD9E4-EEE5-4C7E-86D7-E68E2C4F0FB9}" type="datetimeFigureOut">
              <a:rPr lang="en-US" smtClean="0"/>
              <a:pPr/>
              <a:t>4/27/2021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40C2CB-908A-4EC4-8F96-2FA98F579E8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CCDD9E4-EEE5-4C7E-86D7-E68E2C4F0FB9}" type="datetimeFigureOut">
              <a:rPr lang="en-US" smtClean="0"/>
              <a:pPr/>
              <a:t>4/27/2021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F40C2CB-908A-4EC4-8F96-2FA98F579E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438399"/>
          </a:xfrm>
        </p:spPr>
        <p:txBody>
          <a:bodyPr>
            <a:normAutofit/>
          </a:bodyPr>
          <a:lstStyle/>
          <a:p>
            <a:r>
              <a:rPr lang="en-US" sz="3600" dirty="0" smtClean="0"/>
              <a:t>Pressure Measurement and Hydrostatic Forces on Surfaces</a:t>
            </a:r>
            <a:endParaRPr lang="en-US" sz="3600" b="1" dirty="0"/>
          </a:p>
        </p:txBody>
      </p:sp>
      <p:sp>
        <p:nvSpPr>
          <p:cNvPr id="3" name="Subtitle 2"/>
          <p:cNvSpPr>
            <a:spLocks noGrp="1"/>
          </p:cNvSpPr>
          <p:nvPr>
            <p:ph type="subTitle" idx="1"/>
          </p:nvPr>
        </p:nvSpPr>
        <p:spPr>
          <a:xfrm>
            <a:off x="1371600" y="3048000"/>
            <a:ext cx="6400800" cy="2590800"/>
          </a:xfrm>
        </p:spPr>
        <p:txBody>
          <a:bodyPr>
            <a:normAutofit/>
          </a:bodyPr>
          <a:lstStyle/>
          <a:p>
            <a:r>
              <a:rPr lang="en-US" b="1" dirty="0" smtClean="0">
                <a:solidFill>
                  <a:srgbClr val="00B050"/>
                </a:solidFill>
              </a:rPr>
              <a:t>J. </a:t>
            </a:r>
            <a:r>
              <a:rPr lang="en-US" b="1" dirty="0" err="1" smtClean="0">
                <a:solidFill>
                  <a:srgbClr val="00B050"/>
                </a:solidFill>
              </a:rPr>
              <a:t>Badshah</a:t>
            </a:r>
            <a:endParaRPr lang="en-US" b="1" dirty="0" smtClean="0">
              <a:solidFill>
                <a:srgbClr val="00B050"/>
              </a:solidFill>
            </a:endParaRPr>
          </a:p>
          <a:p>
            <a:r>
              <a:rPr lang="en-US" b="1" dirty="0" smtClean="0">
                <a:solidFill>
                  <a:srgbClr val="00B050"/>
                </a:solidFill>
              </a:rPr>
              <a:t>SGIDT, Patna</a:t>
            </a:r>
          </a:p>
          <a:p>
            <a:r>
              <a:rPr lang="en-US" b="1" dirty="0" smtClean="0">
                <a:solidFill>
                  <a:srgbClr val="00B050"/>
                </a:solidFill>
              </a:rPr>
              <a:t>(Bihar Animal Sciences University, Patna)</a:t>
            </a:r>
            <a:endParaRPr lang="en-US"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441960"/>
          </a:xfrm>
        </p:spPr>
        <p:txBody>
          <a:bodyPr>
            <a:normAutofit fontScale="90000"/>
          </a:bodyPr>
          <a:lstStyle/>
          <a:p>
            <a:r>
              <a:rPr lang="en-US" dirty="0" smtClean="0"/>
              <a:t>Centre of Pressure</a:t>
            </a:r>
            <a:endParaRPr lang="en-US" dirty="0"/>
          </a:p>
        </p:txBody>
      </p:sp>
      <p:sp>
        <p:nvSpPr>
          <p:cNvPr id="3" name="Content Placeholder 2"/>
          <p:cNvSpPr>
            <a:spLocks noGrp="1"/>
          </p:cNvSpPr>
          <p:nvPr>
            <p:ph idx="4294967295"/>
          </p:nvPr>
        </p:nvSpPr>
        <p:spPr>
          <a:xfrm>
            <a:off x="533400" y="1219200"/>
            <a:ext cx="7924800" cy="5237163"/>
          </a:xfrm>
        </p:spPr>
        <p:txBody>
          <a:bodyPr>
            <a:normAutofit fontScale="92500" lnSpcReduction="10000"/>
          </a:bodyPr>
          <a:lstStyle/>
          <a:p>
            <a:pPr>
              <a:buFont typeface="Wingdings" pitchFamily="2" charset="2"/>
              <a:buChar char="Ø"/>
            </a:pPr>
            <a:r>
              <a:rPr lang="en-US" dirty="0" smtClean="0">
                <a:latin typeface="Times New Roman" pitchFamily="18" charset="0"/>
                <a:cs typeface="Times New Roman" pitchFamily="18" charset="0"/>
              </a:rPr>
              <a:t>h’ = I</a:t>
            </a:r>
            <a:r>
              <a:rPr lang="en-US"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hbar</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h’ = Akg</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a:t>
            </a:r>
            <a:r>
              <a:rPr lang="en-US" dirty="0" err="1" smtClean="0">
                <a:latin typeface="Times New Roman" pitchFamily="18" charset="0"/>
                <a:cs typeface="Times New Roman" pitchFamily="18" charset="0"/>
              </a:rPr>
              <a:t>bar</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h’ = </a:t>
            </a:r>
            <a:r>
              <a:rPr lang="en-US" dirty="0" smtClean="0">
                <a:latin typeface="Times New Roman" pitchFamily="18" charset="0"/>
                <a:cs typeface="Times New Roman" pitchFamily="18" charset="0"/>
              </a:rPr>
              <a:t>(kg</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hbar</a:t>
            </a: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For Irregular Shapes, centre of Pressure h’ = P</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(P1 +P2 + P3)</a:t>
            </a:r>
          </a:p>
          <a:p>
            <a:pPr>
              <a:buFont typeface="Wingdings" pitchFamily="2" charset="2"/>
              <a:buChar char="Ø"/>
            </a:pPr>
            <a:r>
              <a:rPr lang="en-US" dirty="0" smtClean="0">
                <a:latin typeface="Times New Roman" pitchFamily="18" charset="0"/>
                <a:cs typeface="Times New Roman" pitchFamily="18" charset="0"/>
              </a:rPr>
              <a:t>Where, P</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YA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YA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YA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3</a:t>
            </a:r>
          </a:p>
          <a:p>
            <a:pPr>
              <a:buFont typeface="Wingdings" pitchFamily="2" charset="2"/>
              <a:buChar char="Ø"/>
            </a:pPr>
            <a:r>
              <a:rPr lang="en-US" dirty="0" smtClean="0">
                <a:latin typeface="Times New Roman" pitchFamily="18" charset="0"/>
                <a:cs typeface="Times New Roman" pitchFamily="18" charset="0"/>
              </a:rPr>
              <a:t>Y = </a:t>
            </a:r>
            <a:r>
              <a:rPr lang="en-US" dirty="0" err="1" smtClean="0">
                <a:latin typeface="Times New Roman" pitchFamily="18" charset="0"/>
                <a:cs typeface="Times New Roman" pitchFamily="18" charset="0"/>
              </a:rPr>
              <a:t>gama</a:t>
            </a:r>
            <a:r>
              <a:rPr lang="en-US" dirty="0" smtClean="0">
                <a:latin typeface="Times New Roman" pitchFamily="18" charset="0"/>
                <a:cs typeface="Times New Roman" pitchFamily="18" charset="0"/>
              </a:rPr>
              <a:t> = Specific weight of liquid</a:t>
            </a:r>
          </a:p>
          <a:p>
            <a:pPr>
              <a:buFont typeface="Wingdings" pitchFamily="2" charset="2"/>
              <a:buChar char="Ø"/>
            </a:pPr>
            <a:r>
              <a:rPr lang="en-US" dirty="0" smtClean="0">
                <a:latin typeface="Times New Roman" pitchFamily="18" charset="0"/>
                <a:cs typeface="Times New Roman" pitchFamily="18" charset="0"/>
              </a:rPr>
              <a:t>It has been proved that the depth of centre of pressure of a rectangular of height h with upper edge at the free surface is given by 2/3 h i.e. h’ =2/3 h      </a:t>
            </a:r>
          </a:p>
          <a:p>
            <a:pPr>
              <a:buFont typeface="Wingdings" pitchFamily="2" charset="2"/>
              <a:buChar char="Ø"/>
            </a:pPr>
            <a:r>
              <a:rPr lang="en-US" dirty="0" smtClean="0">
                <a:latin typeface="Times New Roman" pitchFamily="18" charset="0"/>
                <a:cs typeface="Times New Roman" pitchFamily="18" charset="0"/>
              </a:rPr>
              <a:t>Total  pressure per m = area of pressure distribution diagram triangle = Y 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/2   </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7242048" cy="1447800"/>
          </a:xfrm>
        </p:spPr>
        <p:txBody>
          <a:bodyPr/>
          <a:lstStyle/>
          <a:p>
            <a:r>
              <a:rPr lang="en-US" dirty="0" smtClean="0"/>
              <a:t>		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rgbClr val="C00000"/>
                </a:solidFill>
                <a:latin typeface="Arial Black" pitchFamily="34" charset="0"/>
              </a:rPr>
              <a:t>Measurement of pressure</a:t>
            </a:r>
            <a:endParaRPr lang="en-US" sz="3200" b="1" dirty="0">
              <a:solidFill>
                <a:srgbClr val="C00000"/>
              </a:solidFill>
              <a:latin typeface="Arial Black" pitchFamily="34" charset="0"/>
            </a:endParaRPr>
          </a:p>
        </p:txBody>
      </p:sp>
      <p:sp>
        <p:nvSpPr>
          <p:cNvPr id="3" name="Content Placeholder 2"/>
          <p:cNvSpPr>
            <a:spLocks noGrp="1"/>
          </p:cNvSpPr>
          <p:nvPr>
            <p:ph idx="1"/>
          </p:nvPr>
        </p:nvSpPr>
        <p:spPr>
          <a:xfrm>
            <a:off x="457200" y="1219200"/>
            <a:ext cx="7391400" cy="5181600"/>
          </a:xfrm>
        </p:spPr>
        <p:txBody>
          <a:bodyPr>
            <a:noAutofit/>
          </a:bodyPr>
          <a:lstStyle/>
          <a:p>
            <a:pPr>
              <a:buFont typeface="Wingdings" pitchFamily="2" charset="2"/>
              <a:buChar char="q"/>
            </a:pPr>
            <a:r>
              <a:rPr lang="en-US" sz="2800" b="1" dirty="0" smtClean="0">
                <a:latin typeface="Times New Roman" pitchFamily="18" charset="0"/>
                <a:cs typeface="Times New Roman" pitchFamily="18" charset="0"/>
              </a:rPr>
              <a:t>Measurement of Gauge Pressure</a:t>
            </a:r>
          </a:p>
          <a:p>
            <a:pPr algn="just">
              <a:buFont typeface="Wingdings" pitchFamily="2" charset="2"/>
              <a:buChar char="q"/>
            </a:pPr>
            <a:r>
              <a:rPr lang="en-US" sz="2800" b="1" dirty="0" smtClean="0">
                <a:latin typeface="Times New Roman" pitchFamily="18" charset="0"/>
                <a:cs typeface="Times New Roman" pitchFamily="18" charset="0"/>
              </a:rPr>
              <a:t>Bourdon Gauge: </a:t>
            </a:r>
            <a:r>
              <a:rPr lang="en-US" sz="2800" dirty="0" smtClean="0">
                <a:latin typeface="Times New Roman" pitchFamily="18" charset="0"/>
                <a:cs typeface="Times New Roman" pitchFamily="18" charset="0"/>
              </a:rPr>
              <a:t>It consists of a tube of elliptical cross section, bent in the form of a circular arc. It is fixed to the frame at one end and the other end is attached to a lever arrangement consisting of a link and a pointer on a scale.</a:t>
            </a:r>
          </a:p>
          <a:p>
            <a:pPr algn="just">
              <a:buFont typeface="Wingdings" pitchFamily="2" charset="2"/>
              <a:buChar char="q"/>
            </a:pPr>
            <a:r>
              <a:rPr lang="en-US" sz="2800" b="1" dirty="0" smtClean="0">
                <a:latin typeface="Times New Roman" pitchFamily="18" charset="0"/>
                <a:cs typeface="Times New Roman" pitchFamily="18" charset="0"/>
              </a:rPr>
              <a:t>Compound Gauge: </a:t>
            </a:r>
            <a:r>
              <a:rPr lang="en-US" sz="2800" dirty="0" smtClean="0">
                <a:latin typeface="Times New Roman" pitchFamily="18" charset="0"/>
                <a:cs typeface="Times New Roman" pitchFamily="18" charset="0"/>
              </a:rPr>
              <a:t>It is a combination of a pressure gauge and the vacuum gauge.</a:t>
            </a:r>
          </a:p>
          <a:p>
            <a:pPr algn="just">
              <a:buFont typeface="Wingdings" pitchFamily="2" charset="2"/>
              <a:buChar char="q"/>
            </a:pPr>
            <a:r>
              <a:rPr lang="en-US" sz="2800" b="1" dirty="0" smtClean="0">
                <a:latin typeface="Times New Roman" pitchFamily="18" charset="0"/>
                <a:cs typeface="Times New Roman" pitchFamily="18" charset="0"/>
              </a:rPr>
              <a:t>Diaphragm Gauge: </a:t>
            </a:r>
            <a:r>
              <a:rPr lang="en-US" sz="2800" dirty="0" smtClean="0">
                <a:latin typeface="Times New Roman" pitchFamily="18" charset="0"/>
                <a:cs typeface="Times New Roman" pitchFamily="18" charset="0"/>
              </a:rPr>
              <a:t>The corrugated </a:t>
            </a:r>
            <a:r>
              <a:rPr lang="en-US" sz="2800" dirty="0" err="1" smtClean="0">
                <a:latin typeface="Times New Roman" pitchFamily="18" charset="0"/>
                <a:cs typeface="Times New Roman" pitchFamily="18" charset="0"/>
              </a:rPr>
              <a:t>diapragm</a:t>
            </a:r>
            <a:r>
              <a:rPr lang="en-US" sz="2800" dirty="0" smtClean="0">
                <a:latin typeface="Times New Roman" pitchFamily="18" charset="0"/>
                <a:cs typeface="Times New Roman" pitchFamily="18" charset="0"/>
              </a:rPr>
              <a:t> is made up  of </a:t>
            </a:r>
            <a:r>
              <a:rPr lang="en-US" sz="2800" dirty="0" smtClean="0">
                <a:latin typeface="Times New Roman" pitchFamily="18" charset="0"/>
                <a:cs typeface="Times New Roman" pitchFamily="18" charset="0"/>
              </a:rPr>
              <a:t>elastic </a:t>
            </a:r>
            <a:r>
              <a:rPr lang="en-US" sz="2800" dirty="0" smtClean="0">
                <a:latin typeface="Times New Roman" pitchFamily="18" charset="0"/>
                <a:cs typeface="Times New Roman" pitchFamily="18" charset="0"/>
              </a:rPr>
              <a:t>steel. The deformation of the diaphragm caused by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r>
              <a:rPr lang="en-US" sz="2800" dirty="0" smtClean="0">
                <a:solidFill>
                  <a:srgbClr val="C00000"/>
                </a:solidFill>
                <a:latin typeface="Arial Black" pitchFamily="34" charset="0"/>
              </a:rPr>
              <a:t>Measurement of pressure</a:t>
            </a:r>
            <a:endParaRPr lang="en-US" sz="2800"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q"/>
            </a:pPr>
            <a:r>
              <a:rPr lang="en-US" sz="2800" dirty="0" smtClean="0">
                <a:latin typeface="Times New Roman" pitchFamily="18" charset="0"/>
                <a:cs typeface="Times New Roman" pitchFamily="18" charset="0"/>
              </a:rPr>
              <a:t>pressure  is transmitted to the pointer</a:t>
            </a:r>
          </a:p>
          <a:p>
            <a:pPr algn="just">
              <a:buFont typeface="Wingdings" pitchFamily="2" charset="2"/>
              <a:buChar char="q"/>
            </a:pPr>
            <a:r>
              <a:rPr lang="en-US" sz="2800" b="1" dirty="0" smtClean="0">
                <a:latin typeface="Times New Roman" pitchFamily="18" charset="0"/>
                <a:cs typeface="Times New Roman" pitchFamily="18" charset="0"/>
              </a:rPr>
              <a:t>Bellow Pressure Gauge: </a:t>
            </a:r>
            <a:r>
              <a:rPr lang="en-US" sz="2800" dirty="0" smtClean="0">
                <a:latin typeface="Times New Roman" pitchFamily="18" charset="0"/>
                <a:cs typeface="Times New Roman" pitchFamily="18" charset="0"/>
              </a:rPr>
              <a:t>Thin metallic tubes having deep circumferential corrugations is called bellows, which can expand on sensing pressure. As the pressure increases bellows expand and vice- versa. The movement is transmitted to the pointer on circular dial.</a:t>
            </a:r>
          </a:p>
          <a:p>
            <a:pPr algn="just">
              <a:buFont typeface="Wingdings" pitchFamily="2" charset="2"/>
              <a:buChar char="q"/>
            </a:pPr>
            <a:r>
              <a:rPr lang="en-US" sz="2800" b="1" dirty="0" smtClean="0">
                <a:latin typeface="Times New Roman" pitchFamily="18" charset="0"/>
                <a:cs typeface="Times New Roman" pitchFamily="18" charset="0"/>
              </a:rPr>
              <a:t>Dead Weight Pressure Gauge: </a:t>
            </a:r>
            <a:r>
              <a:rPr lang="en-US" sz="2800" dirty="0" smtClean="0">
                <a:latin typeface="Times New Roman" pitchFamily="18" charset="0"/>
                <a:cs typeface="Times New Roman" pitchFamily="18" charset="0"/>
              </a:rPr>
              <a:t>It consists of a cylinder and plunger arrangement. The fluid under pressure enters the </a:t>
            </a:r>
            <a:r>
              <a:rPr lang="en-US" sz="2800" dirty="0" smtClean="0">
                <a:latin typeface="Times New Roman" pitchFamily="18" charset="0"/>
                <a:cs typeface="Times New Roman" pitchFamily="18" charset="0"/>
              </a:rPr>
              <a:t>cylinder and </a:t>
            </a:r>
            <a:r>
              <a:rPr lang="en-US" sz="2800" dirty="0" smtClean="0">
                <a:latin typeface="Times New Roman" pitchFamily="18" charset="0"/>
                <a:cs typeface="Times New Roman" pitchFamily="18" charset="0"/>
              </a:rPr>
              <a:t>exerts  a force on the plunger. The weight placed on the top of the plunger balance the pressure force. The pressure intensity of the fluid  is p = W/π/4 d</a:t>
            </a:r>
            <a:r>
              <a:rPr lang="en-US" sz="2800" baseline="30000" dirty="0" smtClean="0">
                <a:latin typeface="Times New Roman" pitchFamily="18" charset="0"/>
                <a:cs typeface="Times New Roman" pitchFamily="18" charset="0"/>
              </a:rPr>
              <a:t>2</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Measurement of Pressure</a:t>
            </a:r>
            <a:endParaRPr lang="en-US" dirty="0"/>
          </a:p>
        </p:txBody>
      </p:sp>
      <p:sp>
        <p:nvSpPr>
          <p:cNvPr id="3" name="Content Placeholder 2"/>
          <p:cNvSpPr>
            <a:spLocks noGrp="1"/>
          </p:cNvSpPr>
          <p:nvPr>
            <p:ph idx="1"/>
          </p:nvPr>
        </p:nvSpPr>
        <p:spPr>
          <a:xfrm>
            <a:off x="457200" y="1295400"/>
            <a:ext cx="7239000" cy="5160336"/>
          </a:xfrm>
        </p:spPr>
        <p:txBody>
          <a:bodyPr>
            <a:noAutofit/>
          </a:bodyPr>
          <a:lstStyle/>
          <a:p>
            <a:pPr algn="just">
              <a:buFont typeface="Wingdings" pitchFamily="2" charset="2"/>
              <a:buChar char="v"/>
            </a:pPr>
            <a:r>
              <a:rPr lang="en-US" sz="2800" b="1" dirty="0" err="1" smtClean="0">
                <a:latin typeface="Times New Roman" pitchFamily="18" charset="0"/>
                <a:cs typeface="Times New Roman" pitchFamily="18" charset="0"/>
              </a:rPr>
              <a:t>Piezometer</a:t>
            </a:r>
            <a:r>
              <a:rPr lang="en-US" sz="2800" dirty="0" smtClean="0">
                <a:latin typeface="Times New Roman" pitchFamily="18" charset="0"/>
                <a:cs typeface="Times New Roman" pitchFamily="18" charset="0"/>
              </a:rPr>
              <a:t> For positive pressure an open manometer is known as </a:t>
            </a:r>
            <a:r>
              <a:rPr lang="en-US" sz="2800" dirty="0" err="1" smtClean="0">
                <a:latin typeface="Times New Roman" pitchFamily="18" charset="0"/>
                <a:cs typeface="Times New Roman" pitchFamily="18" charset="0"/>
              </a:rPr>
              <a:t>piezometer</a:t>
            </a:r>
            <a:r>
              <a:rPr lang="en-US" sz="2800" dirty="0" smtClean="0">
                <a:latin typeface="Times New Roman" pitchFamily="18" charset="0"/>
                <a:cs typeface="Times New Roman" pitchFamily="18" charset="0"/>
              </a:rPr>
              <a:t>.</a:t>
            </a:r>
          </a:p>
          <a:p>
            <a:pPr algn="just">
              <a:buFont typeface="Wingdings" pitchFamily="2" charset="2"/>
              <a:buChar char="v"/>
            </a:pPr>
            <a:r>
              <a:rPr lang="en-US" sz="2800" dirty="0" err="1" smtClean="0">
                <a:latin typeface="Times New Roman" pitchFamily="18" charset="0"/>
                <a:cs typeface="Times New Roman" pitchFamily="18" charset="0"/>
              </a:rPr>
              <a:t>Piezometer</a:t>
            </a:r>
            <a:r>
              <a:rPr lang="en-US" sz="2800" dirty="0" smtClean="0">
                <a:latin typeface="Times New Roman" pitchFamily="18" charset="0"/>
                <a:cs typeface="Times New Roman" pitchFamily="18" charset="0"/>
              </a:rPr>
              <a:t> For negative	pressure measurement, the liquid in open leg is depressed.</a:t>
            </a:r>
          </a:p>
          <a:p>
            <a:pPr algn="just">
              <a:buFont typeface="Wingdings" pitchFamily="2" charset="2"/>
              <a:buChar char="v"/>
            </a:pPr>
            <a:r>
              <a:rPr lang="en-US" sz="2800" b="1" dirty="0" smtClean="0">
                <a:latin typeface="Times New Roman" pitchFamily="18" charset="0"/>
                <a:cs typeface="Times New Roman" pitchFamily="18" charset="0"/>
              </a:rPr>
              <a:t>U-tube Manometers </a:t>
            </a:r>
            <a:r>
              <a:rPr lang="en-US" sz="2800" dirty="0" smtClean="0">
                <a:latin typeface="Times New Roman" pitchFamily="18" charset="0"/>
                <a:cs typeface="Times New Roman" pitchFamily="18" charset="0"/>
              </a:rPr>
              <a:t>the point at the same levels are at equal pressure.</a:t>
            </a:r>
          </a:p>
          <a:p>
            <a:pPr algn="just">
              <a:buFont typeface="Wingdings" pitchFamily="2" charset="2"/>
              <a:buChar char="v"/>
            </a:pPr>
            <a:r>
              <a:rPr lang="en-US" sz="2800" b="1" dirty="0" smtClean="0">
                <a:latin typeface="Times New Roman" pitchFamily="18" charset="0"/>
                <a:cs typeface="Times New Roman" pitchFamily="18" charset="0"/>
              </a:rPr>
              <a:t>Differential Manometers: </a:t>
            </a:r>
            <a:r>
              <a:rPr lang="en-US" sz="2800" dirty="0" smtClean="0">
                <a:latin typeface="Times New Roman" pitchFamily="18" charset="0"/>
                <a:cs typeface="Times New Roman" pitchFamily="18" charset="0"/>
              </a:rPr>
              <a:t>The only difference in procedure from open manometers is that the starting point is a pressure not </a:t>
            </a:r>
            <a:r>
              <a:rPr lang="en-US" sz="2800" smtClean="0">
                <a:latin typeface="Times New Roman" pitchFamily="18" charset="0"/>
                <a:cs typeface="Times New Roman" pitchFamily="18" charset="0"/>
              </a:rPr>
              <a:t>zero</a:t>
            </a:r>
            <a:r>
              <a:rPr lang="en-US" sz="280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There may be three different fluids.</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Measurement of Pressure</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20000"/>
          </a:bodyPr>
          <a:lstStyle/>
          <a:p>
            <a:pPr algn="just">
              <a:buFont typeface="Wingdings" pitchFamily="2" charset="2"/>
              <a:buChar char="v"/>
            </a:pPr>
            <a:r>
              <a:rPr lang="en-US" sz="2800" b="1" dirty="0" smtClean="0">
                <a:latin typeface="Times New Roman" pitchFamily="18" charset="0"/>
                <a:cs typeface="Times New Roman" pitchFamily="18" charset="0"/>
              </a:rPr>
              <a:t>Inverted Differential Manometers: </a:t>
            </a:r>
            <a:r>
              <a:rPr lang="en-US" sz="2800" dirty="0" smtClean="0">
                <a:latin typeface="Times New Roman" pitchFamily="18" charset="0"/>
                <a:cs typeface="Times New Roman" pitchFamily="18" charset="0"/>
              </a:rPr>
              <a:t>When there is small pressure difference between two points, an inverted differential manometer may be used for greater accuracy. Top portion of the tube is filled with air.</a:t>
            </a:r>
          </a:p>
          <a:p>
            <a:pPr algn="just">
              <a:buFont typeface="Wingdings" pitchFamily="2" charset="2"/>
              <a:buChar char="v"/>
            </a:pPr>
            <a:r>
              <a:rPr lang="en-US" sz="2800" b="1" dirty="0" smtClean="0">
                <a:latin typeface="Times New Roman" pitchFamily="18" charset="0"/>
                <a:cs typeface="Times New Roman" pitchFamily="18" charset="0"/>
              </a:rPr>
              <a:t>Single Tube Manometer – Vertical Type: </a:t>
            </a:r>
            <a:r>
              <a:rPr lang="en-US" sz="2800" dirty="0" smtClean="0">
                <a:latin typeface="Times New Roman" pitchFamily="18" charset="0"/>
                <a:cs typeface="Times New Roman" pitchFamily="18" charset="0"/>
              </a:rPr>
              <a:t>If a reservoir of large cross sectional area is fitted in one leg, the change in the level of liquid in the reservoir is very small, the pressure can be measured by observing change in the level of liquid in the other leg.</a:t>
            </a:r>
          </a:p>
          <a:p>
            <a:pPr algn="just">
              <a:buFont typeface="Wingdings" pitchFamily="2" charset="2"/>
              <a:buChar char="v"/>
            </a:pPr>
            <a:r>
              <a:rPr lang="en-US" sz="2800" b="1" dirty="0" smtClean="0">
                <a:latin typeface="Times New Roman" pitchFamily="18" charset="0"/>
                <a:cs typeface="Times New Roman" pitchFamily="18" charset="0"/>
              </a:rPr>
              <a:t>Single Tube Manometer- Inclined type: </a:t>
            </a:r>
            <a:r>
              <a:rPr lang="en-US" sz="2800" dirty="0" smtClean="0">
                <a:latin typeface="Times New Roman" pitchFamily="18" charset="0"/>
                <a:cs typeface="Times New Roman" pitchFamily="18" charset="0"/>
              </a:rPr>
              <a:t>For more accuracy, the other leg may be inclined, while there is reservoir in first leg of open </a:t>
            </a:r>
            <a:r>
              <a:rPr lang="en-US" sz="2800" dirty="0" err="1" smtClean="0">
                <a:latin typeface="Times New Roman" pitchFamily="18" charset="0"/>
                <a:cs typeface="Times New Roman" pitchFamily="18" charset="0"/>
              </a:rPr>
              <a:t>manaometers</a:t>
            </a:r>
            <a:r>
              <a:rPr lang="en-US" sz="2800" dirty="0" smtClean="0">
                <a:latin typeface="Times New Roman" pitchFamily="18" charset="0"/>
                <a:cs typeface="Times New Roman" pitchFamily="18" charset="0"/>
              </a:rPr>
              <a:t>.</a:t>
            </a:r>
          </a:p>
          <a:p>
            <a:pPr algn="just">
              <a:buFont typeface="Wingdings" pitchFamily="2" charset="2"/>
              <a:buChar char="v"/>
            </a:pPr>
            <a:r>
              <a:rPr lang="en-US" sz="2800" b="1" dirty="0" smtClean="0">
                <a:latin typeface="Times New Roman" pitchFamily="18" charset="0"/>
                <a:cs typeface="Times New Roman" pitchFamily="18" charset="0"/>
              </a:rPr>
              <a:t>Micrometer: </a:t>
            </a:r>
            <a:r>
              <a:rPr lang="en-US" sz="2800" dirty="0" smtClean="0">
                <a:latin typeface="Times New Roman" pitchFamily="18" charset="0"/>
                <a:cs typeface="Times New Roman" pitchFamily="18" charset="0"/>
              </a:rPr>
              <a:t>They are used for precise measurement of pressure. A large reservoir is fitted on each leg of the tube of manometers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3200" b="0" dirty="0" smtClean="0"/>
              <a:t>Hydrostatic Forces on Surfaces</a:t>
            </a:r>
            <a:endParaRPr lang="en-US" sz="3200" b="0"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t>The magnitude and direction of total pressure on the surface due to liquid head with the liquid pressure intensity normal to the surface is termed as hydrostatic forces or hydrostatic total pressure.</a:t>
            </a:r>
          </a:p>
          <a:p>
            <a:pPr algn="just">
              <a:buFont typeface="Wingdings" pitchFamily="2" charset="2"/>
              <a:buChar char="v"/>
            </a:pPr>
            <a:r>
              <a:rPr lang="en-US" dirty="0" smtClean="0"/>
              <a:t>Hydrostatic Forces on horizontal plane</a:t>
            </a:r>
          </a:p>
          <a:p>
            <a:pPr algn="just">
              <a:buFont typeface="Wingdings" pitchFamily="2" charset="2"/>
              <a:buChar char="v"/>
            </a:pPr>
            <a:r>
              <a:rPr lang="en-US" dirty="0" err="1" smtClean="0"/>
              <a:t>dP</a:t>
            </a:r>
            <a:r>
              <a:rPr lang="en-US" dirty="0" smtClean="0"/>
              <a:t> = </a:t>
            </a:r>
            <a:r>
              <a:rPr lang="el-GR" dirty="0" smtClean="0">
                <a:latin typeface="Arial"/>
                <a:cs typeface="Arial"/>
              </a:rPr>
              <a:t>ϓ</a:t>
            </a:r>
            <a:r>
              <a:rPr lang="en-US" dirty="0" smtClean="0"/>
              <a:t>h </a:t>
            </a:r>
            <a:r>
              <a:rPr lang="en-US" dirty="0" err="1" smtClean="0"/>
              <a:t>dA</a:t>
            </a:r>
            <a:endParaRPr lang="en-US" dirty="0" smtClean="0"/>
          </a:p>
          <a:p>
            <a:pPr algn="just">
              <a:buFont typeface="Wingdings" pitchFamily="2" charset="2"/>
              <a:buChar char="v"/>
            </a:pPr>
            <a:r>
              <a:rPr lang="en-US" dirty="0" smtClean="0"/>
              <a:t>Total pressure or hydrostatic force = ∫</a:t>
            </a:r>
            <a:r>
              <a:rPr lang="el-GR" dirty="0" smtClean="0">
                <a:latin typeface="Arial"/>
                <a:cs typeface="Arial"/>
              </a:rPr>
              <a:t> ϓ</a:t>
            </a:r>
            <a:r>
              <a:rPr lang="en-US" dirty="0" smtClean="0"/>
              <a:t>h </a:t>
            </a:r>
            <a:r>
              <a:rPr lang="en-US" dirty="0" err="1" smtClean="0"/>
              <a:t>dA</a:t>
            </a:r>
            <a:endParaRPr lang="en-US" dirty="0" smtClean="0"/>
          </a:p>
          <a:p>
            <a:pPr algn="just">
              <a:buFont typeface="Wingdings" pitchFamily="2" charset="2"/>
              <a:buChar char="v"/>
            </a:pPr>
            <a:r>
              <a:rPr lang="en-US" dirty="0" smtClean="0"/>
              <a:t>Hydrostatic Force on Horizontal Plane of area A  = </a:t>
            </a:r>
            <a:r>
              <a:rPr lang="el-GR" dirty="0" smtClean="0">
                <a:latin typeface="Arial"/>
                <a:cs typeface="Arial"/>
              </a:rPr>
              <a:t>ϓ</a:t>
            </a:r>
            <a:r>
              <a:rPr lang="en-US" dirty="0" smtClean="0">
                <a:latin typeface="Arial"/>
                <a:cs typeface="Arial"/>
              </a:rPr>
              <a:t>A (</a:t>
            </a:r>
            <a:r>
              <a:rPr lang="en-US" dirty="0" err="1" smtClean="0"/>
              <a:t>hbar</a:t>
            </a:r>
            <a:r>
              <a:rPr lang="en-US" dirty="0" smtClean="0"/>
              <a:t>)</a:t>
            </a:r>
          </a:p>
          <a:p>
            <a:pPr algn="just">
              <a:buFont typeface="Wingdings" pitchFamily="2" charset="2"/>
              <a:buChar char="v"/>
            </a:pPr>
            <a:r>
              <a:rPr lang="en-US" dirty="0" err="1" smtClean="0"/>
              <a:t>hbar</a:t>
            </a:r>
            <a:r>
              <a:rPr lang="en-US" dirty="0" smtClean="0"/>
              <a:t> = Depth of </a:t>
            </a:r>
            <a:r>
              <a:rPr lang="en-US" dirty="0" err="1" smtClean="0"/>
              <a:t>centroid</a:t>
            </a:r>
            <a:r>
              <a:rPr lang="en-US" dirty="0" smtClean="0"/>
              <a:t> of the entire area below the free surface; since whole area is horizontal h = </a:t>
            </a:r>
            <a:r>
              <a:rPr lang="en-US" dirty="0" err="1" smtClean="0"/>
              <a:t>hbar</a:t>
            </a:r>
            <a:endParaRPr lang="en-US" dirty="0" smtClean="0"/>
          </a:p>
          <a:p>
            <a:pPr algn="just">
              <a:buFont typeface="Wingdings" pitchFamily="2" charset="2"/>
              <a:buChar char="v"/>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Autofit/>
          </a:bodyPr>
          <a:lstStyle/>
          <a:p>
            <a:r>
              <a:rPr lang="en-US" sz="2800" dirty="0" smtClean="0"/>
              <a:t>Hydrostatic Force on vertical plane</a:t>
            </a:r>
            <a:endParaRPr lang="en-US" sz="2800" dirty="0"/>
          </a:p>
        </p:txBody>
      </p:sp>
      <p:sp>
        <p:nvSpPr>
          <p:cNvPr id="3" name="Content Placeholder 2"/>
          <p:cNvSpPr>
            <a:spLocks noGrp="1"/>
          </p:cNvSpPr>
          <p:nvPr>
            <p:ph idx="1"/>
          </p:nvPr>
        </p:nvSpPr>
        <p:spPr>
          <a:xfrm>
            <a:off x="457200" y="1371600"/>
            <a:ext cx="7239000" cy="5084136"/>
          </a:xfrm>
        </p:spPr>
        <p:txBody>
          <a:bodyPr/>
          <a:lstStyle/>
          <a:p>
            <a:pPr>
              <a:buFont typeface="Wingdings" pitchFamily="2" charset="2"/>
              <a:buChar char="Ø"/>
            </a:pPr>
            <a:r>
              <a:rPr lang="en-US" dirty="0" smtClean="0"/>
              <a:t>Plane surface of Area is immersed vertically. At every depth, the pressure intensity varies.</a:t>
            </a:r>
          </a:p>
          <a:p>
            <a:pPr>
              <a:buFont typeface="Wingdings" pitchFamily="2" charset="2"/>
              <a:buChar char="Ø"/>
            </a:pPr>
            <a:r>
              <a:rPr lang="en-US" dirty="0" smtClean="0"/>
              <a:t>Let us consider a narrow strip area </a:t>
            </a:r>
            <a:r>
              <a:rPr lang="en-US" dirty="0" err="1" smtClean="0"/>
              <a:t>dA</a:t>
            </a:r>
            <a:r>
              <a:rPr lang="en-US" dirty="0" smtClean="0"/>
              <a:t> at a depth of h below the free surface. The total pressure or force on the strip </a:t>
            </a:r>
            <a:r>
              <a:rPr lang="en-US" dirty="0" err="1" smtClean="0"/>
              <a:t>dP</a:t>
            </a:r>
            <a:r>
              <a:rPr lang="en-US" dirty="0" smtClean="0"/>
              <a:t> = </a:t>
            </a:r>
            <a:r>
              <a:rPr lang="el-GR" dirty="0" smtClean="0">
                <a:latin typeface="Arial"/>
                <a:cs typeface="Arial"/>
              </a:rPr>
              <a:t>ϓ</a:t>
            </a:r>
            <a:r>
              <a:rPr lang="en-US" dirty="0" smtClean="0"/>
              <a:t>h </a:t>
            </a:r>
            <a:r>
              <a:rPr lang="en-US" dirty="0" err="1" smtClean="0"/>
              <a:t>dA</a:t>
            </a:r>
            <a:endParaRPr lang="en-US" dirty="0" smtClean="0"/>
          </a:p>
          <a:p>
            <a:pPr>
              <a:buFont typeface="Wingdings" pitchFamily="2" charset="2"/>
              <a:buChar char="Ø"/>
            </a:pPr>
            <a:r>
              <a:rPr lang="en-US" dirty="0" smtClean="0"/>
              <a:t>Total Pressure on one side of the entire area</a:t>
            </a:r>
          </a:p>
          <a:p>
            <a:pPr>
              <a:buFont typeface="Wingdings" pitchFamily="2" charset="2"/>
              <a:buChar char="Ø"/>
            </a:pPr>
            <a:r>
              <a:rPr lang="en-US" dirty="0" smtClean="0"/>
              <a:t>P = ∫</a:t>
            </a:r>
            <a:r>
              <a:rPr lang="el-GR" dirty="0" smtClean="0">
                <a:latin typeface="Arial"/>
                <a:cs typeface="Arial"/>
              </a:rPr>
              <a:t> ϓ</a:t>
            </a:r>
            <a:r>
              <a:rPr lang="en-US" dirty="0" smtClean="0"/>
              <a:t>h </a:t>
            </a:r>
            <a:r>
              <a:rPr lang="en-US" dirty="0" err="1" smtClean="0"/>
              <a:t>dA</a:t>
            </a:r>
            <a:r>
              <a:rPr lang="en-US" dirty="0" smtClean="0"/>
              <a:t> = </a:t>
            </a:r>
            <a:r>
              <a:rPr lang="el-GR" dirty="0" smtClean="0">
                <a:latin typeface="Arial"/>
                <a:cs typeface="Arial"/>
              </a:rPr>
              <a:t>ϓ </a:t>
            </a:r>
            <a:r>
              <a:rPr lang="en-US" dirty="0" smtClean="0"/>
              <a:t>∫</a:t>
            </a:r>
            <a:r>
              <a:rPr lang="el-GR" dirty="0" smtClean="0">
                <a:latin typeface="Arial"/>
                <a:cs typeface="Arial"/>
              </a:rPr>
              <a:t> </a:t>
            </a:r>
            <a:r>
              <a:rPr lang="en-US" dirty="0" smtClean="0"/>
              <a:t>h </a:t>
            </a:r>
            <a:r>
              <a:rPr lang="en-US" dirty="0" err="1" smtClean="0"/>
              <a:t>dA</a:t>
            </a:r>
            <a:r>
              <a:rPr lang="en-US" dirty="0" smtClean="0"/>
              <a:t> = </a:t>
            </a:r>
            <a:r>
              <a:rPr lang="el-GR" dirty="0" smtClean="0">
                <a:latin typeface="Arial"/>
                <a:cs typeface="Arial"/>
              </a:rPr>
              <a:t>ϓ </a:t>
            </a:r>
            <a:r>
              <a:rPr lang="en-US" dirty="0" smtClean="0">
                <a:latin typeface="Arial"/>
                <a:cs typeface="Arial"/>
              </a:rPr>
              <a:t>A</a:t>
            </a:r>
            <a:r>
              <a:rPr lang="el-GR" dirty="0" smtClean="0">
                <a:latin typeface="Arial"/>
                <a:cs typeface="Arial"/>
              </a:rPr>
              <a:t> </a:t>
            </a:r>
            <a:r>
              <a:rPr lang="en-US" dirty="0" err="1" smtClean="0"/>
              <a:t>hbar</a:t>
            </a:r>
            <a:endParaRPr lang="en-US" dirty="0" smtClean="0"/>
          </a:p>
          <a:p>
            <a:pPr>
              <a:buFont typeface="Wingdings" pitchFamily="2" charset="2"/>
              <a:buChar char="Ø"/>
            </a:pPr>
            <a:r>
              <a:rPr lang="en-US" dirty="0" err="1" smtClean="0"/>
              <a:t>hbar</a:t>
            </a:r>
            <a:r>
              <a:rPr lang="en-US" dirty="0" smtClean="0"/>
              <a:t> = Depth of the </a:t>
            </a:r>
            <a:r>
              <a:rPr lang="en-US" dirty="0" err="1" smtClean="0"/>
              <a:t>centroid</a:t>
            </a:r>
            <a:r>
              <a:rPr lang="en-US" dirty="0" smtClean="0"/>
              <a:t> below the free surface</a:t>
            </a:r>
          </a:p>
          <a:p>
            <a:pPr>
              <a:buFont typeface="Wingdings" pitchFamily="2" charset="2"/>
              <a:buChar char="Ø"/>
            </a:pPr>
            <a:r>
              <a:rPr lang="en-US" dirty="0" smtClean="0"/>
              <a:t>Total pressure on an irregular shapes vertical area </a:t>
            </a:r>
            <a:r>
              <a:rPr lang="en-US" dirty="0" smtClean="0"/>
              <a:t>=</a:t>
            </a:r>
            <a:r>
              <a:rPr lang="en-US" dirty="0" smtClean="0"/>
              <a:t> </a:t>
            </a:r>
            <a:r>
              <a:rPr lang="en-US" dirty="0" smtClean="0"/>
              <a:t>P </a:t>
            </a:r>
            <a:r>
              <a:rPr lang="en-US" dirty="0" smtClean="0"/>
              <a:t>=</a:t>
            </a:r>
            <a:r>
              <a:rPr lang="en-US" dirty="0" smtClean="0"/>
              <a:t> </a:t>
            </a:r>
            <a:r>
              <a:rPr lang="en-US" dirty="0" smtClean="0"/>
              <a:t>Y [A</a:t>
            </a:r>
            <a:r>
              <a:rPr lang="en-US" baseline="-25000" dirty="0" smtClean="0"/>
              <a:t>1</a:t>
            </a:r>
            <a:r>
              <a:rPr lang="en-US" dirty="0" smtClean="0"/>
              <a:t>h</a:t>
            </a:r>
            <a:r>
              <a:rPr lang="en-US" baseline="-25000" dirty="0" smtClean="0"/>
              <a:t>1</a:t>
            </a:r>
            <a:r>
              <a:rPr lang="en-US" dirty="0" smtClean="0"/>
              <a:t> +A</a:t>
            </a:r>
            <a:r>
              <a:rPr lang="en-US" baseline="-25000" dirty="0" smtClean="0"/>
              <a:t>2</a:t>
            </a:r>
            <a:r>
              <a:rPr lang="en-US" dirty="0" smtClean="0"/>
              <a:t>h</a:t>
            </a:r>
            <a:r>
              <a:rPr lang="en-US" baseline="-25000" dirty="0" smtClean="0"/>
              <a:t>2</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Centre of Pressure</a:t>
            </a:r>
            <a:endParaRPr lang="en-US" dirty="0"/>
          </a:p>
        </p:txBody>
      </p:sp>
      <p:sp>
        <p:nvSpPr>
          <p:cNvPr id="3" name="Content Placeholder 2"/>
          <p:cNvSpPr>
            <a:spLocks noGrp="1"/>
          </p:cNvSpPr>
          <p:nvPr>
            <p:ph idx="1"/>
          </p:nvPr>
        </p:nvSpPr>
        <p:spPr>
          <a:xfrm>
            <a:off x="457200" y="1295400"/>
            <a:ext cx="7239000" cy="5160336"/>
          </a:xfrm>
        </p:spPr>
        <p:txBody>
          <a:bodyPr>
            <a:normAutofit fontScale="92500" lnSpcReduction="20000"/>
          </a:bodyPr>
          <a:lstStyle/>
          <a:p>
            <a:pPr algn="just">
              <a:buFont typeface="Wingdings" pitchFamily="2" charset="2"/>
              <a:buChar char="Ø"/>
            </a:pPr>
            <a:r>
              <a:rPr lang="en-US" dirty="0" smtClean="0">
                <a:latin typeface="Times New Roman" pitchFamily="18" charset="0"/>
                <a:cs typeface="Times New Roman" pitchFamily="18" charset="0"/>
              </a:rPr>
              <a:t>The centre of pressure is the point on the immersed surface at which the total pressure on the entire area may be assumed to act. It can be determined by equating the Moment caused by total pressure about the free surface to the moment of the number of forces about the same axis.</a:t>
            </a:r>
          </a:p>
          <a:p>
            <a:pPr algn="just">
              <a:buFont typeface="Wingdings" pitchFamily="2" charset="2"/>
              <a:buChar char="Ø"/>
            </a:pPr>
            <a:r>
              <a:rPr lang="en-US" dirty="0" smtClean="0">
                <a:latin typeface="Times New Roman" pitchFamily="18" charset="0"/>
                <a:cs typeface="Times New Roman" pitchFamily="18" charset="0"/>
              </a:rPr>
              <a:t>Let us assume that the depth of centre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pressure on a horizontal and vertical plane be h’. In horizontal plane h =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 h’ but in vertical plane it can be estimated by : </a:t>
            </a:r>
          </a:p>
          <a:p>
            <a:pPr algn="just">
              <a:buFont typeface="Wingdings" pitchFamily="2" charset="2"/>
              <a:buChar char="Ø"/>
            </a:pPr>
            <a:r>
              <a:rPr lang="en-US" dirty="0" smtClean="0">
                <a:latin typeface="Times New Roman" pitchFamily="18" charset="0"/>
                <a:cs typeface="Times New Roman" pitchFamily="18" charset="0"/>
              </a:rPr>
              <a:t>Assume a small strip of area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over which a total pressure of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acts, which is at h distance from the free surface of water.</a:t>
            </a:r>
          </a:p>
          <a:p>
            <a:pPr algn="just">
              <a:buFont typeface="Wingdings" pitchFamily="2" charset="2"/>
              <a:buChar char="Ø"/>
            </a:pPr>
            <a:r>
              <a:rPr lang="en-US" dirty="0" smtClean="0">
                <a:latin typeface="Times New Roman" pitchFamily="18" charset="0"/>
                <a:cs typeface="Times New Roman" pitchFamily="18" charset="0"/>
              </a:rPr>
              <a:t>The moment of the force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about the free surface of water </a:t>
            </a:r>
            <a:r>
              <a:rPr lang="en-US" dirty="0" err="1" smtClean="0">
                <a:latin typeface="Times New Roman" pitchFamily="18" charset="0"/>
                <a:cs typeface="Times New Roman" pitchFamily="18" charset="0"/>
              </a:rPr>
              <a:t>dM</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dP</a:t>
            </a:r>
            <a:r>
              <a:rPr lang="en-US" dirty="0" smtClean="0">
                <a:latin typeface="Times New Roman" pitchFamily="18" charset="0"/>
                <a:cs typeface="Times New Roman" pitchFamily="18" charset="0"/>
              </a:rPr>
              <a:t> h = </a:t>
            </a:r>
            <a:r>
              <a:rPr lang="en-US" dirty="0" err="1" smtClean="0">
                <a:latin typeface="Times New Roman" pitchFamily="18" charset="0"/>
                <a:cs typeface="Times New Roman" pitchFamily="18" charset="0"/>
              </a:rPr>
              <a:t>Yh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t>
            </a: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Centre of Pressure</a:t>
            </a:r>
            <a:endParaRPr lang="en-US" dirty="0"/>
          </a:p>
        </p:txBody>
      </p:sp>
      <p:sp>
        <p:nvSpPr>
          <p:cNvPr id="3" name="Content Placeholder 2"/>
          <p:cNvSpPr>
            <a:spLocks noGrp="1"/>
          </p:cNvSpPr>
          <p:nvPr>
            <p:ph idx="1"/>
          </p:nvPr>
        </p:nvSpPr>
        <p:spPr>
          <a:xfrm>
            <a:off x="457200" y="1295400"/>
            <a:ext cx="7239000" cy="5160336"/>
          </a:xfrm>
        </p:spPr>
        <p:txBody>
          <a:bodyPr/>
          <a:lstStyle/>
          <a:p>
            <a:r>
              <a:rPr lang="en-US" dirty="0" smtClean="0">
                <a:latin typeface="Times New Roman" pitchFamily="18" charset="0"/>
                <a:cs typeface="Times New Roman" pitchFamily="18" charset="0"/>
              </a:rPr>
              <a:t>Total moment of forces on whole area = M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∫Yh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dA = </a:t>
            </a:r>
          </a:p>
          <a:p>
            <a:r>
              <a:rPr lang="en-US" dirty="0" smtClean="0">
                <a:latin typeface="Times New Roman" pitchFamily="18" charset="0"/>
                <a:cs typeface="Times New Roman" pitchFamily="18" charset="0"/>
              </a:rPr>
              <a:t>If Total Pressure or Force is </a:t>
            </a:r>
            <a:r>
              <a:rPr lang="en-US" dirty="0" smtClean="0">
                <a:latin typeface="Times New Roman" pitchFamily="18" charset="0"/>
                <a:cs typeface="Times New Roman" pitchFamily="18" charset="0"/>
              </a:rPr>
              <a:t>P,  </a:t>
            </a:r>
            <a:r>
              <a:rPr lang="en-US" dirty="0" smtClean="0">
                <a:latin typeface="Times New Roman" pitchFamily="18" charset="0"/>
                <a:cs typeface="Times New Roman" pitchFamily="18" charset="0"/>
              </a:rPr>
              <a:t>its moment about the free surface of water is Ph’</a:t>
            </a:r>
          </a:p>
          <a:p>
            <a:r>
              <a:rPr lang="en-US" dirty="0" smtClean="0">
                <a:latin typeface="Times New Roman" pitchFamily="18" charset="0"/>
                <a:cs typeface="Times New Roman" pitchFamily="18" charset="0"/>
              </a:rPr>
              <a:t>Therefore Ph’ = ∫Yh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dA  and </a:t>
            </a:r>
          </a:p>
          <a:p>
            <a:r>
              <a:rPr lang="en-US"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∫Yh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dA /P = Y ∫h</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dA /P = Y </a:t>
            </a:r>
            <a:r>
              <a:rPr lang="en-US" dirty="0" err="1" smtClean="0">
                <a:latin typeface="Times New Roman" pitchFamily="18" charset="0"/>
                <a:cs typeface="Times New Roman" pitchFamily="18" charset="0"/>
              </a:rPr>
              <a:t>Ioo</a:t>
            </a:r>
            <a:r>
              <a:rPr lang="en-US" dirty="0" smtClean="0">
                <a:latin typeface="Times New Roman" pitchFamily="18" charset="0"/>
                <a:cs typeface="Times New Roman" pitchFamily="18" charset="0"/>
              </a:rPr>
              <a:t>/P</a:t>
            </a:r>
          </a:p>
          <a:p>
            <a:r>
              <a:rPr lang="en-US" dirty="0" err="1" smtClean="0">
                <a:latin typeface="Times New Roman" pitchFamily="18" charset="0"/>
                <a:cs typeface="Times New Roman" pitchFamily="18" charset="0"/>
              </a:rPr>
              <a:t>Ioo</a:t>
            </a:r>
            <a:r>
              <a:rPr lang="en-US" dirty="0" smtClean="0">
                <a:latin typeface="Times New Roman" pitchFamily="18" charset="0"/>
                <a:cs typeface="Times New Roman" pitchFamily="18" charset="0"/>
              </a:rPr>
              <a:t> is the second moment of area about the free surface. From the parallel axis theorem of the moment of inertia</a:t>
            </a:r>
          </a:p>
          <a:p>
            <a:r>
              <a:rPr lang="en-US" dirty="0" err="1" smtClean="0">
                <a:latin typeface="Times New Roman" pitchFamily="18" charset="0"/>
                <a:cs typeface="Times New Roman" pitchFamily="18" charset="0"/>
              </a:rPr>
              <a:t>I</a:t>
            </a:r>
            <a:r>
              <a:rPr lang="en-US" baseline="-25000" dirty="0" err="1" smtClean="0">
                <a:latin typeface="Times New Roman" pitchFamily="18" charset="0"/>
                <a:cs typeface="Times New Roman" pitchFamily="18" charset="0"/>
              </a:rPr>
              <a:t>oo</a:t>
            </a:r>
            <a:r>
              <a:rPr lang="en-US" dirty="0" smtClean="0">
                <a:latin typeface="Times New Roman" pitchFamily="18" charset="0"/>
                <a:cs typeface="Times New Roman" pitchFamily="18" charset="0"/>
              </a:rPr>
              <a:t> = I</a:t>
            </a:r>
            <a:r>
              <a:rPr lang="en-US"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 A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a:t>
            </a:r>
            <a:r>
              <a:rPr lang="en-US" baseline="30000" dirty="0" smtClean="0">
                <a:latin typeface="Times New Roman" pitchFamily="18" charset="0"/>
                <a:cs typeface="Times New Roman" pitchFamily="18" charset="0"/>
              </a:rPr>
              <a:t>2</a:t>
            </a:r>
          </a:p>
          <a:p>
            <a:r>
              <a:rPr lang="en-US" dirty="0" smtClean="0">
                <a:latin typeface="Times New Roman" pitchFamily="18" charset="0"/>
                <a:cs typeface="Times New Roman" pitchFamily="18" charset="0"/>
              </a:rPr>
              <a:t>Therefore h’ = Y (I</a:t>
            </a:r>
            <a:r>
              <a:rPr lang="en-US" baseline="-25000"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 A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YA (</a:t>
            </a:r>
            <a:r>
              <a:rPr lang="en-US" dirty="0" err="1" smtClean="0">
                <a:latin typeface="Times New Roman" pitchFamily="18" charset="0"/>
                <a:cs typeface="Times New Roman" pitchFamily="18" charset="0"/>
              </a:rPr>
              <a:t>hbar</a:t>
            </a:r>
            <a:r>
              <a:rPr lang="en-US" dirty="0" smtClean="0">
                <a:latin typeface="Times New Roman" pitchFamily="18" charset="0"/>
                <a:cs typeface="Times New Roman" pitchFamily="18" charset="0"/>
              </a:rPr>
              <a:t>)</a:t>
            </a:r>
            <a:endParaRPr lang="en-US" baseline="30000"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432</TotalTime>
  <Words>956</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Pressure Measurement and Hydrostatic Forces on Surfaces</vt:lpstr>
      <vt:lpstr>Measurement of pressure</vt:lpstr>
      <vt:lpstr>Measurement of pressure</vt:lpstr>
      <vt:lpstr>Measurement of Pressure</vt:lpstr>
      <vt:lpstr>Measurement of Pressure</vt:lpstr>
      <vt:lpstr>Hydrostatic Forces on Surfaces</vt:lpstr>
      <vt:lpstr>Hydrostatic Force on vertical plane</vt:lpstr>
      <vt:lpstr>Centre of Pressure</vt:lpstr>
      <vt:lpstr>Centre of Pressure</vt:lpstr>
      <vt:lpstr>Centre of Pressure</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Jahangir Badshah</dc:creator>
  <cp:lastModifiedBy>Jahangir Badshah</cp:lastModifiedBy>
  <cp:revision>74</cp:revision>
  <dcterms:created xsi:type="dcterms:W3CDTF">2020-12-16T07:00:28Z</dcterms:created>
  <dcterms:modified xsi:type="dcterms:W3CDTF">2021-04-27T09:32:44Z</dcterms:modified>
</cp:coreProperties>
</file>