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584" r:id="rId2"/>
    <p:sldId id="617" r:id="rId3"/>
    <p:sldId id="618" r:id="rId4"/>
    <p:sldId id="619" r:id="rId5"/>
    <p:sldId id="620" r:id="rId6"/>
    <p:sldId id="621" r:id="rId7"/>
    <p:sldId id="622" r:id="rId8"/>
    <p:sldId id="623" r:id="rId9"/>
    <p:sldId id="624" r:id="rId10"/>
    <p:sldId id="625" r:id="rId11"/>
    <p:sldId id="626" r:id="rId12"/>
    <p:sldId id="627" r:id="rId13"/>
    <p:sldId id="61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0E2"/>
    <a:srgbClr val="F96FF2"/>
    <a:srgbClr val="10E6CD"/>
    <a:srgbClr val="30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33" autoAdjust="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6AC89-1D24-4F9E-982F-DA5BF7ECD9F4}" type="datetimeFigureOut">
              <a:rPr lang="en-IN" smtClean="0"/>
              <a:pPr/>
              <a:t>28-04-2021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56353-8F37-4299-9A00-D215CE4B5BD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039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2938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2219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3336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0740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6094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4571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9680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0277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8609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6193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8825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2253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5609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8" y="2404536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8" y="4050836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5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5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7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7" y="609600"/>
            <a:ext cx="607218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5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4" y="79038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2" y="288655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209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0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7" y="609600"/>
            <a:ext cx="607218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4" y="79038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2" y="288655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84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50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06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5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4" y="609602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2"/>
            <a:ext cx="5195027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2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4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00870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9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1"/>
            <a:ext cx="6347715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6" y="2160590"/>
            <a:ext cx="3088111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7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609601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4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4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1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1"/>
            <a:ext cx="6347715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9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0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98605"/>
            <a:ext cx="279018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7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777069"/>
            <a:ext cx="279018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0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1"/>
            <a:ext cx="634771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" y="609600"/>
            <a:ext cx="6347715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67340"/>
            <a:ext cx="6347715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4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609601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60590"/>
            <a:ext cx="6347715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9" y="6041365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136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8" y="6041365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su.org.in/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8"/>
            <a:ext cx="6477000" cy="214314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pt-BR" sz="2000" b="1" dirty="0">
                <a:solidFill>
                  <a:srgbClr val="7030A0"/>
                </a:solidFill>
                <a:latin typeface="Bell MT" panose="02020503060305020303" pitchFamily="18" charset="0"/>
              </a:rPr>
              <a:t>Dr. AJIT KUMAR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Bell MT" panose="02020503060305020303" pitchFamily="18" charset="0"/>
              </a:rPr>
              <a:t>Department of Veterinary Parasitology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Bell MT" panose="02020503060305020303" pitchFamily="18" charset="0"/>
              </a:rPr>
              <a:t>Bihar Veterinary College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Bell MT" panose="02020503060305020303" pitchFamily="18" charset="0"/>
              </a:rPr>
              <a:t>Bihar Animal Sciences University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Bell MT" panose="02020503060305020303" pitchFamily="18" charset="0"/>
              </a:rPr>
              <a:t>Patna-800014</a:t>
            </a:r>
          </a:p>
        </p:txBody>
      </p:sp>
      <p:pic>
        <p:nvPicPr>
          <p:cNvPr id="10" name="Picture 9" descr="Bihar Animal Sciences University | बिहार पशु विज्ञान विश्वविद्यालय">
            <a:hlinkClick r:id="rId3" tooltip="&quot;Bihar Animal Sciences University | बिहार पशु विज्ञान विश्वविद्यालय - 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374" y="373676"/>
            <a:ext cx="1149087" cy="119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olour Logofina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8333" y="232060"/>
            <a:ext cx="1099891" cy="124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457FAFD7-65F3-4EDA-8C24-50F21466752C}"/>
              </a:ext>
            </a:extLst>
          </p:cNvPr>
          <p:cNvSpPr/>
          <p:nvPr/>
        </p:nvSpPr>
        <p:spPr>
          <a:xfrm>
            <a:off x="1403648" y="-10310"/>
            <a:ext cx="5976664" cy="1351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Stephanurus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dentatus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7C8207-9ACA-4950-8CD4-1DD3B04D04B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890" y="2280706"/>
            <a:ext cx="2755821" cy="233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172291-3CBB-47FA-8925-9218D994959A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6" t="8856" r="12897" b="32349"/>
          <a:stretch/>
        </p:blipFill>
        <p:spPr bwMode="auto">
          <a:xfrm rot="19935907">
            <a:off x="783680" y="2942013"/>
            <a:ext cx="2308225" cy="1531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FAD9BD-8876-4172-AA46-2441F7381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280" y="6651337"/>
            <a:ext cx="2051720" cy="206663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407609143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39852"/>
            <a:ext cx="4104456" cy="6218148"/>
          </a:xfrm>
        </p:spPr>
        <p:txBody>
          <a:bodyPr>
            <a:normAutofit/>
          </a:bodyPr>
          <a:lstStyle/>
          <a:p>
            <a:pPr lvl="0" algn="just">
              <a:spcBef>
                <a:spcPts val="315"/>
              </a:spcBef>
              <a:tabLst>
                <a:tab pos="355600" algn="l"/>
              </a:tabLst>
            </a:pPr>
            <a:r>
              <a:rPr lang="en-US" sz="20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     </a:t>
            </a:r>
            <a:endParaRPr lang="en-IN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75B93E88-46EE-4D41-A32F-5C57D1E3AD88}"/>
              </a:ext>
            </a:extLst>
          </p:cNvPr>
          <p:cNvSpPr/>
          <p:nvPr/>
        </p:nvSpPr>
        <p:spPr>
          <a:xfrm>
            <a:off x="395536" y="1947843"/>
            <a:ext cx="6263348" cy="4910157"/>
          </a:xfrm>
          <a:prstGeom prst="triangle">
            <a:avLst>
              <a:gd name="adj" fmla="val 503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On the basis of symptoms.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Microscopic examination of urine reveals eggs of</a:t>
            </a:r>
            <a:r>
              <a:rPr lang="en-US" sz="1800" spc="-2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worm.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7030A0"/>
                </a:solidFill>
                <a:latin typeface="Arial Rounded MT Bold" panose="020F0704030504030204" pitchFamily="34" charset="0"/>
              </a:rPr>
              <a:t>Eggs are e</a:t>
            </a:r>
            <a:r>
              <a:rPr lang="en-US" sz="18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llipsoidal in shape with</a:t>
            </a:r>
            <a:r>
              <a:rPr lang="en-US" sz="1800" dirty="0">
                <a:solidFill>
                  <a:srgbClr val="7030A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thin shelled egg</a:t>
            </a:r>
          </a:p>
          <a:p>
            <a:pPr algn="ctr"/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7E7018-C9D0-47CB-84C4-61E4F2983B36}"/>
              </a:ext>
            </a:extLst>
          </p:cNvPr>
          <p:cNvSpPr txBox="1"/>
          <p:nvPr/>
        </p:nvSpPr>
        <p:spPr>
          <a:xfrm>
            <a:off x="971600" y="1136285"/>
            <a:ext cx="4586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Diagnosis: </a:t>
            </a:r>
            <a:endParaRPr lang="en-IN" sz="2000" dirty="0"/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30DC9868-50C5-4D4E-AF22-2DBDC7A30E58}"/>
              </a:ext>
            </a:extLst>
          </p:cNvPr>
          <p:cNvSpPr/>
          <p:nvPr/>
        </p:nvSpPr>
        <p:spPr>
          <a:xfrm>
            <a:off x="6725862" y="5617089"/>
            <a:ext cx="1008112" cy="30593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EGG</a:t>
            </a:r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F4380A-D850-40DF-84D2-3456E835E28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9" b="32820"/>
          <a:stretch/>
        </p:blipFill>
        <p:spPr bwMode="auto">
          <a:xfrm>
            <a:off x="4634321" y="1222081"/>
            <a:ext cx="3138170" cy="22069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allout: Up Arrow 5">
            <a:extLst>
              <a:ext uri="{FF2B5EF4-FFF2-40B4-BE49-F238E27FC236}">
                <a16:creationId xmlns:a16="http://schemas.microsoft.com/office/drawing/2014/main" id="{4356CBD2-5261-46BA-8813-29696A9F55BE}"/>
              </a:ext>
            </a:extLst>
          </p:cNvPr>
          <p:cNvSpPr/>
          <p:nvPr/>
        </p:nvSpPr>
        <p:spPr>
          <a:xfrm>
            <a:off x="5720180" y="3410170"/>
            <a:ext cx="2719132" cy="206823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5E51BBC-2CC4-4A37-BB12-788F15A2068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2" r="11245" b="6917"/>
          <a:stretch/>
        </p:blipFill>
        <p:spPr bwMode="auto">
          <a:xfrm>
            <a:off x="8332028" y="116632"/>
            <a:ext cx="632460" cy="1478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D4E216BE-3388-457D-B527-7CC7FA971FD3}"/>
              </a:ext>
            </a:extLst>
          </p:cNvPr>
          <p:cNvSpPr/>
          <p:nvPr/>
        </p:nvSpPr>
        <p:spPr>
          <a:xfrm rot="6812686">
            <a:off x="7668048" y="1613854"/>
            <a:ext cx="826353" cy="481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D854A22-1DEB-456B-B78C-437AC09E5DFC}"/>
              </a:ext>
            </a:extLst>
          </p:cNvPr>
          <p:cNvSpPr/>
          <p:nvPr/>
        </p:nvSpPr>
        <p:spPr>
          <a:xfrm>
            <a:off x="827584" y="37821"/>
            <a:ext cx="6336704" cy="866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Stephanurus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dentatus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F64521-4962-44FA-AE38-F223AD28F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37" y="4160386"/>
            <a:ext cx="2164046" cy="126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793326"/>
      </p:ext>
    </p:extLst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268760"/>
            <a:ext cx="5400600" cy="534232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Treatment 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0F294B-18B7-4B3F-A166-F386223146CE}"/>
              </a:ext>
            </a:extLst>
          </p:cNvPr>
          <p:cNvSpPr/>
          <p:nvPr/>
        </p:nvSpPr>
        <p:spPr>
          <a:xfrm>
            <a:off x="822550" y="1935526"/>
            <a:ext cx="6264696" cy="2463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310"/>
              </a:spcBef>
              <a:buFont typeface="Wingdings" panose="05000000000000000000" pitchFamily="2" charset="2"/>
              <a:buChar char=""/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Ivermectin @ 0.3 mg/kg body weight</a:t>
            </a:r>
          </a:p>
          <a:p>
            <a:pPr marL="342900" lvl="0" indent="-342900">
              <a:spcBef>
                <a:spcPts val="310"/>
              </a:spcBef>
              <a:buFont typeface="Wingdings" panose="05000000000000000000" pitchFamily="2" charset="2"/>
              <a:buChar char=""/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Levamisole</a:t>
            </a:r>
          </a:p>
          <a:p>
            <a:pPr marL="342900" lvl="0" indent="-342900">
              <a:spcBef>
                <a:spcPts val="310"/>
              </a:spcBef>
              <a:buFont typeface="Wingdings" panose="05000000000000000000" pitchFamily="2" charset="2"/>
              <a:buChar char=""/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Fenbendazole</a:t>
            </a:r>
          </a:p>
          <a:p>
            <a:pPr marL="342900" lvl="0" indent="-342900">
              <a:spcBef>
                <a:spcPts val="310"/>
              </a:spcBef>
              <a:buFont typeface="Wingdings" panose="05000000000000000000" pitchFamily="2" charset="2"/>
              <a:buChar char=""/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iabendazole</a:t>
            </a:r>
            <a:endParaRPr lang="en-IN" sz="2400" dirty="0">
              <a:solidFill>
                <a:srgbClr val="00206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3CD0D3-5390-44D6-A88D-61F6A1BC09C2}"/>
              </a:ext>
            </a:extLst>
          </p:cNvPr>
          <p:cNvSpPr/>
          <p:nvPr/>
        </p:nvSpPr>
        <p:spPr>
          <a:xfrm>
            <a:off x="827584" y="37821"/>
            <a:ext cx="6336704" cy="866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Stephanurus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dentatus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9748"/>
      </p:ext>
    </p:extLst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268760"/>
            <a:ext cx="5400600" cy="534232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Control: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0F294B-18B7-4B3F-A166-F386223146CE}"/>
              </a:ext>
            </a:extLst>
          </p:cNvPr>
          <p:cNvSpPr/>
          <p:nvPr/>
        </p:nvSpPr>
        <p:spPr>
          <a:xfrm>
            <a:off x="899592" y="1772816"/>
            <a:ext cx="6264696" cy="4838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112395" lvl="0" indent="-342900" algn="just">
              <a:lnSpc>
                <a:spcPct val="150000"/>
              </a:lnSpc>
              <a:spcBef>
                <a:spcPts val="315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354965" algn="l"/>
                <a:tab pos="355600" algn="l"/>
              </a:tabLst>
            </a:pPr>
            <a:r>
              <a:rPr lang="en-US" dirty="0">
                <a:solidFill>
                  <a:srgbClr val="7030A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Deworming of pigs</a:t>
            </a:r>
          </a:p>
          <a:p>
            <a:pPr marL="342900" marR="112395" lvl="0" indent="-342900" algn="just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55600" algn="l"/>
              </a:tabLst>
            </a:pPr>
            <a:r>
              <a:rPr lang="en-US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Proper disposal of urine</a:t>
            </a:r>
          </a:p>
          <a:p>
            <a:pPr marL="342900" marR="112395" lvl="0" indent="-342900" algn="just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55600" algn="l"/>
              </a:tabLst>
            </a:pPr>
            <a:r>
              <a:rPr lang="en-US" dirty="0">
                <a:solidFill>
                  <a:srgbClr val="7030A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Prevent ingestion of earthworms.</a:t>
            </a:r>
          </a:p>
          <a:p>
            <a:pPr marL="342900" marR="112395" lvl="0" indent="-342900" algn="just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55600" algn="l"/>
              </a:tabLst>
            </a:pPr>
            <a:r>
              <a:rPr lang="en-US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Since</a:t>
            </a:r>
            <a:r>
              <a:rPr lang="en-US" spc="-9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patency</a:t>
            </a:r>
            <a:r>
              <a:rPr lang="en-US" spc="-85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of</a:t>
            </a:r>
            <a:r>
              <a:rPr lang="en-US" spc="-9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Stephanurus</a:t>
            </a:r>
            <a:r>
              <a:rPr lang="en-US" i="1" spc="-85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dentatus</a:t>
            </a:r>
            <a:r>
              <a:rPr lang="en-US" i="1" spc="-85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does</a:t>
            </a:r>
            <a:r>
              <a:rPr lang="en-US" spc="-9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not</a:t>
            </a:r>
            <a:r>
              <a:rPr lang="en-US" spc="-85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usually</a:t>
            </a:r>
            <a:r>
              <a:rPr lang="en-US" spc="-9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occur</a:t>
            </a:r>
            <a:r>
              <a:rPr lang="en-US" spc="-85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until</a:t>
            </a:r>
            <a:r>
              <a:rPr lang="en-US" spc="-85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animals are two years old . A policy of </a:t>
            </a:r>
            <a:r>
              <a:rPr lang="en-US" b="1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‘gilt only’ </a:t>
            </a:r>
            <a:r>
              <a:rPr lang="en-US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breeding in which gilts are bred only once and then sold before kidney worms develop to</a:t>
            </a:r>
            <a:r>
              <a:rPr lang="en-US" spc="-6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maturity</a:t>
            </a:r>
            <a:r>
              <a:rPr lang="en-US" sz="18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.</a:t>
            </a:r>
            <a:endParaRPr lang="en-IN" sz="1800" dirty="0">
              <a:solidFill>
                <a:srgbClr val="00206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4AFD34-DE1A-43BE-9B86-33A9DAE38D50}"/>
              </a:ext>
            </a:extLst>
          </p:cNvPr>
          <p:cNvSpPr/>
          <p:nvPr/>
        </p:nvSpPr>
        <p:spPr>
          <a:xfrm>
            <a:off x="827584" y="37821"/>
            <a:ext cx="6336704" cy="866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Stephanurus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dentatus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50902"/>
      </p:ext>
    </p:extLst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39852"/>
            <a:ext cx="4104456" cy="6218148"/>
          </a:xfrm>
        </p:spPr>
        <p:txBody>
          <a:bodyPr>
            <a:normAutofit/>
          </a:bodyPr>
          <a:lstStyle/>
          <a:p>
            <a:pPr lvl="0" algn="just">
              <a:spcBef>
                <a:spcPts val="315"/>
              </a:spcBef>
              <a:tabLst>
                <a:tab pos="355600" algn="l"/>
              </a:tabLst>
            </a:pPr>
            <a:r>
              <a:rPr lang="en-US" sz="20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     </a:t>
            </a:r>
            <a:endParaRPr lang="en-IN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AC45B2-9EDB-46AB-81B5-712CF5A7F484}"/>
              </a:ext>
            </a:extLst>
          </p:cNvPr>
          <p:cNvSpPr/>
          <p:nvPr/>
        </p:nvSpPr>
        <p:spPr>
          <a:xfrm>
            <a:off x="1763688" y="1412776"/>
            <a:ext cx="5076564" cy="3168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THANK YOU</a:t>
            </a:r>
            <a:endParaRPr lang="en-IN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14041"/>
      </p:ext>
    </p:extLst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D4C1329-AD1E-4D6A-84A0-6C790CCEFCEB}"/>
              </a:ext>
            </a:extLst>
          </p:cNvPr>
          <p:cNvSpPr/>
          <p:nvPr/>
        </p:nvSpPr>
        <p:spPr>
          <a:xfrm>
            <a:off x="755576" y="1650132"/>
            <a:ext cx="6480720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Family : </a:t>
            </a:r>
            <a:r>
              <a:rPr lang="en-US" sz="2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Stephanuridae</a:t>
            </a:r>
            <a:endParaRPr lang="en-US" sz="2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2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Common name: 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Kidney worm of 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                               Pig</a:t>
            </a:r>
            <a:endParaRPr lang="en-US" sz="2400" i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7E463C1-66FC-4AD1-AE8A-08831B888664}"/>
              </a:ext>
            </a:extLst>
          </p:cNvPr>
          <p:cNvSpPr/>
          <p:nvPr/>
        </p:nvSpPr>
        <p:spPr>
          <a:xfrm>
            <a:off x="1115616" y="170303"/>
            <a:ext cx="633670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Stephanurus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dentatus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87F51-E6CA-43D0-9C92-FECD3377BF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2808312" cy="2322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7179829"/>
      </p:ext>
    </p:extLst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608244"/>
            <a:ext cx="6624736" cy="5249756"/>
          </a:xfrm>
        </p:spPr>
        <p:txBody>
          <a:bodyPr>
            <a:normAutofit/>
          </a:bodyPr>
          <a:lstStyle/>
          <a:p>
            <a:pPr algn="just"/>
            <a:endParaRPr lang="en-US" sz="2400" i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6EDC8D5-A820-41A3-9349-F7F91461037C}"/>
              </a:ext>
            </a:extLst>
          </p:cNvPr>
          <p:cNvSpPr/>
          <p:nvPr/>
        </p:nvSpPr>
        <p:spPr>
          <a:xfrm>
            <a:off x="467544" y="1412776"/>
            <a:ext cx="6336704" cy="5445224"/>
          </a:xfrm>
          <a:prstGeom prst="roundRect">
            <a:avLst>
              <a:gd name="adj" fmla="val 15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General Characters: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tout worms with mottled appearance.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Male is 20-31mm whereas female is 20-45 mm long.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Buccal capsule is 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cup-shaped </a:t>
            </a:r>
            <a:r>
              <a:rPr lang="en-US" sz="20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with cusp shaped teeth 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Body has </a:t>
            </a:r>
            <a:r>
              <a:rPr lang="en-US" sz="2000" dirty="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transparent cuticle through which the internal organs may be</a:t>
            </a:r>
            <a:r>
              <a:rPr lang="en-US" sz="2000" spc="-20" dirty="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seen.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10202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Both external and internal leaf crowns are present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Ellipsoidal shape</a:t>
            </a:r>
            <a:r>
              <a:rPr lang="en-US" sz="2000" dirty="0">
                <a:solidFill>
                  <a:srgbClr val="010202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thin shelled egg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IN" sz="20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Arial Rounded MT Bold" panose="020F0704030504030204" pitchFamily="34" charset="0"/>
            </a:endParaRPr>
          </a:p>
          <a:p>
            <a:pPr algn="ctr"/>
            <a:endParaRPr lang="en-IN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31647168-F5C5-4C43-AF83-208029FCAD87}"/>
              </a:ext>
            </a:extLst>
          </p:cNvPr>
          <p:cNvSpPr/>
          <p:nvPr/>
        </p:nvSpPr>
        <p:spPr>
          <a:xfrm>
            <a:off x="1763688" y="5877272"/>
            <a:ext cx="916646" cy="720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FF93AFA-F404-429A-8CC8-5F359BBBBE32}"/>
              </a:ext>
            </a:extLst>
          </p:cNvPr>
          <p:cNvSpPr/>
          <p:nvPr/>
        </p:nvSpPr>
        <p:spPr>
          <a:xfrm>
            <a:off x="4307813" y="6222699"/>
            <a:ext cx="1073822" cy="4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Egg</a:t>
            </a:r>
            <a:endParaRPr lang="en-IN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E680062-86A9-44E7-8BB4-2C79E0DA1734}"/>
              </a:ext>
            </a:extLst>
          </p:cNvPr>
          <p:cNvSpPr/>
          <p:nvPr/>
        </p:nvSpPr>
        <p:spPr>
          <a:xfrm>
            <a:off x="1115616" y="170303"/>
            <a:ext cx="633670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Stephanurus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dentatus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7CB43F05-A136-48D0-9689-5E7EADD0D9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8A573F-6144-4864-AF69-8B6FCCD6A24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" t="5105" r="2000" b="8709"/>
          <a:stretch/>
        </p:blipFill>
        <p:spPr bwMode="auto">
          <a:xfrm rot="16200000">
            <a:off x="6156754" y="2805548"/>
            <a:ext cx="3634740" cy="23397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9015C8-67B7-4EB9-89CF-5941ACDC6DD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14500" r="21844" b="12500"/>
          <a:stretch/>
        </p:blipFill>
        <p:spPr bwMode="auto">
          <a:xfrm>
            <a:off x="5413002" y="5777687"/>
            <a:ext cx="1342452" cy="10803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8102680"/>
      </p:ext>
    </p:extLst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1463760"/>
            <a:ext cx="4896544" cy="5342320"/>
          </a:xfrm>
        </p:spPr>
        <p:txBody>
          <a:bodyPr>
            <a:normAutofit/>
          </a:bodyPr>
          <a:lstStyle/>
          <a:p>
            <a:pPr algn="just"/>
            <a:endParaRPr lang="en-US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273" y="1411840"/>
            <a:ext cx="4500500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Final Hosts :</a:t>
            </a:r>
            <a:r>
              <a:rPr lang="en-US" sz="24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Pig</a:t>
            </a:r>
          </a:p>
          <a:p>
            <a:pPr algn="ctr"/>
            <a:endParaRPr lang="en-US" sz="24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Location: 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Perirenal fat, pelvis of kidney and ureter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95ADCF-5EA4-41AA-91E8-8D5CC1199F17}"/>
              </a:ext>
            </a:extLst>
          </p:cNvPr>
          <p:cNvSpPr/>
          <p:nvPr/>
        </p:nvSpPr>
        <p:spPr>
          <a:xfrm>
            <a:off x="1115616" y="170303"/>
            <a:ext cx="633670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Stephanurus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dentatus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86D041-C43D-4073-8DAA-73183A4A12B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95" y="5057800"/>
            <a:ext cx="2975701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D9237A-B142-449F-8AF1-62C6C8AA601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581" y="4005064"/>
            <a:ext cx="2570480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5CF683-53F5-45ED-B3A1-67318E91E47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13701"/>
            <a:ext cx="2736304" cy="1864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02432"/>
      </p:ext>
    </p:extLst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55576" y="1196752"/>
            <a:ext cx="4896544" cy="5661248"/>
          </a:xfrm>
        </p:spPr>
        <p:txBody>
          <a:bodyPr>
            <a:norm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Life-cycle:</a:t>
            </a:r>
          </a:p>
          <a:p>
            <a:pPr lvl="0" algn="just">
              <a:spcBef>
                <a:spcPts val="260"/>
              </a:spcBef>
              <a:tabLst>
                <a:tab pos="355600" algn="l"/>
              </a:tabLst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75C080-3F1F-46FD-B4EA-C00BE50CE8D6}"/>
              </a:ext>
            </a:extLst>
          </p:cNvPr>
          <p:cNvSpPr/>
          <p:nvPr/>
        </p:nvSpPr>
        <p:spPr>
          <a:xfrm>
            <a:off x="323528" y="1628800"/>
            <a:ext cx="6768752" cy="36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Direct life-cycle</a:t>
            </a:r>
            <a:endParaRPr lang="en-US" sz="2000" dirty="0">
              <a:solidFill>
                <a:srgbClr val="231F2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rgbClr val="231F2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Infective stage : </a:t>
            </a:r>
            <a:r>
              <a:rPr lang="en-US" sz="20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2000" baseline="300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rd</a:t>
            </a:r>
            <a:r>
              <a:rPr lang="en-US" sz="20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 stage larva (L</a:t>
            </a:r>
            <a:r>
              <a:rPr lang="en-US" sz="2000" baseline="-250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20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)</a:t>
            </a:r>
          </a:p>
          <a:p>
            <a:pPr algn="ctr"/>
            <a:endParaRPr lang="en-US" sz="2000" dirty="0">
              <a:solidFill>
                <a:srgbClr val="231F20"/>
              </a:solidFill>
              <a:latin typeface="Arial Rounded MT Bold" panose="020F070403050403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Transport host: </a:t>
            </a:r>
            <a:r>
              <a:rPr lang="en-US" sz="20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Earthworm </a:t>
            </a:r>
            <a:endParaRPr lang="en-IN" sz="2000" dirty="0">
              <a:latin typeface="Arial Rounded MT Bold" panose="020F07040305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DEAA93-3D80-4B4B-82D1-8F115C70ED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3136"/>
            <a:ext cx="2247900" cy="14935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784F0E-1DDF-41C8-B988-277C7354B9AD}"/>
              </a:ext>
            </a:extLst>
          </p:cNvPr>
          <p:cNvSpPr/>
          <p:nvPr/>
        </p:nvSpPr>
        <p:spPr>
          <a:xfrm>
            <a:off x="6588224" y="6146656"/>
            <a:ext cx="1584176" cy="37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Earthworm</a:t>
            </a:r>
            <a:endParaRPr lang="en-IN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1E64AAD-B609-4DFD-A6A9-E4384CB8CE7F}"/>
              </a:ext>
            </a:extLst>
          </p:cNvPr>
          <p:cNvSpPr/>
          <p:nvPr/>
        </p:nvSpPr>
        <p:spPr>
          <a:xfrm>
            <a:off x="1115616" y="170303"/>
            <a:ext cx="633670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Stephanurus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dentatus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01297"/>
      </p:ext>
    </p:extLst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51526" y="1178309"/>
            <a:ext cx="4896544" cy="5661248"/>
          </a:xfrm>
        </p:spPr>
        <p:txBody>
          <a:bodyPr>
            <a:norm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Transmission:</a:t>
            </a:r>
          </a:p>
          <a:p>
            <a:pPr lvl="0" algn="just">
              <a:spcBef>
                <a:spcPts val="260"/>
              </a:spcBef>
              <a:tabLst>
                <a:tab pos="355600" algn="l"/>
              </a:tabLst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A69BA3E7-9F4A-468E-A98A-22E33587B36B}"/>
              </a:ext>
            </a:extLst>
          </p:cNvPr>
          <p:cNvSpPr/>
          <p:nvPr/>
        </p:nvSpPr>
        <p:spPr>
          <a:xfrm>
            <a:off x="755576" y="1844824"/>
            <a:ext cx="5832648" cy="44644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Final host (pig) gets the infection -  </a:t>
            </a:r>
          </a:p>
          <a:p>
            <a:pPr marL="285750" indent="-285750" algn="ctr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by ingestion of free L</a:t>
            </a:r>
            <a:r>
              <a:rPr lang="en-US" sz="2000" baseline="-250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with food and </a:t>
            </a:r>
            <a:r>
              <a:rPr lang="en-US" sz="2000" spc="-15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water</a:t>
            </a:r>
            <a:endParaRPr lang="en-US" sz="2000" spc="-15" dirty="0">
              <a:solidFill>
                <a:srgbClr val="FF0000"/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285750" indent="-285750" algn="ctr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by the ingestion of infected earthworm (transport host)</a:t>
            </a:r>
            <a:endParaRPr lang="en-US" sz="20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Percutaneous ( through skin penetration)</a:t>
            </a:r>
          </a:p>
          <a:p>
            <a:pPr marL="342900" indent="-342900" algn="ctr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Prenatal mode of infection</a:t>
            </a:r>
          </a:p>
          <a:p>
            <a:pPr marL="285750" indent="-285750" algn="ctr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8FED9D-A512-473F-8F5E-8E948C86361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3" t="5674" r="23413" b="6043"/>
          <a:stretch/>
        </p:blipFill>
        <p:spPr bwMode="auto">
          <a:xfrm>
            <a:off x="6588224" y="1412776"/>
            <a:ext cx="2543179" cy="3433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70C713ED-9B91-4EFB-AD66-7CF9025C056A}"/>
              </a:ext>
            </a:extLst>
          </p:cNvPr>
          <p:cNvSpPr/>
          <p:nvPr/>
        </p:nvSpPr>
        <p:spPr>
          <a:xfrm>
            <a:off x="1115616" y="170303"/>
            <a:ext cx="633670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Stephanurus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dentatus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33882"/>
      </p:ext>
    </p:extLst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55576" y="1196752"/>
            <a:ext cx="4896544" cy="5661248"/>
          </a:xfrm>
        </p:spPr>
        <p:txBody>
          <a:bodyPr>
            <a:norm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Life-cycle:</a:t>
            </a:r>
          </a:p>
          <a:p>
            <a:pPr lvl="0" algn="just">
              <a:spcBef>
                <a:spcPts val="260"/>
              </a:spcBef>
              <a:tabLst>
                <a:tab pos="355600" algn="l"/>
              </a:tabLst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51CBEAB-35C2-4B52-B694-2D09F01ACBDE}"/>
              </a:ext>
            </a:extLst>
          </p:cNvPr>
          <p:cNvSpPr/>
          <p:nvPr/>
        </p:nvSpPr>
        <p:spPr>
          <a:xfrm>
            <a:off x="1115616" y="170303"/>
            <a:ext cx="633670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Stephanurus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dentatus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9B94FE-471B-4A50-BFDD-930B5A35D4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4091940" cy="3794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3502278"/>
      </p:ext>
    </p:extLst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55576" y="1085948"/>
            <a:ext cx="6264696" cy="5342320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Pathogenesis: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3528" y="1560864"/>
            <a:ext cx="7704856" cy="4392488"/>
          </a:xfrm>
          <a:prstGeom prst="roundRect">
            <a:avLst>
              <a:gd name="adj" fmla="val 173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50000"/>
              </a:lnSpc>
              <a:spcBef>
                <a:spcPts val="80"/>
              </a:spcBef>
              <a:buFont typeface="Wingdings" panose="05000000000000000000" pitchFamily="2" charset="2"/>
              <a:buChar char=""/>
              <a:tabLst>
                <a:tab pos="354965" algn="l"/>
                <a:tab pos="355600" algn="l"/>
              </a:tabLst>
            </a:pPr>
            <a:endParaRPr lang="en-US" dirty="0">
              <a:solidFill>
                <a:srgbClr val="7030A0"/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80"/>
              </a:spcBef>
              <a:buFont typeface="Wingdings" panose="05000000000000000000" pitchFamily="2" charset="2"/>
              <a:buChar char=""/>
              <a:tabLst>
                <a:tab pos="354965" algn="l"/>
                <a:tab pos="355600" algn="l"/>
              </a:tabLst>
            </a:pPr>
            <a:endParaRPr lang="en-US" dirty="0">
              <a:solidFill>
                <a:srgbClr val="7030A0"/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80"/>
              </a:spcBef>
              <a:buFont typeface="Wingdings" panose="05000000000000000000" pitchFamily="2" charset="2"/>
              <a:buChar char=""/>
              <a:tabLst>
                <a:tab pos="354965" algn="l"/>
                <a:tab pos="355600" algn="l"/>
              </a:tabLst>
            </a:pPr>
            <a:endParaRPr lang="en-US" dirty="0">
              <a:solidFill>
                <a:srgbClr val="7030A0"/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80"/>
              </a:spcBef>
              <a:buFont typeface="Wingdings" panose="05000000000000000000" pitchFamily="2" charset="2"/>
              <a:buChar char=""/>
              <a:tabLst>
                <a:tab pos="354965" algn="l"/>
                <a:tab pos="355600" algn="l"/>
              </a:tabLst>
            </a:pPr>
            <a:r>
              <a:rPr lang="en-US" dirty="0">
                <a:solidFill>
                  <a:srgbClr val="7030A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Pathogenesis mainly caused by larval stage</a:t>
            </a:r>
          </a:p>
          <a:p>
            <a:pPr marL="342900" lvl="0" indent="-342900">
              <a:lnSpc>
                <a:spcPct val="150000"/>
              </a:lnSpc>
              <a:spcBef>
                <a:spcPts val="80"/>
              </a:spcBef>
              <a:buFont typeface="Wingdings" panose="05000000000000000000" pitchFamily="2" charset="2"/>
              <a:buChar char=""/>
              <a:tabLst>
                <a:tab pos="354965" algn="l"/>
                <a:tab pos="355600" algn="l"/>
              </a:tabLst>
            </a:pP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S</a:t>
            </a:r>
            <a:r>
              <a:rPr lang="en-US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ubcutaneous</a:t>
            </a:r>
            <a:r>
              <a:rPr lang="en-US" spc="85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nodules</a:t>
            </a:r>
            <a:r>
              <a:rPr lang="en-US" spc="85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formation</a:t>
            </a:r>
          </a:p>
          <a:p>
            <a:pPr marL="342900" lvl="0" indent="-342900">
              <a:lnSpc>
                <a:spcPct val="150000"/>
              </a:lnSpc>
              <a:spcBef>
                <a:spcPts val="80"/>
              </a:spcBef>
              <a:buFont typeface="Wingdings" panose="05000000000000000000" pitchFamily="2" charset="2"/>
              <a:buChar char=""/>
              <a:tabLst>
                <a:tab pos="354965" algn="l"/>
                <a:tab pos="355600" algn="l"/>
              </a:tabLst>
            </a:pPr>
            <a:r>
              <a:rPr lang="en-US" sz="2000" spc="85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pc="85" dirty="0">
                <a:solidFill>
                  <a:srgbClr val="FFFF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S</a:t>
            </a:r>
            <a:r>
              <a:rPr lang="en-US" dirty="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evere</a:t>
            </a:r>
            <a:r>
              <a:rPr lang="en-US" spc="85" dirty="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cirrhosis </a:t>
            </a:r>
          </a:p>
          <a:p>
            <a:pPr marL="342900" lvl="0" indent="-342900">
              <a:lnSpc>
                <a:spcPct val="150000"/>
              </a:lnSpc>
              <a:spcBef>
                <a:spcPts val="80"/>
              </a:spcBef>
              <a:buFont typeface="Wingdings" panose="05000000000000000000" pitchFamily="2" charset="2"/>
              <a:buChar char=""/>
              <a:tabLst>
                <a:tab pos="354965" algn="l"/>
                <a:tab pos="355600" algn="l"/>
              </a:tabLst>
            </a:pPr>
            <a:r>
              <a:rPr lang="en-US" spc="8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pc="80" dirty="0">
                <a:solidFill>
                  <a:srgbClr val="7030A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Enlargement of</a:t>
            </a:r>
            <a:r>
              <a:rPr lang="en-US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superficial lymph glands</a:t>
            </a:r>
          </a:p>
          <a:p>
            <a:pPr marL="342900" lvl="0" indent="-342900">
              <a:lnSpc>
                <a:spcPct val="150000"/>
              </a:lnSpc>
              <a:spcBef>
                <a:spcPts val="80"/>
              </a:spcBef>
              <a:buFont typeface="Wingdings" panose="05000000000000000000" pitchFamily="2" charset="2"/>
              <a:buChar char=""/>
              <a:tabLst>
                <a:tab pos="354965" algn="l"/>
                <a:tab pos="355600" algn="l"/>
              </a:tabLst>
            </a:pPr>
            <a:r>
              <a:rPr lang="en-US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10202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A</a:t>
            </a:r>
            <a:r>
              <a:rPr lang="en-US" dirty="0" err="1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scitis</a:t>
            </a:r>
            <a:r>
              <a:rPr lang="en-US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50000"/>
              </a:lnSpc>
              <a:spcBef>
                <a:spcPts val="80"/>
              </a:spcBef>
              <a:buFont typeface="Wingdings" panose="05000000000000000000" pitchFamily="2" charset="2"/>
              <a:buChar char=""/>
              <a:tabLst>
                <a:tab pos="354965" algn="l"/>
                <a:tab pos="355600" algn="l"/>
              </a:tabLst>
            </a:pPr>
            <a:r>
              <a:rPr lang="en-US" dirty="0">
                <a:solidFill>
                  <a:srgbClr val="7030A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Lungs, spinal cord, muscles are also affected due to erratic migration of L</a:t>
            </a:r>
            <a:r>
              <a:rPr lang="en-US" baseline="-25000" dirty="0">
                <a:solidFill>
                  <a:srgbClr val="7030A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7030A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from liver</a:t>
            </a:r>
          </a:p>
          <a:p>
            <a:pPr marL="342900" lvl="0" indent="-342900" algn="just">
              <a:lnSpc>
                <a:spcPct val="150000"/>
              </a:lnSpc>
              <a:spcBef>
                <a:spcPts val="80"/>
              </a:spcBef>
              <a:buFont typeface="Wingdings" panose="05000000000000000000" pitchFamily="2" charset="2"/>
              <a:buChar char=""/>
              <a:tabLst>
                <a:tab pos="354965" algn="l"/>
                <a:tab pos="355600" algn="l"/>
              </a:tabLst>
            </a:pPr>
            <a:r>
              <a:rPr lang="en-US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Adult worms form cysts in the perirenal tissues and kidney</a:t>
            </a:r>
          </a:p>
          <a:p>
            <a:pPr marL="342900" lvl="0" indent="-342900">
              <a:lnSpc>
                <a:spcPct val="150000"/>
              </a:lnSpc>
              <a:spcBef>
                <a:spcPts val="80"/>
              </a:spcBef>
              <a:buFont typeface="Wingdings" panose="05000000000000000000" pitchFamily="2" charset="2"/>
              <a:buChar char=""/>
              <a:tabLst>
                <a:tab pos="354965" algn="l"/>
                <a:tab pos="355600" algn="l"/>
              </a:tabLst>
            </a:pPr>
            <a:r>
              <a:rPr lang="en-US" dirty="0">
                <a:solidFill>
                  <a:srgbClr val="7030A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Ureter may be  thickened  and occluded</a:t>
            </a:r>
            <a:endParaRPr lang="en-US" dirty="0">
              <a:solidFill>
                <a:srgbClr val="7030A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Bef>
                <a:spcPts val="80"/>
              </a:spcBef>
              <a:buFont typeface="Wingdings" panose="05000000000000000000" pitchFamily="2" charset="2"/>
              <a:buChar char=""/>
              <a:tabLst>
                <a:tab pos="354965" algn="l"/>
                <a:tab pos="355600" algn="l"/>
              </a:tabLst>
            </a:pPr>
            <a:endParaRPr lang="en-US" sz="2000" dirty="0">
              <a:solidFill>
                <a:srgbClr val="010202"/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Bef>
                <a:spcPts val="80"/>
              </a:spcBef>
              <a:buFont typeface="Wingdings" panose="05000000000000000000" pitchFamily="2" charset="2"/>
              <a:buChar char=""/>
              <a:tabLst>
                <a:tab pos="354965" algn="l"/>
                <a:tab pos="355600" algn="l"/>
              </a:tabLst>
            </a:pPr>
            <a:endParaRPr lang="en-IN" sz="20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marR="112395" lvl="0" indent="-342900" algn="just">
              <a:lnSpc>
                <a:spcPct val="101000"/>
              </a:lnSpc>
              <a:spcBef>
                <a:spcPts val="255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54965" algn="l"/>
                <a:tab pos="355600" algn="l"/>
              </a:tabLst>
            </a:pPr>
            <a:endParaRPr lang="en-IN" sz="1800" dirty="0">
              <a:solidFill>
                <a:srgbClr val="7030A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7E75E2-E929-4E05-8E1E-288B340E77D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85948"/>
            <a:ext cx="23622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605733-0B4B-4BA3-8FDC-7C7F336D58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46" y="5334000"/>
            <a:ext cx="226314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AC0589-A259-4161-928D-0FFDA4275993}"/>
              </a:ext>
            </a:extLst>
          </p:cNvPr>
          <p:cNvSpPr/>
          <p:nvPr/>
        </p:nvSpPr>
        <p:spPr>
          <a:xfrm>
            <a:off x="2267744" y="6165303"/>
            <a:ext cx="3096344" cy="458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latin typeface="Arial Rounded MT Bold" panose="020F0704030504030204" pitchFamily="34" charset="0"/>
              </a:rPr>
              <a:t>S. </a:t>
            </a:r>
            <a:r>
              <a:rPr lang="en-US" sz="1600" i="1" dirty="0" err="1">
                <a:latin typeface="Arial Rounded MT Bold" panose="020F0704030504030204" pitchFamily="34" charset="0"/>
              </a:rPr>
              <a:t>denta</a:t>
            </a:r>
            <a:r>
              <a:rPr lang="en-US" sz="1600" dirty="0" err="1">
                <a:latin typeface="Arial Rounded MT Bold" panose="020F0704030504030204" pitchFamily="34" charset="0"/>
              </a:rPr>
              <a:t>tus</a:t>
            </a:r>
            <a:r>
              <a:rPr lang="en-US" sz="1600" dirty="0">
                <a:latin typeface="Arial Rounded MT Bold" panose="020F0704030504030204" pitchFamily="34" charset="0"/>
              </a:rPr>
              <a:t> caused lesions in liver</a:t>
            </a:r>
            <a:endParaRPr lang="en-IN" sz="1600" dirty="0">
              <a:latin typeface="Arial Rounded MT Bold" panose="020F07040305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4B4E32-C133-49F7-BB38-EDAFF585FEC5}"/>
              </a:ext>
            </a:extLst>
          </p:cNvPr>
          <p:cNvSpPr/>
          <p:nvPr/>
        </p:nvSpPr>
        <p:spPr>
          <a:xfrm>
            <a:off x="6500331" y="2626713"/>
            <a:ext cx="2643669" cy="802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err="1">
                <a:latin typeface="Arial Rounded MT Bold" panose="020F0704030504030204" pitchFamily="34" charset="0"/>
              </a:rPr>
              <a:t>S.denta</a:t>
            </a:r>
            <a:r>
              <a:rPr lang="en-US" sz="1600" dirty="0" err="1">
                <a:latin typeface="Arial Rounded MT Bold" panose="020F0704030504030204" pitchFamily="34" charset="0"/>
              </a:rPr>
              <a:t>tus</a:t>
            </a:r>
            <a:r>
              <a:rPr lang="en-US" sz="1600" dirty="0">
                <a:latin typeface="Arial Rounded MT Bold" panose="020F0704030504030204" pitchFamily="34" charset="0"/>
              </a:rPr>
              <a:t> in perirenal fat</a:t>
            </a:r>
            <a:endParaRPr lang="en-IN" sz="1600" dirty="0">
              <a:latin typeface="Arial Rounded MT Bold" panose="020F07040305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423605C-DB77-4A52-9967-D02155989B86}"/>
              </a:ext>
            </a:extLst>
          </p:cNvPr>
          <p:cNvSpPr/>
          <p:nvPr/>
        </p:nvSpPr>
        <p:spPr>
          <a:xfrm>
            <a:off x="827584" y="37821"/>
            <a:ext cx="6336704" cy="866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Stephanurus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dentatus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413122"/>
      </p:ext>
    </p:extLst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268760"/>
            <a:ext cx="5400600" cy="534232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          Clinical signs: </a:t>
            </a:r>
            <a:endParaRPr lang="en-US" sz="2400" dirty="0">
              <a:solidFill>
                <a:srgbClr val="FF000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Callout: Up Arrow 1">
            <a:extLst>
              <a:ext uri="{FF2B5EF4-FFF2-40B4-BE49-F238E27FC236}">
                <a16:creationId xmlns:a16="http://schemas.microsoft.com/office/drawing/2014/main" id="{FE72BEAB-E840-4235-8FB5-821643E109A1}"/>
              </a:ext>
            </a:extLst>
          </p:cNvPr>
          <p:cNvSpPr/>
          <p:nvPr/>
        </p:nvSpPr>
        <p:spPr>
          <a:xfrm>
            <a:off x="1151620" y="1539813"/>
            <a:ext cx="5400600" cy="374766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Stephanurus</a:t>
            </a:r>
            <a:r>
              <a:rPr lang="en-US" sz="2000" i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dentatus</a:t>
            </a:r>
            <a:r>
              <a:rPr lang="en-US" sz="2000" i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infection leads</a:t>
            </a:r>
            <a:r>
              <a:rPr lang="en-US" sz="2000" spc="-40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 to</a:t>
            </a:r>
          </a:p>
          <a:p>
            <a:pPr algn="ctr"/>
            <a:endParaRPr lang="en-US" sz="2000" spc="-40" dirty="0">
              <a:solidFill>
                <a:srgbClr val="C0000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spc="-40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4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Sever weight loss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spc="-4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Accumulation of fluid in peritoneal cavity ( </a:t>
            </a:r>
            <a:r>
              <a:rPr lang="en-US" sz="2000" spc="-40" dirty="0" err="1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Ascitis</a:t>
            </a:r>
            <a:r>
              <a:rPr lang="en-US" sz="2000" spc="-4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spc="-40" dirty="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Death of infected pig in acute condition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BE02BF4A-4E4A-4302-8784-4075DE9C3274}"/>
              </a:ext>
            </a:extLst>
          </p:cNvPr>
          <p:cNvSpPr/>
          <p:nvPr/>
        </p:nvSpPr>
        <p:spPr>
          <a:xfrm>
            <a:off x="7020272" y="3356992"/>
            <a:ext cx="2016224" cy="550690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Emaciated pig</a:t>
            </a:r>
            <a:endParaRPr lang="en-IN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1333833-9163-46EE-AB09-2E9AC9D59084}"/>
              </a:ext>
            </a:extLst>
          </p:cNvPr>
          <p:cNvSpPr/>
          <p:nvPr/>
        </p:nvSpPr>
        <p:spPr>
          <a:xfrm>
            <a:off x="4691050" y="5848391"/>
            <a:ext cx="1584176" cy="1176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C72F56C-E957-4DA2-9DBD-993574A08F58}"/>
              </a:ext>
            </a:extLst>
          </p:cNvPr>
          <p:cNvSpPr/>
          <p:nvPr/>
        </p:nvSpPr>
        <p:spPr>
          <a:xfrm>
            <a:off x="3419872" y="5733256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Ascitis</a:t>
            </a:r>
            <a:endParaRPr lang="en-IN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73EC86-68B2-4213-B3A1-B6FD75C3407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"/>
          <a:stretch/>
        </p:blipFill>
        <p:spPr bwMode="auto">
          <a:xfrm>
            <a:off x="6134100" y="1567149"/>
            <a:ext cx="3009900" cy="1767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Sow brought to auction suffering from severe ascites due to congestive heart failure.">
            <a:extLst>
              <a:ext uri="{FF2B5EF4-FFF2-40B4-BE49-F238E27FC236}">
                <a16:creationId xmlns:a16="http://schemas.microsoft.com/office/drawing/2014/main" id="{0397C63F-7363-4E70-B254-BAF43C57DCA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t="8696" r="4340" b="6139"/>
          <a:stretch/>
        </p:blipFill>
        <p:spPr bwMode="auto">
          <a:xfrm>
            <a:off x="6275226" y="4941687"/>
            <a:ext cx="2930252" cy="19888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B097D90-5BF8-4774-8B68-E2130A72A0D0}"/>
              </a:ext>
            </a:extLst>
          </p:cNvPr>
          <p:cNvSpPr/>
          <p:nvPr/>
        </p:nvSpPr>
        <p:spPr>
          <a:xfrm>
            <a:off x="827584" y="37821"/>
            <a:ext cx="6336704" cy="866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Stephanurus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dentatus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32517"/>
      </p:ext>
    </p:extLst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4704</TotalTime>
  <Words>397</Words>
  <Application>Microsoft Office PowerPoint</Application>
  <PresentationFormat>On-screen Show (4:3)</PresentationFormat>
  <Paragraphs>103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Rounded MT Bold</vt:lpstr>
      <vt:lpstr>Bell MT</vt:lpstr>
      <vt:lpstr>Calibri</vt:lpstr>
      <vt:lpstr>Courier New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VETERINARY PARASITOLOGY</dc:title>
  <dc:creator>Dr.Ajit</dc:creator>
  <cp:lastModifiedBy>Ajit Kumar</cp:lastModifiedBy>
  <cp:revision>547</cp:revision>
  <dcterms:created xsi:type="dcterms:W3CDTF">2006-08-16T00:00:00Z</dcterms:created>
  <dcterms:modified xsi:type="dcterms:W3CDTF">2021-04-28T15:52:03Z</dcterms:modified>
</cp:coreProperties>
</file>