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65" r:id="rId5"/>
    <p:sldId id="260" r:id="rId6"/>
    <p:sldId id="266" r:id="rId7"/>
    <p:sldId id="267" r:id="rId8"/>
    <p:sldId id="261" r:id="rId9"/>
    <p:sldId id="28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3A8DF8-7DB8-4472-98E6-98BDE722B904}" type="datetimeFigureOut">
              <a:rPr lang="en-IN" smtClean="0"/>
              <a:t>30-04-2021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B06881-19B0-4410-BA77-08B3306BBC09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83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8DF8-7DB8-4472-98E6-98BDE722B904}" type="datetimeFigureOut">
              <a:rPr lang="en-IN" smtClean="0"/>
              <a:t>30-04-2021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6881-19B0-4410-BA77-08B3306BBC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48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8DF8-7DB8-4472-98E6-98BDE722B904}" type="datetimeFigureOut">
              <a:rPr lang="en-IN" smtClean="0"/>
              <a:t>30-04-2021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6881-19B0-4410-BA77-08B3306BBC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297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8DF8-7DB8-4472-98E6-98BDE722B904}" type="datetimeFigureOut">
              <a:rPr lang="en-IN" smtClean="0"/>
              <a:t>30-04-2021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6881-19B0-4410-BA77-08B3306BBC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931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8DF8-7DB8-4472-98E6-98BDE722B904}" type="datetimeFigureOut">
              <a:rPr lang="en-IN" smtClean="0"/>
              <a:t>30-04-2021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6881-19B0-4410-BA77-08B3306BBC09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06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8DF8-7DB8-4472-98E6-98BDE722B904}" type="datetimeFigureOut">
              <a:rPr lang="en-IN" smtClean="0"/>
              <a:t>30-04-2021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6881-19B0-4410-BA77-08B3306BBC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185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8DF8-7DB8-4472-98E6-98BDE722B904}" type="datetimeFigureOut">
              <a:rPr lang="en-IN" smtClean="0"/>
              <a:t>30-04-2021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6881-19B0-4410-BA77-08B3306BBC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5940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8DF8-7DB8-4472-98E6-98BDE722B904}" type="datetimeFigureOut">
              <a:rPr lang="en-IN" smtClean="0"/>
              <a:t>30-04-2021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6881-19B0-4410-BA77-08B3306BBC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0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8DF8-7DB8-4472-98E6-98BDE722B904}" type="datetimeFigureOut">
              <a:rPr lang="en-IN" smtClean="0"/>
              <a:t>30-04-2021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6881-19B0-4410-BA77-08B3306BBC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434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8DF8-7DB8-4472-98E6-98BDE722B904}" type="datetimeFigureOut">
              <a:rPr lang="en-IN" smtClean="0"/>
              <a:t>30-04-2021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6881-19B0-4410-BA77-08B3306BBC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807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8DF8-7DB8-4472-98E6-98BDE722B904}" type="datetimeFigureOut">
              <a:rPr lang="en-IN" smtClean="0"/>
              <a:t>30-04-2021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6881-19B0-4410-BA77-08B3306BBC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349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13A8DF8-7DB8-4472-98E6-98BDE722B904}" type="datetimeFigureOut">
              <a:rPr lang="en-IN" smtClean="0"/>
              <a:t>30-04-2021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5B06881-19B0-4410-BA77-08B3306BBC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419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EB67B-889F-412F-96A9-FF6CBD501B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901" y="2349206"/>
            <a:ext cx="9966960" cy="127832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Tumour</a:t>
            </a:r>
            <a:r>
              <a:rPr lang="en-US" dirty="0"/>
              <a:t> immunity</a:t>
            </a:r>
            <a:br>
              <a:rPr lang="en-US" dirty="0"/>
            </a:br>
            <a:r>
              <a:rPr lang="en-US" sz="2700" dirty="0">
                <a:latin typeface="Arial Black" panose="020B0A04020102020204" pitchFamily="34" charset="0"/>
              </a:rPr>
              <a:t>vpp-603</a:t>
            </a:r>
            <a:br>
              <a:rPr lang="en-US" sz="2700" dirty="0"/>
            </a:br>
            <a:r>
              <a:rPr lang="en-US" sz="2700" dirty="0"/>
              <a:t>animal oncology 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2D0C8F-F17B-476F-85B1-790546C408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DR. KAUSHAL KUMAR</a:t>
            </a:r>
          </a:p>
          <a:p>
            <a:r>
              <a:rPr lang="en-US" b="1" dirty="0">
                <a:solidFill>
                  <a:srgbClr val="0070C0"/>
                </a:solidFill>
              </a:rPr>
              <a:t>Assistant Professor &amp; Head</a:t>
            </a:r>
          </a:p>
          <a:p>
            <a:r>
              <a:rPr lang="en-US" b="1" dirty="0">
                <a:solidFill>
                  <a:srgbClr val="0070C0"/>
                </a:solidFill>
              </a:rPr>
              <a:t>Department of Veterinary Pathology</a:t>
            </a:r>
          </a:p>
          <a:p>
            <a:r>
              <a:rPr lang="en-US" b="1" dirty="0">
                <a:solidFill>
                  <a:srgbClr val="0070C0"/>
                </a:solidFill>
              </a:rPr>
              <a:t>Bihar Veterinary College, BASU, Patna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6664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8B0929-D953-4F3A-88AD-C62680175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1927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020FA-33DF-48A6-B70D-73ED91885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Put on your thinking cap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1C816-A625-4B87-A280-BC4324D92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4056" y="3042821"/>
            <a:ext cx="5231167" cy="201745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IN" sz="1800" b="1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you be immune to cancer?</a:t>
            </a:r>
            <a:endParaRPr lang="en-IN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IN" sz="1800" b="1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immunity fight cancer?</a:t>
            </a:r>
            <a:endParaRPr lang="en-IN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IN" sz="1800" b="1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</a:t>
            </a:r>
            <a:r>
              <a:rPr lang="en-IN" sz="1800" b="1" dirty="0" err="1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tumors</a:t>
            </a:r>
            <a:r>
              <a:rPr lang="en-IN" sz="1800" b="1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evade immune system?</a:t>
            </a:r>
            <a:endParaRPr lang="en-IN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867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020FA-33DF-48A6-B70D-73ED91885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1C816-A625-4B87-A280-BC4324D92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10673179" cy="4038600"/>
          </a:xfrm>
        </p:spPr>
        <p:txBody>
          <a:bodyPr/>
          <a:lstStyle/>
          <a:p>
            <a:r>
              <a:rPr lang="en-IN" sz="1800" dirty="0">
                <a:solidFill>
                  <a:srgbClr val="333333"/>
                </a:solidFill>
                <a:effectLst/>
                <a:latin typeface="Ebrim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Cancer is a major health problem worldwide.</a:t>
            </a:r>
          </a:p>
          <a:p>
            <a:r>
              <a:rPr lang="en-IN" sz="1800" dirty="0">
                <a:solidFill>
                  <a:srgbClr val="333333"/>
                </a:solidFill>
                <a:effectLst/>
                <a:latin typeface="Ebrim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lethality of malignant </a:t>
            </a:r>
            <a:r>
              <a:rPr lang="en-IN" sz="1800" dirty="0" err="1">
                <a:solidFill>
                  <a:srgbClr val="333333"/>
                </a:solidFill>
                <a:effectLst/>
                <a:latin typeface="Ebrim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tumors</a:t>
            </a:r>
            <a:r>
              <a:rPr lang="en-IN" sz="1800" dirty="0">
                <a:solidFill>
                  <a:srgbClr val="333333"/>
                </a:solidFill>
                <a:effectLst/>
                <a:latin typeface="Ebrim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due to their uncontrolled growth within normal tissues.</a:t>
            </a:r>
          </a:p>
          <a:p>
            <a:r>
              <a:rPr lang="en-IN" sz="1800" dirty="0">
                <a:solidFill>
                  <a:srgbClr val="333333"/>
                </a:solidFill>
                <a:latin typeface="Ebrim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Immuno-surveillance =</a:t>
            </a:r>
          </a:p>
          <a:p>
            <a:pPr marL="2271400" lvl="8" indent="0">
              <a:buNone/>
            </a:pPr>
            <a:r>
              <a:rPr lang="en-IN" sz="1800" dirty="0">
                <a:solidFill>
                  <a:srgbClr val="333333"/>
                </a:solidFill>
                <a:latin typeface="Ebrim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Recognition and destruction of non-self tumour cells on their   appearance, by the immune system.</a:t>
            </a:r>
            <a:r>
              <a:rPr lang="en-IN" sz="1800" dirty="0">
                <a:solidFill>
                  <a:srgbClr val="333333"/>
                </a:solidFill>
                <a:effectLst/>
                <a:latin typeface="Ebrim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/>
          </a:p>
          <a:p>
            <a:endParaRPr lang="en-IN" sz="1800" dirty="0">
              <a:solidFill>
                <a:srgbClr val="333333"/>
              </a:solidFill>
              <a:effectLst/>
              <a:latin typeface="Ebrima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800" dirty="0">
                <a:solidFill>
                  <a:srgbClr val="333333"/>
                </a:solidFill>
                <a:latin typeface="Ebrim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Cancer Incidence suggests that immune surveillance is imperfect.</a:t>
            </a:r>
            <a:r>
              <a:rPr lang="en-IN" sz="1800" dirty="0">
                <a:solidFill>
                  <a:srgbClr val="333333"/>
                </a:solidFill>
                <a:effectLst/>
                <a:latin typeface="Ebrim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IN" sz="1800" dirty="0">
              <a:solidFill>
                <a:srgbClr val="333333"/>
              </a:solidFill>
              <a:effectLst/>
              <a:latin typeface="Ebrima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/>
              <a:t>What are the mechanism involved in escaping such strict surveillance/policing?</a:t>
            </a:r>
          </a:p>
        </p:txBody>
      </p:sp>
    </p:spTree>
    <p:extLst>
      <p:ext uri="{BB962C8B-B14F-4D97-AF65-F5344CB8AC3E}">
        <p14:creationId xmlns:p14="http://schemas.microsoft.com/office/powerpoint/2010/main" val="1901458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020FA-33DF-48A6-B70D-73ED91885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Tumour</a:t>
            </a:r>
            <a:r>
              <a:rPr lang="en-US" b="1" dirty="0"/>
              <a:t> Immunity</a:t>
            </a:r>
            <a:endParaRPr lang="en-IN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9F2E89-4C12-433E-B2B0-045693847338}"/>
              </a:ext>
            </a:extLst>
          </p:cNvPr>
          <p:cNvSpPr txBox="1"/>
          <p:nvPr/>
        </p:nvSpPr>
        <p:spPr>
          <a:xfrm>
            <a:off x="559293" y="1965960"/>
            <a:ext cx="1083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</a:t>
            </a:r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F551BB-7FA0-47F0-A80C-73B7F2CA20C3}"/>
              </a:ext>
            </a:extLst>
          </p:cNvPr>
          <p:cNvSpPr txBox="1"/>
          <p:nvPr/>
        </p:nvSpPr>
        <p:spPr>
          <a:xfrm>
            <a:off x="2831977" y="2476870"/>
            <a:ext cx="609895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	Malignant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transformation results in expression of proteins that are treated as Non-self by immune system and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HOST DEFENCE AGAINST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such oncoproteins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., recognition and destruction system deals with TUMOUR IMMUNITY.</a:t>
            </a:r>
            <a:endParaRPr lang="en-US" b="0" dirty="0">
              <a:effectLst/>
            </a:endParaRPr>
          </a:p>
          <a:p>
            <a:pPr algn="just"/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59283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020FA-33DF-48A6-B70D-73ED91885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Tumour</a:t>
            </a:r>
            <a:r>
              <a:rPr lang="en-US" b="1" dirty="0"/>
              <a:t> Antigens</a:t>
            </a:r>
            <a:endParaRPr lang="en-IN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9F2E89-4C12-433E-B2B0-045693847338}"/>
              </a:ext>
            </a:extLst>
          </p:cNvPr>
          <p:cNvSpPr txBox="1"/>
          <p:nvPr/>
        </p:nvSpPr>
        <p:spPr>
          <a:xfrm>
            <a:off x="660942" y="2895938"/>
            <a:ext cx="1083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</a:t>
            </a:r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6D16EE-1473-472A-8D45-3851B679A008}"/>
              </a:ext>
            </a:extLst>
          </p:cNvPr>
          <p:cNvSpPr txBox="1"/>
          <p:nvPr/>
        </p:nvSpPr>
        <p:spPr>
          <a:xfrm>
            <a:off x="1811045" y="2157274"/>
            <a:ext cx="7341833" cy="2782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Antigens that produces immune response are of two types:</a:t>
            </a:r>
          </a:p>
          <a:p>
            <a:pPr>
              <a:lnSpc>
                <a:spcPct val="200000"/>
              </a:lnSpc>
            </a:pPr>
            <a:endParaRPr lang="en-US" sz="18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Tumour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specific antigens and</a:t>
            </a:r>
          </a:p>
          <a:p>
            <a:pPr>
              <a:lnSpc>
                <a:spcPct val="200000"/>
              </a:lnSpc>
            </a:pPr>
            <a:endParaRPr lang="en-US" sz="18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tumor associated Antigens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948429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020FA-33DF-48A6-B70D-73ED91885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037" y="378780"/>
            <a:ext cx="9875520" cy="1356360"/>
          </a:xfrm>
        </p:spPr>
        <p:txBody>
          <a:bodyPr/>
          <a:lstStyle/>
          <a:p>
            <a:r>
              <a:rPr lang="en-US" b="1" dirty="0" err="1">
                <a:latin typeface="Arial" panose="020B0604020202020204" pitchFamily="34" charset="0"/>
              </a:rPr>
              <a:t>Tumour</a:t>
            </a:r>
            <a:r>
              <a:rPr lang="en-US" sz="4400" b="1" i="0" u="none" strike="noStrike" dirty="0">
                <a:effectLst/>
                <a:latin typeface="Arial" panose="020B0604020202020204" pitchFamily="34" charset="0"/>
              </a:rPr>
              <a:t> Specific Antigens</a:t>
            </a:r>
            <a:endParaRPr lang="en-IN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9F2E89-4C12-433E-B2B0-045693847338}"/>
              </a:ext>
            </a:extLst>
          </p:cNvPr>
          <p:cNvSpPr txBox="1"/>
          <p:nvPr/>
        </p:nvSpPr>
        <p:spPr>
          <a:xfrm>
            <a:off x="559293" y="1965960"/>
            <a:ext cx="1083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</a:t>
            </a:r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6D16EE-1473-472A-8D45-3851B679A008}"/>
              </a:ext>
            </a:extLst>
          </p:cNvPr>
          <p:cNvSpPr txBox="1"/>
          <p:nvPr/>
        </p:nvSpPr>
        <p:spPr>
          <a:xfrm>
            <a:off x="648070" y="1873188"/>
            <a:ext cx="987552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Present exclusively on tumor cell only.</a:t>
            </a:r>
            <a:endParaRPr lang="en-US" b="0" dirty="0">
              <a:effectLst/>
            </a:endParaRP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Many chemically induced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tumours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expresses UNIQUE antigen which could not be shared by other histologically </a:t>
            </a:r>
            <a:r>
              <a:rPr lang="en-US" sz="1800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similar tumor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induced by </a:t>
            </a:r>
            <a:r>
              <a:rPr lang="en-US" sz="1800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same chemical</a:t>
            </a:r>
            <a:r>
              <a:rPr lang="en-US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even in the </a:t>
            </a:r>
            <a:r>
              <a:rPr lang="en-US" sz="1800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Same individual /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animals.</a:t>
            </a:r>
            <a:endParaRPr lang="en-US" sz="1800" i="0" u="none" strike="noStrike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b="0" dirty="0">
                <a:effectLst/>
              </a:rPr>
              <a:t>Their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antigen also induce RESISTANCE to a tumor transplant=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Tumour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Specific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ransplant Antigen (TSTA)</a:t>
            </a:r>
            <a:endParaRPr lang="en-US" b="0" dirty="0">
              <a:effectLst/>
            </a:endParaRP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lang="en-US" sz="1800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uniqueness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 TSA you to </a:t>
            </a:r>
            <a:r>
              <a:rPr lang="en-US" sz="1800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random mutation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 different set of normal genes which encode for onco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protein</a:t>
            </a:r>
            <a:endParaRPr lang="en-US" b="0" dirty="0">
              <a:effectLst/>
            </a:endParaRP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These O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nco-protein complexes with MHC class 1 protein and forms a distinct tumor antigen which in turn evoke a different CD8+ T Cell response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8249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020FA-33DF-48A6-B70D-73ED91885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037" y="378780"/>
            <a:ext cx="9875520" cy="1356360"/>
          </a:xfrm>
        </p:spPr>
        <p:txBody>
          <a:bodyPr/>
          <a:lstStyle/>
          <a:p>
            <a:r>
              <a:rPr lang="en-US" b="1" dirty="0" err="1">
                <a:latin typeface="Arial" panose="020B0604020202020204" pitchFamily="34" charset="0"/>
              </a:rPr>
              <a:t>Tumour</a:t>
            </a:r>
            <a:r>
              <a:rPr lang="en-US" sz="4400" b="1" i="0" u="none" strike="noStrike" dirty="0">
                <a:effectLst/>
                <a:latin typeface="Arial" panose="020B0604020202020204" pitchFamily="34" charset="0"/>
              </a:rPr>
              <a:t> Associated Antigens</a:t>
            </a:r>
            <a:endParaRPr lang="en-IN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9F2E89-4C12-433E-B2B0-045693847338}"/>
              </a:ext>
            </a:extLst>
          </p:cNvPr>
          <p:cNvSpPr txBox="1"/>
          <p:nvPr/>
        </p:nvSpPr>
        <p:spPr>
          <a:xfrm>
            <a:off x="559293" y="1965960"/>
            <a:ext cx="1083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</a:t>
            </a:r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6D16EE-1473-472A-8D45-3851B679A008}"/>
              </a:ext>
            </a:extLst>
          </p:cNvPr>
          <p:cNvSpPr txBox="1"/>
          <p:nvPr/>
        </p:nvSpPr>
        <p:spPr>
          <a:xfrm>
            <a:off x="648070" y="1873188"/>
            <a:ext cx="9875521" cy="500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IN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These are not specific to individual </a:t>
            </a:r>
            <a:r>
              <a:rPr lang="en-IN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tumors</a:t>
            </a:r>
            <a:r>
              <a:rPr lang="en-IN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but also shared by some normal cells.</a:t>
            </a:r>
            <a:endParaRPr lang="en-IN" b="0" dirty="0">
              <a:effectLst/>
            </a:endParaRPr>
          </a:p>
          <a:p>
            <a:pPr marL="285750" indent="-28575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IN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TAA  are NORMAL CELLS PROTEIN-  they neither evoke immune response nor important in </a:t>
            </a:r>
            <a:r>
              <a:rPr lang="en-IN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tumor</a:t>
            </a:r>
            <a:r>
              <a:rPr lang="en-IN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rejection</a:t>
            </a:r>
            <a:endParaRPr lang="en-IN" b="0" dirty="0">
              <a:effectLst/>
            </a:endParaRPr>
          </a:p>
          <a:p>
            <a:pPr marL="285750" indent="-28575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IN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They are helpful in in </a:t>
            </a:r>
            <a:r>
              <a:rPr lang="en-IN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tumor</a:t>
            </a:r>
            <a:r>
              <a:rPr lang="en-IN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diagnosis and immunotherapy</a:t>
            </a:r>
            <a:endParaRPr lang="en-IN" b="0" dirty="0">
              <a:effectLst/>
            </a:endParaRPr>
          </a:p>
          <a:p>
            <a:pPr marL="285750" indent="-28575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IN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E.g., Onco</a:t>
            </a:r>
            <a:r>
              <a:rPr lang="en-IN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en-IN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fetal</a:t>
            </a:r>
            <a:r>
              <a:rPr lang="en-IN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antigen/   embryonic antigen such as Alpha fetoprotein and carcinoembryonic antigen(CEA) are marker for some </a:t>
            </a:r>
            <a:r>
              <a:rPr lang="en-IN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tumor</a:t>
            </a:r>
            <a:r>
              <a:rPr lang="en-IN" dirty="0" err="1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en-IN" b="0" dirty="0">
              <a:effectLst/>
            </a:endParaRPr>
          </a:p>
          <a:p>
            <a:pPr>
              <a:lnSpc>
                <a:spcPct val="200000"/>
              </a:lnSpc>
            </a:pPr>
            <a:br>
              <a:rPr lang="en-IN" dirty="0"/>
            </a:b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6447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020FA-33DF-48A6-B70D-73ED91885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712" y="244136"/>
            <a:ext cx="9875520" cy="1356360"/>
          </a:xfrm>
        </p:spPr>
        <p:txBody>
          <a:bodyPr/>
          <a:lstStyle/>
          <a:p>
            <a:r>
              <a:rPr lang="en-US" b="1" dirty="0"/>
              <a:t>Anti-</a:t>
            </a:r>
            <a:r>
              <a:rPr lang="en-US" b="1" dirty="0" err="1"/>
              <a:t>tumour</a:t>
            </a:r>
            <a:r>
              <a:rPr lang="en-US" b="1" dirty="0"/>
              <a:t> Effector Mechanism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1C816-A625-4B87-A280-BC4324D92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712" y="1489229"/>
            <a:ext cx="9872871" cy="455646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oth CMI  and humoral immunity/AMI have Anti-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tuomou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activity.</a:t>
            </a:r>
            <a:endParaRPr lang="en-US" b="0" dirty="0">
              <a:effectLst/>
            </a:endParaRPr>
          </a:p>
          <a:p>
            <a:pPr marL="45720" indent="0">
              <a:buNone/>
            </a:pPr>
            <a:r>
              <a:rPr lang="en-US" b="1" dirty="0"/>
              <a:t>Cytotoxic T-Lymphocyte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	-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play protective role against virus induced neoplasm and 	experimentally induced tumor.</a:t>
            </a:r>
            <a:endParaRPr lang="en-US" b="1" dirty="0">
              <a:solidFill>
                <a:schemeClr val="tx1"/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N K Cells</a:t>
            </a:r>
          </a:p>
          <a:p>
            <a:pPr marL="4572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-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First Line Of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Defence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against many tumors.</a:t>
            </a:r>
          </a:p>
          <a:p>
            <a:pPr marL="4572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	-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also participates in ADCC</a:t>
            </a:r>
            <a:endParaRPr lang="en-US" b="0" dirty="0">
              <a:effectLst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/>
              <a:t>Macrophages: 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-Gamma interferon-macrophage activation-TNF/ free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redical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production- Tumor killing.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/>
              <a:t>Humoral Mechanism: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/>
              <a:t>	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by activation of complement system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by induction of ADCC by NK cells 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644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BC0E5-581B-401C-A7FB-1AAAB09E6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7330" y="2494626"/>
            <a:ext cx="10318418" cy="1282544"/>
          </a:xfrm>
        </p:spPr>
        <p:txBody>
          <a:bodyPr/>
          <a:lstStyle/>
          <a:p>
            <a:r>
              <a:rPr lang="en-US" dirty="0"/>
              <a:t>thanks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7118B0-2D35-4EB1-910F-39B3CBCA8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6106" y="3846925"/>
            <a:ext cx="12585290" cy="1844675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Reference:</a:t>
            </a:r>
          </a:p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BOOK- A Textbook of Veterinary General Pathology. by J. L. </a:t>
            </a:r>
            <a:r>
              <a:rPr lang="en-US" cap="none">
                <a:latin typeface="Times New Roman" panose="02020603050405020304" pitchFamily="18" charset="0"/>
                <a:cs typeface="Times New Roman" panose="02020603050405020304" pitchFamily="18" charset="0"/>
              </a:rPr>
              <a:t>Vegad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47118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162</TotalTime>
  <Words>445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Corbel</vt:lpstr>
      <vt:lpstr>Ebrima</vt:lpstr>
      <vt:lpstr>Times New Roman</vt:lpstr>
      <vt:lpstr>Wingdings</vt:lpstr>
      <vt:lpstr>Basis</vt:lpstr>
      <vt:lpstr>Tumour immunity vpp-603 animal oncology </vt:lpstr>
      <vt:lpstr>Put on your thinking cap</vt:lpstr>
      <vt:lpstr>Introduction</vt:lpstr>
      <vt:lpstr>Tumour Immunity</vt:lpstr>
      <vt:lpstr>Tumour Antigens</vt:lpstr>
      <vt:lpstr>Tumour Specific Antigens</vt:lpstr>
      <vt:lpstr>Tumour Associated Antigens</vt:lpstr>
      <vt:lpstr>Anti-tumour Effector Mechanism</vt:lpstr>
      <vt:lpstr>thanks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Gangrene</dc:title>
  <dc:creator>nitu singh</dc:creator>
  <cp:lastModifiedBy>nitu singh</cp:lastModifiedBy>
  <cp:revision>25</cp:revision>
  <dcterms:created xsi:type="dcterms:W3CDTF">2020-10-19T15:09:18Z</dcterms:created>
  <dcterms:modified xsi:type="dcterms:W3CDTF">2021-04-30T13:34:44Z</dcterms:modified>
</cp:coreProperties>
</file>