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5" r:id="rId4"/>
    <p:sldId id="276" r:id="rId5"/>
    <p:sldId id="273" r:id="rId6"/>
    <p:sldId id="274" r:id="rId7"/>
    <p:sldId id="278" r:id="rId8"/>
    <p:sldId id="28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99"/>
    <a:srgbClr val="FF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3C09-7AEF-4761-8076-3EBB15965C9A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94298-7D1D-4CD6-81AA-1F2EEC71B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4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1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6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44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51200" y="228600"/>
            <a:ext cx="8534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1" y="6248400"/>
            <a:ext cx="2535767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F360B88-1254-48E4-B79D-CB3029E60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31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1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7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2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0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4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037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3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EA02-EA47-416D-A6DE-AB6702FD9F9F}" type="datetimeFigureOut">
              <a:rPr lang="en-IN" smtClean="0"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1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93" y="242496"/>
            <a:ext cx="10485457" cy="20054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IN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Antifungal Agents</a:t>
            </a:r>
            <a:r>
              <a:rPr lang="en-I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(</a:t>
            </a:r>
            <a:r>
              <a:rPr lang="en-IN" sz="36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Part-I) </a:t>
            </a:r>
            <a:r>
              <a:rPr lang="en-IN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(Lecture-1</a:t>
            </a:r>
            <a:r>
              <a:rPr lang="en-IN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Dated 12.05.2021)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75" y="3993943"/>
            <a:ext cx="11125200" cy="1655762"/>
          </a:xfrm>
        </p:spPr>
        <p:txBody>
          <a:bodyPr>
            <a:noAutofit/>
          </a:bodyPr>
          <a:lstStyle/>
          <a:p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Nirbhay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Kumar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Asstt</a:t>
            </a:r>
            <a:r>
              <a:rPr lang="en-IN" sz="2800" dirty="0" smtClean="0">
                <a:latin typeface="Comic Sans MS" panose="030F0702030302020204" pitchFamily="66" charset="0"/>
              </a:rPr>
              <a:t>. Professor &amp; Head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Deptt</a:t>
            </a:r>
            <a:r>
              <a:rPr lang="en-IN" sz="2800" dirty="0" smtClean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800" dirty="0" smtClean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8107" y="3561352"/>
            <a:ext cx="1454970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939" y="3689478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400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Antifungal drugs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8809"/>
            <a:ext cx="8677275" cy="2356592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en-IN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Fungicidal drugs:</a:t>
            </a:r>
            <a:r>
              <a:rPr lang="en-IN" sz="3000" b="1" dirty="0" smtClean="0">
                <a:latin typeface="Comic Sans MS" panose="030F0702030302020204" pitchFamily="66" charset="0"/>
              </a:rPr>
              <a:t> </a:t>
            </a:r>
            <a:r>
              <a:rPr lang="en-US" sz="3000" b="1" dirty="0" smtClean="0">
                <a:latin typeface="Comic Sans MS" panose="030F0702030302020204" pitchFamily="66" charset="0"/>
              </a:rPr>
              <a:t>Destroy </a:t>
            </a:r>
            <a:r>
              <a:rPr lang="en-US" sz="3000" b="1" dirty="0">
                <a:latin typeface="Comic Sans MS" panose="030F0702030302020204" pitchFamily="66" charset="0"/>
              </a:rPr>
              <a:t>parasitic </a:t>
            </a:r>
            <a:r>
              <a:rPr lang="en-US" sz="3000" b="1" dirty="0" smtClean="0">
                <a:latin typeface="Comic Sans MS" panose="030F0702030302020204" pitchFamily="66" charset="0"/>
              </a:rPr>
              <a:t>fungi.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en-IN" b="1" dirty="0" smtClean="0">
              <a:latin typeface="Comic Sans MS" panose="030F0702030302020204" pitchFamily="66" charset="0"/>
            </a:endParaRPr>
          </a:p>
          <a:p>
            <a:pPr algn="just">
              <a:spcBef>
                <a:spcPts val="1800"/>
              </a:spcBef>
            </a:pPr>
            <a:r>
              <a:rPr lang="en-IN" sz="3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Fungistatic</a:t>
            </a:r>
            <a:r>
              <a:rPr lang="en-IN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drugs:</a:t>
            </a:r>
            <a:r>
              <a:rPr lang="en-IN" sz="3000" b="1" dirty="0" smtClean="0">
                <a:latin typeface="Comic Sans MS" panose="030F0702030302020204" pitchFamily="66" charset="0"/>
              </a:rPr>
              <a:t> </a:t>
            </a:r>
            <a:r>
              <a:rPr lang="en-US" sz="3000" b="1" dirty="0" smtClean="0">
                <a:latin typeface="Comic Sans MS" panose="030F0702030302020204" pitchFamily="66" charset="0"/>
              </a:rPr>
              <a:t>Prevent </a:t>
            </a:r>
            <a:r>
              <a:rPr lang="en-US" sz="3000" b="1" dirty="0">
                <a:latin typeface="Comic Sans MS" panose="030F0702030302020204" pitchFamily="66" charset="0"/>
              </a:rPr>
              <a:t>growth and multiplication of </a:t>
            </a:r>
            <a:r>
              <a:rPr lang="en-US" sz="3000" b="1" dirty="0" smtClean="0">
                <a:latin typeface="Comic Sans MS" panose="030F0702030302020204" pitchFamily="66" charset="0"/>
              </a:rPr>
              <a:t>fungi.</a:t>
            </a:r>
            <a:endParaRPr lang="en-IN" sz="30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050"/>
            <a:ext cx="10515600" cy="739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Characteristics of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Fungi</a:t>
            </a:r>
            <a:endParaRPr lang="en-I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514475"/>
            <a:ext cx="11287125" cy="5248276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ts val="1200"/>
              </a:spcBef>
            </a:pP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Eukaryotic cells.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Nutrition: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Saprophytic 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or 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parasitic.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Fungi exist either in - 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lvl="0" indent="0" algn="just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	- A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unicellular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 yeast form (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Candida, Cryptococcus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) or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352550" lvl="0" indent="-457200" algn="just">
              <a:spcBef>
                <a:spcPts val="1200"/>
              </a:spcBef>
              <a:buFontTx/>
              <a:buChar char="-"/>
            </a:pP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As 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multicellular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, filamentous, </a:t>
            </a:r>
            <a:r>
              <a:rPr lang="en-US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mould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 colony (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Aspergillus,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Microsporum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Trichophyton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Mucor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Rhizopus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).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352550" lvl="0" indent="-457200" algn="just">
              <a:spcBef>
                <a:spcPts val="1200"/>
              </a:spcBef>
              <a:buFontTx/>
              <a:buChar char="-"/>
            </a:pP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Several 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types of fungi can assume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either form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 depending upon environmental conditions (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Blastomyces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Histoplasma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Coccidiodes</a:t>
            </a:r>
            <a:r>
              <a:rPr lang="en-US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Sporothrix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).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Fungal Cell Wall: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Composed 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primarily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polysaccharide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0" algn="just"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Fungal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cell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membrane: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Lipid 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bilayer whose principal lipid is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ergosterol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  <a:t>and contains enzymes necessary for normal function</a:t>
            </a:r>
            <a:r>
              <a:rPr lang="en-US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727075"/>
            <a:ext cx="10515600" cy="625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Diseases caused by fungi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10877550" cy="4895850"/>
          </a:xfrm>
        </p:spPr>
        <p:txBody>
          <a:bodyPr>
            <a:normAutofit fontScale="92500" lnSpcReduction="10000"/>
          </a:bodyPr>
          <a:lstStyle/>
          <a:p>
            <a:pPr marL="895350" lvl="0" indent="-89535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[I].	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Superficial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Infections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IN" b="1" dirty="0">
              <a:latin typeface="Comic Sans MS" panose="030F0702030302020204" pitchFamily="66" charset="0"/>
            </a:endParaRPr>
          </a:p>
          <a:p>
            <a:pPr marL="1162050" indent="-266700" algn="just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Dermatomycoses:</a:t>
            </a:r>
            <a:r>
              <a:rPr lang="en-US" b="1" dirty="0" smtClean="0">
                <a:latin typeface="Comic Sans MS" panose="030F0702030302020204" pitchFamily="66" charset="0"/>
              </a:rPr>
              <a:t> Infections </a:t>
            </a:r>
            <a:r>
              <a:rPr lang="en-US" b="1" dirty="0">
                <a:latin typeface="Comic Sans MS" panose="030F0702030302020204" pitchFamily="66" charset="0"/>
              </a:rPr>
              <a:t>of the skin, hair and nails (onychomycosis). </a:t>
            </a:r>
            <a:r>
              <a:rPr lang="en-US" b="1" dirty="0" smtClean="0">
                <a:latin typeface="Comic Sans MS" panose="030F0702030302020204" pitchFamily="66" charset="0"/>
              </a:rPr>
              <a:t>Most </a:t>
            </a:r>
            <a:r>
              <a:rPr lang="en-US" b="1" dirty="0">
                <a:latin typeface="Comic Sans MS" panose="030F0702030302020204" pitchFamily="66" charset="0"/>
              </a:rPr>
              <a:t>commonly caused by </a:t>
            </a:r>
            <a:r>
              <a:rPr lang="en-US" b="1" i="1" dirty="0" err="1">
                <a:latin typeface="Comic Sans MS" panose="030F0702030302020204" pitchFamily="66" charset="0"/>
              </a:rPr>
              <a:t>Trichophyton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latin typeface="Comic Sans MS" panose="030F0702030302020204" pitchFamily="66" charset="0"/>
              </a:rPr>
              <a:t>Microsporum</a:t>
            </a:r>
            <a:r>
              <a:rPr lang="en-US" b="1" dirty="0">
                <a:latin typeface="Comic Sans MS" panose="030F0702030302020204" pitchFamily="66" charset="0"/>
              </a:rPr>
              <a:t> or </a:t>
            </a:r>
            <a:r>
              <a:rPr lang="en-US" b="1" i="1" dirty="0" err="1">
                <a:latin typeface="Comic Sans MS" panose="030F0702030302020204" pitchFamily="66" charset="0"/>
              </a:rPr>
              <a:t>Epidermophyton</a:t>
            </a:r>
            <a:r>
              <a:rPr lang="en-US" b="1" dirty="0">
                <a:latin typeface="Comic Sans MS" panose="030F0702030302020204" pitchFamily="66" charset="0"/>
              </a:rPr>
              <a:t>, giving rise to various types of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'ringworm' or </a:t>
            </a: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tinea</a:t>
            </a:r>
            <a:r>
              <a:rPr lang="en-US" b="1" i="1" dirty="0">
                <a:latin typeface="Comic Sans MS" panose="030F0702030302020204" pitchFamily="66" charset="0"/>
              </a:rPr>
              <a:t>. </a:t>
            </a:r>
            <a:endParaRPr lang="en-US" b="1" i="1" dirty="0" smtClean="0">
              <a:latin typeface="Comic Sans MS" panose="030F0702030302020204" pitchFamily="66" charset="0"/>
            </a:endParaRPr>
          </a:p>
          <a:p>
            <a:pPr marL="1162050" indent="-266700" algn="just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Superficial candidiasis:</a:t>
            </a:r>
            <a:r>
              <a:rPr lang="en-US" b="1" dirty="0" smtClean="0">
                <a:latin typeface="Comic Sans MS" panose="030F0702030302020204" pitchFamily="66" charset="0"/>
              </a:rPr>
              <a:t> Yeast-like </a:t>
            </a:r>
            <a:r>
              <a:rPr lang="en-US" b="1" dirty="0">
                <a:latin typeface="Comic Sans MS" panose="030F0702030302020204" pitchFamily="66" charset="0"/>
              </a:rPr>
              <a:t>organism may infect the mucous membranes of the mouth or vagina (thrush), or the skin.</a:t>
            </a:r>
            <a:endParaRPr lang="en-IN" b="1" dirty="0">
              <a:latin typeface="Comic Sans MS" panose="030F0702030302020204" pitchFamily="66" charset="0"/>
            </a:endParaRPr>
          </a:p>
          <a:p>
            <a:pPr marL="809625" lvl="0" indent="-809625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[II].	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Subcutaneous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/ Regional Lesions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Myecetomas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Chromomycosis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Zygomycosis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Phycomycosis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Sporotrichosis</a:t>
            </a:r>
            <a:r>
              <a:rPr lang="en-US" b="1" dirty="0">
                <a:latin typeface="Comic Sans MS" panose="030F0702030302020204" pitchFamily="66" charset="0"/>
              </a:rPr>
              <a:t> and </a:t>
            </a:r>
            <a:r>
              <a:rPr lang="en-US" b="1" dirty="0" err="1">
                <a:latin typeface="Comic Sans MS" panose="030F0702030302020204" pitchFamily="66" charset="0"/>
              </a:rPr>
              <a:t>Rhinosporodiosis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IN" b="1" dirty="0">
              <a:latin typeface="Comic Sans MS" panose="030F0702030302020204" pitchFamily="66" charset="0"/>
            </a:endParaRPr>
          </a:p>
          <a:p>
            <a:pPr marL="809625" indent="-809625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[III].</a:t>
            </a: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Systemic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Fungal Infections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Blastomycosis</a:t>
            </a:r>
            <a:r>
              <a:rPr lang="en-US" b="1" dirty="0">
                <a:latin typeface="Comic Sans MS" panose="030F0702030302020204" pitchFamily="66" charset="0"/>
              </a:rPr>
              <a:t>, Histoplasmosis, </a:t>
            </a:r>
            <a:r>
              <a:rPr lang="en-US" b="1" dirty="0" err="1">
                <a:latin typeface="Comic Sans MS" panose="030F0702030302020204" pitchFamily="66" charset="0"/>
              </a:rPr>
              <a:t>Coccidiomycosis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Cryptococcosis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Aspergillosis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en-IN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56565"/>
            <a:ext cx="11207052" cy="5806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690" y="390525"/>
            <a:ext cx="7185160" cy="584775"/>
          </a:xfrm>
          <a:prstGeom prst="rect">
            <a:avLst/>
          </a:prstGeom>
          <a:solidFill>
            <a:srgbClr val="C00000"/>
          </a:solidFill>
          <a:ln w="28575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Classification of Antifungal Agents</a:t>
            </a:r>
            <a:endParaRPr lang="en-I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4" y="1105721"/>
            <a:ext cx="9092234" cy="5664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275" y="6273367"/>
            <a:ext cx="3714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Source: Rang &amp; Dale’s Pharmacology, 9</a:t>
            </a:r>
            <a:r>
              <a:rPr lang="en-US" sz="12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th</a:t>
            </a:r>
            <a:r>
              <a:rPr lang="en-US" sz="1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Edn</a:t>
            </a:r>
            <a:r>
              <a:rPr lang="en-US" sz="1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IN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113" y="314142"/>
            <a:ext cx="6565624" cy="523220"/>
          </a:xfrm>
          <a:prstGeom prst="rect">
            <a:avLst/>
          </a:prstGeom>
          <a:solidFill>
            <a:srgbClr val="C00000"/>
          </a:solidFill>
          <a:ln w="349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Sites of action of antifungal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drugs</a:t>
            </a:r>
            <a:endParaRPr lang="en-IN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chanism of action of antifungal drugs 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222" y="147042"/>
            <a:ext cx="11795125" cy="66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3025"/>
            <a:ext cx="10515600" cy="720725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be continued in next class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6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Pictures\Blossoms\PTBL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3698" y="245420"/>
            <a:ext cx="8660524" cy="6439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4644" y="2438401"/>
            <a:ext cx="4575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171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99</Words>
  <Application>Microsoft Office PowerPoint</Application>
  <PresentationFormat>Widescreen</PresentationFormat>
  <Paragraphs>29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 Theme</vt:lpstr>
      <vt:lpstr>Antifungal Agents (Part-I)  (Lecture-1 : Dated 12.05.2021)</vt:lpstr>
      <vt:lpstr>Antifungal drugs</vt:lpstr>
      <vt:lpstr>Characteristics of Fungi</vt:lpstr>
      <vt:lpstr>Diseases caused by fungi</vt:lpstr>
      <vt:lpstr>PowerPoint Presentation</vt:lpstr>
      <vt:lpstr>PowerPoint Presentation</vt:lpstr>
      <vt:lpstr>PowerPoint Presentation</vt:lpstr>
      <vt:lpstr>To be continued in next class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Autonomic Nervous System</dc:title>
  <dc:creator>HP</dc:creator>
  <cp:lastModifiedBy>Dr. Nirbhay Kumar</cp:lastModifiedBy>
  <cp:revision>147</cp:revision>
  <dcterms:created xsi:type="dcterms:W3CDTF">2019-08-07T04:06:43Z</dcterms:created>
  <dcterms:modified xsi:type="dcterms:W3CDTF">2021-05-14T02:46:47Z</dcterms:modified>
</cp:coreProperties>
</file>