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0" r:id="rId3"/>
    <p:sldId id="277" r:id="rId4"/>
    <p:sldId id="279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000099"/>
    <a:srgbClr val="FF33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B3C09-7AEF-4761-8076-3EBB15965C9A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94298-7D1D-4CD6-81AA-1F2EEC71B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940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619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568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443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51200" y="228600"/>
            <a:ext cx="8534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3201" y="6248400"/>
            <a:ext cx="2535767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F360B88-1254-48E4-B79D-CB3029E60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0319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717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71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629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008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4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144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37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30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EA02-EA47-416D-A6DE-AB6702FD9F9F}" type="datetimeFigureOut">
              <a:rPr lang="en-IN" smtClean="0"/>
              <a:t>19-05-2021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111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793" y="242496"/>
            <a:ext cx="10485457" cy="200540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IN" sz="4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Antifungal Agents</a:t>
            </a:r>
            <a:r>
              <a:rPr lang="en-IN" sz="4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sz="4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3600" b="1" dirty="0">
                <a:solidFill>
                  <a:srgbClr val="000099"/>
                </a:solidFill>
                <a:latin typeface="Comic Sans MS" panose="030F0702030302020204" pitchFamily="66" charset="0"/>
              </a:rPr>
              <a:t>(</a:t>
            </a:r>
            <a:r>
              <a:rPr lang="en-IN" sz="36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Part-II) </a:t>
            </a:r>
            <a:r>
              <a:rPr lang="en-IN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(Lecture-2 : Dated </a:t>
            </a:r>
            <a:r>
              <a:rPr lang="en-IN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19.05.2021</a:t>
            </a:r>
            <a:r>
              <a:rPr lang="en-IN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)</a:t>
            </a:r>
            <a:endParaRPr lang="en-IN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875" y="3993943"/>
            <a:ext cx="11125200" cy="1655762"/>
          </a:xfrm>
        </p:spPr>
        <p:txBody>
          <a:bodyPr>
            <a:noAutofit/>
          </a:bodyPr>
          <a:lstStyle/>
          <a:p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Nirbhay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Kumar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Asstt</a:t>
            </a:r>
            <a:r>
              <a:rPr lang="en-IN" sz="2800" dirty="0" smtClean="0">
                <a:latin typeface="Comic Sans MS" panose="030F0702030302020204" pitchFamily="66" charset="0"/>
              </a:rPr>
              <a:t>. Professor &amp; Head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Deptt</a:t>
            </a:r>
            <a:r>
              <a:rPr lang="en-IN" sz="2800" dirty="0" smtClean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800" dirty="0" smtClean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88107" y="3561352"/>
            <a:ext cx="1454970" cy="13167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84939" y="3689478"/>
            <a:ext cx="904227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8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473" y="693533"/>
            <a:ext cx="4956727" cy="757997"/>
          </a:xfrm>
          <a:solidFill>
            <a:srgbClr val="000099"/>
          </a:solidFill>
          <a:ln w="254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Echinocandins</a:t>
            </a:r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endParaRPr lang="en-IN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96" y="1958152"/>
            <a:ext cx="11628782" cy="4585524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Mechanism of action:</a:t>
            </a:r>
            <a:r>
              <a:rPr lang="en-US" altLang="en-US" dirty="0" smtClean="0">
                <a:latin typeface="Comic Sans MS" panose="030F0702030302020204" pitchFamily="66" charset="0"/>
              </a:rPr>
              <a:t> Inhibit </a:t>
            </a:r>
            <a:r>
              <a:rPr lang="en-US" altLang="en-US" dirty="0">
                <a:latin typeface="Comic Sans MS" panose="030F0702030302020204" pitchFamily="66" charset="0"/>
              </a:rPr>
              <a:t>the synthesis of </a:t>
            </a:r>
            <a:r>
              <a:rPr lang="en-US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1,3-β-</a:t>
            </a:r>
            <a:r>
              <a:rPr lang="en-US" altLang="en-US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glucan</a:t>
            </a:r>
            <a:r>
              <a:rPr lang="en-US" altLang="en-US" dirty="0">
                <a:latin typeface="Comic Sans MS" panose="030F0702030302020204" pitchFamily="66" charset="0"/>
              </a:rPr>
              <a:t>, a glucose  polymer that is necessary for maintaining the structure of fungal cell walls. In the absence of this polymer, </a:t>
            </a:r>
            <a:r>
              <a:rPr lang="en-US" alt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fungal cells lose integrity and lysis quickly </a:t>
            </a:r>
            <a:r>
              <a:rPr lang="en-US" alt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follows</a:t>
            </a:r>
            <a:r>
              <a:rPr lang="en-US" altLang="en-US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spcBef>
                <a:spcPts val="1800"/>
              </a:spcBef>
            </a:pPr>
            <a:r>
              <a:rPr lang="en-US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Caspofungin</a:t>
            </a:r>
            <a:r>
              <a:rPr lang="en-US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(Obtained from </a:t>
            </a:r>
            <a:r>
              <a:rPr lang="en-US" i="1" dirty="0" err="1">
                <a:latin typeface="Comic Sans MS" panose="030F0702030302020204" pitchFamily="66" charset="0"/>
              </a:rPr>
              <a:t>Glarea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lozoyensis</a:t>
            </a:r>
            <a:r>
              <a:rPr lang="en-US" dirty="0">
                <a:latin typeface="Comic Sans MS" panose="030F0702030302020204" pitchFamily="66" charset="0"/>
              </a:rPr>
              <a:t>) </a:t>
            </a:r>
            <a:r>
              <a:rPr lang="en-US" dirty="0" smtClean="0">
                <a:latin typeface="Comic Sans MS" panose="030F0702030302020204" pitchFamily="66" charset="0"/>
              </a:rPr>
              <a:t>: Effective </a:t>
            </a:r>
            <a:r>
              <a:rPr lang="en-US" dirty="0">
                <a:latin typeface="Comic Sans MS" panose="030F0702030302020204" pitchFamily="66" charset="0"/>
              </a:rPr>
              <a:t>in </a:t>
            </a:r>
            <a:r>
              <a:rPr lang="en-US" dirty="0" smtClean="0">
                <a:latin typeface="Comic Sans MS" panose="030F0702030302020204" pitchFamily="66" charset="0"/>
              </a:rPr>
              <a:t>treatment </a:t>
            </a:r>
            <a:r>
              <a:rPr lang="en-US" dirty="0">
                <a:latin typeface="Comic Sans MS" panose="030F0702030302020204" pitchFamily="66" charset="0"/>
              </a:rPr>
              <a:t>of candidiasis and forms of invasive </a:t>
            </a:r>
            <a:r>
              <a:rPr lang="en-US" dirty="0" err="1">
                <a:latin typeface="Comic Sans MS" panose="030F0702030302020204" pitchFamily="66" charset="0"/>
              </a:rPr>
              <a:t>aspergillosis</a:t>
            </a:r>
            <a:r>
              <a:rPr lang="en-US" dirty="0">
                <a:latin typeface="Comic Sans MS" panose="030F0702030302020204" pitchFamily="66" charset="0"/>
              </a:rPr>
              <a:t> that are refractory to amphotericin</a:t>
            </a:r>
            <a:r>
              <a:rPr lang="en-US" dirty="0" smtClean="0">
                <a:latin typeface="Comic Sans MS" panose="030F0702030302020204" pitchFamily="66" charset="0"/>
              </a:rPr>
              <a:t>. </a:t>
            </a:r>
            <a:r>
              <a:rPr lang="en-US" dirty="0">
                <a:latin typeface="Comic Sans MS" panose="030F0702030302020204" pitchFamily="66" charset="0"/>
              </a:rPr>
              <a:t>It is given intravenously, once </a:t>
            </a:r>
            <a:r>
              <a:rPr lang="en-US" dirty="0" smtClean="0">
                <a:latin typeface="Comic Sans MS" panose="030F0702030302020204" pitchFamily="66" charset="0"/>
              </a:rPr>
              <a:t>daily.</a:t>
            </a:r>
          </a:p>
          <a:p>
            <a:pPr algn="just">
              <a:spcBef>
                <a:spcPts val="1800"/>
              </a:spcBef>
            </a:pPr>
            <a:r>
              <a:rPr lang="en-IN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Micafungin</a:t>
            </a:r>
            <a:r>
              <a:rPr lang="en-IN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IN" dirty="0">
                <a:latin typeface="Comic Sans MS" panose="030F0702030302020204" pitchFamily="66" charset="0"/>
              </a:rPr>
              <a:t>(Obtained from </a:t>
            </a:r>
            <a:r>
              <a:rPr lang="en-IN" i="1" dirty="0" err="1">
                <a:latin typeface="Comic Sans MS" panose="030F0702030302020204" pitchFamily="66" charset="0"/>
              </a:rPr>
              <a:t>Coleophoma</a:t>
            </a:r>
            <a:r>
              <a:rPr lang="en-IN" i="1" dirty="0">
                <a:latin typeface="Comic Sans MS" panose="030F0702030302020204" pitchFamily="66" charset="0"/>
              </a:rPr>
              <a:t> </a:t>
            </a:r>
            <a:r>
              <a:rPr lang="en-IN" i="1" dirty="0" err="1">
                <a:latin typeface="Comic Sans MS" panose="030F0702030302020204" pitchFamily="66" charset="0"/>
              </a:rPr>
              <a:t>empedri</a:t>
            </a:r>
            <a:r>
              <a:rPr lang="en-IN" dirty="0" smtClean="0">
                <a:latin typeface="Comic Sans MS" panose="030F0702030302020204" pitchFamily="66" charset="0"/>
              </a:rPr>
              <a:t>)</a:t>
            </a:r>
            <a:r>
              <a:rPr lang="en-IN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IN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Anidulafungin</a:t>
            </a:r>
            <a:r>
              <a:rPr lang="en-IN" b="1" i="1" dirty="0" smtClean="0"/>
              <a:t> </a:t>
            </a:r>
            <a:r>
              <a:rPr lang="en-IN" dirty="0">
                <a:latin typeface="Comic Sans MS" panose="030F0702030302020204" pitchFamily="66" charset="0"/>
              </a:rPr>
              <a:t>(Semisynthetic, Obtained from </a:t>
            </a:r>
            <a:r>
              <a:rPr lang="en-IN" i="1" dirty="0">
                <a:latin typeface="Comic Sans MS" panose="030F0702030302020204" pitchFamily="66" charset="0"/>
              </a:rPr>
              <a:t>Aspergillus </a:t>
            </a:r>
            <a:r>
              <a:rPr lang="en-IN" i="1" dirty="0" err="1">
                <a:latin typeface="Comic Sans MS" panose="030F0702030302020204" pitchFamily="66" charset="0"/>
              </a:rPr>
              <a:t>nidulans</a:t>
            </a:r>
            <a:r>
              <a:rPr lang="en-IN" dirty="0">
                <a:latin typeface="Comic Sans MS" panose="030F0702030302020204" pitchFamily="66" charset="0"/>
              </a:rPr>
              <a:t>).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9" name="AutoShape 17" descr="View drug information"/>
          <p:cNvSpPr>
            <a:spLocks noChangeAspect="1" noChangeArrowheads="1"/>
          </p:cNvSpPr>
          <p:nvPr/>
        </p:nvSpPr>
        <p:spPr bwMode="auto">
          <a:xfrm>
            <a:off x="0" y="2438400"/>
            <a:ext cx="84138" cy="1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" name="AutoShape 16" descr="View drug information"/>
          <p:cNvSpPr>
            <a:spLocks noChangeAspect="1" noChangeArrowheads="1"/>
          </p:cNvSpPr>
          <p:nvPr/>
        </p:nvSpPr>
        <p:spPr bwMode="auto">
          <a:xfrm>
            <a:off x="0" y="2582863"/>
            <a:ext cx="84138" cy="14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539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475" y="1914526"/>
            <a:ext cx="9534525" cy="2733674"/>
          </a:xfrm>
          <a:solidFill>
            <a:srgbClr val="000099"/>
          </a:solidFill>
          <a:ln w="254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Synthetic Antifungal Agents</a:t>
            </a:r>
            <a:endParaRPr lang="en-IN" sz="8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68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474" y="171451"/>
            <a:ext cx="7176052" cy="1280080"/>
          </a:xfrm>
          <a:solidFill>
            <a:srgbClr val="000099"/>
          </a:solidFill>
          <a:ln w="254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FLUCYTOSINE </a:t>
            </a:r>
            <a:r>
              <a:rPr lang="en-US" sz="4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(</a:t>
            </a: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5-Fluorocytosine or </a:t>
            </a:r>
            <a:r>
              <a:rPr lang="en-US" sz="4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5-FC)</a:t>
            </a:r>
            <a:endParaRPr lang="en-IN" sz="4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96" y="1805752"/>
            <a:ext cx="11628782" cy="4766498"/>
          </a:xfrm>
        </p:spPr>
        <p:txBody>
          <a:bodyPr>
            <a:noAutofit/>
          </a:bodyPr>
          <a:lstStyle/>
          <a:p>
            <a:pPr lvl="0" algn="just">
              <a:spcBef>
                <a:spcPts val="1800"/>
              </a:spcBef>
            </a:pPr>
            <a:r>
              <a:rPr lang="en-US" dirty="0" smtClean="0">
                <a:latin typeface="Comic Sans MS" panose="030F0702030302020204" pitchFamily="66" charset="0"/>
              </a:rPr>
              <a:t>Synthetic </a:t>
            </a:r>
            <a:r>
              <a:rPr lang="en-US" dirty="0">
                <a:latin typeface="Comic Sans MS" panose="030F0702030302020204" pitchFamily="66" charset="0"/>
              </a:rPr>
              <a:t>antifungal agent</a:t>
            </a:r>
            <a:r>
              <a:rPr lang="en-US" i="1" dirty="0" smtClean="0">
                <a:latin typeface="Comic Sans MS" panose="030F0702030302020204" pitchFamily="66" charset="0"/>
              </a:rPr>
              <a:t>.</a:t>
            </a:r>
          </a:p>
          <a:p>
            <a:pPr lvl="0" algn="just">
              <a:spcBef>
                <a:spcPts val="1800"/>
              </a:spcBef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Mechanism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of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action</a:t>
            </a:r>
            <a:r>
              <a:rPr lang="en-US" b="1" i="1" dirty="0" smtClean="0">
                <a:latin typeface="Comic Sans MS" panose="030F0702030302020204" pitchFamily="66" charset="0"/>
              </a:rPr>
              <a:t>: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Fungistatic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pPr marL="1162050" lvl="0" indent="-266700"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	</a:t>
            </a:r>
            <a:r>
              <a:rPr lang="en-US" dirty="0" smtClean="0">
                <a:latin typeface="Comic Sans MS" panose="030F0702030302020204" pitchFamily="66" charset="0"/>
              </a:rPr>
              <a:t>A </a:t>
            </a:r>
            <a:r>
              <a:rPr lang="en-US" dirty="0">
                <a:latin typeface="Comic Sans MS" panose="030F0702030302020204" pitchFamily="66" charset="0"/>
              </a:rPr>
              <a:t>pyrimidine antimetabolite</a:t>
            </a:r>
            <a:r>
              <a:rPr lang="en-US" dirty="0" smtClean="0">
                <a:latin typeface="Comic Sans MS" panose="030F0702030302020204" pitchFamily="66" charset="0"/>
              </a:rPr>
              <a:t>. </a:t>
            </a:r>
          </a:p>
          <a:p>
            <a:pPr marL="0" lvl="0" indent="0" algn="just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- Ineffective </a:t>
            </a:r>
            <a:r>
              <a:rPr lang="en-US" dirty="0">
                <a:latin typeface="Comic Sans MS" panose="030F0702030302020204" pitchFamily="66" charset="0"/>
              </a:rPr>
              <a:t>as </a:t>
            </a:r>
            <a:r>
              <a:rPr lang="en-US" dirty="0" smtClean="0">
                <a:latin typeface="Comic Sans MS" panose="030F0702030302020204" pitchFamily="66" charset="0"/>
              </a:rPr>
              <a:t>such (Prodrug).</a:t>
            </a:r>
          </a:p>
          <a:p>
            <a:pPr marL="1162050" lvl="0" indent="-266700"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- Taken </a:t>
            </a:r>
            <a:r>
              <a:rPr lang="en-US" dirty="0">
                <a:latin typeface="Comic Sans MS" panose="030F0702030302020204" pitchFamily="66" charset="0"/>
              </a:rPr>
              <a:t>up by the fungal cells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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converted to the active form, 5-fluorouracil </a:t>
            </a:r>
            <a:r>
              <a:rPr lang="en-US" dirty="0" smtClean="0">
                <a:latin typeface="Comic Sans MS" panose="030F0702030302020204" pitchFamily="66" charset="0"/>
              </a:rPr>
              <a:t>by </a:t>
            </a:r>
            <a:r>
              <a:rPr lang="en-US" dirty="0">
                <a:latin typeface="Comic Sans MS" panose="030F0702030302020204" pitchFamily="66" charset="0"/>
              </a:rPr>
              <a:t>the fungal </a:t>
            </a:r>
            <a:r>
              <a:rPr lang="en-US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cytosine deaminase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 enzyme</a:t>
            </a:r>
            <a:r>
              <a:rPr lang="en-US" dirty="0" smtClean="0">
                <a:latin typeface="Comic Sans MS" panose="030F0702030302020204" pitchFamily="66" charset="0"/>
              </a:rPr>
              <a:t>. </a:t>
            </a:r>
          </a:p>
          <a:p>
            <a:pPr marL="1162050" lvl="0" indent="-266700"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-	5-FU </a:t>
            </a:r>
            <a:r>
              <a:rPr lang="en-US" dirty="0">
                <a:latin typeface="Comic Sans MS" panose="030F0702030302020204" pitchFamily="66" charset="0"/>
              </a:rPr>
              <a:t>is either incorporated in RNA disrupting protein synthesis or is converted to a related compound which inhibits DNA synthesis</a:t>
            </a:r>
            <a:r>
              <a:rPr lang="en-US" dirty="0" smtClean="0">
                <a:latin typeface="Comic Sans MS" panose="030F0702030302020204" pitchFamily="66" charset="0"/>
              </a:rPr>
              <a:t>. </a:t>
            </a:r>
          </a:p>
          <a:p>
            <a:pPr marL="0" lvl="0" indent="0" algn="just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-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Mammalian cells are deficient in cytosine deaminase enzyme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59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96" y="1967676"/>
            <a:ext cx="11628782" cy="4709349"/>
          </a:xfrm>
        </p:spPr>
        <p:txBody>
          <a:bodyPr>
            <a:noAutofit/>
          </a:bodyPr>
          <a:lstStyle/>
          <a:p>
            <a:pPr lvl="0" algn="just">
              <a:spcBef>
                <a:spcPts val="1800"/>
              </a:spcBef>
            </a:pPr>
            <a:r>
              <a:rPr lang="en-US" sz="2400" b="1" dirty="0">
                <a:latin typeface="Comic Sans MS" panose="030F0702030302020204" pitchFamily="66" charset="0"/>
              </a:rPr>
              <a:t>Antifungal spectrum: </a:t>
            </a:r>
          </a:p>
          <a:p>
            <a:pPr marL="1257300" lvl="0" indent="-361950" algn="just">
              <a:spcBef>
                <a:spcPts val="1800"/>
              </a:spcBef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-	</a:t>
            </a:r>
            <a:r>
              <a:rPr lang="en-US" dirty="0"/>
              <a:t> </a:t>
            </a:r>
            <a:r>
              <a:rPr lang="en-US" sz="2400" dirty="0">
                <a:latin typeface="Comic Sans MS" panose="030F0702030302020204" pitchFamily="66" charset="0"/>
              </a:rPr>
              <a:t>It is a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narrow spectrum </a:t>
            </a:r>
            <a:r>
              <a:rPr lang="en-US" sz="24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fungistatic</a:t>
            </a:r>
            <a:r>
              <a:rPr lang="en-US" sz="2400" dirty="0">
                <a:latin typeface="Comic Sans MS" panose="030F0702030302020204" pitchFamily="66" charset="0"/>
              </a:rPr>
              <a:t> active against Cryptococcus </a:t>
            </a:r>
            <a:r>
              <a:rPr lang="en-US" sz="2400" dirty="0" err="1">
                <a:latin typeface="Comic Sans MS" panose="030F0702030302020204" pitchFamily="66" charset="0"/>
              </a:rPr>
              <a:t>neoformans</a:t>
            </a:r>
            <a:r>
              <a:rPr lang="en-US" sz="2400" dirty="0">
                <a:latin typeface="Comic Sans MS" panose="030F0702030302020204" pitchFamily="66" charset="0"/>
              </a:rPr>
              <a:t> and certain species and strains of Candida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  <a:p>
            <a:pPr lvl="0" algn="just">
              <a:spcBef>
                <a:spcPts val="1800"/>
              </a:spcBef>
            </a:pPr>
            <a:r>
              <a:rPr lang="en-US" sz="2400" b="1" dirty="0" smtClean="0">
                <a:latin typeface="Comic Sans MS" panose="030F0702030302020204" pitchFamily="66" charset="0"/>
              </a:rPr>
              <a:t>Uses:</a:t>
            </a:r>
          </a:p>
          <a:p>
            <a:pPr marL="1257300" lvl="0" indent="-361950" algn="just">
              <a:spcBef>
                <a:spcPts val="1800"/>
              </a:spcBef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-	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Not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employed as the sole therapy</a:t>
            </a:r>
            <a:r>
              <a:rPr lang="en-US" sz="2400" dirty="0" smtClean="0">
                <a:latin typeface="Comic Sans MS" panose="030F0702030302020204" pitchFamily="66" charset="0"/>
              </a:rPr>
              <a:t>. </a:t>
            </a:r>
            <a:r>
              <a:rPr lang="en-US" sz="2400" dirty="0">
                <a:latin typeface="Comic Sans MS" panose="030F0702030302020204" pitchFamily="66" charset="0"/>
              </a:rPr>
              <a:t>Rapid development of resistance limits its utility in deep </a:t>
            </a:r>
            <a:r>
              <a:rPr lang="en-US" sz="2400" dirty="0" smtClean="0">
                <a:latin typeface="Comic Sans MS" panose="030F0702030302020204" pitchFamily="66" charset="0"/>
              </a:rPr>
              <a:t>mycosis.</a:t>
            </a:r>
            <a:endParaRPr lang="en-US" sz="2400" dirty="0">
              <a:latin typeface="Comic Sans MS" panose="030F0702030302020204" pitchFamily="66" charset="0"/>
            </a:endParaRPr>
          </a:p>
          <a:p>
            <a:pPr marL="1257300" lvl="0" indent="-361950" algn="just">
              <a:spcBef>
                <a:spcPts val="1800"/>
              </a:spcBef>
              <a:buNone/>
            </a:pPr>
            <a:r>
              <a:rPr lang="en-US" sz="2400" b="1" dirty="0" smtClean="0">
                <a:latin typeface="Comic Sans MS" panose="030F0702030302020204" pitchFamily="66" charset="0"/>
              </a:rPr>
              <a:t>-	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Flucytosine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is used as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adjunct therapy with </a:t>
            </a:r>
            <a:r>
              <a:rPr lang="en-US" sz="24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Amphotericin B</a:t>
            </a:r>
            <a:r>
              <a:rPr lang="en-US" sz="2400" dirty="0">
                <a:latin typeface="Comic Sans MS" panose="030F0702030302020204" pitchFamily="66" charset="0"/>
              </a:rPr>
              <a:t> in systemic infections caused by </a:t>
            </a:r>
            <a:r>
              <a:rPr lang="en-US" sz="2400" i="1" dirty="0">
                <a:latin typeface="Comic Sans MS" panose="030F0702030302020204" pitchFamily="66" charset="0"/>
              </a:rPr>
              <a:t>Candida </a:t>
            </a:r>
            <a:r>
              <a:rPr lang="en-US" sz="2400" dirty="0">
                <a:latin typeface="Comic Sans MS" panose="030F0702030302020204" pitchFamily="66" charset="0"/>
              </a:rPr>
              <a:t>or </a:t>
            </a:r>
            <a:r>
              <a:rPr lang="en-US" sz="2400" i="1" dirty="0">
                <a:latin typeface="Comic Sans MS" panose="030F0702030302020204" pitchFamily="66" charset="0"/>
              </a:rPr>
              <a:t>Cryptococcus </a:t>
            </a:r>
            <a:r>
              <a:rPr lang="en-US" sz="2400" i="1" dirty="0" err="1">
                <a:latin typeface="Comic Sans MS" panose="030F0702030302020204" pitchFamily="66" charset="0"/>
              </a:rPr>
              <a:t>neoformans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  <a:p>
            <a:pPr algn="just">
              <a:spcBef>
                <a:spcPts val="1800"/>
              </a:spcBef>
            </a:pP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Synergy between two 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medications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3473" y="931658"/>
            <a:ext cx="4861477" cy="525667"/>
          </a:xfrm>
          <a:noFill/>
          <a:ln w="25400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5-FC   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contd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…</a:t>
            </a:r>
            <a:endParaRPr lang="en-IN" sz="4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29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73" y="579233"/>
            <a:ext cx="8242852" cy="757997"/>
          </a:xfrm>
          <a:solidFill>
            <a:srgbClr val="000099"/>
          </a:solidFill>
          <a:ln w="254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omic Sans MS" panose="030F0702030302020204" pitchFamily="66" charset="0"/>
              </a:rPr>
              <a:t>AZOLE ANTIFUNGAL </a:t>
            </a:r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AGENTS</a:t>
            </a:r>
            <a:endParaRPr lang="en-IN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293" y="1853927"/>
            <a:ext cx="11266832" cy="4223023"/>
          </a:xfrm>
        </p:spPr>
        <p:txBody>
          <a:bodyPr>
            <a:noAutofit/>
          </a:bodyPr>
          <a:lstStyle/>
          <a:p>
            <a:pPr lvl="0" algn="just">
              <a:spcBef>
                <a:spcPts val="1800"/>
              </a:spcBef>
            </a:pPr>
            <a:r>
              <a:rPr lang="en-US" altLang="en-US" b="1" dirty="0" err="1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Fungistatic</a:t>
            </a: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agents</a:t>
            </a:r>
            <a:r>
              <a:rPr lang="en-US" altLang="en-US" dirty="0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0" algn="just">
              <a:spcBef>
                <a:spcPts val="1800"/>
              </a:spcBef>
            </a:pPr>
            <a:r>
              <a:rPr lang="en-US" altLang="en-US" b="1" u="sng" dirty="0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Broad </a:t>
            </a:r>
            <a:r>
              <a:rPr lang="en-US" altLang="en-US" b="1" u="sng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spectrum</a:t>
            </a:r>
            <a:r>
              <a:rPr lang="en-US" altLang="en-US" b="1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en-US" altLang="en-US" b="1" dirty="0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activity</a:t>
            </a:r>
            <a:r>
              <a:rPr lang="en-US" altLang="en-US" dirty="0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0" algn="just">
              <a:spcBef>
                <a:spcPts val="1800"/>
              </a:spcBef>
            </a:pPr>
            <a:r>
              <a:rPr lang="en-US" altLang="en-US" b="1" u="sng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altLang="en-US" b="1" i="1" u="sng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MIDAZOLES</a:t>
            </a:r>
            <a:r>
              <a:rPr lang="en-US" altLang="en-US" b="1" i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en-US" altLang="en-US" i="1" dirty="0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en-US" altLang="en-US" b="1" i="1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altLang="en-US" b="1" dirty="0" err="1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Clotrimazole</a:t>
            </a:r>
            <a:r>
              <a:rPr lang="en-US" altLang="en-US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altLang="en-US" dirty="0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altLang="en-US" b="1" dirty="0" err="1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Econazole</a:t>
            </a:r>
            <a:r>
              <a:rPr lang="en-US" altLang="en-US" b="1" dirty="0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r>
              <a:rPr lang="en-US" altLang="en-US" b="1" dirty="0" err="1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Fenticonazole</a:t>
            </a:r>
            <a:endParaRPr lang="en-US" altLang="en-US" b="1" dirty="0" smtClean="0"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600"/>
              </a:spcBef>
              <a:buNone/>
            </a:pPr>
            <a:r>
              <a:rPr lang="en-US" altLang="en-US" b="1" dirty="0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	Ketoconazole		</a:t>
            </a:r>
            <a:r>
              <a:rPr lang="en-US" altLang="en-US" b="1" dirty="0" err="1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Miconazole</a:t>
            </a:r>
            <a:r>
              <a:rPr lang="en-US" altLang="en-US" b="1" dirty="0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altLang="en-US" b="1" dirty="0" err="1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Tioconazole</a:t>
            </a:r>
            <a:r>
              <a:rPr lang="en-US" altLang="en-US" dirty="0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en-US" altLang="en-US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altLang="en-US" b="1" dirty="0" err="1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Sulconazole</a:t>
            </a:r>
            <a:r>
              <a:rPr lang="en-US" altLang="en-US" b="1" dirty="0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IN" b="1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IN" b="1" dirty="0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IN" b="1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Isavuconazole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	</a:t>
            </a:r>
            <a:r>
              <a:rPr lang="en-IN" b="1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Posaconazole</a:t>
            </a:r>
            <a:endParaRPr lang="en-US" altLang="en-US" b="1" dirty="0">
              <a:solidFill>
                <a:srgbClr val="C0000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spcBef>
                <a:spcPts val="1800"/>
              </a:spcBef>
            </a:pPr>
            <a:r>
              <a:rPr lang="en-US" altLang="en-US" b="1" i="1" u="sng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TRIAZOLE</a:t>
            </a:r>
            <a:r>
              <a:rPr lang="en-US" altLang="en-US" b="1" u="sng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altLang="en-US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en-US" altLang="en-US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altLang="en-US" b="1" dirty="0" err="1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Itraconazole</a:t>
            </a:r>
            <a:r>
              <a:rPr lang="en-US" altLang="en-US" b="1" dirty="0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altLang="en-US" b="1" dirty="0" err="1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Voriconazole</a:t>
            </a:r>
            <a:r>
              <a:rPr lang="en-US" altLang="en-US" b="1" dirty="0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		Fluconazole</a:t>
            </a:r>
            <a:endParaRPr lang="en-US" sz="2700" dirty="0">
              <a:latin typeface="Comic Sans MS" panose="030F0702030302020204" pitchFamily="66" charset="0"/>
            </a:endParaRPr>
          </a:p>
        </p:txBody>
      </p:sp>
      <p:sp>
        <p:nvSpPr>
          <p:cNvPr id="5" name="AutoShape 1" descr="View drug information"/>
          <p:cNvSpPr>
            <a:spLocks noChangeAspect="1" noChangeArrowheads="1"/>
          </p:cNvSpPr>
          <p:nvPr/>
        </p:nvSpPr>
        <p:spPr bwMode="auto">
          <a:xfrm>
            <a:off x="0" y="0"/>
            <a:ext cx="84138" cy="1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336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:\Pictures\Blossoms\PTBL00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3698" y="245420"/>
            <a:ext cx="8660524" cy="64398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84644" y="2438401"/>
            <a:ext cx="45759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1715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6975" y="1914526"/>
            <a:ext cx="7191375" cy="2733674"/>
          </a:xfrm>
          <a:solidFill>
            <a:srgbClr val="000099"/>
          </a:solidFill>
          <a:ln w="254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Antifungal Antibiotics</a:t>
            </a:r>
            <a:endParaRPr lang="en-IN" sz="8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15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473" y="693533"/>
            <a:ext cx="4861477" cy="757997"/>
          </a:xfrm>
          <a:solidFill>
            <a:srgbClr val="000099"/>
          </a:solidFill>
          <a:ln w="254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Griseofulvin</a:t>
            </a:r>
            <a:endParaRPr lang="en-IN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96" y="1910527"/>
            <a:ext cx="11628782" cy="4585524"/>
          </a:xfrm>
        </p:spPr>
        <p:txBody>
          <a:bodyPr>
            <a:noAutofit/>
          </a:bodyPr>
          <a:lstStyle/>
          <a:p>
            <a:pPr lvl="0" algn="just">
              <a:spcBef>
                <a:spcPts val="1800"/>
              </a:spcBef>
            </a:pPr>
            <a:r>
              <a:rPr lang="en-US" dirty="0" smtClean="0">
                <a:latin typeface="Comic Sans MS" panose="030F0702030302020204" pitchFamily="66" charset="0"/>
              </a:rPr>
              <a:t>Produced </a:t>
            </a:r>
            <a:r>
              <a:rPr lang="en-US" dirty="0">
                <a:latin typeface="Comic Sans MS" panose="030F0702030302020204" pitchFamily="66" charset="0"/>
              </a:rPr>
              <a:t>by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Penicillium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griseofulvum</a:t>
            </a:r>
            <a:r>
              <a:rPr lang="en-US" i="1" dirty="0" smtClean="0">
                <a:latin typeface="Comic Sans MS" panose="030F0702030302020204" pitchFamily="66" charset="0"/>
              </a:rPr>
              <a:t>.</a:t>
            </a:r>
          </a:p>
          <a:p>
            <a:pPr lvl="0" algn="just">
              <a:spcBef>
                <a:spcPts val="1800"/>
              </a:spcBef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Mechanism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of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action</a:t>
            </a:r>
            <a:r>
              <a:rPr lang="en-US" b="1" i="1" dirty="0" smtClean="0">
                <a:latin typeface="Comic Sans MS" panose="030F0702030302020204" pitchFamily="66" charset="0"/>
              </a:rPr>
              <a:t>: </a:t>
            </a:r>
            <a:r>
              <a:rPr lang="en-US" b="1" dirty="0" err="1">
                <a:solidFill>
                  <a:srgbClr val="800080"/>
                </a:solidFill>
                <a:latin typeface="Comic Sans MS" panose="030F0702030302020204" pitchFamily="66" charset="0"/>
              </a:rPr>
              <a:t>Fungistatic</a:t>
            </a:r>
            <a:r>
              <a:rPr lang="en-US" b="1" dirty="0">
                <a:latin typeface="Comic Sans MS" panose="030F0702030302020204" pitchFamily="66" charset="0"/>
              </a:rPr>
              <a:t>. 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Interferes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with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mitosis</a:t>
            </a:r>
            <a:r>
              <a:rPr lang="en-US" dirty="0">
                <a:latin typeface="Comic Sans MS" panose="030F0702030302020204" pitchFamily="66" charset="0"/>
              </a:rPr>
              <a:t>.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pPr marL="0" lvl="0" indent="0" algn="just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- Disrupts </a:t>
            </a:r>
            <a:r>
              <a:rPr lang="en-US" dirty="0">
                <a:latin typeface="Comic Sans MS" panose="030F0702030302020204" pitchFamily="66" charset="0"/>
              </a:rPr>
              <a:t>the mitotic </a:t>
            </a:r>
            <a:r>
              <a:rPr lang="en-US" dirty="0" smtClean="0">
                <a:latin typeface="Comic Sans MS" panose="030F0702030302020204" pitchFamily="66" charset="0"/>
              </a:rPr>
              <a:t>spindle.</a:t>
            </a:r>
          </a:p>
          <a:p>
            <a:pPr marL="1162050" lvl="0" indent="-266700"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- Results </a:t>
            </a:r>
            <a:r>
              <a:rPr lang="en-US" dirty="0">
                <a:latin typeface="Comic Sans MS" panose="030F0702030302020204" pitchFamily="66" charset="0"/>
              </a:rPr>
              <a:t>in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multinucleated and stunted fungal hyphae</a:t>
            </a:r>
            <a:r>
              <a:rPr lang="en-US" dirty="0">
                <a:latin typeface="Comic Sans MS" panose="030F0702030302020204" pitchFamily="66" charset="0"/>
              </a:rPr>
              <a:t> known as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‘</a:t>
            </a:r>
            <a:r>
              <a:rPr lang="en-US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Curling phenomenon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’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- Daughter </a:t>
            </a:r>
            <a:r>
              <a:rPr lang="en-US" dirty="0">
                <a:latin typeface="Comic Sans MS" panose="030F0702030302020204" pitchFamily="66" charset="0"/>
              </a:rPr>
              <a:t>nuclei fail to move apart.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- Disorients </a:t>
            </a:r>
            <a:r>
              <a:rPr lang="en-US" dirty="0">
                <a:latin typeface="Comic Sans MS" panose="030F0702030302020204" pitchFamily="66" charset="0"/>
              </a:rPr>
              <a:t>the microtubules.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83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96" y="1224726"/>
            <a:ext cx="11628782" cy="5290792"/>
          </a:xfrm>
        </p:spPr>
        <p:txBody>
          <a:bodyPr>
            <a:noAutofit/>
          </a:bodyPr>
          <a:lstStyle/>
          <a:p>
            <a:pPr lvl="0" algn="just"/>
            <a:r>
              <a:rPr lang="en-US" sz="2400" b="1" dirty="0">
                <a:latin typeface="Comic Sans MS" panose="030F0702030302020204" pitchFamily="66" charset="0"/>
              </a:rPr>
              <a:t>Antifungal spectrum: </a:t>
            </a:r>
          </a:p>
          <a:p>
            <a:pPr marL="1257300" lvl="0" indent="-361950">
              <a:buFontTx/>
              <a:buChar char="-"/>
            </a:pPr>
            <a:r>
              <a:rPr lang="en-US" sz="2400" dirty="0" err="1" smtClean="0">
                <a:latin typeface="Comic Sans MS" panose="030F0702030302020204" pitchFamily="66" charset="0"/>
              </a:rPr>
              <a:t>Dermatophytosis</a:t>
            </a:r>
            <a:r>
              <a:rPr lang="en-US" sz="2400" dirty="0">
                <a:latin typeface="Comic Sans MS" panose="030F0702030302020204" pitchFamily="66" charset="0"/>
              </a:rPr>
              <a:t>: </a:t>
            </a:r>
            <a:r>
              <a:rPr lang="en-US" sz="2400" dirty="0" err="1">
                <a:latin typeface="Comic Sans MS" panose="030F0702030302020204" pitchFamily="66" charset="0"/>
              </a:rPr>
              <a:t>Microsporum</a:t>
            </a:r>
            <a:r>
              <a:rPr lang="en-US" sz="2400" dirty="0">
                <a:latin typeface="Comic Sans MS" panose="030F0702030302020204" pitchFamily="66" charset="0"/>
              </a:rPr>
              <a:t> spp.,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895350" lv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	 </a:t>
            </a:r>
            <a:r>
              <a:rPr lang="en-US" sz="2400" dirty="0" smtClean="0">
                <a:latin typeface="Comic Sans MS" panose="030F0702030302020204" pitchFamily="66" charset="0"/>
              </a:rPr>
              <a:t>   </a:t>
            </a:r>
            <a:r>
              <a:rPr lang="en-US" sz="2400" dirty="0" err="1" smtClean="0">
                <a:latin typeface="Comic Sans MS" panose="030F0702030302020204" pitchFamily="66" charset="0"/>
              </a:rPr>
              <a:t>Trichophyton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spp. &amp;  </a:t>
            </a:r>
            <a:r>
              <a:rPr lang="en-US" sz="2400" dirty="0" err="1">
                <a:latin typeface="Comic Sans MS" panose="030F0702030302020204" pitchFamily="66" charset="0"/>
              </a:rPr>
              <a:t>Epidermophyton</a:t>
            </a:r>
            <a:r>
              <a:rPr lang="en-US" sz="2400" dirty="0">
                <a:latin typeface="Comic Sans MS" panose="030F0702030302020204" pitchFamily="66" charset="0"/>
              </a:rPr>
              <a:t> spp.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895350" lv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	</a:t>
            </a:r>
            <a:r>
              <a:rPr lang="en-US" sz="2400" dirty="0" smtClean="0">
                <a:latin typeface="Comic Sans MS" panose="030F0702030302020204" pitchFamily="66" charset="0"/>
              </a:rPr>
              <a:t>    </a:t>
            </a:r>
            <a:r>
              <a:rPr lang="en-US" sz="2400" dirty="0" smtClean="0">
                <a:latin typeface="Comic Sans MS" panose="030F0702030302020204" pitchFamily="66" charset="0"/>
              </a:rPr>
              <a:t>but </a:t>
            </a:r>
            <a:r>
              <a:rPr lang="en-US" sz="2400" dirty="0">
                <a:latin typeface="Comic Sans MS" panose="030F0702030302020204" pitchFamily="66" charset="0"/>
              </a:rPr>
              <a:t>not against Candida and other fungi causing deep mycosis.</a:t>
            </a:r>
            <a:endParaRPr lang="en-IN" sz="2400" dirty="0">
              <a:latin typeface="Comic Sans MS" panose="030F0702030302020204" pitchFamily="66" charset="0"/>
            </a:endParaRPr>
          </a:p>
          <a:p>
            <a:pPr lvl="0" algn="just"/>
            <a:r>
              <a:rPr lang="en-US" sz="2400" b="1" dirty="0" smtClean="0">
                <a:latin typeface="Comic Sans MS" panose="030F0702030302020204" pitchFamily="66" charset="0"/>
              </a:rPr>
              <a:t>Uses:</a:t>
            </a:r>
          </a:p>
          <a:p>
            <a:pPr marL="0" lvl="0" indent="0" algn="just">
              <a:buNone/>
            </a:pPr>
            <a:r>
              <a:rPr lang="en-US" sz="2400" b="1" dirty="0">
                <a:latin typeface="Comic Sans MS" panose="030F0702030302020204" pitchFamily="66" charset="0"/>
              </a:rPr>
              <a:t>	</a:t>
            </a:r>
            <a:r>
              <a:rPr lang="en-US" sz="2400" b="1" dirty="0" smtClean="0">
                <a:latin typeface="Comic Sans MS" panose="030F0702030302020204" pitchFamily="66" charset="0"/>
              </a:rPr>
              <a:t>- </a:t>
            </a:r>
            <a:r>
              <a:rPr lang="en-US" sz="2400" dirty="0" smtClean="0">
                <a:latin typeface="Comic Sans MS" panose="030F0702030302020204" pitchFamily="66" charset="0"/>
              </a:rPr>
              <a:t>Used systemically. </a:t>
            </a:r>
            <a:r>
              <a:rPr lang="en-US" sz="2400" dirty="0">
                <a:latin typeface="Comic Sans MS" panose="030F0702030302020204" pitchFamily="66" charset="0"/>
              </a:rPr>
              <a:t>Ineffective topically.</a:t>
            </a:r>
            <a:endParaRPr lang="en-IN" sz="2400" dirty="0">
              <a:latin typeface="Comic Sans MS" panose="030F0702030302020204" pitchFamily="66" charset="0"/>
            </a:endParaRPr>
          </a:p>
          <a:p>
            <a:pPr algn="just"/>
            <a:r>
              <a:rPr lang="en-US" sz="2400" dirty="0">
                <a:latin typeface="Comic Sans MS" panose="030F0702030302020204" pitchFamily="66" charset="0"/>
              </a:rPr>
              <a:t>Since </a:t>
            </a:r>
            <a:r>
              <a:rPr lang="en-US" sz="2400" dirty="0" err="1">
                <a:latin typeface="Comic Sans MS" panose="030F0702030302020204" pitchFamily="66" charset="0"/>
              </a:rPr>
              <a:t>Griseofulvin</a:t>
            </a:r>
            <a:r>
              <a:rPr lang="en-US" sz="2400" dirty="0">
                <a:latin typeface="Comic Sans MS" panose="030F0702030302020204" pitchFamily="66" charset="0"/>
              </a:rPr>
              <a:t> is a </a:t>
            </a:r>
            <a:r>
              <a:rPr lang="en-US" sz="2400" dirty="0" err="1">
                <a:latin typeface="Comic Sans MS" panose="030F0702030302020204" pitchFamily="66" charset="0"/>
              </a:rPr>
              <a:t>fungistatic</a:t>
            </a:r>
            <a:r>
              <a:rPr lang="en-US" sz="2400" dirty="0">
                <a:latin typeface="Comic Sans MS" panose="030F0702030302020204" pitchFamily="66" charset="0"/>
              </a:rPr>
              <a:t> drug, cure depends on the shedding of the infected layers : thus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dosing must continue for long enough</a:t>
            </a:r>
            <a:r>
              <a:rPr lang="en-US" sz="2400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to allow this to occur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  <a:tabLst>
                <a:tab pos="895350" algn="l"/>
                <a:tab pos="2600325" algn="l"/>
                <a:tab pos="2867025" algn="l"/>
              </a:tabLst>
            </a:pPr>
            <a:r>
              <a:rPr lang="en-US" sz="2400" dirty="0"/>
              <a:t>	</a:t>
            </a:r>
            <a:r>
              <a:rPr lang="en-US" sz="2000" b="1" dirty="0" smtClean="0">
                <a:latin typeface="Comic Sans MS" panose="030F0702030302020204" pitchFamily="66" charset="0"/>
              </a:rPr>
              <a:t>Small animals	:	3 </a:t>
            </a:r>
            <a:r>
              <a:rPr lang="en-US" sz="2000" b="1" dirty="0">
                <a:latin typeface="Comic Sans MS" panose="030F0702030302020204" pitchFamily="66" charset="0"/>
              </a:rPr>
              <a:t>to 4 </a:t>
            </a:r>
            <a:r>
              <a:rPr lang="en-US" sz="2000" b="1" dirty="0" smtClean="0">
                <a:latin typeface="Comic Sans MS" panose="030F0702030302020204" pitchFamily="66" charset="0"/>
              </a:rPr>
              <a:t>weeks.</a:t>
            </a:r>
            <a:endParaRPr lang="en-IN" sz="2000" b="1" dirty="0">
              <a:latin typeface="Comic Sans MS" panose="030F0702030302020204" pitchFamily="66" charset="0"/>
            </a:endParaRPr>
          </a:p>
          <a:p>
            <a:pPr marL="2867025" indent="-2867025">
              <a:spcBef>
                <a:spcPts val="0"/>
              </a:spcBef>
              <a:buNone/>
              <a:tabLst>
                <a:tab pos="895350" algn="l"/>
                <a:tab pos="2600325" algn="l"/>
                <a:tab pos="2867025" algn="l"/>
              </a:tabLst>
            </a:pPr>
            <a:r>
              <a:rPr lang="en-IN" sz="2000" b="1" dirty="0">
                <a:latin typeface="Comic Sans MS" panose="030F0702030302020204" pitchFamily="66" charset="0"/>
              </a:rPr>
              <a:t>	</a:t>
            </a:r>
            <a:r>
              <a:rPr lang="en-US" sz="2000" b="1" dirty="0" smtClean="0">
                <a:latin typeface="Comic Sans MS" panose="030F0702030302020204" pitchFamily="66" charset="0"/>
              </a:rPr>
              <a:t>Man 	:	Body skin- </a:t>
            </a:r>
            <a:r>
              <a:rPr lang="en-US" sz="2000" b="1" dirty="0">
                <a:latin typeface="Comic Sans MS" panose="030F0702030302020204" pitchFamily="66" charset="0"/>
              </a:rPr>
              <a:t>3 weeks; palm &amp; sole- 4 to 6 weeks; finger nails- 4 to 6 months, toe nails- 8 to 12 months.</a:t>
            </a:r>
            <a:endParaRPr lang="en-IN" sz="2400" b="1" dirty="0">
              <a:latin typeface="Comic Sans MS" panose="030F0702030302020204" pitchFamily="66" charset="0"/>
            </a:endParaRPr>
          </a:p>
          <a:p>
            <a:pPr algn="just"/>
            <a:r>
              <a:rPr lang="en-US" sz="24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Griseofulvin</a:t>
            </a:r>
            <a:r>
              <a:rPr lang="en-US" sz="24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Comic Sans MS" panose="030F0702030302020204" pitchFamily="66" charset="0"/>
              </a:rPr>
              <a:t>should be reserved for cases with nail, hair, or large body surface involvement.</a:t>
            </a:r>
            <a:endParaRPr lang="en-IN" sz="24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3473" y="283958"/>
            <a:ext cx="4861477" cy="525667"/>
          </a:xfrm>
          <a:noFill/>
          <a:ln w="25400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Griseofulvin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  </a:t>
            </a:r>
            <a:r>
              <a:rPr lang="en-US" sz="2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contd</a:t>
            </a: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…</a:t>
            </a:r>
            <a:endParaRPr lang="en-IN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21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473" y="579233"/>
            <a:ext cx="4861477" cy="757997"/>
          </a:xfrm>
          <a:solidFill>
            <a:srgbClr val="000099"/>
          </a:solidFill>
          <a:ln w="254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Amphotericin B </a:t>
            </a:r>
            <a:endParaRPr lang="en-IN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96" y="1500952"/>
            <a:ext cx="11628782" cy="4585524"/>
          </a:xfrm>
        </p:spPr>
        <p:txBody>
          <a:bodyPr>
            <a:noAutofit/>
          </a:bodyPr>
          <a:lstStyle/>
          <a:p>
            <a:pPr lvl="0" algn="just">
              <a:spcBef>
                <a:spcPts val="1800"/>
              </a:spcBef>
            </a:pPr>
            <a:r>
              <a:rPr lang="en-US" dirty="0" smtClean="0">
                <a:latin typeface="Comic Sans MS" panose="030F0702030302020204" pitchFamily="66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polyene antibiotic </a:t>
            </a:r>
            <a:endParaRPr lang="en-US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 algn="just">
              <a:spcBef>
                <a:spcPts val="1800"/>
              </a:spcBef>
            </a:pPr>
            <a:r>
              <a:rPr lang="en-US" dirty="0" smtClean="0">
                <a:latin typeface="Comic Sans MS" panose="030F0702030302020204" pitchFamily="66" charset="0"/>
              </a:rPr>
              <a:t>Obtained </a:t>
            </a:r>
            <a:r>
              <a:rPr lang="en-US" dirty="0" smtClean="0">
                <a:latin typeface="Comic Sans MS" panose="030F0702030302020204" pitchFamily="66" charset="0"/>
              </a:rPr>
              <a:t>from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Streptomyces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nodosus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en-US" i="1" dirty="0" smtClean="0">
              <a:latin typeface="Comic Sans MS" panose="030F0702030302020204" pitchFamily="66" charset="0"/>
            </a:endParaRPr>
          </a:p>
          <a:p>
            <a:pPr lvl="0" algn="just">
              <a:spcBef>
                <a:spcPts val="1800"/>
              </a:spcBef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Mechanism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of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action</a:t>
            </a:r>
            <a:r>
              <a:rPr lang="en-US" b="1" i="1" dirty="0" smtClean="0">
                <a:latin typeface="Comic Sans MS" panose="030F0702030302020204" pitchFamily="66" charset="0"/>
              </a:rPr>
              <a:t>: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Fungicidal</a:t>
            </a:r>
            <a:r>
              <a:rPr lang="en-US" b="1" dirty="0" smtClean="0">
                <a:latin typeface="Comic Sans MS" panose="030F0702030302020204" pitchFamily="66" charset="0"/>
              </a:rPr>
              <a:t>. </a:t>
            </a:r>
          </a:p>
          <a:p>
            <a:pPr marL="0" lvl="0" indent="0" algn="just">
              <a:buNone/>
            </a:pP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All polyenes share a common mechanism of action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</a:t>
            </a:r>
          </a:p>
          <a:p>
            <a:pPr marL="0" lvl="0" indent="0" algn="just">
              <a:buNone/>
            </a:pPr>
            <a:r>
              <a:rPr lang="en-US" sz="2700" dirty="0">
                <a:latin typeface="Comic Sans MS" panose="030F0702030302020204" pitchFamily="66" charset="0"/>
              </a:rPr>
              <a:t>	</a:t>
            </a:r>
            <a:r>
              <a:rPr lang="en-US" sz="2700" dirty="0" smtClean="0">
                <a:latin typeface="Comic Sans MS" panose="030F0702030302020204" pitchFamily="66" charset="0"/>
              </a:rPr>
              <a:t>- </a:t>
            </a:r>
            <a:r>
              <a:rPr lang="en-US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Binds to </a:t>
            </a:r>
            <a:r>
              <a:rPr lang="en-US" sz="27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ergosterol</a:t>
            </a:r>
            <a:r>
              <a:rPr lang="en-US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>
                <a:latin typeface="Comic Sans MS" panose="030F0702030302020204" pitchFamily="66" charset="0"/>
              </a:rPr>
              <a:t>in the fungal plasma membrane.</a:t>
            </a:r>
          </a:p>
          <a:p>
            <a:pPr marL="1162050" lvl="0" indent="-266700" algn="just">
              <a:buNone/>
            </a:pPr>
            <a:r>
              <a:rPr lang="en-US" sz="2700" dirty="0">
                <a:latin typeface="Comic Sans MS" panose="030F0702030302020204" pitchFamily="66" charset="0"/>
              </a:rPr>
              <a:t>- </a:t>
            </a:r>
            <a:r>
              <a:rPr lang="en-US" sz="2700" b="1" dirty="0">
                <a:solidFill>
                  <a:srgbClr val="0000FF"/>
                </a:solidFill>
                <a:latin typeface="Comic Sans MS" panose="030F0702030302020204" pitchFamily="66" charset="0"/>
              </a:rPr>
              <a:t>Increased permeability results, </a:t>
            </a:r>
            <a:r>
              <a:rPr lang="en-US" sz="27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leakage </a:t>
            </a:r>
            <a:r>
              <a:rPr lang="en-US" sz="2700" b="1" dirty="0">
                <a:solidFill>
                  <a:srgbClr val="0000FF"/>
                </a:solidFill>
                <a:latin typeface="Comic Sans MS" panose="030F0702030302020204" pitchFamily="66" charset="0"/>
              </a:rPr>
              <a:t>of cell electrolytes, resulting in cell death </a:t>
            </a:r>
            <a:r>
              <a:rPr lang="en-US" sz="27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(Fungicidal action)</a:t>
            </a:r>
            <a:r>
              <a:rPr lang="en-US" sz="2700" dirty="0" smtClean="0">
                <a:latin typeface="Comic Sans MS" panose="030F0702030302020204" pitchFamily="66" charset="0"/>
              </a:rPr>
              <a:t>. </a:t>
            </a:r>
            <a:endParaRPr lang="en-US" sz="2700" dirty="0">
              <a:latin typeface="Comic Sans MS" panose="030F0702030302020204" pitchFamily="66" charset="0"/>
            </a:endParaRPr>
          </a:p>
          <a:p>
            <a:pPr marL="1162050" lvl="0" indent="-266700" algn="just">
              <a:buNone/>
            </a:pPr>
            <a:r>
              <a:rPr lang="en-US" sz="2700" dirty="0">
                <a:latin typeface="Comic Sans MS" panose="030F0702030302020204" pitchFamily="66" charset="0"/>
              </a:rPr>
              <a:t>- The selective toxicity of amphotericin B is based on its decreased binding to the major cell membrane sterol of mammalian cells (cholesterol) as compared to that of fungal cells (</a:t>
            </a:r>
            <a:r>
              <a:rPr lang="en-US" sz="2700" dirty="0" err="1">
                <a:latin typeface="Comic Sans MS" panose="030F0702030302020204" pitchFamily="66" charset="0"/>
              </a:rPr>
              <a:t>ergosterol</a:t>
            </a:r>
            <a:r>
              <a:rPr lang="en-US" sz="2700" dirty="0">
                <a:latin typeface="Comic Sans MS" panose="030F0702030302020204" pitchFamily="66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8620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96" y="1695588"/>
            <a:ext cx="11380304" cy="5007110"/>
          </a:xfrm>
        </p:spPr>
        <p:txBody>
          <a:bodyPr>
            <a:noAutofit/>
          </a:bodyPr>
          <a:lstStyle/>
          <a:p>
            <a:pPr lvl="0" algn="just"/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Antifungal spectrum: </a:t>
            </a:r>
            <a:endParaRPr 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904875" lvl="0" indent="-457200" algn="just">
              <a:buFontTx/>
              <a:buChar char="-"/>
            </a:pPr>
            <a:r>
              <a:rPr lang="en-US" sz="3000" dirty="0" smtClean="0">
                <a:latin typeface="Comic Sans MS" panose="030F0702030302020204" pitchFamily="66" charset="0"/>
              </a:rPr>
              <a:t>Active </a:t>
            </a:r>
            <a:r>
              <a:rPr lang="en-US" sz="3000" dirty="0">
                <a:latin typeface="Comic Sans MS" panose="030F0702030302020204" pitchFamily="66" charset="0"/>
              </a:rPr>
              <a:t>against a </a:t>
            </a:r>
            <a:r>
              <a:rPr lang="en-US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wide range</a:t>
            </a:r>
            <a:r>
              <a:rPr lang="en-US" sz="3000" dirty="0">
                <a:latin typeface="Comic Sans MS" panose="030F0702030302020204" pitchFamily="66" charset="0"/>
              </a:rPr>
              <a:t> of yeasts and </a:t>
            </a:r>
            <a:r>
              <a:rPr lang="en-US" sz="3000" dirty="0" smtClean="0">
                <a:latin typeface="Comic Sans MS" panose="030F0702030302020204" pitchFamily="66" charset="0"/>
              </a:rPr>
              <a:t>fungi:</a:t>
            </a:r>
          </a:p>
          <a:p>
            <a:pPr marL="447675" lvl="0" indent="0" algn="just">
              <a:spcBef>
                <a:spcPts val="0"/>
              </a:spcBef>
              <a:buNone/>
            </a:pPr>
            <a:r>
              <a:rPr lang="en-US" sz="3000" i="1" dirty="0">
                <a:latin typeface="Comic Sans MS" panose="030F0702030302020204" pitchFamily="66" charset="0"/>
              </a:rPr>
              <a:t>	</a:t>
            </a:r>
            <a:r>
              <a:rPr lang="en-US" sz="3000" i="1" dirty="0" smtClean="0">
                <a:latin typeface="Comic Sans MS" panose="030F0702030302020204" pitchFamily="66" charset="0"/>
              </a:rPr>
              <a:t>	Candida </a:t>
            </a:r>
            <a:r>
              <a:rPr lang="en-US" sz="3000" i="1" dirty="0" err="1" smtClean="0">
                <a:latin typeface="Comic Sans MS" panose="030F0702030302020204" pitchFamily="66" charset="0"/>
              </a:rPr>
              <a:t>albicans</a:t>
            </a:r>
            <a:r>
              <a:rPr lang="en-US" sz="3000" i="1" dirty="0" smtClean="0">
                <a:latin typeface="Comic Sans MS" panose="030F0702030302020204" pitchFamily="66" charset="0"/>
              </a:rPr>
              <a:t> 			</a:t>
            </a:r>
            <a:r>
              <a:rPr lang="en-US" sz="3000" i="1" dirty="0" err="1" smtClean="0">
                <a:latin typeface="Comic Sans MS" panose="030F0702030302020204" pitchFamily="66" charset="0"/>
              </a:rPr>
              <a:t>Coccidiodes</a:t>
            </a:r>
            <a:r>
              <a:rPr lang="en-US" sz="3000" i="1" dirty="0" smtClean="0">
                <a:latin typeface="Comic Sans MS" panose="030F0702030302020204" pitchFamily="66" charset="0"/>
              </a:rPr>
              <a:t> </a:t>
            </a:r>
            <a:r>
              <a:rPr lang="en-US" sz="3000" i="1" dirty="0" err="1" smtClean="0">
                <a:latin typeface="Comic Sans MS" panose="030F0702030302020204" pitchFamily="66" charset="0"/>
              </a:rPr>
              <a:t>immitis</a:t>
            </a:r>
            <a:endParaRPr lang="en-US" sz="3000" i="1" dirty="0">
              <a:latin typeface="Comic Sans MS" panose="030F0702030302020204" pitchFamily="66" charset="0"/>
            </a:endParaRPr>
          </a:p>
          <a:p>
            <a:pPr marL="447675" lvl="0" indent="0" algn="just">
              <a:spcBef>
                <a:spcPts val="0"/>
              </a:spcBef>
              <a:buNone/>
            </a:pPr>
            <a:r>
              <a:rPr lang="en-US" sz="3000" i="1" dirty="0">
                <a:latin typeface="Comic Sans MS" panose="030F0702030302020204" pitchFamily="66" charset="0"/>
              </a:rPr>
              <a:t>	</a:t>
            </a:r>
            <a:r>
              <a:rPr lang="en-US" sz="3000" i="1" dirty="0" smtClean="0">
                <a:latin typeface="Comic Sans MS" panose="030F0702030302020204" pitchFamily="66" charset="0"/>
              </a:rPr>
              <a:t>	</a:t>
            </a:r>
            <a:r>
              <a:rPr lang="en-US" sz="3000" i="1" dirty="0" err="1" smtClean="0">
                <a:latin typeface="Comic Sans MS" panose="030F0702030302020204" pitchFamily="66" charset="0"/>
              </a:rPr>
              <a:t>Histoplasma</a:t>
            </a:r>
            <a:r>
              <a:rPr lang="en-US" sz="3000" i="1" dirty="0" smtClean="0">
                <a:latin typeface="Comic Sans MS" panose="030F0702030302020204" pitchFamily="66" charset="0"/>
              </a:rPr>
              <a:t> </a:t>
            </a:r>
            <a:r>
              <a:rPr lang="en-US" sz="3000" i="1" dirty="0" err="1" smtClean="0">
                <a:latin typeface="Comic Sans MS" panose="030F0702030302020204" pitchFamily="66" charset="0"/>
              </a:rPr>
              <a:t>capsulatum</a:t>
            </a:r>
            <a:r>
              <a:rPr lang="en-US" sz="3000" i="1" dirty="0" smtClean="0">
                <a:latin typeface="Comic Sans MS" panose="030F0702030302020204" pitchFamily="66" charset="0"/>
              </a:rPr>
              <a:t>		</a:t>
            </a:r>
            <a:r>
              <a:rPr lang="en-US" sz="3000" i="1" dirty="0" err="1" smtClean="0">
                <a:latin typeface="Comic Sans MS" panose="030F0702030302020204" pitchFamily="66" charset="0"/>
              </a:rPr>
              <a:t>Torulopsis</a:t>
            </a:r>
            <a:r>
              <a:rPr lang="en-US" sz="3000" i="1" dirty="0" smtClean="0">
                <a:latin typeface="Comic Sans MS" panose="030F0702030302020204" pitchFamily="66" charset="0"/>
              </a:rPr>
              <a:t> </a:t>
            </a:r>
            <a:r>
              <a:rPr lang="en-US" sz="3000" dirty="0" smtClean="0">
                <a:latin typeface="Comic Sans MS" panose="030F0702030302020204" pitchFamily="66" charset="0"/>
              </a:rPr>
              <a:t>spp.</a:t>
            </a:r>
          </a:p>
          <a:p>
            <a:pPr marL="447675" lvl="0" indent="0" algn="just">
              <a:spcBef>
                <a:spcPts val="0"/>
              </a:spcBef>
              <a:buNone/>
            </a:pPr>
            <a:r>
              <a:rPr lang="en-US" sz="3000" i="1" dirty="0" smtClean="0">
                <a:latin typeface="Comic Sans MS" panose="030F0702030302020204" pitchFamily="66" charset="0"/>
              </a:rPr>
              <a:t>		Cryptococcus </a:t>
            </a:r>
            <a:r>
              <a:rPr lang="en-US" sz="3000" i="1" dirty="0" err="1" smtClean="0">
                <a:latin typeface="Comic Sans MS" panose="030F0702030302020204" pitchFamily="66" charset="0"/>
              </a:rPr>
              <a:t>neoformans</a:t>
            </a:r>
            <a:r>
              <a:rPr lang="en-US" sz="3000" i="1" dirty="0" smtClean="0">
                <a:latin typeface="Comic Sans MS" panose="030F0702030302020204" pitchFamily="66" charset="0"/>
              </a:rPr>
              <a:t>		</a:t>
            </a:r>
            <a:r>
              <a:rPr lang="en-US" sz="3000" i="1" dirty="0" err="1" smtClean="0">
                <a:latin typeface="Comic Sans MS" panose="030F0702030302020204" pitchFamily="66" charset="0"/>
              </a:rPr>
              <a:t>Rhodotorula</a:t>
            </a:r>
            <a:r>
              <a:rPr lang="en-US" sz="3000" i="1" dirty="0" smtClean="0">
                <a:latin typeface="Comic Sans MS" panose="030F0702030302020204" pitchFamily="66" charset="0"/>
              </a:rPr>
              <a:t> </a:t>
            </a:r>
            <a:r>
              <a:rPr lang="en-US" sz="3000" dirty="0" smtClean="0">
                <a:latin typeface="Comic Sans MS" panose="030F0702030302020204" pitchFamily="66" charset="0"/>
              </a:rPr>
              <a:t>spp.</a:t>
            </a:r>
          </a:p>
          <a:p>
            <a:pPr marL="447675" lvl="0" indent="0" algn="just">
              <a:spcBef>
                <a:spcPts val="0"/>
              </a:spcBef>
              <a:buNone/>
            </a:pPr>
            <a:r>
              <a:rPr lang="en-US" sz="3000" i="1" dirty="0" smtClean="0">
                <a:latin typeface="Comic Sans MS" panose="030F0702030302020204" pitchFamily="66" charset="0"/>
              </a:rPr>
              <a:t>		</a:t>
            </a:r>
            <a:r>
              <a:rPr lang="en-US" sz="3000" i="1" dirty="0" err="1" smtClean="0">
                <a:latin typeface="Comic Sans MS" panose="030F0702030302020204" pitchFamily="66" charset="0"/>
              </a:rPr>
              <a:t>Blastomyces</a:t>
            </a:r>
            <a:r>
              <a:rPr lang="en-US" sz="3000" i="1" dirty="0" smtClean="0">
                <a:latin typeface="Comic Sans MS" panose="030F0702030302020204" pitchFamily="66" charset="0"/>
              </a:rPr>
              <a:t> </a:t>
            </a:r>
            <a:r>
              <a:rPr lang="en-US" sz="3000" i="1" dirty="0" err="1" smtClean="0">
                <a:latin typeface="Comic Sans MS" panose="030F0702030302020204" pitchFamily="66" charset="0"/>
              </a:rPr>
              <a:t>dermatitidis</a:t>
            </a:r>
            <a:r>
              <a:rPr lang="en-US" sz="3000" i="1" dirty="0" smtClean="0">
                <a:latin typeface="Comic Sans MS" panose="030F0702030302020204" pitchFamily="66" charset="0"/>
              </a:rPr>
              <a:t>		Aspergillus </a:t>
            </a:r>
            <a:r>
              <a:rPr lang="en-US" sz="3000" dirty="0" smtClean="0">
                <a:latin typeface="Comic Sans MS" panose="030F0702030302020204" pitchFamily="66" charset="0"/>
              </a:rPr>
              <a:t>spp.</a:t>
            </a:r>
          </a:p>
          <a:p>
            <a:pPr marL="447675" lvl="0" indent="0" algn="just">
              <a:spcBef>
                <a:spcPts val="0"/>
              </a:spcBef>
              <a:buNone/>
            </a:pPr>
            <a:r>
              <a:rPr lang="en-US" sz="3000" i="1" dirty="0">
                <a:latin typeface="Comic Sans MS" panose="030F0702030302020204" pitchFamily="66" charset="0"/>
              </a:rPr>
              <a:t>	</a:t>
            </a:r>
            <a:r>
              <a:rPr lang="en-US" sz="3000" i="1" dirty="0" smtClean="0">
                <a:latin typeface="Comic Sans MS" panose="030F0702030302020204" pitchFamily="66" charset="0"/>
              </a:rPr>
              <a:t>	</a:t>
            </a:r>
            <a:r>
              <a:rPr lang="en-US" sz="3000" i="1" dirty="0" err="1" smtClean="0">
                <a:latin typeface="Comic Sans MS" panose="030F0702030302020204" pitchFamily="66" charset="0"/>
              </a:rPr>
              <a:t>Sporothrix</a:t>
            </a:r>
            <a:r>
              <a:rPr lang="en-US" sz="3000" i="1" dirty="0" smtClean="0">
                <a:latin typeface="Comic Sans MS" panose="030F0702030302020204" pitchFamily="66" charset="0"/>
              </a:rPr>
              <a:t> </a:t>
            </a:r>
            <a:r>
              <a:rPr lang="en-US" sz="3000" dirty="0" smtClean="0">
                <a:latin typeface="Comic Sans MS" panose="030F0702030302020204" pitchFamily="66" charset="0"/>
              </a:rPr>
              <a:t>spp.</a:t>
            </a:r>
            <a:endParaRPr lang="en-IN" sz="3000" dirty="0">
              <a:latin typeface="Comic Sans MS" panose="030F0702030302020204" pitchFamily="66" charset="0"/>
            </a:endParaRPr>
          </a:p>
          <a:p>
            <a:pPr marL="714375" indent="-266700" algn="just">
              <a:spcBef>
                <a:spcPts val="1800"/>
              </a:spcBef>
              <a:buNone/>
            </a:pPr>
            <a:r>
              <a:rPr lang="en-US" sz="3000" dirty="0" smtClean="0">
                <a:latin typeface="Comic Sans MS" panose="030F0702030302020204" pitchFamily="66" charset="0"/>
              </a:rPr>
              <a:t>-	</a:t>
            </a:r>
            <a:r>
              <a:rPr lang="en-US" sz="3000" dirty="0">
                <a:latin typeface="Comic Sans MS" panose="030F0702030302020204" pitchFamily="66" charset="0"/>
              </a:rPr>
              <a:t> Ineffective </a:t>
            </a:r>
            <a:r>
              <a:rPr lang="en-US" sz="3000" dirty="0" smtClean="0">
                <a:latin typeface="Comic Sans MS" panose="030F0702030302020204" pitchFamily="66" charset="0"/>
              </a:rPr>
              <a:t>against Dermatophytes </a:t>
            </a:r>
            <a:r>
              <a:rPr lang="en-US" sz="3000" dirty="0">
                <a:latin typeface="Comic Sans MS" panose="030F0702030302020204" pitchFamily="66" charset="0"/>
              </a:rPr>
              <a:t>(</a:t>
            </a:r>
            <a:r>
              <a:rPr lang="en-US" sz="3000" dirty="0" smtClean="0">
                <a:latin typeface="Comic Sans MS" panose="030F0702030302020204" pitchFamily="66" charset="0"/>
              </a:rPr>
              <a:t>ringworm).</a:t>
            </a:r>
            <a:endParaRPr lang="en-IN" sz="3000" dirty="0">
              <a:latin typeface="Comic Sans MS" panose="030F0702030302020204" pitchFamily="66" charset="0"/>
            </a:endParaRPr>
          </a:p>
          <a:p>
            <a:pPr marL="714375" indent="-266700" algn="just">
              <a:spcBef>
                <a:spcPts val="1800"/>
              </a:spcBef>
              <a:buNone/>
            </a:pPr>
            <a:r>
              <a:rPr lang="en-US" sz="3000" dirty="0" smtClean="0">
                <a:latin typeface="Comic Sans MS" panose="030F0702030302020204" pitchFamily="66" charset="0"/>
              </a:rPr>
              <a:t>-	Amphotericin </a:t>
            </a:r>
            <a:r>
              <a:rPr lang="en-US" sz="3000" dirty="0">
                <a:latin typeface="Comic Sans MS" panose="030F0702030302020204" pitchFamily="66" charset="0"/>
              </a:rPr>
              <a:t>B is also </a:t>
            </a:r>
            <a:r>
              <a:rPr lang="en-US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active against</a:t>
            </a:r>
            <a:r>
              <a:rPr lang="en-US" sz="3000" dirty="0">
                <a:latin typeface="Comic Sans MS" panose="030F0702030302020204" pitchFamily="66" charset="0"/>
              </a:rPr>
              <a:t> species of </a:t>
            </a:r>
            <a:r>
              <a:rPr lang="en-US" sz="3000" b="1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Leishmania</a:t>
            </a:r>
            <a:r>
              <a:rPr lang="en-US" sz="3000" i="1" dirty="0" smtClean="0">
                <a:latin typeface="Comic Sans MS" panose="030F0702030302020204" pitchFamily="66" charset="0"/>
              </a:rPr>
              <a:t>.</a:t>
            </a:r>
            <a:endParaRPr lang="en-IN" sz="3000" dirty="0"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8869" y="522497"/>
            <a:ext cx="5932418" cy="525667"/>
          </a:xfrm>
          <a:noFill/>
          <a:ln w="25400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Amphotericin</a:t>
            </a:r>
            <a:r>
              <a:rPr lang="en-US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B    </a:t>
            </a:r>
            <a:r>
              <a:rPr lang="en-US" sz="24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contd</a:t>
            </a:r>
            <a:r>
              <a:rPr lang="en-US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…</a:t>
            </a:r>
            <a:endParaRPr lang="en-IN" sz="36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29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96" y="1778416"/>
            <a:ext cx="11380304" cy="4798387"/>
          </a:xfrm>
        </p:spPr>
        <p:txBody>
          <a:bodyPr>
            <a:noAutofit/>
          </a:bodyPr>
          <a:lstStyle/>
          <a:p>
            <a:pPr lvl="0" algn="just"/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Toxicity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 marL="984250" lvl="0" indent="-358775" algn="just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-	</a:t>
            </a:r>
            <a:r>
              <a:rPr lang="en-US" sz="32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Acute </a:t>
            </a:r>
            <a:r>
              <a:rPr lang="en-US" sz="32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reaction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latin typeface="Comic Sans MS" panose="030F0702030302020204" pitchFamily="66" charset="0"/>
              </a:rPr>
              <a:t>Chills</a:t>
            </a:r>
            <a:r>
              <a:rPr lang="en-US" sz="3200" dirty="0">
                <a:latin typeface="Comic Sans MS" panose="030F0702030302020204" pitchFamily="66" charset="0"/>
              </a:rPr>
              <a:t>, fever, aches, and pain all over, nausea, </a:t>
            </a:r>
            <a:r>
              <a:rPr lang="en-US" sz="3200" dirty="0" err="1">
                <a:latin typeface="Comic Sans MS" panose="030F0702030302020204" pitchFamily="66" charset="0"/>
              </a:rPr>
              <a:t>vomition</a:t>
            </a:r>
            <a:r>
              <a:rPr lang="en-US" sz="3200" dirty="0">
                <a:latin typeface="Comic Sans MS" panose="030F0702030302020204" pitchFamily="66" charset="0"/>
              </a:rPr>
              <a:t> and </a:t>
            </a:r>
            <a:r>
              <a:rPr lang="en-US" sz="3200" dirty="0" err="1" smtClean="0">
                <a:latin typeface="Comic Sans MS" panose="030F0702030302020204" pitchFamily="66" charset="0"/>
              </a:rPr>
              <a:t>dyspnoea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984250" lvl="0" indent="-358775" algn="just">
              <a:spcBef>
                <a:spcPts val="1800"/>
              </a:spcBef>
              <a:buNone/>
            </a:pPr>
            <a:r>
              <a:rPr lang="en-US" sz="3200" dirty="0" smtClean="0">
                <a:latin typeface="Comic Sans MS" panose="030F0702030302020204" pitchFamily="66" charset="0"/>
              </a:rPr>
              <a:t>-	</a:t>
            </a:r>
            <a:r>
              <a:rPr lang="en-US" sz="32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Long </a:t>
            </a:r>
            <a:r>
              <a:rPr lang="en-US" sz="32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term toxicity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Nephrotoxicity</a:t>
            </a:r>
            <a:r>
              <a:rPr lang="en-US" sz="3200" dirty="0">
                <a:latin typeface="Comic Sans MS" panose="030F0702030302020204" pitchFamily="66" charset="0"/>
              </a:rPr>
              <a:t> is most important. </a:t>
            </a:r>
            <a:r>
              <a:rPr lang="en-US" sz="3200" dirty="0" err="1" smtClean="0">
                <a:latin typeface="Comic Sans MS" panose="030F0702030302020204" pitchFamily="66" charset="0"/>
              </a:rPr>
              <a:t>Azotaemia</a:t>
            </a:r>
            <a:r>
              <a:rPr lang="en-US" sz="3200" dirty="0">
                <a:latin typeface="Comic Sans MS" panose="030F0702030302020204" pitchFamily="66" charset="0"/>
              </a:rPr>
              <a:t>, reduced glomerular filtration rate, acidosis, </a:t>
            </a:r>
            <a:r>
              <a:rPr lang="en-US" sz="3200" dirty="0" err="1">
                <a:latin typeface="Comic Sans MS" panose="030F0702030302020204" pitchFamily="66" charset="0"/>
              </a:rPr>
              <a:t>hypokalaemia</a:t>
            </a:r>
            <a:r>
              <a:rPr lang="en-US" sz="3200" dirty="0">
                <a:latin typeface="Comic Sans MS" panose="030F0702030302020204" pitchFamily="66" charset="0"/>
              </a:rPr>
              <a:t> and inability to concentrate urine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984250" indent="-358775" algn="just">
              <a:spcBef>
                <a:spcPts val="1800"/>
              </a:spcBef>
              <a:buNone/>
            </a:pPr>
            <a:r>
              <a:rPr lang="en-US" sz="3200" dirty="0" smtClean="0">
                <a:latin typeface="Comic Sans MS" panose="030F0702030302020204" pitchFamily="66" charset="0"/>
              </a:rPr>
              <a:t>-	Slow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progressive </a:t>
            </a:r>
            <a:r>
              <a:rPr lang="en-US" sz="3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anaemia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is also seen due to bone marrow suppression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endParaRPr lang="en-IN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8869" y="462863"/>
            <a:ext cx="5932418" cy="525667"/>
          </a:xfrm>
          <a:noFill/>
          <a:ln w="25400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Amphotericin</a:t>
            </a:r>
            <a:r>
              <a:rPr lang="en-US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B    </a:t>
            </a:r>
            <a:r>
              <a:rPr lang="en-US" sz="24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contd</a:t>
            </a:r>
            <a:r>
              <a:rPr lang="en-US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…</a:t>
            </a:r>
            <a:endParaRPr lang="en-IN" sz="36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71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96" y="1628913"/>
            <a:ext cx="11380304" cy="5007110"/>
          </a:xfrm>
        </p:spPr>
        <p:txBody>
          <a:bodyPr>
            <a:noAutofit/>
          </a:bodyPr>
          <a:lstStyle/>
          <a:p>
            <a:pPr lvl="0" algn="just"/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Uses: </a:t>
            </a:r>
            <a:endParaRPr lang="en-IN" dirty="0"/>
          </a:p>
          <a:p>
            <a:pPr lvl="0" algn="just"/>
            <a:r>
              <a:rPr lang="en-US" dirty="0">
                <a:latin typeface="Comic Sans MS" panose="030F0702030302020204" pitchFamily="66" charset="0"/>
              </a:rPr>
              <a:t>Amphotericin B is most effective drug for various types of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systemic mycosis</a:t>
            </a:r>
            <a:r>
              <a:rPr lang="en-US" dirty="0">
                <a:latin typeface="Comic Sans MS" panose="030F0702030302020204" pitchFamily="66" charset="0"/>
              </a:rPr>
              <a:t> and is the </a:t>
            </a:r>
            <a:r>
              <a:rPr lang="en-US" u="sng" dirty="0">
                <a:solidFill>
                  <a:srgbClr val="FF0000"/>
                </a:solidFill>
                <a:latin typeface="Comic Sans MS" panose="030F0702030302020204" pitchFamily="66" charset="0"/>
              </a:rPr>
              <a:t>gold standard of antifungal therapy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lvl="0" algn="just"/>
            <a:r>
              <a:rPr lang="en-US" dirty="0" smtClean="0">
                <a:latin typeface="Comic Sans MS" panose="030F0702030302020204" pitchFamily="66" charset="0"/>
              </a:rPr>
              <a:t>However</a:t>
            </a:r>
            <a:r>
              <a:rPr lang="en-US" dirty="0">
                <a:latin typeface="Comic Sans MS" panose="030F0702030302020204" pitchFamily="66" charset="0"/>
              </a:rPr>
              <a:t>, because of higher toxicity of amphotericin B, 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azole antifungal agents are now preferred</a:t>
            </a:r>
            <a:r>
              <a:rPr lang="en-US" dirty="0">
                <a:latin typeface="Comic Sans MS" panose="030F0702030302020204" pitchFamily="66" charset="0"/>
              </a:rPr>
              <a:t> in conditions where their efficacy approaches that of amphotericin B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IN" dirty="0">
              <a:latin typeface="Comic Sans MS" panose="030F0702030302020204" pitchFamily="66" charset="0"/>
            </a:endParaRPr>
          </a:p>
          <a:p>
            <a:pPr lvl="0" algn="just"/>
            <a:r>
              <a:rPr lang="en-US" i="1" dirty="0" err="1">
                <a:latin typeface="Comic Sans MS" panose="030F0702030302020204" pitchFamily="66" charset="0"/>
              </a:rPr>
              <a:t>Leishmaniasis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– It is a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reserve drug </a:t>
            </a:r>
            <a:r>
              <a:rPr lang="en-US" dirty="0">
                <a:latin typeface="Comic Sans MS" panose="030F0702030302020204" pitchFamily="66" charset="0"/>
              </a:rPr>
              <a:t>for resistant cases of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Kala azar</a:t>
            </a:r>
            <a:r>
              <a:rPr lang="en-US" dirty="0">
                <a:latin typeface="Comic Sans MS" panose="030F0702030302020204" pitchFamily="66" charset="0"/>
              </a:rPr>
              <a:t> and </a:t>
            </a:r>
            <a:r>
              <a:rPr lang="en-US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mucocutaneous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leishmaniasis</a:t>
            </a:r>
            <a:r>
              <a:rPr lang="en-US" dirty="0">
                <a:latin typeface="Comic Sans MS" panose="030F0702030302020204" pitchFamily="66" charset="0"/>
              </a:rPr>
              <a:t>.</a:t>
            </a:r>
            <a:endParaRPr lang="en-IN" dirty="0">
              <a:latin typeface="Comic Sans MS" panose="030F0702030302020204" pitchFamily="66" charset="0"/>
            </a:endParaRPr>
          </a:p>
          <a:p>
            <a:pPr lvl="0" algn="just"/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Drug Interactions: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Flucytosine</a:t>
            </a:r>
            <a:r>
              <a:rPr lang="en-US" dirty="0">
                <a:latin typeface="Comic Sans MS" panose="030F0702030302020204" pitchFamily="66" charset="0"/>
              </a:rPr>
              <a:t> has supra-additive action with amphotericin B in case of fungi sensitive to both. [Amphotericin B increases the penetration of 5-FC into the fungal cells.]</a:t>
            </a:r>
            <a:endParaRPr lang="en-IN" dirty="0">
              <a:latin typeface="Comic Sans MS" panose="030F0702030302020204" pitchFamily="66" charset="0"/>
            </a:endParaRPr>
          </a:p>
          <a:p>
            <a:pPr marL="714375" indent="-266700" algn="just">
              <a:spcBef>
                <a:spcPts val="1800"/>
              </a:spcBef>
              <a:buNone/>
            </a:pPr>
            <a:endParaRPr lang="en-IN" sz="3000" dirty="0"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8869" y="522497"/>
            <a:ext cx="5932418" cy="525667"/>
          </a:xfrm>
          <a:noFill/>
          <a:ln w="25400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Amphotericin</a:t>
            </a:r>
            <a:r>
              <a:rPr lang="en-US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B    </a:t>
            </a:r>
            <a:r>
              <a:rPr lang="en-US" sz="24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contd</a:t>
            </a:r>
            <a:r>
              <a:rPr lang="en-US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…</a:t>
            </a:r>
            <a:endParaRPr lang="en-IN" sz="36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86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473" y="693533"/>
            <a:ext cx="4861477" cy="757997"/>
          </a:xfrm>
          <a:solidFill>
            <a:srgbClr val="000099"/>
          </a:solidFill>
          <a:ln w="254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Nystatin </a:t>
            </a:r>
            <a:endParaRPr lang="en-IN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570" y="2301052"/>
            <a:ext cx="11199329" cy="4080698"/>
          </a:xfrm>
        </p:spPr>
        <p:txBody>
          <a:bodyPr>
            <a:noAutofit/>
          </a:bodyPr>
          <a:lstStyle/>
          <a:p>
            <a:pPr marL="361950" lvl="0" indent="-361950" algn="just">
              <a:spcBef>
                <a:spcPts val="1800"/>
              </a:spcBef>
            </a:pPr>
            <a:r>
              <a:rPr lang="en-US" dirty="0" smtClean="0">
                <a:latin typeface="Comic Sans MS" panose="030F0702030302020204" pitchFamily="66" charset="0"/>
              </a:rPr>
              <a:t>Obtained </a:t>
            </a:r>
            <a:r>
              <a:rPr lang="en-US" dirty="0">
                <a:latin typeface="Comic Sans MS" panose="030F0702030302020204" pitchFamily="66" charset="0"/>
              </a:rPr>
              <a:t>from </a:t>
            </a:r>
            <a:r>
              <a:rPr lang="en-US" b="1" i="1" dirty="0">
                <a:latin typeface="Comic Sans MS" panose="030F0702030302020204" pitchFamily="66" charset="0"/>
              </a:rPr>
              <a:t>Streptomyces </a:t>
            </a:r>
            <a:r>
              <a:rPr lang="en-US" b="1" i="1" dirty="0" err="1">
                <a:latin typeface="Comic Sans MS" panose="030F0702030302020204" pitchFamily="66" charset="0"/>
              </a:rPr>
              <a:t>noursei</a:t>
            </a:r>
            <a:r>
              <a:rPr lang="en-US" dirty="0">
                <a:latin typeface="Comic Sans MS" panose="030F0702030302020204" pitchFamily="66" charset="0"/>
              </a:rPr>
              <a:t>.</a:t>
            </a:r>
            <a:endParaRPr lang="en-IN" dirty="0">
              <a:latin typeface="Comic Sans MS" panose="030F0702030302020204" pitchFamily="66" charset="0"/>
            </a:endParaRPr>
          </a:p>
          <a:p>
            <a:pPr marL="361950" lvl="0" indent="-361950">
              <a:spcBef>
                <a:spcPts val="1800"/>
              </a:spcBef>
            </a:pPr>
            <a:r>
              <a:rPr lang="en-US" b="1" u="sng" dirty="0" smtClean="0">
                <a:latin typeface="Comic Sans MS" panose="030F0702030302020204" pitchFamily="66" charset="0"/>
              </a:rPr>
              <a:t>Mechanism </a:t>
            </a:r>
            <a:r>
              <a:rPr lang="en-US" b="1" u="sng" dirty="0">
                <a:latin typeface="Comic Sans MS" panose="030F0702030302020204" pitchFamily="66" charset="0"/>
              </a:rPr>
              <a:t>of action</a:t>
            </a:r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smtClean="0">
                <a:latin typeface="Comic Sans MS" panose="030F0702030302020204" pitchFamily="66" charset="0"/>
              </a:rPr>
              <a:t>:</a:t>
            </a:r>
            <a:r>
              <a:rPr lang="en-US" dirty="0" smtClean="0">
                <a:latin typeface="Comic Sans MS" panose="030F0702030302020204" pitchFamily="66" charset="0"/>
              </a:rPr>
              <a:t> Similar to </a:t>
            </a:r>
            <a:r>
              <a:rPr lang="en-US" dirty="0">
                <a:latin typeface="Comic Sans MS" panose="030F0702030302020204" pitchFamily="66" charset="0"/>
              </a:rPr>
              <a:t>amphotericin B. </a:t>
            </a:r>
            <a:endParaRPr lang="en-IN" dirty="0">
              <a:latin typeface="Comic Sans MS" panose="030F0702030302020204" pitchFamily="66" charset="0"/>
            </a:endParaRPr>
          </a:p>
          <a:p>
            <a:pPr marL="361950" lvl="0" indent="-361950">
              <a:spcBef>
                <a:spcPts val="1800"/>
              </a:spcBef>
            </a:pPr>
            <a:r>
              <a:rPr lang="en-US" dirty="0">
                <a:latin typeface="Comic Sans MS" panose="030F0702030302020204" pitchFamily="66" charset="0"/>
              </a:rPr>
              <a:t>It is mainly used to treat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Candidiasis</a:t>
            </a:r>
            <a:r>
              <a:rPr lang="en-US" dirty="0">
                <a:latin typeface="Comic Sans MS" panose="030F0702030302020204" pitchFamily="66" charset="0"/>
              </a:rPr>
              <a:t>.</a:t>
            </a:r>
            <a:endParaRPr lang="en-IN" dirty="0">
              <a:latin typeface="Comic Sans MS" panose="030F0702030302020204" pitchFamily="66" charset="0"/>
            </a:endParaRPr>
          </a:p>
          <a:p>
            <a:pPr marL="361950" lvl="0" indent="-361950">
              <a:spcBef>
                <a:spcPts val="1800"/>
              </a:spcBef>
            </a:pPr>
            <a:r>
              <a:rPr lang="en-US" dirty="0">
                <a:latin typeface="Comic Sans MS" panose="030F0702030302020204" pitchFamily="66" charset="0"/>
              </a:rPr>
              <a:t>It is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more toxic than amphotericin B</a:t>
            </a:r>
            <a:r>
              <a:rPr lang="en-US" dirty="0">
                <a:latin typeface="Comic Sans MS" panose="030F0702030302020204" pitchFamily="66" charset="0"/>
              </a:rPr>
              <a:t> but preferred topically over amphotericin B.</a:t>
            </a:r>
            <a:endParaRPr lang="en-IN" dirty="0">
              <a:latin typeface="Comic Sans MS" panose="030F0702030302020204" pitchFamily="66" charset="0"/>
            </a:endParaRPr>
          </a:p>
          <a:p>
            <a:pPr marL="361950" lvl="0" indent="-361950">
              <a:spcBef>
                <a:spcPts val="1800"/>
              </a:spcBef>
            </a:pPr>
            <a:r>
              <a:rPr lang="en-US" dirty="0">
                <a:latin typeface="Comic Sans MS" panose="030F0702030302020204" pitchFamily="66" charset="0"/>
              </a:rPr>
              <a:t>Administration –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Topical</a:t>
            </a:r>
            <a:r>
              <a:rPr lang="en-US" dirty="0">
                <a:latin typeface="Comic Sans MS" panose="030F0702030302020204" pitchFamily="66" charset="0"/>
              </a:rPr>
              <a:t>. No absorption orally.</a:t>
            </a:r>
            <a:endParaRPr lang="en-IN" dirty="0">
              <a:latin typeface="Comic Sans MS" panose="030F0702030302020204" pitchFamily="66" charset="0"/>
            </a:endParaRPr>
          </a:p>
          <a:p>
            <a:pPr marL="361950" indent="-361950">
              <a:spcBef>
                <a:spcPts val="1800"/>
              </a:spcBef>
            </a:pPr>
            <a:r>
              <a:rPr lang="en-US" dirty="0">
                <a:latin typeface="Comic Sans MS" panose="030F0702030302020204" pitchFamily="66" charset="0"/>
              </a:rPr>
              <a:t>Not effective against dermatophytes.</a:t>
            </a:r>
          </a:p>
        </p:txBody>
      </p:sp>
    </p:spTree>
    <p:extLst>
      <p:ext uri="{BB962C8B-B14F-4D97-AF65-F5344CB8AC3E}">
        <p14:creationId xmlns:p14="http://schemas.microsoft.com/office/powerpoint/2010/main" val="101904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</TotalTime>
  <Words>371</Words>
  <Application>Microsoft Office PowerPoint</Application>
  <PresentationFormat>Widescreen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Times New Roman</vt:lpstr>
      <vt:lpstr>Wingdings</vt:lpstr>
      <vt:lpstr>Office Theme</vt:lpstr>
      <vt:lpstr>Antifungal Agents (Part-II)  (Lecture-2 : Dated 19.05.2021)</vt:lpstr>
      <vt:lpstr>Antifungal Antibiotics</vt:lpstr>
      <vt:lpstr>Griseofulvin</vt:lpstr>
      <vt:lpstr>Griseofulvin    contd…</vt:lpstr>
      <vt:lpstr>Amphotericin B </vt:lpstr>
      <vt:lpstr>Amphotericin B    contd…</vt:lpstr>
      <vt:lpstr>Amphotericin B    contd…</vt:lpstr>
      <vt:lpstr>Amphotericin B    contd…</vt:lpstr>
      <vt:lpstr>Nystatin </vt:lpstr>
      <vt:lpstr>Echinocandins </vt:lpstr>
      <vt:lpstr>Synthetic Antifungal Agents</vt:lpstr>
      <vt:lpstr>FLUCYTOSINE  (5-Fluorocytosine or 5-FC)</vt:lpstr>
      <vt:lpstr>5-FC    contd…</vt:lpstr>
      <vt:lpstr>AZOLE ANTIFUNGAL AGENTS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Autonomic Nervous System</dc:title>
  <dc:creator>HP</dc:creator>
  <cp:lastModifiedBy>Dr. Nirbhay Kumar</cp:lastModifiedBy>
  <cp:revision>162</cp:revision>
  <dcterms:created xsi:type="dcterms:W3CDTF">2019-08-07T04:06:43Z</dcterms:created>
  <dcterms:modified xsi:type="dcterms:W3CDTF">2021-05-19T05:03:23Z</dcterms:modified>
</cp:coreProperties>
</file>