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0" r:id="rId3"/>
    <p:sldId id="297" r:id="rId4"/>
    <p:sldId id="298" r:id="rId5"/>
    <p:sldId id="291" r:id="rId6"/>
    <p:sldId id="299" r:id="rId7"/>
    <p:sldId id="300" r:id="rId8"/>
    <p:sldId id="301" r:id="rId9"/>
    <p:sldId id="302" r:id="rId10"/>
    <p:sldId id="303" r:id="rId11"/>
    <p:sldId id="304" r:id="rId12"/>
    <p:sldId id="305" r:id="rId13"/>
    <p:sldId id="306"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99"/>
    <a:srgbClr val="0000CC"/>
    <a:srgbClr val="000099"/>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B3C09-7AEF-4761-8076-3EBB15965C9A}" type="datetimeFigureOut">
              <a:rPr lang="en-IN" smtClean="0"/>
              <a:t>21-05-2021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94298-7D1D-4CD6-81AA-1F2EEC71BC03}" type="slidenum">
              <a:rPr lang="en-IN" smtClean="0"/>
              <a:t>‹#›</a:t>
            </a:fld>
            <a:endParaRPr lang="en-IN"/>
          </a:p>
        </p:txBody>
      </p:sp>
    </p:spTree>
    <p:extLst>
      <p:ext uri="{BB962C8B-B14F-4D97-AF65-F5344CB8AC3E}">
        <p14:creationId xmlns:p14="http://schemas.microsoft.com/office/powerpoint/2010/main" val="88940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82EA02-EA47-416D-A6DE-AB6702FD9F9F}" type="datetimeFigureOut">
              <a:rPr lang="en-IN" smtClean="0"/>
              <a:t>21-05-2021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934B30-ED48-4D3D-BF2D-4597664F315A}" type="slidenum">
              <a:rPr lang="en-IN" smtClean="0"/>
              <a:t>‹#›</a:t>
            </a:fld>
            <a:endParaRPr lang="en-IN"/>
          </a:p>
        </p:txBody>
      </p:sp>
    </p:spTree>
    <p:extLst>
      <p:ext uri="{BB962C8B-B14F-4D97-AF65-F5344CB8AC3E}">
        <p14:creationId xmlns:p14="http://schemas.microsoft.com/office/powerpoint/2010/main" val="3326199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82EA02-EA47-416D-A6DE-AB6702FD9F9F}" type="datetimeFigureOut">
              <a:rPr lang="en-IN" smtClean="0"/>
              <a:t>21-05-2021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934B30-ED48-4D3D-BF2D-4597664F315A}" type="slidenum">
              <a:rPr lang="en-IN" smtClean="0"/>
              <a:t>‹#›</a:t>
            </a:fld>
            <a:endParaRPr lang="en-IN"/>
          </a:p>
        </p:txBody>
      </p:sp>
    </p:spTree>
    <p:extLst>
      <p:ext uri="{BB962C8B-B14F-4D97-AF65-F5344CB8AC3E}">
        <p14:creationId xmlns:p14="http://schemas.microsoft.com/office/powerpoint/2010/main" val="182568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82EA02-EA47-416D-A6DE-AB6702FD9F9F}" type="datetimeFigureOut">
              <a:rPr lang="en-IN" smtClean="0"/>
              <a:t>21-05-2021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934B30-ED48-4D3D-BF2D-4597664F315A}" type="slidenum">
              <a:rPr lang="en-IN" smtClean="0"/>
              <a:t>‹#›</a:t>
            </a:fld>
            <a:endParaRPr lang="en-IN"/>
          </a:p>
        </p:txBody>
      </p:sp>
    </p:spTree>
    <p:extLst>
      <p:ext uri="{BB962C8B-B14F-4D97-AF65-F5344CB8AC3E}">
        <p14:creationId xmlns:p14="http://schemas.microsoft.com/office/powerpoint/2010/main" val="2028443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51200" y="228600"/>
            <a:ext cx="85344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203201" y="6248400"/>
            <a:ext cx="2535767" cy="457200"/>
          </a:xfrm>
        </p:spPr>
        <p:txBody>
          <a:bodyPr/>
          <a:lstStyle>
            <a:lvl1pPr>
              <a:defRPr/>
            </a:lvl1pPr>
          </a:lstStyle>
          <a:p>
            <a:endParaRPr lang="en-US"/>
          </a:p>
        </p:txBody>
      </p:sp>
      <p:sp>
        <p:nvSpPr>
          <p:cNvPr id="4" name="Footer Placeholder 3"/>
          <p:cNvSpPr>
            <a:spLocks noGrp="1"/>
          </p:cNvSpPr>
          <p:nvPr>
            <p:ph type="ftr" sz="quarter" idx="11"/>
          </p:nvPr>
        </p:nvSpPr>
        <p:spPr>
          <a:xfrm>
            <a:off x="4165600" y="6248400"/>
            <a:ext cx="38608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9245600" y="6248400"/>
            <a:ext cx="2540000" cy="457200"/>
          </a:xfrm>
        </p:spPr>
        <p:txBody>
          <a:bodyPr/>
          <a:lstStyle>
            <a:lvl1pPr>
              <a:defRPr/>
            </a:lvl1pPr>
          </a:lstStyle>
          <a:p>
            <a:fld id="{FF360B88-1254-48E4-B79D-CB3029E60692}" type="slidenum">
              <a:rPr lang="en-US"/>
              <a:pPr/>
              <a:t>‹#›</a:t>
            </a:fld>
            <a:endParaRPr lang="en-US"/>
          </a:p>
        </p:txBody>
      </p:sp>
    </p:spTree>
    <p:extLst>
      <p:ext uri="{BB962C8B-B14F-4D97-AF65-F5344CB8AC3E}">
        <p14:creationId xmlns:p14="http://schemas.microsoft.com/office/powerpoint/2010/main" val="169500319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82EA02-EA47-416D-A6DE-AB6702FD9F9F}" type="datetimeFigureOut">
              <a:rPr lang="en-IN" smtClean="0"/>
              <a:t>21-05-2021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934B30-ED48-4D3D-BF2D-4597664F315A}" type="slidenum">
              <a:rPr lang="en-IN" smtClean="0"/>
              <a:t>‹#›</a:t>
            </a:fld>
            <a:endParaRPr lang="en-IN"/>
          </a:p>
        </p:txBody>
      </p:sp>
    </p:spTree>
    <p:extLst>
      <p:ext uri="{BB962C8B-B14F-4D97-AF65-F5344CB8AC3E}">
        <p14:creationId xmlns:p14="http://schemas.microsoft.com/office/powerpoint/2010/main" val="242717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82EA02-EA47-416D-A6DE-AB6702FD9F9F}" type="datetimeFigureOut">
              <a:rPr lang="en-IN" smtClean="0"/>
              <a:t>21-05-2021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934B30-ED48-4D3D-BF2D-4597664F315A}" type="slidenum">
              <a:rPr lang="en-IN" smtClean="0"/>
              <a:t>‹#›</a:t>
            </a:fld>
            <a:endParaRPr lang="en-IN"/>
          </a:p>
        </p:txBody>
      </p:sp>
    </p:spTree>
    <p:extLst>
      <p:ext uri="{BB962C8B-B14F-4D97-AF65-F5344CB8AC3E}">
        <p14:creationId xmlns:p14="http://schemas.microsoft.com/office/powerpoint/2010/main" val="314871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82EA02-EA47-416D-A6DE-AB6702FD9F9F}" type="datetimeFigureOut">
              <a:rPr lang="en-IN" smtClean="0"/>
              <a:t>21-05-2021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934B30-ED48-4D3D-BF2D-4597664F315A}" type="slidenum">
              <a:rPr lang="en-IN" smtClean="0"/>
              <a:t>‹#›</a:t>
            </a:fld>
            <a:endParaRPr lang="en-IN"/>
          </a:p>
        </p:txBody>
      </p:sp>
    </p:spTree>
    <p:extLst>
      <p:ext uri="{BB962C8B-B14F-4D97-AF65-F5344CB8AC3E}">
        <p14:creationId xmlns:p14="http://schemas.microsoft.com/office/powerpoint/2010/main" val="275629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82EA02-EA47-416D-A6DE-AB6702FD9F9F}" type="datetimeFigureOut">
              <a:rPr lang="en-IN" smtClean="0"/>
              <a:t>21-05-2021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3934B30-ED48-4D3D-BF2D-4597664F315A}" type="slidenum">
              <a:rPr lang="en-IN" smtClean="0"/>
              <a:t>‹#›</a:t>
            </a:fld>
            <a:endParaRPr lang="en-IN"/>
          </a:p>
        </p:txBody>
      </p:sp>
    </p:spTree>
    <p:extLst>
      <p:ext uri="{BB962C8B-B14F-4D97-AF65-F5344CB8AC3E}">
        <p14:creationId xmlns:p14="http://schemas.microsoft.com/office/powerpoint/2010/main" val="241008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82EA02-EA47-416D-A6DE-AB6702FD9F9F}" type="datetimeFigureOut">
              <a:rPr lang="en-IN" smtClean="0"/>
              <a:t>21-05-2021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3934B30-ED48-4D3D-BF2D-4597664F315A}" type="slidenum">
              <a:rPr lang="en-IN" smtClean="0"/>
              <a:t>‹#›</a:t>
            </a:fld>
            <a:endParaRPr lang="en-IN"/>
          </a:p>
        </p:txBody>
      </p:sp>
    </p:spTree>
    <p:extLst>
      <p:ext uri="{BB962C8B-B14F-4D97-AF65-F5344CB8AC3E}">
        <p14:creationId xmlns:p14="http://schemas.microsoft.com/office/powerpoint/2010/main" val="20504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2EA02-EA47-416D-A6DE-AB6702FD9F9F}" type="datetimeFigureOut">
              <a:rPr lang="en-IN" smtClean="0"/>
              <a:t>21-05-2021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3934B30-ED48-4D3D-BF2D-4597664F315A}" type="slidenum">
              <a:rPr lang="en-IN" smtClean="0"/>
              <a:t>‹#›</a:t>
            </a:fld>
            <a:endParaRPr lang="en-IN"/>
          </a:p>
        </p:txBody>
      </p:sp>
    </p:spTree>
    <p:extLst>
      <p:ext uri="{BB962C8B-B14F-4D97-AF65-F5344CB8AC3E}">
        <p14:creationId xmlns:p14="http://schemas.microsoft.com/office/powerpoint/2010/main" val="3511445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82EA02-EA47-416D-A6DE-AB6702FD9F9F}" type="datetimeFigureOut">
              <a:rPr lang="en-IN" smtClean="0"/>
              <a:t>21-05-2021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934B30-ED48-4D3D-BF2D-4597664F315A}" type="slidenum">
              <a:rPr lang="en-IN" smtClean="0"/>
              <a:t>‹#›</a:t>
            </a:fld>
            <a:endParaRPr lang="en-IN"/>
          </a:p>
        </p:txBody>
      </p:sp>
    </p:spTree>
    <p:extLst>
      <p:ext uri="{BB962C8B-B14F-4D97-AF65-F5344CB8AC3E}">
        <p14:creationId xmlns:p14="http://schemas.microsoft.com/office/powerpoint/2010/main" val="297037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82EA02-EA47-416D-A6DE-AB6702FD9F9F}" type="datetimeFigureOut">
              <a:rPr lang="en-IN" smtClean="0"/>
              <a:t>21-05-2021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934B30-ED48-4D3D-BF2D-4597664F315A}" type="slidenum">
              <a:rPr lang="en-IN" smtClean="0"/>
              <a:t>‹#›</a:t>
            </a:fld>
            <a:endParaRPr lang="en-IN"/>
          </a:p>
        </p:txBody>
      </p:sp>
    </p:spTree>
    <p:extLst>
      <p:ext uri="{BB962C8B-B14F-4D97-AF65-F5344CB8AC3E}">
        <p14:creationId xmlns:p14="http://schemas.microsoft.com/office/powerpoint/2010/main" val="1360304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2EA02-EA47-416D-A6DE-AB6702FD9F9F}" type="datetimeFigureOut">
              <a:rPr lang="en-IN" smtClean="0"/>
              <a:t>21-05-2021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934B30-ED48-4D3D-BF2D-4597664F315A}" type="slidenum">
              <a:rPr lang="en-IN" smtClean="0"/>
              <a:t>‹#›</a:t>
            </a:fld>
            <a:endParaRPr lang="en-IN"/>
          </a:p>
        </p:txBody>
      </p:sp>
    </p:spTree>
    <p:extLst>
      <p:ext uri="{BB962C8B-B14F-4D97-AF65-F5344CB8AC3E}">
        <p14:creationId xmlns:p14="http://schemas.microsoft.com/office/powerpoint/2010/main" val="2561113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793" y="242496"/>
            <a:ext cx="10485457" cy="2005404"/>
          </a:xfrm>
        </p:spPr>
        <p:txBody>
          <a:bodyPr>
            <a:normAutofit/>
          </a:bodyPr>
          <a:lstStyle/>
          <a:p>
            <a:pPr>
              <a:spcBef>
                <a:spcPts val="1800"/>
              </a:spcBef>
              <a:spcAft>
                <a:spcPts val="600"/>
              </a:spcAft>
            </a:pPr>
            <a:r>
              <a:rPr lang="en-IN" sz="4800" b="1" dirty="0" smtClean="0">
                <a:solidFill>
                  <a:srgbClr val="C00000"/>
                </a:solidFill>
                <a:latin typeface="Comic Sans MS" panose="030F0702030302020204" pitchFamily="66" charset="0"/>
              </a:rPr>
              <a:t>Antifungal Agents</a:t>
            </a:r>
            <a:r>
              <a:rPr lang="en-IN" sz="4400" b="1" dirty="0" smtClean="0">
                <a:solidFill>
                  <a:srgbClr val="C00000"/>
                </a:solidFill>
                <a:latin typeface="Comic Sans MS" panose="030F0702030302020204" pitchFamily="66" charset="0"/>
              </a:rPr>
              <a:t/>
            </a:r>
            <a:br>
              <a:rPr lang="en-IN" sz="4400" b="1" dirty="0" smtClean="0">
                <a:solidFill>
                  <a:srgbClr val="C00000"/>
                </a:solidFill>
                <a:latin typeface="Comic Sans MS" panose="030F0702030302020204" pitchFamily="66" charset="0"/>
              </a:rPr>
            </a:br>
            <a:r>
              <a:rPr lang="en-IN" sz="3600" b="1" dirty="0">
                <a:solidFill>
                  <a:srgbClr val="000099"/>
                </a:solidFill>
                <a:latin typeface="Comic Sans MS" panose="030F0702030302020204" pitchFamily="66" charset="0"/>
              </a:rPr>
              <a:t>(</a:t>
            </a:r>
            <a:r>
              <a:rPr lang="en-IN" sz="3600" b="1" dirty="0" smtClean="0">
                <a:solidFill>
                  <a:srgbClr val="000099"/>
                </a:solidFill>
                <a:latin typeface="Comic Sans MS" panose="030F0702030302020204" pitchFamily="66" charset="0"/>
              </a:rPr>
              <a:t>Part-III</a:t>
            </a:r>
            <a:r>
              <a:rPr lang="en-IN" sz="3600" b="1" dirty="0" smtClean="0">
                <a:solidFill>
                  <a:srgbClr val="000099"/>
                </a:solidFill>
                <a:latin typeface="Comic Sans MS" panose="030F0702030302020204" pitchFamily="66" charset="0"/>
              </a:rPr>
              <a:t>) </a:t>
            </a:r>
            <a:r>
              <a:rPr lang="en-IN" sz="3600" b="1" dirty="0" smtClean="0">
                <a:solidFill>
                  <a:srgbClr val="C00000"/>
                </a:solidFill>
                <a:latin typeface="Comic Sans MS" panose="030F0702030302020204" pitchFamily="66" charset="0"/>
              </a:rPr>
              <a:t/>
            </a:r>
            <a:br>
              <a:rPr lang="en-IN" sz="3600" b="1" dirty="0" smtClean="0">
                <a:solidFill>
                  <a:srgbClr val="C00000"/>
                </a:solidFill>
                <a:latin typeface="Comic Sans MS" panose="030F0702030302020204" pitchFamily="66" charset="0"/>
              </a:rPr>
            </a:br>
            <a:r>
              <a:rPr lang="en-IN" sz="2400" b="1" dirty="0" smtClean="0">
                <a:solidFill>
                  <a:srgbClr val="C00000"/>
                </a:solidFill>
                <a:latin typeface="Comic Sans MS" panose="030F0702030302020204" pitchFamily="66" charset="0"/>
              </a:rPr>
              <a:t>(</a:t>
            </a:r>
            <a:r>
              <a:rPr lang="en-IN" sz="2400" b="1" dirty="0" smtClean="0">
                <a:solidFill>
                  <a:srgbClr val="C00000"/>
                </a:solidFill>
                <a:latin typeface="Comic Sans MS" panose="030F0702030302020204" pitchFamily="66" charset="0"/>
              </a:rPr>
              <a:t>Lecture-3 </a:t>
            </a:r>
            <a:r>
              <a:rPr lang="en-IN" sz="2400" b="1" dirty="0" smtClean="0">
                <a:solidFill>
                  <a:srgbClr val="C00000"/>
                </a:solidFill>
                <a:latin typeface="Comic Sans MS" panose="030F0702030302020204" pitchFamily="66" charset="0"/>
              </a:rPr>
              <a:t>: Dated </a:t>
            </a:r>
            <a:r>
              <a:rPr lang="en-IN" sz="2400" b="1" dirty="0" smtClean="0">
                <a:solidFill>
                  <a:srgbClr val="C00000"/>
                </a:solidFill>
                <a:latin typeface="Comic Sans MS" panose="030F0702030302020204" pitchFamily="66" charset="0"/>
              </a:rPr>
              <a:t>21.05.2021</a:t>
            </a:r>
            <a:r>
              <a:rPr lang="en-IN" sz="2400" b="1" dirty="0" smtClean="0">
                <a:solidFill>
                  <a:srgbClr val="C00000"/>
                </a:solidFill>
                <a:latin typeface="Comic Sans MS" panose="030F0702030302020204" pitchFamily="66" charset="0"/>
              </a:rPr>
              <a:t>)</a:t>
            </a:r>
            <a:endParaRPr lang="en-IN" b="1" dirty="0">
              <a:solidFill>
                <a:srgbClr val="C00000"/>
              </a:solidFill>
              <a:latin typeface="Comic Sans MS" panose="030F0702030302020204" pitchFamily="66" charset="0"/>
            </a:endParaRPr>
          </a:p>
        </p:txBody>
      </p:sp>
      <p:sp>
        <p:nvSpPr>
          <p:cNvPr id="3" name="Subtitle 2"/>
          <p:cNvSpPr>
            <a:spLocks noGrp="1"/>
          </p:cNvSpPr>
          <p:nvPr>
            <p:ph type="subTitle" idx="1"/>
          </p:nvPr>
        </p:nvSpPr>
        <p:spPr>
          <a:xfrm>
            <a:off x="269875" y="3993943"/>
            <a:ext cx="11125200" cy="1655762"/>
          </a:xfrm>
        </p:spPr>
        <p:txBody>
          <a:bodyPr>
            <a:noAutofit/>
          </a:bodyPr>
          <a:lstStyle/>
          <a:p>
            <a:r>
              <a:rPr lang="en-IN" sz="2800" b="1" dirty="0" err="1" smtClean="0">
                <a:solidFill>
                  <a:srgbClr val="000099"/>
                </a:solidFill>
                <a:latin typeface="Comic Sans MS" panose="030F0702030302020204" pitchFamily="66" charset="0"/>
              </a:rPr>
              <a:t>Dr.</a:t>
            </a:r>
            <a:r>
              <a:rPr lang="en-IN" sz="2800" b="1" dirty="0" smtClean="0">
                <a:solidFill>
                  <a:srgbClr val="000099"/>
                </a:solidFill>
                <a:latin typeface="Comic Sans MS" panose="030F0702030302020204" pitchFamily="66" charset="0"/>
              </a:rPr>
              <a:t> </a:t>
            </a:r>
            <a:r>
              <a:rPr lang="en-IN" sz="2800" b="1" dirty="0" err="1" smtClean="0">
                <a:solidFill>
                  <a:srgbClr val="000099"/>
                </a:solidFill>
                <a:latin typeface="Comic Sans MS" panose="030F0702030302020204" pitchFamily="66" charset="0"/>
              </a:rPr>
              <a:t>Nirbhay</a:t>
            </a:r>
            <a:r>
              <a:rPr lang="en-IN" sz="2800" b="1" dirty="0" smtClean="0">
                <a:solidFill>
                  <a:srgbClr val="000099"/>
                </a:solidFill>
                <a:latin typeface="Comic Sans MS" panose="030F0702030302020204" pitchFamily="66" charset="0"/>
              </a:rPr>
              <a:t> Kumar</a:t>
            </a:r>
          </a:p>
          <a:p>
            <a:r>
              <a:rPr lang="en-IN" sz="2800" dirty="0" err="1" smtClean="0">
                <a:latin typeface="Comic Sans MS" panose="030F0702030302020204" pitchFamily="66" charset="0"/>
              </a:rPr>
              <a:t>Asstt</a:t>
            </a:r>
            <a:r>
              <a:rPr lang="en-IN" sz="2800" dirty="0" smtClean="0">
                <a:latin typeface="Comic Sans MS" panose="030F0702030302020204" pitchFamily="66" charset="0"/>
              </a:rPr>
              <a:t>. Professor &amp; Head</a:t>
            </a:r>
          </a:p>
          <a:p>
            <a:r>
              <a:rPr lang="en-IN" sz="2800" dirty="0" err="1" smtClean="0">
                <a:latin typeface="Comic Sans MS" panose="030F0702030302020204" pitchFamily="66" charset="0"/>
              </a:rPr>
              <a:t>Deptt</a:t>
            </a:r>
            <a:r>
              <a:rPr lang="en-IN" sz="2800" dirty="0" smtClean="0">
                <a:latin typeface="Comic Sans MS" panose="030F0702030302020204" pitchFamily="66" charset="0"/>
              </a:rPr>
              <a:t>. of Veterinary Pharmacology &amp; Toxicology</a:t>
            </a:r>
          </a:p>
          <a:p>
            <a:r>
              <a:rPr lang="en-IN" sz="2800" dirty="0" smtClean="0">
                <a:latin typeface="Comic Sans MS" panose="030F0702030302020204" pitchFamily="66" charset="0"/>
              </a:rPr>
              <a:t>Bihar Veterinary College, Bihar Animal Sciences University, Patna</a:t>
            </a:r>
          </a:p>
          <a:p>
            <a:endParaRPr lang="en-IN" sz="2800" dirty="0">
              <a:latin typeface="Comic Sans MS" panose="030F0702030302020204"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7988107" y="3561352"/>
            <a:ext cx="1454970" cy="131673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584939" y="3689478"/>
            <a:ext cx="904227" cy="955548"/>
          </a:xfrm>
          <a:prstGeom prst="rect">
            <a:avLst/>
          </a:prstGeom>
        </p:spPr>
      </p:pic>
    </p:spTree>
    <p:extLst>
      <p:ext uri="{BB962C8B-B14F-4D97-AF65-F5344CB8AC3E}">
        <p14:creationId xmlns:p14="http://schemas.microsoft.com/office/powerpoint/2010/main" val="29940812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273" y="579233"/>
            <a:ext cx="4947202" cy="757997"/>
          </a:xfrm>
          <a:solidFill>
            <a:srgbClr val="000099"/>
          </a:solidFill>
          <a:ln w="25400">
            <a:solidFill>
              <a:srgbClr val="C00000"/>
            </a:solidFill>
          </a:ln>
        </p:spPr>
        <p:txBody>
          <a:bodyPr>
            <a:normAutofit/>
          </a:bodyPr>
          <a:lstStyle/>
          <a:p>
            <a:pPr algn="ctr"/>
            <a:r>
              <a:rPr lang="en-US" b="1" dirty="0" smtClean="0">
                <a:solidFill>
                  <a:schemeClr val="bg1"/>
                </a:solidFill>
                <a:latin typeface="Comic Sans MS" panose="030F0702030302020204" pitchFamily="66" charset="0"/>
              </a:rPr>
              <a:t>TERBINAFINE</a:t>
            </a:r>
            <a:endParaRPr lang="en-IN"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401293" y="1853927"/>
            <a:ext cx="11266832" cy="4223023"/>
          </a:xfrm>
        </p:spPr>
        <p:txBody>
          <a:bodyPr>
            <a:noAutofit/>
          </a:bodyPr>
          <a:lstStyle/>
          <a:p>
            <a:pPr lvl="0" algn="just">
              <a:spcBef>
                <a:spcPts val="1800"/>
              </a:spcBef>
            </a:pPr>
            <a:r>
              <a:rPr lang="en-US" dirty="0">
                <a:latin typeface="Comic Sans MS" panose="030F0702030302020204" pitchFamily="66" charset="0"/>
              </a:rPr>
              <a:t>Highly lipophilic, </a:t>
            </a:r>
            <a:r>
              <a:rPr lang="en-US" dirty="0" err="1">
                <a:latin typeface="Comic Sans MS" panose="030F0702030302020204" pitchFamily="66" charset="0"/>
              </a:rPr>
              <a:t>keratinophilic</a:t>
            </a:r>
            <a:r>
              <a:rPr lang="en-US" dirty="0">
                <a:latin typeface="Comic Sans MS" panose="030F0702030302020204" pitchFamily="66" charset="0"/>
              </a:rPr>
              <a:t> </a:t>
            </a:r>
            <a:r>
              <a:rPr lang="en-US" b="1" u="sng" dirty="0">
                <a:solidFill>
                  <a:srgbClr val="0000FF"/>
                </a:solidFill>
                <a:latin typeface="Comic Sans MS" panose="030F0702030302020204" pitchFamily="66" charset="0"/>
              </a:rPr>
              <a:t>fungicidal</a:t>
            </a:r>
            <a:r>
              <a:rPr lang="en-US" dirty="0">
                <a:latin typeface="Comic Sans MS" panose="030F0702030302020204" pitchFamily="66" charset="0"/>
              </a:rPr>
              <a:t> compound active against wide range of skin pathogens.</a:t>
            </a:r>
            <a:endParaRPr lang="en-IN" dirty="0">
              <a:latin typeface="Comic Sans MS" panose="030F0702030302020204" pitchFamily="66" charset="0"/>
            </a:endParaRPr>
          </a:p>
          <a:p>
            <a:pPr lvl="0" algn="just">
              <a:spcBef>
                <a:spcPts val="1800"/>
              </a:spcBef>
            </a:pPr>
            <a:r>
              <a:rPr lang="en-US" dirty="0">
                <a:latin typeface="Comic Sans MS" panose="030F0702030302020204" pitchFamily="66" charset="0"/>
              </a:rPr>
              <a:t>It is particularly useful against </a:t>
            </a:r>
            <a:r>
              <a:rPr lang="en-US" u="sng" dirty="0">
                <a:solidFill>
                  <a:srgbClr val="0000FF"/>
                </a:solidFill>
                <a:latin typeface="Comic Sans MS" panose="030F0702030302020204" pitchFamily="66" charset="0"/>
              </a:rPr>
              <a:t>nail infections (ringworm)</a:t>
            </a:r>
            <a:r>
              <a:rPr lang="en-US" i="1" dirty="0">
                <a:latin typeface="Comic Sans MS" panose="030F0702030302020204" pitchFamily="66" charset="0"/>
              </a:rPr>
              <a:t>.</a:t>
            </a:r>
            <a:endParaRPr lang="en-IN" dirty="0">
              <a:latin typeface="Comic Sans MS" panose="030F0702030302020204" pitchFamily="66" charset="0"/>
            </a:endParaRPr>
          </a:p>
          <a:p>
            <a:pPr lvl="0" algn="just">
              <a:spcBef>
                <a:spcPts val="1800"/>
              </a:spcBef>
            </a:pPr>
            <a:r>
              <a:rPr lang="en-US" b="1" dirty="0">
                <a:latin typeface="Comic Sans MS" panose="030F0702030302020204" pitchFamily="66" charset="0"/>
              </a:rPr>
              <a:t>Mechanism of action – </a:t>
            </a:r>
            <a:r>
              <a:rPr lang="en-US" dirty="0">
                <a:latin typeface="Comic Sans MS" panose="030F0702030302020204" pitchFamily="66" charset="0"/>
              </a:rPr>
              <a:t>It acts by selectively inhibiting the enzyme </a:t>
            </a:r>
            <a:r>
              <a:rPr lang="en-US" b="1" i="1" dirty="0">
                <a:solidFill>
                  <a:srgbClr val="0000FF"/>
                </a:solidFill>
                <a:latin typeface="Comic Sans MS" panose="030F0702030302020204" pitchFamily="66" charset="0"/>
              </a:rPr>
              <a:t>squalene epoxidase</a:t>
            </a:r>
            <a:r>
              <a:rPr lang="en-US" dirty="0">
                <a:latin typeface="Comic Sans MS" panose="030F0702030302020204" pitchFamily="66" charset="0"/>
              </a:rPr>
              <a:t>, which is involved in the synthesis of </a:t>
            </a:r>
            <a:r>
              <a:rPr lang="en-US" u="sng" dirty="0" err="1">
                <a:solidFill>
                  <a:srgbClr val="0000FF"/>
                </a:solidFill>
                <a:latin typeface="Comic Sans MS" panose="030F0702030302020204" pitchFamily="66" charset="0"/>
              </a:rPr>
              <a:t>ergosterol</a:t>
            </a:r>
            <a:r>
              <a:rPr lang="en-US" u="sng" dirty="0">
                <a:solidFill>
                  <a:srgbClr val="0000FF"/>
                </a:solidFill>
                <a:latin typeface="Comic Sans MS" panose="030F0702030302020204" pitchFamily="66" charset="0"/>
              </a:rPr>
              <a:t> from squalene</a:t>
            </a:r>
            <a:r>
              <a:rPr lang="en-US" dirty="0">
                <a:latin typeface="Comic Sans MS" panose="030F0702030302020204" pitchFamily="66" charset="0"/>
              </a:rPr>
              <a:t> in the fungal cell wall. The accumulation of squalene within the cell is toxic to the organism.</a:t>
            </a:r>
            <a:endParaRPr lang="en-IN" dirty="0">
              <a:latin typeface="Comic Sans MS" panose="030F0702030302020204" pitchFamily="66" charset="0"/>
            </a:endParaRPr>
          </a:p>
          <a:p>
            <a:pPr algn="just">
              <a:spcBef>
                <a:spcPts val="1800"/>
              </a:spcBef>
            </a:pPr>
            <a:r>
              <a:rPr lang="en-US" b="1" dirty="0">
                <a:latin typeface="Comic Sans MS" panose="030F0702030302020204" pitchFamily="66" charset="0"/>
              </a:rPr>
              <a:t>Toxicity - </a:t>
            </a:r>
            <a:r>
              <a:rPr lang="en-US" dirty="0">
                <a:latin typeface="Comic Sans MS" panose="030F0702030302020204" pitchFamily="66" charset="0"/>
              </a:rPr>
              <a:t>Unwanted effects occur in about 10% of individuals and are usually mild and self-limiting.</a:t>
            </a:r>
            <a:endParaRPr lang="en-US" sz="2700" dirty="0">
              <a:latin typeface="Comic Sans MS" panose="030F0702030302020204" pitchFamily="66" charset="0"/>
            </a:endParaRPr>
          </a:p>
        </p:txBody>
      </p:sp>
      <p:sp>
        <p:nvSpPr>
          <p:cNvPr id="5" name="AutoShape 1" descr="View drug information"/>
          <p:cNvSpPr>
            <a:spLocks noChangeAspect="1" noChangeArrowheads="1"/>
          </p:cNvSpPr>
          <p:nvPr/>
        </p:nvSpPr>
        <p:spPr bwMode="auto">
          <a:xfrm>
            <a:off x="0" y="0"/>
            <a:ext cx="84138" cy="1444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288673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99541077"/>
              </p:ext>
            </p:extLst>
          </p:nvPr>
        </p:nvGraphicFramePr>
        <p:xfrm>
          <a:off x="447673" y="847725"/>
          <a:ext cx="11239502" cy="5829300"/>
        </p:xfrm>
        <a:graphic>
          <a:graphicData uri="http://schemas.openxmlformats.org/drawingml/2006/table">
            <a:tbl>
              <a:tblPr firstRow="1" firstCol="1" bandRow="1">
                <a:tableStyleId>{5C22544A-7EE6-4342-B048-85BDC9FD1C3A}</a:tableStyleId>
              </a:tblPr>
              <a:tblGrid>
                <a:gridCol w="2757295">
                  <a:extLst>
                    <a:ext uri="{9D8B030D-6E8A-4147-A177-3AD203B41FA5}">
                      <a16:colId xmlns:a16="http://schemas.microsoft.com/office/drawing/2014/main" val="298830083"/>
                    </a:ext>
                  </a:extLst>
                </a:gridCol>
                <a:gridCol w="3391910">
                  <a:extLst>
                    <a:ext uri="{9D8B030D-6E8A-4147-A177-3AD203B41FA5}">
                      <a16:colId xmlns:a16="http://schemas.microsoft.com/office/drawing/2014/main" val="2432797883"/>
                    </a:ext>
                  </a:extLst>
                </a:gridCol>
                <a:gridCol w="1094164">
                  <a:extLst>
                    <a:ext uri="{9D8B030D-6E8A-4147-A177-3AD203B41FA5}">
                      <a16:colId xmlns:a16="http://schemas.microsoft.com/office/drawing/2014/main" val="695315132"/>
                    </a:ext>
                  </a:extLst>
                </a:gridCol>
                <a:gridCol w="1641248">
                  <a:extLst>
                    <a:ext uri="{9D8B030D-6E8A-4147-A177-3AD203B41FA5}">
                      <a16:colId xmlns:a16="http://schemas.microsoft.com/office/drawing/2014/main" val="4012403007"/>
                    </a:ext>
                  </a:extLst>
                </a:gridCol>
                <a:gridCol w="875331">
                  <a:extLst>
                    <a:ext uri="{9D8B030D-6E8A-4147-A177-3AD203B41FA5}">
                      <a16:colId xmlns:a16="http://schemas.microsoft.com/office/drawing/2014/main" val="73266295"/>
                    </a:ext>
                  </a:extLst>
                </a:gridCol>
                <a:gridCol w="1479554">
                  <a:extLst>
                    <a:ext uri="{9D8B030D-6E8A-4147-A177-3AD203B41FA5}">
                      <a16:colId xmlns:a16="http://schemas.microsoft.com/office/drawing/2014/main" val="2535535797"/>
                    </a:ext>
                  </a:extLst>
                </a:gridCol>
              </a:tblGrid>
              <a:tr h="259223">
                <a:tc>
                  <a:txBody>
                    <a:bodyPr/>
                    <a:lstStyle/>
                    <a:p>
                      <a:pPr algn="just">
                        <a:spcAft>
                          <a:spcPts val="0"/>
                        </a:spcAft>
                      </a:pPr>
                      <a:r>
                        <a:rPr lang="en-US" sz="2000">
                          <a:effectLst/>
                          <a:latin typeface="Comic Sans MS" panose="030F0702030302020204" pitchFamily="66" charset="0"/>
                        </a:rPr>
                        <a:t>Organism</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just">
                        <a:spcAft>
                          <a:spcPts val="0"/>
                        </a:spcAft>
                      </a:pPr>
                      <a:r>
                        <a:rPr lang="en-US" sz="2000">
                          <a:effectLst/>
                          <a:latin typeface="Comic Sans MS" panose="030F0702030302020204" pitchFamily="66" charset="0"/>
                        </a:rPr>
                        <a:t>Principal disease(s)</a:t>
                      </a:r>
                      <a:endParaRPr lang="en-IN" sz="2000">
                        <a:effectLst/>
                        <a:latin typeface="Comic Sans MS" panose="030F0702030302020204" pitchFamily="66" charset="0"/>
                        <a:ea typeface="Times New Roman" panose="02020603050405020304" pitchFamily="18" charset="0"/>
                      </a:endParaRPr>
                    </a:p>
                  </a:txBody>
                  <a:tcPr marL="68580" marR="68580" marT="0" marB="0"/>
                </a:tc>
                <a:tc gridSpan="4">
                  <a:txBody>
                    <a:bodyPr/>
                    <a:lstStyle/>
                    <a:p>
                      <a:pPr algn="ctr">
                        <a:spcAft>
                          <a:spcPts val="0"/>
                        </a:spcAft>
                      </a:pPr>
                      <a:r>
                        <a:rPr lang="en-US" sz="2000">
                          <a:effectLst/>
                          <a:latin typeface="Comic Sans MS" panose="030F0702030302020204" pitchFamily="66" charset="0"/>
                        </a:rPr>
                        <a:t>Most common treatment</a:t>
                      </a:r>
                      <a:endParaRPr lang="en-IN" sz="2000">
                        <a:effectLst/>
                        <a:latin typeface="Comic Sans MS" panose="030F0702030302020204" pitchFamily="66" charset="0"/>
                        <a:ea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558654636"/>
                  </a:ext>
                </a:extLst>
              </a:tr>
              <a:tr h="259223">
                <a:tc gridSpan="2">
                  <a:txBody>
                    <a:bodyPr/>
                    <a:lstStyle/>
                    <a:p>
                      <a:pPr algn="just">
                        <a:spcAft>
                          <a:spcPts val="0"/>
                        </a:spcAft>
                      </a:pPr>
                      <a:r>
                        <a:rPr lang="en-US" sz="2000" dirty="0">
                          <a:effectLst/>
                          <a:latin typeface="Comic Sans MS" panose="030F0702030302020204" pitchFamily="66" charset="0"/>
                        </a:rPr>
                        <a:t> </a:t>
                      </a:r>
                      <a:endParaRPr lang="en-IN" sz="2000" dirty="0">
                        <a:effectLst/>
                        <a:latin typeface="Comic Sans MS" panose="030F0702030302020204" pitchFamily="66" charset="0"/>
                        <a:ea typeface="Times New Roman" panose="02020603050405020304" pitchFamily="18" charset="0"/>
                      </a:endParaRPr>
                    </a:p>
                  </a:txBody>
                  <a:tcPr marL="68580" marR="68580" marT="0" marB="0"/>
                </a:tc>
                <a:tc hMerge="1">
                  <a:txBody>
                    <a:bodyPr/>
                    <a:lstStyle/>
                    <a:p>
                      <a:endParaRPr lang="en-IN"/>
                    </a:p>
                  </a:txBody>
                  <a:tcPr/>
                </a:tc>
                <a:tc>
                  <a:txBody>
                    <a:bodyPr/>
                    <a:lstStyle/>
                    <a:p>
                      <a:pPr algn="ctr">
                        <a:spcAft>
                          <a:spcPts val="0"/>
                        </a:spcAft>
                      </a:pPr>
                      <a:r>
                        <a:rPr lang="en-US" sz="1600" b="1" dirty="0">
                          <a:effectLst/>
                          <a:latin typeface="Comic Sans MS" panose="030F0702030302020204" pitchFamily="66" charset="0"/>
                        </a:rPr>
                        <a:t>Polyenes</a:t>
                      </a:r>
                      <a:endParaRPr lang="en-IN" sz="1600" b="1" dirty="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1600" b="1">
                          <a:effectLst/>
                          <a:latin typeface="Comic Sans MS" panose="030F0702030302020204" pitchFamily="66" charset="0"/>
                        </a:rPr>
                        <a:t>Echinocandins</a:t>
                      </a:r>
                      <a:endParaRPr lang="en-IN" sz="1600" b="1">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1600" b="1">
                          <a:effectLst/>
                          <a:latin typeface="Comic Sans MS" panose="030F0702030302020204" pitchFamily="66" charset="0"/>
                        </a:rPr>
                        <a:t>Azoles</a:t>
                      </a:r>
                      <a:endParaRPr lang="en-IN" sz="1600" b="1">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1600" b="1" dirty="0" err="1">
                          <a:effectLst/>
                          <a:latin typeface="Comic Sans MS" panose="030F0702030302020204" pitchFamily="66" charset="0"/>
                        </a:rPr>
                        <a:t>Flucytosine</a:t>
                      </a:r>
                      <a:r>
                        <a:rPr lang="en-US" sz="1600" b="1" dirty="0">
                          <a:effectLst/>
                          <a:latin typeface="Comic Sans MS" panose="030F0702030302020204" pitchFamily="66" charset="0"/>
                        </a:rPr>
                        <a:t>*</a:t>
                      </a:r>
                      <a:endParaRPr lang="en-IN" sz="1600" b="1" dirty="0">
                        <a:effectLst/>
                        <a:latin typeface="Comic Sans MS" panose="030F0702030302020204" pitchFamily="66" charset="0"/>
                        <a:ea typeface="Times New Roman" panose="02020603050405020304" pitchFamily="18" charset="0"/>
                      </a:endParaRPr>
                    </a:p>
                  </a:txBody>
                  <a:tcPr marL="68580" marR="68580" marT="0" marB="0"/>
                </a:tc>
                <a:extLst>
                  <a:ext uri="{0D108BD9-81ED-4DB2-BD59-A6C34878D82A}">
                    <a16:rowId xmlns:a16="http://schemas.microsoft.com/office/drawing/2014/main" val="1481499638"/>
                  </a:ext>
                </a:extLst>
              </a:tr>
              <a:tr h="518447">
                <a:tc>
                  <a:txBody>
                    <a:bodyPr/>
                    <a:lstStyle/>
                    <a:p>
                      <a:pPr algn="just">
                        <a:spcAft>
                          <a:spcPts val="0"/>
                        </a:spcAft>
                      </a:pPr>
                      <a:r>
                        <a:rPr lang="en-US" sz="2000" dirty="0">
                          <a:effectLst/>
                          <a:latin typeface="Comic Sans MS" panose="030F0702030302020204" pitchFamily="66" charset="0"/>
                        </a:rPr>
                        <a:t>Yeasts</a:t>
                      </a:r>
                      <a:endParaRPr lang="en-IN" sz="2000" dirty="0">
                        <a:effectLst/>
                        <a:latin typeface="Comic Sans MS" panose="030F0702030302020204" pitchFamily="66" charset="0"/>
                      </a:endParaRPr>
                    </a:p>
                    <a:p>
                      <a:pPr algn="just">
                        <a:spcAft>
                          <a:spcPts val="0"/>
                        </a:spcAft>
                      </a:pPr>
                      <a:r>
                        <a:rPr lang="en-US" sz="2000" dirty="0" smtClean="0">
                          <a:effectLst/>
                          <a:latin typeface="Comic Sans MS" panose="030F0702030302020204" pitchFamily="66" charset="0"/>
                        </a:rPr>
                        <a:t>C. </a:t>
                      </a:r>
                      <a:r>
                        <a:rPr lang="en-US" sz="2000" dirty="0" err="1" smtClean="0">
                          <a:effectLst/>
                          <a:latin typeface="Comic Sans MS" panose="030F0702030302020204" pitchFamily="66" charset="0"/>
                        </a:rPr>
                        <a:t>neoformans</a:t>
                      </a:r>
                      <a:endParaRPr lang="en-IN" sz="2000" dirty="0">
                        <a:effectLst/>
                        <a:latin typeface="Comic Sans MS" panose="030F0702030302020204" pitchFamily="66" charset="0"/>
                        <a:ea typeface="Times New Roman" panose="02020603050405020304" pitchFamily="18" charset="0"/>
                      </a:endParaRPr>
                    </a:p>
                  </a:txBody>
                  <a:tcPr marL="68580" marR="68580" marT="0" marB="0"/>
                </a:tc>
                <a:tc>
                  <a:txBody>
                    <a:bodyPr/>
                    <a:lstStyle/>
                    <a:p>
                      <a:pPr algn="just">
                        <a:spcAft>
                          <a:spcPts val="0"/>
                        </a:spcAft>
                      </a:pPr>
                      <a:r>
                        <a:rPr lang="en-US" sz="2000" dirty="0">
                          <a:effectLst/>
                          <a:latin typeface="Comic Sans MS" panose="030F0702030302020204" pitchFamily="66" charset="0"/>
                        </a:rPr>
                        <a:t> </a:t>
                      </a:r>
                      <a:endParaRPr lang="en-IN" sz="2000" dirty="0">
                        <a:effectLst/>
                        <a:latin typeface="Comic Sans MS" panose="030F0702030302020204" pitchFamily="66" charset="0"/>
                      </a:endParaRPr>
                    </a:p>
                    <a:p>
                      <a:pPr algn="just">
                        <a:spcAft>
                          <a:spcPts val="0"/>
                        </a:spcAft>
                      </a:pPr>
                      <a:r>
                        <a:rPr lang="en-US" sz="2000" dirty="0">
                          <a:effectLst/>
                          <a:latin typeface="Comic Sans MS" panose="030F0702030302020204" pitchFamily="66" charset="0"/>
                        </a:rPr>
                        <a:t>Meningitis</a:t>
                      </a:r>
                      <a:endParaRPr lang="en-IN" sz="2000" dirty="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extLst>
                  <a:ext uri="{0D108BD9-81ED-4DB2-BD59-A6C34878D82A}">
                    <a16:rowId xmlns:a16="http://schemas.microsoft.com/office/drawing/2014/main" val="300531765"/>
                  </a:ext>
                </a:extLst>
              </a:tr>
              <a:tr h="518447">
                <a:tc>
                  <a:txBody>
                    <a:bodyPr/>
                    <a:lstStyle/>
                    <a:p>
                      <a:pPr algn="just">
                        <a:spcAft>
                          <a:spcPts val="0"/>
                        </a:spcAft>
                      </a:pPr>
                      <a:r>
                        <a:rPr lang="en-US" sz="2000" dirty="0">
                          <a:effectLst/>
                          <a:latin typeface="Comic Sans MS" panose="030F0702030302020204" pitchFamily="66" charset="0"/>
                        </a:rPr>
                        <a:t>Yeast-like fungus</a:t>
                      </a:r>
                      <a:endParaRPr lang="en-IN" sz="2000" dirty="0">
                        <a:effectLst/>
                        <a:latin typeface="Comic Sans MS" panose="030F0702030302020204" pitchFamily="66" charset="0"/>
                      </a:endParaRPr>
                    </a:p>
                    <a:p>
                      <a:pPr algn="just">
                        <a:spcAft>
                          <a:spcPts val="0"/>
                        </a:spcAft>
                      </a:pPr>
                      <a:r>
                        <a:rPr lang="en-US" sz="2000" dirty="0">
                          <a:effectLst/>
                          <a:latin typeface="Comic Sans MS" panose="030F0702030302020204" pitchFamily="66" charset="0"/>
                        </a:rPr>
                        <a:t>Candida </a:t>
                      </a:r>
                      <a:r>
                        <a:rPr lang="en-US" sz="2000" dirty="0" err="1">
                          <a:effectLst/>
                          <a:latin typeface="Comic Sans MS" panose="030F0702030302020204" pitchFamily="66" charset="0"/>
                        </a:rPr>
                        <a:t>albicans</a:t>
                      </a:r>
                      <a:endParaRPr lang="en-IN" sz="2000" dirty="0">
                        <a:effectLst/>
                        <a:latin typeface="Comic Sans MS" panose="030F0702030302020204" pitchFamily="66" charset="0"/>
                        <a:ea typeface="Times New Roman" panose="02020603050405020304" pitchFamily="18" charset="0"/>
                      </a:endParaRPr>
                    </a:p>
                  </a:txBody>
                  <a:tcPr marL="68580" marR="68580" marT="0" marB="0"/>
                </a:tc>
                <a:tc>
                  <a:txBody>
                    <a:bodyPr/>
                    <a:lstStyle/>
                    <a:p>
                      <a:pP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spcAft>
                          <a:spcPts val="0"/>
                        </a:spcAft>
                      </a:pPr>
                      <a:r>
                        <a:rPr lang="en-US" sz="2000">
                          <a:effectLst/>
                          <a:latin typeface="Comic Sans MS" panose="030F0702030302020204" pitchFamily="66" charset="0"/>
                        </a:rPr>
                        <a:t>Thrush, systemic candidiasis</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Rarely</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extLst>
                  <a:ext uri="{0D108BD9-81ED-4DB2-BD59-A6C34878D82A}">
                    <a16:rowId xmlns:a16="http://schemas.microsoft.com/office/drawing/2014/main" val="1007477027"/>
                  </a:ext>
                </a:extLst>
              </a:tr>
              <a:tr h="1627344">
                <a:tc>
                  <a:txBody>
                    <a:bodyPr/>
                    <a:lstStyle/>
                    <a:p>
                      <a:pPr algn="just">
                        <a:spcAft>
                          <a:spcPts val="0"/>
                        </a:spcAft>
                      </a:pPr>
                      <a:r>
                        <a:rPr lang="en-US" sz="2000">
                          <a:effectLst/>
                          <a:latin typeface="Comic Sans MS" panose="030F0702030302020204" pitchFamily="66" charset="0"/>
                        </a:rPr>
                        <a:t>Filamentous fungi</a:t>
                      </a:r>
                      <a:endParaRPr lang="en-IN" sz="2000">
                        <a:effectLst/>
                        <a:latin typeface="Comic Sans MS" panose="030F0702030302020204" pitchFamily="66" charset="0"/>
                      </a:endParaRPr>
                    </a:p>
                    <a:p>
                      <a:pPr algn="just">
                        <a:spcAft>
                          <a:spcPts val="0"/>
                        </a:spcAft>
                      </a:pPr>
                      <a:r>
                        <a:rPr lang="en-US" sz="2000">
                          <a:effectLst/>
                          <a:latin typeface="Comic Sans MS" panose="030F0702030302020204" pitchFamily="66" charset="0"/>
                        </a:rPr>
                        <a:t>Trichophyton spp.</a:t>
                      </a:r>
                      <a:endParaRPr lang="en-IN" sz="2000">
                        <a:effectLst/>
                        <a:latin typeface="Comic Sans MS" panose="030F0702030302020204" pitchFamily="66" charset="0"/>
                      </a:endParaRPr>
                    </a:p>
                    <a:p>
                      <a:pPr algn="just">
                        <a:spcAft>
                          <a:spcPts val="0"/>
                        </a:spcAft>
                      </a:pPr>
                      <a:r>
                        <a:rPr lang="en-US" sz="2000">
                          <a:effectLst/>
                          <a:latin typeface="Comic Sans MS" panose="030F0702030302020204" pitchFamily="66" charset="0"/>
                        </a:rPr>
                        <a:t>Microsporum spp.</a:t>
                      </a:r>
                      <a:endParaRPr lang="en-IN" sz="2000">
                        <a:effectLst/>
                        <a:latin typeface="Comic Sans MS" panose="030F0702030302020204" pitchFamily="66" charset="0"/>
                      </a:endParaRPr>
                    </a:p>
                    <a:p>
                      <a:pPr algn="just">
                        <a:spcAft>
                          <a:spcPts val="0"/>
                        </a:spcAft>
                      </a:pPr>
                      <a:r>
                        <a:rPr lang="en-US" sz="2000">
                          <a:effectLst/>
                          <a:latin typeface="Comic Sans MS" panose="030F0702030302020204" pitchFamily="66" charset="0"/>
                        </a:rPr>
                        <a:t>Epidermophyton floccosum</a:t>
                      </a:r>
                      <a:endParaRPr lang="en-IN" sz="2000">
                        <a:effectLst/>
                        <a:latin typeface="Comic Sans MS" panose="030F0702030302020204" pitchFamily="66" charset="0"/>
                      </a:endParaRPr>
                    </a:p>
                    <a:p>
                      <a:pPr algn="just">
                        <a:spcBef>
                          <a:spcPts val="300"/>
                        </a:spcBef>
                        <a:spcAft>
                          <a:spcPts val="0"/>
                        </a:spcAft>
                      </a:pPr>
                      <a:r>
                        <a:rPr lang="en-US" sz="2000">
                          <a:effectLst/>
                          <a:latin typeface="Comic Sans MS" panose="030F0702030302020204" pitchFamily="66" charset="0"/>
                        </a:rPr>
                        <a:t>Aspergillus fumigatus</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just">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just">
                        <a:spcAft>
                          <a:spcPts val="0"/>
                        </a:spcAft>
                      </a:pPr>
                      <a:r>
                        <a:rPr lang="en-US" sz="2000">
                          <a:effectLst/>
                          <a:latin typeface="Comic Sans MS" panose="030F0702030302020204" pitchFamily="66" charset="0"/>
                        </a:rPr>
                        <a:t>All these organisms cause skin and nail infections and are referred to as tinea or 'ringworm'</a:t>
                      </a:r>
                      <a:endParaRPr lang="en-IN" sz="2000">
                        <a:effectLst/>
                        <a:latin typeface="Comic Sans MS" panose="030F0702030302020204" pitchFamily="66" charset="0"/>
                      </a:endParaRPr>
                    </a:p>
                    <a:p>
                      <a:pPr algn="just">
                        <a:spcBef>
                          <a:spcPts val="300"/>
                        </a:spcBef>
                        <a:spcAft>
                          <a:spcPts val="0"/>
                        </a:spcAft>
                      </a:pPr>
                      <a:r>
                        <a:rPr lang="en-US" sz="2000">
                          <a:effectLst/>
                          <a:latin typeface="Comic Sans MS" panose="030F0702030302020204" pitchFamily="66" charset="0"/>
                        </a:rPr>
                        <a:t>Pulmonary aspergillosis</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Bef>
                          <a:spcPts val="300"/>
                        </a:spcBef>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Bef>
                          <a:spcPts val="300"/>
                        </a:spcBef>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dirty="0">
                          <a:effectLst/>
                          <a:latin typeface="Comic Sans MS" panose="030F0702030302020204" pitchFamily="66" charset="0"/>
                        </a:rPr>
                        <a:t> </a:t>
                      </a:r>
                      <a:endParaRPr lang="en-IN" sz="2000" dirty="0">
                        <a:effectLst/>
                        <a:latin typeface="Comic Sans MS" panose="030F0702030302020204" pitchFamily="66" charset="0"/>
                      </a:endParaRPr>
                    </a:p>
                    <a:p>
                      <a:pPr algn="ctr">
                        <a:spcAft>
                          <a:spcPts val="0"/>
                        </a:spcAft>
                      </a:pPr>
                      <a:r>
                        <a:rPr lang="en-US" sz="2000" dirty="0">
                          <a:effectLst/>
                          <a:latin typeface="Comic Sans MS" panose="030F0702030302020204" pitchFamily="66" charset="0"/>
                        </a:rPr>
                        <a:t>+++</a:t>
                      </a:r>
                      <a:endParaRPr lang="en-IN" sz="2000" dirty="0">
                        <a:effectLst/>
                        <a:latin typeface="Comic Sans MS" panose="030F0702030302020204" pitchFamily="66" charset="0"/>
                      </a:endParaRPr>
                    </a:p>
                    <a:p>
                      <a:pPr algn="ctr">
                        <a:spcAft>
                          <a:spcPts val="0"/>
                        </a:spcAft>
                      </a:pPr>
                      <a:r>
                        <a:rPr lang="en-US" sz="2000" dirty="0">
                          <a:effectLst/>
                          <a:latin typeface="Comic Sans MS" panose="030F0702030302020204" pitchFamily="66" charset="0"/>
                        </a:rPr>
                        <a:t>+++</a:t>
                      </a:r>
                      <a:endParaRPr lang="en-IN" sz="2000" dirty="0">
                        <a:effectLst/>
                        <a:latin typeface="Comic Sans MS" panose="030F0702030302020204" pitchFamily="66" charset="0"/>
                      </a:endParaRPr>
                    </a:p>
                    <a:p>
                      <a:pPr algn="ctr">
                        <a:spcAft>
                          <a:spcPts val="0"/>
                        </a:spcAft>
                      </a:pPr>
                      <a:r>
                        <a:rPr lang="en-US" sz="2000" dirty="0">
                          <a:effectLst/>
                          <a:latin typeface="Comic Sans MS" panose="030F0702030302020204" pitchFamily="66" charset="0"/>
                        </a:rPr>
                        <a:t>+++</a:t>
                      </a:r>
                      <a:endParaRPr lang="en-IN" sz="2000" dirty="0">
                        <a:effectLst/>
                        <a:latin typeface="Comic Sans MS" panose="030F0702030302020204" pitchFamily="66" charset="0"/>
                      </a:endParaRPr>
                    </a:p>
                    <a:p>
                      <a:pPr algn="ctr">
                        <a:spcBef>
                          <a:spcPts val="300"/>
                        </a:spcBef>
                        <a:spcAft>
                          <a:spcPts val="0"/>
                        </a:spcAft>
                      </a:pPr>
                      <a:r>
                        <a:rPr lang="en-US" sz="2000" dirty="0">
                          <a:effectLst/>
                          <a:latin typeface="Comic Sans MS" panose="030F0702030302020204" pitchFamily="66" charset="0"/>
                        </a:rPr>
                        <a:t>+</a:t>
                      </a:r>
                      <a:endParaRPr lang="en-IN" sz="2000" dirty="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Bef>
                          <a:spcPts val="300"/>
                        </a:spcBef>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extLst>
                  <a:ext uri="{0D108BD9-81ED-4DB2-BD59-A6C34878D82A}">
                    <a16:rowId xmlns:a16="http://schemas.microsoft.com/office/drawing/2014/main" val="2979017888"/>
                  </a:ext>
                </a:extLst>
              </a:tr>
              <a:tr h="1036892">
                <a:tc>
                  <a:txBody>
                    <a:bodyPr/>
                    <a:lstStyle/>
                    <a:p>
                      <a:pPr algn="just">
                        <a:spcAft>
                          <a:spcPts val="0"/>
                        </a:spcAft>
                      </a:pPr>
                      <a:r>
                        <a:rPr lang="en-US" sz="2000">
                          <a:effectLst/>
                          <a:latin typeface="Comic Sans MS" panose="030F0702030302020204" pitchFamily="66" charset="0"/>
                        </a:rPr>
                        <a:t>Dimorphic fungi</a:t>
                      </a:r>
                      <a:endParaRPr lang="en-IN" sz="2000">
                        <a:effectLst/>
                        <a:latin typeface="Comic Sans MS" panose="030F0702030302020204" pitchFamily="66" charset="0"/>
                      </a:endParaRPr>
                    </a:p>
                    <a:p>
                      <a:pPr algn="just">
                        <a:spcAft>
                          <a:spcPts val="0"/>
                        </a:spcAft>
                      </a:pPr>
                      <a:r>
                        <a:rPr lang="en-US" sz="2000">
                          <a:effectLst/>
                          <a:latin typeface="Comic Sans MS" panose="030F0702030302020204" pitchFamily="66" charset="0"/>
                        </a:rPr>
                        <a:t>Histoplasma capsulatum</a:t>
                      </a:r>
                      <a:endParaRPr lang="en-IN" sz="2000">
                        <a:effectLst/>
                        <a:latin typeface="Comic Sans MS" panose="030F0702030302020204" pitchFamily="66" charset="0"/>
                      </a:endParaRPr>
                    </a:p>
                    <a:p>
                      <a:pPr algn="just">
                        <a:spcAft>
                          <a:spcPts val="0"/>
                        </a:spcAft>
                      </a:pPr>
                      <a:r>
                        <a:rPr lang="en-US" sz="2000">
                          <a:effectLst/>
                          <a:latin typeface="Comic Sans MS" panose="030F0702030302020204" pitchFamily="66" charset="0"/>
                        </a:rPr>
                        <a:t>Coccidioides immitis</a:t>
                      </a:r>
                      <a:endParaRPr lang="en-IN" sz="2000">
                        <a:effectLst/>
                        <a:latin typeface="Comic Sans MS" panose="030F0702030302020204" pitchFamily="66" charset="0"/>
                      </a:endParaRPr>
                    </a:p>
                    <a:p>
                      <a:pPr algn="just">
                        <a:spcAft>
                          <a:spcPts val="0"/>
                        </a:spcAft>
                      </a:pPr>
                      <a:r>
                        <a:rPr lang="en-US" sz="2000">
                          <a:effectLst/>
                          <a:latin typeface="Comic Sans MS" panose="030F0702030302020204" pitchFamily="66" charset="0"/>
                        </a:rPr>
                        <a:t>Blastomyces dermatides</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just">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just">
                        <a:spcAft>
                          <a:spcPts val="0"/>
                        </a:spcAft>
                      </a:pPr>
                      <a:r>
                        <a:rPr lang="en-US" sz="2000">
                          <a:effectLst/>
                          <a:latin typeface="Comic Sans MS" panose="030F0702030302020204" pitchFamily="66" charset="0"/>
                        </a:rPr>
                        <a:t>Histoplasmosis</a:t>
                      </a:r>
                      <a:endParaRPr lang="en-IN" sz="2000">
                        <a:effectLst/>
                        <a:latin typeface="Comic Sans MS" panose="030F0702030302020204" pitchFamily="66" charset="0"/>
                      </a:endParaRPr>
                    </a:p>
                    <a:p>
                      <a:pPr algn="just">
                        <a:spcAft>
                          <a:spcPts val="0"/>
                        </a:spcAft>
                      </a:pPr>
                      <a:r>
                        <a:rPr lang="en-US" sz="2000">
                          <a:effectLst/>
                          <a:latin typeface="Comic Sans MS" panose="030F0702030302020204" pitchFamily="66" charset="0"/>
                        </a:rPr>
                        <a:t>Coccidiomycosis</a:t>
                      </a:r>
                      <a:endParaRPr lang="en-IN" sz="2000">
                        <a:effectLst/>
                        <a:latin typeface="Comic Sans MS" panose="030F0702030302020204" pitchFamily="66" charset="0"/>
                      </a:endParaRPr>
                    </a:p>
                    <a:p>
                      <a:pPr algn="just">
                        <a:spcAft>
                          <a:spcPts val="0"/>
                        </a:spcAft>
                      </a:pPr>
                      <a:r>
                        <a:rPr lang="en-US" sz="2000">
                          <a:effectLst/>
                          <a:latin typeface="Comic Sans MS" panose="030F0702030302020204" pitchFamily="66" charset="0"/>
                        </a:rPr>
                        <a:t>Blastomycosis</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a:effectLst/>
                          <a:latin typeface="Comic Sans MS" panose="030F0702030302020204" pitchFamily="66" charset="0"/>
                        </a:rPr>
                        <a:t> </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ndParaRPr>
                    </a:p>
                    <a:p>
                      <a:pPr algn="ctr">
                        <a:spcAft>
                          <a:spcPts val="0"/>
                        </a:spcAft>
                      </a:pPr>
                      <a:r>
                        <a:rPr lang="en-US" sz="2000">
                          <a:effectLst/>
                          <a:latin typeface="Comic Sans MS" panose="030F0702030302020204" pitchFamily="66" charset="0"/>
                        </a:rPr>
                        <a:t>+</a:t>
                      </a:r>
                      <a:endParaRPr lang="en-IN" sz="2000">
                        <a:effectLst/>
                        <a:latin typeface="Comic Sans MS" panose="030F0702030302020204" pitchFamily="66" charset="0"/>
                        <a:ea typeface="Times New Roman" panose="02020603050405020304" pitchFamily="18" charset="0"/>
                      </a:endParaRPr>
                    </a:p>
                  </a:txBody>
                  <a:tcPr marL="68580" marR="68580" marT="0" marB="0"/>
                </a:tc>
                <a:tc>
                  <a:txBody>
                    <a:bodyPr/>
                    <a:lstStyle/>
                    <a:p>
                      <a:pPr algn="ctr">
                        <a:spcAft>
                          <a:spcPts val="0"/>
                        </a:spcAft>
                      </a:pPr>
                      <a:r>
                        <a:rPr lang="en-US" sz="2000" dirty="0">
                          <a:effectLst/>
                          <a:latin typeface="Comic Sans MS" panose="030F0702030302020204" pitchFamily="66" charset="0"/>
                        </a:rPr>
                        <a:t> </a:t>
                      </a:r>
                      <a:endParaRPr lang="en-IN" sz="2000" dirty="0">
                        <a:effectLst/>
                        <a:latin typeface="Comic Sans MS" panose="030F0702030302020204" pitchFamily="66" charset="0"/>
                      </a:endParaRPr>
                    </a:p>
                    <a:p>
                      <a:pPr algn="ctr">
                        <a:spcAft>
                          <a:spcPts val="0"/>
                        </a:spcAft>
                      </a:pPr>
                      <a:r>
                        <a:rPr lang="en-US" sz="2000" dirty="0">
                          <a:effectLst/>
                          <a:latin typeface="Comic Sans MS" panose="030F0702030302020204" pitchFamily="66" charset="0"/>
                        </a:rPr>
                        <a:t>-</a:t>
                      </a:r>
                      <a:endParaRPr lang="en-IN" sz="2000" dirty="0">
                        <a:effectLst/>
                        <a:latin typeface="Comic Sans MS" panose="030F0702030302020204" pitchFamily="66" charset="0"/>
                      </a:endParaRPr>
                    </a:p>
                    <a:p>
                      <a:pPr algn="ctr">
                        <a:spcAft>
                          <a:spcPts val="0"/>
                        </a:spcAft>
                      </a:pPr>
                      <a:r>
                        <a:rPr lang="en-US" sz="2000" dirty="0">
                          <a:effectLst/>
                          <a:latin typeface="Comic Sans MS" panose="030F0702030302020204" pitchFamily="66" charset="0"/>
                        </a:rPr>
                        <a:t>-</a:t>
                      </a:r>
                      <a:endParaRPr lang="en-IN" sz="2000" dirty="0">
                        <a:effectLst/>
                        <a:latin typeface="Comic Sans MS" panose="030F0702030302020204" pitchFamily="66" charset="0"/>
                      </a:endParaRPr>
                    </a:p>
                    <a:p>
                      <a:pPr algn="ctr">
                        <a:spcAft>
                          <a:spcPts val="0"/>
                        </a:spcAft>
                      </a:pPr>
                      <a:r>
                        <a:rPr lang="en-US" sz="2000" dirty="0">
                          <a:effectLst/>
                          <a:latin typeface="Comic Sans MS" panose="030F0702030302020204" pitchFamily="66" charset="0"/>
                        </a:rPr>
                        <a:t>-</a:t>
                      </a:r>
                      <a:endParaRPr lang="en-IN" sz="2000" dirty="0">
                        <a:effectLst/>
                        <a:latin typeface="Comic Sans MS" panose="030F0702030302020204" pitchFamily="66" charset="0"/>
                        <a:ea typeface="Times New Roman" panose="02020603050405020304" pitchFamily="18" charset="0"/>
                      </a:endParaRPr>
                    </a:p>
                  </a:txBody>
                  <a:tcPr marL="68580" marR="68580" marT="0" marB="0"/>
                </a:tc>
                <a:extLst>
                  <a:ext uri="{0D108BD9-81ED-4DB2-BD59-A6C34878D82A}">
                    <a16:rowId xmlns:a16="http://schemas.microsoft.com/office/drawing/2014/main" val="3398956620"/>
                  </a:ext>
                </a:extLst>
              </a:tr>
            </a:tbl>
          </a:graphicData>
        </a:graphic>
      </p:graphicFrame>
      <p:sp>
        <p:nvSpPr>
          <p:cNvPr id="5" name="Rectangle 4"/>
          <p:cNvSpPr/>
          <p:nvPr/>
        </p:nvSpPr>
        <p:spPr>
          <a:xfrm>
            <a:off x="190497" y="191185"/>
            <a:ext cx="11839577" cy="430887"/>
          </a:xfrm>
          <a:prstGeom prst="rect">
            <a:avLst/>
          </a:prstGeom>
        </p:spPr>
        <p:txBody>
          <a:bodyPr wrap="square">
            <a:spAutoFit/>
          </a:bodyPr>
          <a:lstStyle/>
          <a:p>
            <a:r>
              <a:rPr lang="en-US" sz="2200" b="1" dirty="0">
                <a:solidFill>
                  <a:srgbClr val="FF0000"/>
                </a:solidFill>
                <a:latin typeface="Comic Sans MS" panose="030F0702030302020204" pitchFamily="66" charset="0"/>
                <a:ea typeface="Times New Roman" panose="02020603050405020304" pitchFamily="18" charset="0"/>
              </a:rPr>
              <a:t>Some common fungal infections and their sensitivity to various classes of antifungals</a:t>
            </a:r>
            <a:endParaRPr lang="en-IN" sz="22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542417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273" y="579233"/>
            <a:ext cx="8242852" cy="757997"/>
          </a:xfrm>
          <a:solidFill>
            <a:srgbClr val="000099"/>
          </a:solidFill>
          <a:ln w="25400">
            <a:solidFill>
              <a:srgbClr val="C00000"/>
            </a:solidFill>
          </a:ln>
        </p:spPr>
        <p:txBody>
          <a:bodyPr>
            <a:normAutofit/>
          </a:bodyPr>
          <a:lstStyle/>
          <a:p>
            <a:pPr algn="just"/>
            <a:r>
              <a:rPr lang="en-US" b="1" dirty="0" smtClean="0">
                <a:solidFill>
                  <a:schemeClr val="bg1"/>
                </a:solidFill>
                <a:latin typeface="Comic Sans MS" panose="030F0702030302020204" pitchFamily="66" charset="0"/>
              </a:rPr>
              <a:t>OTHER TOPICAL AGENTS</a:t>
            </a:r>
            <a:endParaRPr lang="en-IN"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401293" y="1472927"/>
            <a:ext cx="11266832" cy="5270773"/>
          </a:xfrm>
        </p:spPr>
        <p:txBody>
          <a:bodyPr>
            <a:noAutofit/>
          </a:bodyPr>
          <a:lstStyle/>
          <a:p>
            <a:pPr marL="0" lvl="0" indent="0" algn="just">
              <a:buNone/>
            </a:pPr>
            <a:r>
              <a:rPr lang="en-US" b="1" dirty="0">
                <a:solidFill>
                  <a:srgbClr val="FF0000"/>
                </a:solidFill>
                <a:latin typeface="Comic Sans MS" panose="030F0702030302020204" pitchFamily="66" charset="0"/>
              </a:rPr>
              <a:t>BENZOIC ACID:</a:t>
            </a:r>
            <a:endParaRPr lang="en-IN" dirty="0">
              <a:solidFill>
                <a:srgbClr val="FF0000"/>
              </a:solidFill>
              <a:latin typeface="Comic Sans MS" panose="030F0702030302020204" pitchFamily="66" charset="0"/>
            </a:endParaRPr>
          </a:p>
          <a:p>
            <a:pPr lvl="0" algn="just"/>
            <a:r>
              <a:rPr lang="en-US" dirty="0">
                <a:latin typeface="Comic Sans MS" panose="030F0702030302020204" pitchFamily="66" charset="0"/>
              </a:rPr>
              <a:t>It is </a:t>
            </a:r>
            <a:r>
              <a:rPr lang="en-US" dirty="0">
                <a:solidFill>
                  <a:srgbClr val="FF0000"/>
                </a:solidFill>
                <a:latin typeface="Comic Sans MS" panose="030F0702030302020204" pitchFamily="66" charset="0"/>
              </a:rPr>
              <a:t>bacteriostatic and </a:t>
            </a:r>
            <a:r>
              <a:rPr lang="en-US" dirty="0" err="1">
                <a:solidFill>
                  <a:srgbClr val="FF0000"/>
                </a:solidFill>
                <a:latin typeface="Comic Sans MS" panose="030F0702030302020204" pitchFamily="66" charset="0"/>
              </a:rPr>
              <a:t>fungistatic</a:t>
            </a:r>
            <a:r>
              <a:rPr lang="en-US" dirty="0">
                <a:latin typeface="Comic Sans MS" panose="030F0702030302020204" pitchFamily="66" charset="0"/>
              </a:rPr>
              <a:t>, hence used as preservative in foodstuffs.</a:t>
            </a:r>
            <a:endParaRPr lang="en-IN" dirty="0">
              <a:latin typeface="Comic Sans MS" panose="030F0702030302020204" pitchFamily="66" charset="0"/>
            </a:endParaRPr>
          </a:p>
          <a:p>
            <a:pPr lvl="0" algn="just"/>
            <a:r>
              <a:rPr lang="en-US" dirty="0">
                <a:latin typeface="Comic Sans MS" panose="030F0702030302020204" pitchFamily="66" charset="0"/>
              </a:rPr>
              <a:t>It is the active ingredient of </a:t>
            </a:r>
            <a:r>
              <a:rPr lang="en-US" u="sng" dirty="0">
                <a:solidFill>
                  <a:srgbClr val="FF0000"/>
                </a:solidFill>
                <a:latin typeface="Comic Sans MS" panose="030F0702030302020204" pitchFamily="66" charset="0"/>
              </a:rPr>
              <a:t>Whitefield’s ointment</a:t>
            </a:r>
            <a:r>
              <a:rPr lang="en-US" dirty="0">
                <a:latin typeface="Comic Sans MS" panose="030F0702030302020204" pitchFamily="66" charset="0"/>
              </a:rPr>
              <a:t> or compound ointment of benzoic acid which contains </a:t>
            </a:r>
            <a:r>
              <a:rPr lang="en-US" u="sng" dirty="0">
                <a:latin typeface="Comic Sans MS" panose="030F0702030302020204" pitchFamily="66" charset="0"/>
              </a:rPr>
              <a:t>6% benzoic acid and 3% salicylic acid</a:t>
            </a:r>
            <a:r>
              <a:rPr lang="en-US" dirty="0">
                <a:latin typeface="Comic Sans MS" panose="030F0702030302020204" pitchFamily="66" charset="0"/>
              </a:rPr>
              <a:t>.</a:t>
            </a:r>
            <a:endParaRPr lang="en-IN" dirty="0">
              <a:latin typeface="Comic Sans MS" panose="030F0702030302020204" pitchFamily="66" charset="0"/>
            </a:endParaRPr>
          </a:p>
          <a:p>
            <a:pPr lvl="0" algn="just"/>
            <a:r>
              <a:rPr lang="en-US" dirty="0">
                <a:latin typeface="Comic Sans MS" panose="030F0702030302020204" pitchFamily="66" charset="0"/>
              </a:rPr>
              <a:t>Benzoic acid is effective against </a:t>
            </a:r>
            <a:r>
              <a:rPr lang="en-US" i="1" dirty="0" err="1">
                <a:solidFill>
                  <a:srgbClr val="0000FF"/>
                </a:solidFill>
                <a:latin typeface="Comic Sans MS" panose="030F0702030302020204" pitchFamily="66" charset="0"/>
              </a:rPr>
              <a:t>Trichophyton</a:t>
            </a:r>
            <a:r>
              <a:rPr lang="en-US" dirty="0">
                <a:solidFill>
                  <a:srgbClr val="0000FF"/>
                </a:solidFill>
                <a:latin typeface="Comic Sans MS" panose="030F0702030302020204" pitchFamily="66" charset="0"/>
              </a:rPr>
              <a:t> infection</a:t>
            </a:r>
            <a:r>
              <a:rPr lang="en-US" dirty="0">
                <a:latin typeface="Comic Sans MS" panose="030F0702030302020204" pitchFamily="66" charset="0"/>
              </a:rPr>
              <a:t>.</a:t>
            </a:r>
            <a:endParaRPr lang="en-IN" dirty="0">
              <a:latin typeface="Comic Sans MS" panose="030F0702030302020204" pitchFamily="66" charset="0"/>
            </a:endParaRPr>
          </a:p>
          <a:p>
            <a:pPr marL="0" lvl="0" indent="0" algn="just">
              <a:buNone/>
            </a:pPr>
            <a:r>
              <a:rPr lang="en-US" b="1" dirty="0">
                <a:solidFill>
                  <a:srgbClr val="FF0000"/>
                </a:solidFill>
                <a:latin typeface="Comic Sans MS" panose="030F0702030302020204" pitchFamily="66" charset="0"/>
              </a:rPr>
              <a:t>SALICYLIC ACID:</a:t>
            </a:r>
            <a:endParaRPr lang="en-IN" b="1" dirty="0">
              <a:solidFill>
                <a:srgbClr val="FF0000"/>
              </a:solidFill>
              <a:latin typeface="Comic Sans MS" panose="030F0702030302020204" pitchFamily="66" charset="0"/>
            </a:endParaRPr>
          </a:p>
          <a:p>
            <a:pPr lvl="0" algn="just"/>
            <a:r>
              <a:rPr lang="en-US" dirty="0">
                <a:latin typeface="Comic Sans MS" panose="030F0702030302020204" pitchFamily="66" charset="0"/>
              </a:rPr>
              <a:t>It has </a:t>
            </a:r>
            <a:r>
              <a:rPr lang="en-US" u="sng" dirty="0" err="1">
                <a:solidFill>
                  <a:srgbClr val="FF0000"/>
                </a:solidFill>
                <a:latin typeface="Comic Sans MS" panose="030F0702030302020204" pitchFamily="66" charset="0"/>
              </a:rPr>
              <a:t>keratolytic</a:t>
            </a:r>
            <a:r>
              <a:rPr lang="en-US" u="sng" dirty="0">
                <a:solidFill>
                  <a:srgbClr val="FF0000"/>
                </a:solidFill>
                <a:latin typeface="Comic Sans MS" panose="030F0702030302020204" pitchFamily="66" charset="0"/>
              </a:rPr>
              <a:t> and some </a:t>
            </a:r>
            <a:r>
              <a:rPr lang="en-US" u="sng" dirty="0" err="1">
                <a:solidFill>
                  <a:srgbClr val="FF0000"/>
                </a:solidFill>
                <a:latin typeface="Comic Sans MS" panose="030F0702030302020204" pitchFamily="66" charset="0"/>
              </a:rPr>
              <a:t>fungistatic</a:t>
            </a:r>
            <a:r>
              <a:rPr lang="en-US" dirty="0">
                <a:latin typeface="Comic Sans MS" panose="030F0702030302020204" pitchFamily="66" charset="0"/>
              </a:rPr>
              <a:t> activity. So, suitable for </a:t>
            </a:r>
            <a:r>
              <a:rPr lang="en-US" u="sng" dirty="0">
                <a:solidFill>
                  <a:srgbClr val="FF0000"/>
                </a:solidFill>
                <a:latin typeface="Comic Sans MS" panose="030F0702030302020204" pitchFamily="66" charset="0"/>
              </a:rPr>
              <a:t>topical ringworm</a:t>
            </a:r>
            <a:r>
              <a:rPr lang="en-US" dirty="0">
                <a:latin typeface="Comic Sans MS" panose="030F0702030302020204" pitchFamily="66" charset="0"/>
              </a:rPr>
              <a:t> treatment : It softens the crust and then acts on the organism so revealed. It is applied as Whitefield’s ointment.</a:t>
            </a:r>
            <a:endParaRPr lang="en-IN" dirty="0">
              <a:latin typeface="Comic Sans MS" panose="030F0702030302020204" pitchFamily="66" charset="0"/>
            </a:endParaRPr>
          </a:p>
        </p:txBody>
      </p:sp>
      <p:sp>
        <p:nvSpPr>
          <p:cNvPr id="5" name="AutoShape 1" descr="View drug information"/>
          <p:cNvSpPr>
            <a:spLocks noChangeAspect="1" noChangeArrowheads="1"/>
          </p:cNvSpPr>
          <p:nvPr/>
        </p:nvSpPr>
        <p:spPr bwMode="auto">
          <a:xfrm>
            <a:off x="0" y="0"/>
            <a:ext cx="84138" cy="1444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just"/>
            <a:endParaRPr lang="en-IN"/>
          </a:p>
        </p:txBody>
      </p:sp>
    </p:spTree>
    <p:extLst>
      <p:ext uri="{BB962C8B-B14F-4D97-AF65-F5344CB8AC3E}">
        <p14:creationId xmlns:p14="http://schemas.microsoft.com/office/powerpoint/2010/main" val="1284316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273" y="579233"/>
            <a:ext cx="6328327" cy="757997"/>
          </a:xfrm>
          <a:solidFill>
            <a:srgbClr val="000099"/>
          </a:solidFill>
          <a:ln w="25400">
            <a:solidFill>
              <a:srgbClr val="C00000"/>
            </a:solidFill>
          </a:ln>
        </p:spPr>
        <p:txBody>
          <a:bodyPr>
            <a:normAutofit/>
          </a:bodyPr>
          <a:lstStyle/>
          <a:p>
            <a:pPr algn="just"/>
            <a:r>
              <a:rPr lang="en-US" sz="3200" b="1" dirty="0" smtClean="0">
                <a:solidFill>
                  <a:schemeClr val="bg1"/>
                </a:solidFill>
                <a:latin typeface="Comic Sans MS" panose="030F0702030302020204" pitchFamily="66" charset="0"/>
              </a:rPr>
              <a:t>Other Topical Agents    </a:t>
            </a:r>
            <a:r>
              <a:rPr lang="en-US" sz="2000" b="1" dirty="0" err="1" smtClean="0">
                <a:solidFill>
                  <a:schemeClr val="bg1"/>
                </a:solidFill>
                <a:latin typeface="Comic Sans MS" panose="030F0702030302020204" pitchFamily="66" charset="0"/>
              </a:rPr>
              <a:t>contd</a:t>
            </a:r>
            <a:r>
              <a:rPr lang="en-US" sz="2000" b="1" dirty="0" smtClean="0">
                <a:solidFill>
                  <a:schemeClr val="bg1"/>
                </a:solidFill>
                <a:latin typeface="Comic Sans MS" panose="030F0702030302020204" pitchFamily="66" charset="0"/>
              </a:rPr>
              <a:t>…</a:t>
            </a:r>
            <a:endParaRPr lang="en-IN" sz="3200"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401293" y="1472927"/>
            <a:ext cx="11266832" cy="5270773"/>
          </a:xfrm>
        </p:spPr>
        <p:txBody>
          <a:bodyPr>
            <a:noAutofit/>
          </a:bodyPr>
          <a:lstStyle/>
          <a:p>
            <a:pPr marL="0" lvl="0" indent="0" algn="just">
              <a:buNone/>
            </a:pPr>
            <a:r>
              <a:rPr lang="en-US" b="1" dirty="0">
                <a:solidFill>
                  <a:srgbClr val="FF0000"/>
                </a:solidFill>
                <a:latin typeface="Comic Sans MS" panose="030F0702030302020204" pitchFamily="66" charset="0"/>
              </a:rPr>
              <a:t>UNDECYLENIC ACID:</a:t>
            </a:r>
            <a:endParaRPr lang="en-IN" dirty="0">
              <a:solidFill>
                <a:srgbClr val="FF0000"/>
              </a:solidFill>
              <a:latin typeface="Comic Sans MS" panose="030F0702030302020204" pitchFamily="66" charset="0"/>
            </a:endParaRPr>
          </a:p>
          <a:p>
            <a:pPr lvl="0" algn="just"/>
            <a:r>
              <a:rPr lang="en-US" dirty="0">
                <a:latin typeface="Comic Sans MS" panose="030F0702030302020204" pitchFamily="66" charset="0"/>
              </a:rPr>
              <a:t>It is </a:t>
            </a:r>
            <a:r>
              <a:rPr lang="en-US" dirty="0" err="1">
                <a:solidFill>
                  <a:srgbClr val="FF0000"/>
                </a:solidFill>
                <a:latin typeface="Comic Sans MS" panose="030F0702030302020204" pitchFamily="66" charset="0"/>
              </a:rPr>
              <a:t>fungistatic</a:t>
            </a:r>
            <a:r>
              <a:rPr lang="en-US" dirty="0">
                <a:latin typeface="Comic Sans MS" panose="030F0702030302020204" pitchFamily="66" charset="0"/>
              </a:rPr>
              <a:t> esp. against </a:t>
            </a:r>
            <a:r>
              <a:rPr lang="en-US" i="1" dirty="0" err="1">
                <a:latin typeface="Comic Sans MS" panose="030F0702030302020204" pitchFamily="66" charset="0"/>
              </a:rPr>
              <a:t>Microsporum</a:t>
            </a:r>
            <a:r>
              <a:rPr lang="en-US" dirty="0">
                <a:latin typeface="Comic Sans MS" panose="030F0702030302020204" pitchFamily="66" charset="0"/>
              </a:rPr>
              <a:t> spp.</a:t>
            </a:r>
            <a:endParaRPr lang="en-IN" dirty="0">
              <a:latin typeface="Comic Sans MS" panose="030F0702030302020204" pitchFamily="66" charset="0"/>
            </a:endParaRPr>
          </a:p>
          <a:p>
            <a:pPr lvl="0" algn="just"/>
            <a:r>
              <a:rPr lang="en-US" dirty="0">
                <a:latin typeface="Comic Sans MS" panose="030F0702030302020204" pitchFamily="66" charset="0"/>
              </a:rPr>
              <a:t>At higher concentrations, the acid tends to be irritant, so the zinc or copper salts are often used in combination, both to minimize this effect and to use the antifungal action of copper salts.</a:t>
            </a:r>
            <a:endParaRPr lang="en-IN" dirty="0">
              <a:latin typeface="Comic Sans MS" panose="030F0702030302020204" pitchFamily="66" charset="0"/>
            </a:endParaRPr>
          </a:p>
          <a:p>
            <a:pPr marL="0" lvl="0" indent="0" algn="just">
              <a:buNone/>
            </a:pPr>
            <a:r>
              <a:rPr lang="en-US" b="1" dirty="0">
                <a:solidFill>
                  <a:srgbClr val="FF0000"/>
                </a:solidFill>
                <a:latin typeface="Comic Sans MS" panose="030F0702030302020204" pitchFamily="66" charset="0"/>
              </a:rPr>
              <a:t>COPPER SULPHATE:</a:t>
            </a:r>
            <a:endParaRPr lang="en-IN" dirty="0">
              <a:solidFill>
                <a:srgbClr val="FF0000"/>
              </a:solidFill>
              <a:latin typeface="Comic Sans MS" panose="030F0702030302020204" pitchFamily="66" charset="0"/>
            </a:endParaRPr>
          </a:p>
          <a:p>
            <a:pPr lvl="0" algn="just"/>
            <a:r>
              <a:rPr lang="en-US" dirty="0">
                <a:latin typeface="Comic Sans MS" panose="030F0702030302020204" pitchFamily="66" charset="0"/>
              </a:rPr>
              <a:t>It is </a:t>
            </a:r>
            <a:r>
              <a:rPr lang="en-US" dirty="0">
                <a:solidFill>
                  <a:srgbClr val="FF0000"/>
                </a:solidFill>
                <a:latin typeface="Comic Sans MS" panose="030F0702030302020204" pitchFamily="66" charset="0"/>
              </a:rPr>
              <a:t>strongly fungicidal,</a:t>
            </a:r>
            <a:r>
              <a:rPr lang="en-US" dirty="0">
                <a:latin typeface="Comic Sans MS" panose="030F0702030302020204" pitchFamily="66" charset="0"/>
              </a:rPr>
              <a:t> partly by virtue of its astringent and caustic nature, partly by specific effect by the copper ion.</a:t>
            </a:r>
            <a:endParaRPr lang="en-IN" dirty="0">
              <a:latin typeface="Comic Sans MS" panose="030F0702030302020204" pitchFamily="66" charset="0"/>
            </a:endParaRPr>
          </a:p>
          <a:p>
            <a:pPr lvl="0" algn="just"/>
            <a:r>
              <a:rPr lang="en-US" dirty="0">
                <a:solidFill>
                  <a:srgbClr val="FF0000"/>
                </a:solidFill>
                <a:latin typeface="Comic Sans MS" panose="030F0702030302020204" pitchFamily="66" charset="0"/>
              </a:rPr>
              <a:t>1 – 2% aqueous solution and 5% ointment can be used</a:t>
            </a:r>
            <a:r>
              <a:rPr lang="en-US" dirty="0">
                <a:latin typeface="Comic Sans MS" panose="030F0702030302020204" pitchFamily="66" charset="0"/>
              </a:rPr>
              <a:t>.</a:t>
            </a:r>
            <a:endParaRPr lang="en-IN" dirty="0">
              <a:latin typeface="Comic Sans MS" panose="030F0702030302020204" pitchFamily="66" charset="0"/>
            </a:endParaRPr>
          </a:p>
        </p:txBody>
      </p:sp>
      <p:sp>
        <p:nvSpPr>
          <p:cNvPr id="5" name="AutoShape 1" descr="View drug information"/>
          <p:cNvSpPr>
            <a:spLocks noChangeAspect="1" noChangeArrowheads="1"/>
          </p:cNvSpPr>
          <p:nvPr/>
        </p:nvSpPr>
        <p:spPr bwMode="auto">
          <a:xfrm>
            <a:off x="0" y="0"/>
            <a:ext cx="84138" cy="1444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just"/>
            <a:endParaRPr lang="en-IN"/>
          </a:p>
        </p:txBody>
      </p:sp>
    </p:spTree>
    <p:extLst>
      <p:ext uri="{BB962C8B-B14F-4D97-AF65-F5344CB8AC3E}">
        <p14:creationId xmlns:p14="http://schemas.microsoft.com/office/powerpoint/2010/main" val="3587493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descr="H:\Pictures\Blossoms\PTBL0096.JPG"/>
          <p:cNvPicPr>
            <a:picLocks noChangeAspect="1" noChangeArrowheads="1"/>
          </p:cNvPicPr>
          <p:nvPr/>
        </p:nvPicPr>
        <p:blipFill>
          <a:blip r:embed="rId2"/>
          <a:srcRect/>
          <a:stretch>
            <a:fillRect/>
          </a:stretch>
        </p:blipFill>
        <p:spPr bwMode="auto">
          <a:xfrm>
            <a:off x="1723698" y="245420"/>
            <a:ext cx="8660524" cy="6439876"/>
          </a:xfrm>
          <a:prstGeom prst="rect">
            <a:avLst/>
          </a:prstGeom>
          <a:noFill/>
        </p:spPr>
      </p:pic>
      <p:sp>
        <p:nvSpPr>
          <p:cNvPr id="4" name="Rectangle 3"/>
          <p:cNvSpPr/>
          <p:nvPr/>
        </p:nvSpPr>
        <p:spPr>
          <a:xfrm>
            <a:off x="3884644" y="2438401"/>
            <a:ext cx="4575996" cy="1323439"/>
          </a:xfrm>
          <a:prstGeom prst="rect">
            <a:avLst/>
          </a:prstGeom>
          <a:noFill/>
        </p:spPr>
        <p:txBody>
          <a:bodyPr wrap="none" lIns="91440" tIns="45720" rIns="91440" bIns="45720">
            <a:spAutoFit/>
          </a:bodyPr>
          <a:lstStyle/>
          <a:p>
            <a:pPr algn="ctr"/>
            <a:r>
              <a:rPr lang="en-US" sz="8000" b="1" dirty="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Thank You</a:t>
            </a:r>
          </a:p>
        </p:txBody>
      </p:sp>
    </p:spTree>
    <p:extLst>
      <p:ext uri="{BB962C8B-B14F-4D97-AF65-F5344CB8AC3E}">
        <p14:creationId xmlns:p14="http://schemas.microsoft.com/office/powerpoint/2010/main" val="21171556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273" y="579233"/>
            <a:ext cx="8242852" cy="757997"/>
          </a:xfrm>
          <a:solidFill>
            <a:srgbClr val="000099"/>
          </a:solidFill>
          <a:ln w="25400">
            <a:solidFill>
              <a:srgbClr val="C00000"/>
            </a:solidFill>
          </a:ln>
        </p:spPr>
        <p:txBody>
          <a:bodyPr>
            <a:normAutofit fontScale="90000"/>
          </a:bodyPr>
          <a:lstStyle/>
          <a:p>
            <a:pPr algn="ctr"/>
            <a:r>
              <a:rPr lang="en-US" b="1" dirty="0">
                <a:solidFill>
                  <a:schemeClr val="bg1"/>
                </a:solidFill>
                <a:latin typeface="Comic Sans MS" panose="030F0702030302020204" pitchFamily="66" charset="0"/>
              </a:rPr>
              <a:t>AZOLE ANTIFUNGAL </a:t>
            </a:r>
            <a:r>
              <a:rPr lang="en-US" b="1" dirty="0" smtClean="0">
                <a:solidFill>
                  <a:schemeClr val="bg1"/>
                </a:solidFill>
                <a:latin typeface="Comic Sans MS" panose="030F0702030302020204" pitchFamily="66" charset="0"/>
              </a:rPr>
              <a:t>AGENTS</a:t>
            </a:r>
            <a:endParaRPr lang="en-IN"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401293" y="1853927"/>
            <a:ext cx="11266832" cy="4223023"/>
          </a:xfrm>
        </p:spPr>
        <p:txBody>
          <a:bodyPr>
            <a:noAutofit/>
          </a:bodyPr>
          <a:lstStyle/>
          <a:p>
            <a:pPr lvl="0" algn="just">
              <a:spcBef>
                <a:spcPts val="1800"/>
              </a:spcBef>
            </a:pPr>
            <a:r>
              <a:rPr lang="en-US" altLang="en-US" b="1" dirty="0" err="1"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Fungistatic</a:t>
            </a:r>
            <a:r>
              <a:rPr lang="en-US" altLang="en-US" b="1" dirty="0"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 agents</a:t>
            </a: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a:t>
            </a:r>
          </a:p>
          <a:p>
            <a:pPr lvl="0" algn="just">
              <a:spcBef>
                <a:spcPts val="1800"/>
              </a:spcBef>
            </a:pPr>
            <a:r>
              <a:rPr lang="en-US" altLang="en-US" b="1" u="sng" dirty="0"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Broad </a:t>
            </a:r>
            <a:r>
              <a:rPr lang="en-US" altLang="en-US" b="1" u="sng"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spectrum</a:t>
            </a:r>
            <a:r>
              <a:rPr lang="en-US" altLang="en-US" b="1" dirty="0">
                <a:latin typeface="Comic Sans MS" panose="030F0702030302020204" pitchFamily="66" charset="0"/>
                <a:ea typeface="Times New Roman" panose="02020603050405020304" pitchFamily="18" charset="0"/>
                <a:cs typeface="Arial" panose="020B0604020202020204" pitchFamily="34" charset="0"/>
              </a:rPr>
              <a:t> of </a:t>
            </a:r>
            <a:r>
              <a:rPr lang="en-US" altLang="en-US" b="1" dirty="0" smtClean="0">
                <a:latin typeface="Comic Sans MS" panose="030F0702030302020204" pitchFamily="66" charset="0"/>
                <a:ea typeface="Times New Roman" panose="02020603050405020304" pitchFamily="18" charset="0"/>
                <a:cs typeface="Arial" panose="020B0604020202020204" pitchFamily="34" charset="0"/>
              </a:rPr>
              <a:t>activity</a:t>
            </a: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a:t>
            </a:r>
          </a:p>
          <a:p>
            <a:pPr lvl="0" algn="just">
              <a:spcBef>
                <a:spcPts val="1800"/>
              </a:spcBef>
            </a:pPr>
            <a:r>
              <a:rPr lang="en-US" altLang="en-US" b="1" u="sng" dirty="0" smtClean="0">
                <a:solidFill>
                  <a:srgbClr val="C00000"/>
                </a:solidFill>
                <a:latin typeface="Comic Sans MS" panose="030F0702030302020204" pitchFamily="66" charset="0"/>
                <a:ea typeface="Times New Roman" panose="02020603050405020304" pitchFamily="18" charset="0"/>
                <a:cs typeface="Arial" panose="020B0604020202020204" pitchFamily="34" charset="0"/>
              </a:rPr>
              <a:t>I</a:t>
            </a:r>
            <a:r>
              <a:rPr lang="en-US" altLang="en-US" b="1" i="1" u="sng" dirty="0" smtClean="0">
                <a:solidFill>
                  <a:srgbClr val="C00000"/>
                </a:solidFill>
                <a:latin typeface="Comic Sans MS" panose="030F0702030302020204" pitchFamily="66" charset="0"/>
                <a:ea typeface="Times New Roman" panose="02020603050405020304" pitchFamily="18" charset="0"/>
                <a:cs typeface="Arial" panose="020B0604020202020204" pitchFamily="34" charset="0"/>
              </a:rPr>
              <a:t>MIDAZOLES</a:t>
            </a:r>
            <a:r>
              <a:rPr lang="en-US" altLang="en-US" b="1" i="1" dirty="0" smtClean="0">
                <a:solidFill>
                  <a:srgbClr val="C00000"/>
                </a:solidFill>
                <a:latin typeface="Comic Sans MS" panose="030F0702030302020204" pitchFamily="66" charset="0"/>
                <a:ea typeface="Times New Roman" panose="02020603050405020304" pitchFamily="18" charset="0"/>
                <a:cs typeface="Arial" panose="020B0604020202020204" pitchFamily="34" charset="0"/>
              </a:rPr>
              <a:t>:</a:t>
            </a:r>
            <a:r>
              <a:rPr lang="en-US" altLang="en-US" i="1" dirty="0" smtClean="0">
                <a:latin typeface="Comic Sans MS" panose="030F0702030302020204" pitchFamily="66" charset="0"/>
                <a:ea typeface="Times New Roman" panose="02020603050405020304" pitchFamily="18" charset="0"/>
                <a:cs typeface="Arial" panose="020B0604020202020204" pitchFamily="34" charset="0"/>
              </a:rPr>
              <a:t> </a:t>
            </a:r>
          </a:p>
          <a:p>
            <a:pPr marL="0" lvl="0" indent="0" algn="just">
              <a:spcBef>
                <a:spcPts val="600"/>
              </a:spcBef>
              <a:buNone/>
            </a:pPr>
            <a:r>
              <a:rPr lang="en-US" altLang="en-US" b="1" i="1" dirty="0">
                <a:latin typeface="Comic Sans MS" panose="030F0702030302020204" pitchFamily="66" charset="0"/>
                <a:ea typeface="Times New Roman" panose="02020603050405020304" pitchFamily="18" charset="0"/>
                <a:cs typeface="Arial" panose="020B0604020202020204" pitchFamily="34" charset="0"/>
              </a:rPr>
              <a:t>	</a:t>
            </a:r>
            <a:r>
              <a:rPr lang="en-US" altLang="en-US" b="1" dirty="0" err="1" smtClean="0">
                <a:latin typeface="Comic Sans MS" panose="030F0702030302020204" pitchFamily="66" charset="0"/>
                <a:ea typeface="Times New Roman" panose="02020603050405020304" pitchFamily="18" charset="0"/>
                <a:cs typeface="Arial" panose="020B0604020202020204" pitchFamily="34" charset="0"/>
              </a:rPr>
              <a:t>Clotrimazole</a:t>
            </a:r>
            <a:r>
              <a:rPr lang="en-US" altLang="en-US" dirty="0">
                <a:latin typeface="Comic Sans MS" panose="030F0702030302020204" pitchFamily="66" charset="0"/>
                <a:ea typeface="Times New Roman" panose="02020603050405020304" pitchFamily="18" charset="0"/>
                <a:cs typeface="Arial" panose="020B0604020202020204" pitchFamily="34" charset="0"/>
              </a:rPr>
              <a:t>	</a:t>
            </a: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	</a:t>
            </a:r>
            <a:r>
              <a:rPr lang="en-US" altLang="en-US" b="1" dirty="0" err="1" smtClean="0">
                <a:latin typeface="Comic Sans MS" panose="030F0702030302020204" pitchFamily="66" charset="0"/>
                <a:ea typeface="Times New Roman" panose="02020603050405020304" pitchFamily="18" charset="0"/>
                <a:cs typeface="Arial" panose="020B0604020202020204" pitchFamily="34" charset="0"/>
              </a:rPr>
              <a:t>Econazole</a:t>
            </a:r>
            <a:r>
              <a:rPr lang="en-US" altLang="en-US" b="1" dirty="0" smtClean="0">
                <a:latin typeface="Comic Sans MS" panose="030F0702030302020204" pitchFamily="66" charset="0"/>
                <a:ea typeface="Times New Roman" panose="02020603050405020304" pitchFamily="18" charset="0"/>
                <a:cs typeface="Arial" panose="020B0604020202020204" pitchFamily="34" charset="0"/>
              </a:rPr>
              <a:t>		</a:t>
            </a:r>
            <a:r>
              <a:rPr lang="en-US" altLang="en-US" b="1" dirty="0" err="1" smtClean="0">
                <a:latin typeface="Comic Sans MS" panose="030F0702030302020204" pitchFamily="66" charset="0"/>
                <a:ea typeface="Times New Roman" panose="02020603050405020304" pitchFamily="18" charset="0"/>
                <a:cs typeface="Arial" panose="020B0604020202020204" pitchFamily="34" charset="0"/>
              </a:rPr>
              <a:t>Fenticonazole</a:t>
            </a:r>
            <a:endParaRPr lang="en-US" altLang="en-US" b="1" dirty="0" smtClean="0">
              <a:latin typeface="Comic Sans MS" panose="030F0702030302020204" pitchFamily="66" charset="0"/>
              <a:ea typeface="Times New Roman" panose="02020603050405020304" pitchFamily="18" charset="0"/>
              <a:cs typeface="Arial" panose="020B0604020202020204" pitchFamily="34" charset="0"/>
            </a:endParaRPr>
          </a:p>
          <a:p>
            <a:pPr marL="0" lvl="0" indent="0" algn="just">
              <a:spcBef>
                <a:spcPts val="600"/>
              </a:spcBef>
              <a:buNone/>
            </a:pPr>
            <a:r>
              <a:rPr lang="en-US" altLang="en-US" b="1" dirty="0" smtClean="0">
                <a:latin typeface="Comic Sans MS" panose="030F0702030302020204" pitchFamily="66" charset="0"/>
                <a:ea typeface="Times New Roman" panose="02020603050405020304" pitchFamily="18" charset="0"/>
                <a:cs typeface="Arial" panose="020B0604020202020204" pitchFamily="34" charset="0"/>
              </a:rPr>
              <a:t>	Ketoconazole		</a:t>
            </a:r>
            <a:r>
              <a:rPr lang="en-US" altLang="en-US" b="1" dirty="0" err="1" smtClean="0">
                <a:latin typeface="Comic Sans MS" panose="030F0702030302020204" pitchFamily="66" charset="0"/>
                <a:ea typeface="Times New Roman" panose="02020603050405020304" pitchFamily="18" charset="0"/>
                <a:cs typeface="Arial" panose="020B0604020202020204" pitchFamily="34" charset="0"/>
              </a:rPr>
              <a:t>Miconazole</a:t>
            </a:r>
            <a:r>
              <a:rPr lang="en-US" altLang="en-US" b="1" dirty="0" smtClean="0">
                <a:latin typeface="Comic Sans MS" panose="030F0702030302020204" pitchFamily="66" charset="0"/>
                <a:ea typeface="Times New Roman" panose="02020603050405020304" pitchFamily="18" charset="0"/>
                <a:cs typeface="Arial" panose="020B0604020202020204" pitchFamily="34" charset="0"/>
              </a:rPr>
              <a:t>	</a:t>
            </a:r>
            <a:r>
              <a:rPr lang="en-US" altLang="en-US" b="1" dirty="0" err="1" smtClean="0">
                <a:latin typeface="Comic Sans MS" panose="030F0702030302020204" pitchFamily="66" charset="0"/>
                <a:ea typeface="Times New Roman" panose="02020603050405020304" pitchFamily="18" charset="0"/>
                <a:cs typeface="Arial" panose="020B0604020202020204" pitchFamily="34" charset="0"/>
              </a:rPr>
              <a:t>Tioconazole</a:t>
            </a: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 </a:t>
            </a:r>
          </a:p>
          <a:p>
            <a:pPr marL="0" lvl="0" indent="0" algn="just">
              <a:spcBef>
                <a:spcPts val="600"/>
              </a:spcBef>
              <a:buNone/>
            </a:pPr>
            <a:r>
              <a:rPr lang="en-US" altLang="en-US" dirty="0">
                <a:latin typeface="Comic Sans MS" panose="030F0702030302020204" pitchFamily="66" charset="0"/>
                <a:ea typeface="Times New Roman" panose="02020603050405020304" pitchFamily="18" charset="0"/>
                <a:cs typeface="Arial" panose="020B0604020202020204" pitchFamily="34" charset="0"/>
              </a:rPr>
              <a:t>	</a:t>
            </a:r>
            <a:r>
              <a:rPr lang="en-US" altLang="en-US" b="1" dirty="0" err="1" smtClean="0">
                <a:latin typeface="Comic Sans MS" panose="030F0702030302020204" pitchFamily="66" charset="0"/>
                <a:ea typeface="Times New Roman" panose="02020603050405020304" pitchFamily="18" charset="0"/>
                <a:cs typeface="Arial" panose="020B0604020202020204" pitchFamily="34" charset="0"/>
              </a:rPr>
              <a:t>Sulconazole</a:t>
            </a:r>
            <a:r>
              <a:rPr lang="en-US" altLang="en-US" b="1" dirty="0" smtClean="0">
                <a:latin typeface="Comic Sans MS" panose="030F0702030302020204" pitchFamily="66" charset="0"/>
                <a:ea typeface="Times New Roman" panose="02020603050405020304" pitchFamily="18" charset="0"/>
                <a:cs typeface="Arial" panose="020B0604020202020204" pitchFamily="34" charset="0"/>
              </a:rPr>
              <a:t>	</a:t>
            </a:r>
            <a:r>
              <a:rPr lang="en-IN" b="1" dirty="0">
                <a:latin typeface="Comic Sans MS" panose="030F0702030302020204" pitchFamily="66" charset="0"/>
                <a:ea typeface="Times New Roman" panose="02020603050405020304" pitchFamily="18" charset="0"/>
                <a:cs typeface="Arial" panose="020B0604020202020204" pitchFamily="34" charset="0"/>
              </a:rPr>
              <a:t> </a:t>
            </a:r>
            <a:r>
              <a:rPr lang="en-IN" b="1" dirty="0" smtClean="0">
                <a:latin typeface="Comic Sans MS" panose="030F0702030302020204" pitchFamily="66" charset="0"/>
                <a:ea typeface="Times New Roman" panose="02020603050405020304" pitchFamily="18" charset="0"/>
                <a:cs typeface="Arial" panose="020B0604020202020204" pitchFamily="34" charset="0"/>
              </a:rPr>
              <a:t>	</a:t>
            </a:r>
            <a:r>
              <a:rPr lang="en-IN" b="1" dirty="0" err="1" smtClean="0">
                <a:solidFill>
                  <a:srgbClr val="C00000"/>
                </a:solidFill>
                <a:latin typeface="Comic Sans MS" panose="030F0702030302020204" pitchFamily="66" charset="0"/>
                <a:ea typeface="Times New Roman" panose="02020603050405020304" pitchFamily="18" charset="0"/>
                <a:cs typeface="Arial" panose="020B0604020202020204" pitchFamily="34" charset="0"/>
              </a:rPr>
              <a:t>Isavuconazole</a:t>
            </a:r>
            <a:r>
              <a:rPr lang="en-IN" b="1" dirty="0" smtClean="0">
                <a:solidFill>
                  <a:srgbClr val="C00000"/>
                </a:solidFill>
                <a:latin typeface="Comic Sans MS" panose="030F0702030302020204" pitchFamily="66" charset="0"/>
                <a:ea typeface="Times New Roman" panose="02020603050405020304" pitchFamily="18" charset="0"/>
                <a:cs typeface="Arial" panose="020B0604020202020204" pitchFamily="34" charset="0"/>
              </a:rPr>
              <a:t> 	</a:t>
            </a:r>
            <a:r>
              <a:rPr lang="en-IN" b="1" dirty="0" err="1" smtClean="0">
                <a:solidFill>
                  <a:srgbClr val="C00000"/>
                </a:solidFill>
                <a:latin typeface="Comic Sans MS" panose="030F0702030302020204" pitchFamily="66" charset="0"/>
                <a:ea typeface="Times New Roman" panose="02020603050405020304" pitchFamily="18" charset="0"/>
                <a:cs typeface="Arial" panose="020B0604020202020204" pitchFamily="34" charset="0"/>
              </a:rPr>
              <a:t>Posaconazole</a:t>
            </a:r>
            <a:endParaRPr lang="en-US" altLang="en-US" b="1" dirty="0">
              <a:solidFill>
                <a:srgbClr val="C00000"/>
              </a:solidFill>
              <a:latin typeface="Comic Sans MS" panose="030F0702030302020204" pitchFamily="66" charset="0"/>
              <a:ea typeface="Times New Roman" panose="02020603050405020304" pitchFamily="18" charset="0"/>
              <a:cs typeface="Arial" panose="020B0604020202020204" pitchFamily="34" charset="0"/>
            </a:endParaRPr>
          </a:p>
          <a:p>
            <a:pPr lvl="0" algn="just">
              <a:spcBef>
                <a:spcPts val="1800"/>
              </a:spcBef>
            </a:pPr>
            <a:r>
              <a:rPr lang="en-US" altLang="en-US" b="1" i="1" u="sng" dirty="0" smtClean="0">
                <a:solidFill>
                  <a:srgbClr val="C00000"/>
                </a:solidFill>
                <a:latin typeface="Comic Sans MS" panose="030F0702030302020204" pitchFamily="66" charset="0"/>
                <a:ea typeface="Times New Roman" panose="02020603050405020304" pitchFamily="18" charset="0"/>
                <a:cs typeface="Arial" panose="020B0604020202020204" pitchFamily="34" charset="0"/>
              </a:rPr>
              <a:t>TRIAZOLE</a:t>
            </a:r>
            <a:r>
              <a:rPr lang="en-US" altLang="en-US" b="1" u="sng" dirty="0" smtClean="0">
                <a:solidFill>
                  <a:srgbClr val="C00000"/>
                </a:solidFill>
                <a:latin typeface="Comic Sans MS" panose="030F0702030302020204" pitchFamily="66" charset="0"/>
                <a:ea typeface="Times New Roman" panose="02020603050405020304" pitchFamily="18" charset="0"/>
                <a:cs typeface="Arial" panose="020B0604020202020204" pitchFamily="34" charset="0"/>
              </a:rPr>
              <a:t>S</a:t>
            </a:r>
            <a:r>
              <a:rPr lang="en-US" altLang="en-US" b="1" dirty="0" smtClean="0">
                <a:solidFill>
                  <a:srgbClr val="C00000"/>
                </a:solidFill>
                <a:latin typeface="Comic Sans MS" panose="030F0702030302020204" pitchFamily="66" charset="0"/>
                <a:ea typeface="Times New Roman" panose="02020603050405020304" pitchFamily="18" charset="0"/>
                <a:cs typeface="Arial" panose="020B0604020202020204" pitchFamily="34" charset="0"/>
              </a:rPr>
              <a:t>:</a:t>
            </a:r>
            <a:r>
              <a:rPr lang="en-US" altLang="en-US" b="1" dirty="0"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 </a:t>
            </a:r>
          </a:p>
          <a:p>
            <a:pPr marL="0" lvl="0" indent="0" algn="just">
              <a:spcBef>
                <a:spcPts val="600"/>
              </a:spcBef>
              <a:buNone/>
            </a:pPr>
            <a:r>
              <a:rPr lang="en-US" altLang="en-US" b="1"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	</a:t>
            </a:r>
            <a:r>
              <a:rPr lang="en-US" altLang="en-US" b="1" dirty="0" err="1" smtClean="0">
                <a:latin typeface="Comic Sans MS" panose="030F0702030302020204" pitchFamily="66" charset="0"/>
                <a:ea typeface="Times New Roman" panose="02020603050405020304" pitchFamily="18" charset="0"/>
                <a:cs typeface="Arial" panose="020B0604020202020204" pitchFamily="34" charset="0"/>
              </a:rPr>
              <a:t>Itraconazole</a:t>
            </a:r>
            <a:r>
              <a:rPr lang="en-US" altLang="en-US" b="1" dirty="0" smtClean="0">
                <a:latin typeface="Comic Sans MS" panose="030F0702030302020204" pitchFamily="66" charset="0"/>
                <a:ea typeface="Times New Roman" panose="02020603050405020304" pitchFamily="18" charset="0"/>
                <a:cs typeface="Arial" panose="020B0604020202020204" pitchFamily="34" charset="0"/>
              </a:rPr>
              <a:t>	</a:t>
            </a:r>
            <a:r>
              <a:rPr lang="en-US" altLang="en-US" b="1" dirty="0" err="1" smtClean="0">
                <a:latin typeface="Comic Sans MS" panose="030F0702030302020204" pitchFamily="66" charset="0"/>
                <a:ea typeface="Times New Roman" panose="02020603050405020304" pitchFamily="18" charset="0"/>
                <a:cs typeface="Arial" panose="020B0604020202020204" pitchFamily="34" charset="0"/>
              </a:rPr>
              <a:t>Voriconazole</a:t>
            </a:r>
            <a:r>
              <a:rPr lang="en-US" altLang="en-US" b="1" dirty="0" smtClean="0">
                <a:latin typeface="Comic Sans MS" panose="030F0702030302020204" pitchFamily="66" charset="0"/>
                <a:ea typeface="Times New Roman" panose="02020603050405020304" pitchFamily="18" charset="0"/>
                <a:cs typeface="Arial" panose="020B0604020202020204" pitchFamily="34" charset="0"/>
              </a:rPr>
              <a:t> 		Fluconazole</a:t>
            </a:r>
            <a:endParaRPr lang="en-US" sz="2700" dirty="0">
              <a:latin typeface="Comic Sans MS" panose="030F0702030302020204" pitchFamily="66" charset="0"/>
            </a:endParaRPr>
          </a:p>
        </p:txBody>
      </p:sp>
      <p:sp>
        <p:nvSpPr>
          <p:cNvPr id="5" name="AutoShape 1" descr="View drug information"/>
          <p:cNvSpPr>
            <a:spLocks noChangeAspect="1" noChangeArrowheads="1"/>
          </p:cNvSpPr>
          <p:nvPr/>
        </p:nvSpPr>
        <p:spPr bwMode="auto">
          <a:xfrm>
            <a:off x="0" y="0"/>
            <a:ext cx="84138" cy="1444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2403360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273" y="579233"/>
            <a:ext cx="7280827" cy="757997"/>
          </a:xfrm>
          <a:solidFill>
            <a:srgbClr val="000099"/>
          </a:solidFill>
          <a:ln w="25400">
            <a:solidFill>
              <a:srgbClr val="C00000"/>
            </a:solidFill>
          </a:ln>
        </p:spPr>
        <p:txBody>
          <a:bodyPr>
            <a:normAutofit/>
          </a:bodyPr>
          <a:lstStyle/>
          <a:p>
            <a:pPr algn="ctr"/>
            <a:r>
              <a:rPr lang="en-US" sz="3600" b="1" dirty="0" smtClean="0">
                <a:solidFill>
                  <a:schemeClr val="bg1"/>
                </a:solidFill>
                <a:latin typeface="Comic Sans MS" panose="030F0702030302020204" pitchFamily="66" charset="0"/>
              </a:rPr>
              <a:t>Azole Antifungal Agents  </a:t>
            </a:r>
            <a:r>
              <a:rPr lang="en-US" sz="2000" b="1" dirty="0" err="1" smtClean="0">
                <a:solidFill>
                  <a:schemeClr val="bg1"/>
                </a:solidFill>
                <a:latin typeface="Comic Sans MS" panose="030F0702030302020204" pitchFamily="66" charset="0"/>
              </a:rPr>
              <a:t>contd</a:t>
            </a:r>
            <a:r>
              <a:rPr lang="en-US" sz="2000" b="1" dirty="0" smtClean="0">
                <a:solidFill>
                  <a:schemeClr val="bg1"/>
                </a:solidFill>
                <a:latin typeface="Comic Sans MS" panose="030F0702030302020204" pitchFamily="66" charset="0"/>
              </a:rPr>
              <a:t>…</a:t>
            </a:r>
            <a:endParaRPr lang="en-IN" sz="3600"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401293" y="1806302"/>
            <a:ext cx="11266832" cy="4223023"/>
          </a:xfrm>
        </p:spPr>
        <p:txBody>
          <a:bodyPr>
            <a:noAutofit/>
          </a:bodyPr>
          <a:lstStyle/>
          <a:p>
            <a:pPr lvl="0" algn="just">
              <a:spcBef>
                <a:spcPts val="1800"/>
              </a:spcBef>
            </a:pPr>
            <a:r>
              <a:rPr lang="en-US" altLang="en-US" b="1" dirty="0" err="1"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Clotrimazole</a:t>
            </a: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 </a:t>
            </a:r>
            <a:r>
              <a:rPr lang="en-US" dirty="0">
                <a:latin typeface="Comic Sans MS" panose="030F0702030302020204" pitchFamily="66" charset="0"/>
                <a:ea typeface="Times New Roman" panose="02020603050405020304" pitchFamily="18" charset="0"/>
                <a:cs typeface="Arial" panose="020B0604020202020204" pitchFamily="34" charset="0"/>
              </a:rPr>
              <a:t>The first imidazole compound discovered with antifungal activity was </a:t>
            </a:r>
            <a:r>
              <a:rPr lang="en-US" dirty="0" err="1">
                <a:latin typeface="Comic Sans MS" panose="030F0702030302020204" pitchFamily="66" charset="0"/>
                <a:ea typeface="Times New Roman" panose="02020603050405020304" pitchFamily="18" charset="0"/>
                <a:cs typeface="Arial" panose="020B0604020202020204" pitchFamily="34" charset="0"/>
              </a:rPr>
              <a:t>clotrimazole</a:t>
            </a:r>
            <a:r>
              <a:rPr lang="en-US" dirty="0">
                <a:latin typeface="Comic Sans MS" panose="030F0702030302020204" pitchFamily="66" charset="0"/>
                <a:ea typeface="Times New Roman" panose="02020603050405020304" pitchFamily="18" charset="0"/>
                <a:cs typeface="Arial" panose="020B0604020202020204" pitchFamily="34" charset="0"/>
              </a:rPr>
              <a:t>.</a:t>
            </a:r>
            <a:endParaRPr lang="en-US" altLang="en-US" dirty="0">
              <a:latin typeface="Comic Sans MS" panose="030F0702030302020204" pitchFamily="66" charset="0"/>
              <a:ea typeface="Times New Roman" panose="02020603050405020304" pitchFamily="18" charset="0"/>
              <a:cs typeface="Arial" panose="020B0604020202020204" pitchFamily="34" charset="0"/>
            </a:endParaRPr>
          </a:p>
          <a:p>
            <a:pPr lvl="0" algn="just">
              <a:spcBef>
                <a:spcPts val="1800"/>
              </a:spcBef>
            </a:pPr>
            <a:r>
              <a:rPr lang="en-US" altLang="en-US" b="1" u="sng" dirty="0" err="1"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Miconazole</a:t>
            </a:r>
            <a:r>
              <a:rPr lang="en-US" altLang="en-US" b="1" dirty="0" smtClean="0">
                <a:latin typeface="Comic Sans MS" panose="030F0702030302020204" pitchFamily="66" charset="0"/>
                <a:ea typeface="Times New Roman" panose="02020603050405020304" pitchFamily="18" charset="0"/>
                <a:cs typeface="Arial" panose="020B0604020202020204" pitchFamily="34" charset="0"/>
              </a:rPr>
              <a:t>: </a:t>
            </a:r>
            <a:r>
              <a:rPr lang="en-US" dirty="0">
                <a:latin typeface="Comic Sans MS" panose="030F0702030302020204" pitchFamily="66" charset="0"/>
                <a:ea typeface="Times New Roman" panose="02020603050405020304" pitchFamily="18" charset="0"/>
                <a:cs typeface="Arial" panose="020B0604020202020204" pitchFamily="34" charset="0"/>
              </a:rPr>
              <a:t>Effective </a:t>
            </a:r>
            <a:r>
              <a:rPr lang="en-US" dirty="0">
                <a:latin typeface="Comic Sans MS" panose="030F0702030302020204" pitchFamily="66" charset="0"/>
                <a:ea typeface="Times New Roman" panose="02020603050405020304" pitchFamily="18" charset="0"/>
                <a:cs typeface="Arial" panose="020B0604020202020204" pitchFamily="34" charset="0"/>
              </a:rPr>
              <a:t>against some fungi refractive to amphotericin B</a:t>
            </a:r>
            <a:r>
              <a:rPr lang="en-US" dirty="0" smtClean="0">
                <a:latin typeface="Comic Sans MS" panose="030F0702030302020204" pitchFamily="66" charset="0"/>
                <a:ea typeface="Times New Roman" panose="02020603050405020304" pitchFamily="18" charset="0"/>
                <a:cs typeface="Arial" panose="020B0604020202020204" pitchFamily="34" charset="0"/>
              </a:rPr>
              <a:t>.</a:t>
            </a:r>
          </a:p>
          <a:p>
            <a:pPr marL="714375" indent="0" algn="just">
              <a:spcBef>
                <a:spcPts val="1800"/>
              </a:spcBef>
              <a:buNone/>
            </a:pPr>
            <a:r>
              <a:rPr lang="en-US"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Uses </a:t>
            </a:r>
            <a:r>
              <a:rPr lang="en-US"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of both </a:t>
            </a:r>
            <a:r>
              <a:rPr lang="en-US" dirty="0" err="1">
                <a:solidFill>
                  <a:srgbClr val="0000FF"/>
                </a:solidFill>
                <a:latin typeface="Comic Sans MS" panose="030F0702030302020204" pitchFamily="66" charset="0"/>
                <a:ea typeface="Times New Roman" panose="02020603050405020304" pitchFamily="18" charset="0"/>
                <a:cs typeface="Arial" panose="020B0604020202020204" pitchFamily="34" charset="0"/>
              </a:rPr>
              <a:t>clotrimazole</a:t>
            </a:r>
            <a:r>
              <a:rPr lang="en-US"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 and </a:t>
            </a:r>
            <a:r>
              <a:rPr lang="en-US" dirty="0" err="1"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miconazole</a:t>
            </a:r>
            <a:r>
              <a:rPr lang="en-US"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 </a:t>
            </a:r>
            <a:r>
              <a:rPr lang="en-US" dirty="0" smtClean="0">
                <a:solidFill>
                  <a:srgbClr val="C00000"/>
                </a:solidFill>
                <a:latin typeface="Comic Sans MS" panose="030F0702030302020204" pitchFamily="66" charset="0"/>
                <a:ea typeface="Times New Roman" panose="02020603050405020304" pitchFamily="18" charset="0"/>
                <a:cs typeface="Arial" panose="020B0604020202020204" pitchFamily="34" charset="0"/>
              </a:rPr>
              <a:t>Topical </a:t>
            </a:r>
            <a:r>
              <a:rPr lang="en-US"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treatment of localized superficial infections</a:t>
            </a:r>
            <a:r>
              <a:rPr lang="en-US" dirty="0" smtClean="0">
                <a:solidFill>
                  <a:srgbClr val="0000FF"/>
                </a:solidFill>
              </a:rPr>
              <a:t>.</a:t>
            </a:r>
          </a:p>
          <a:p>
            <a:pPr algn="just">
              <a:spcBef>
                <a:spcPts val="1800"/>
              </a:spcBef>
            </a:pPr>
            <a:r>
              <a:rPr lang="en-US" altLang="en-US" b="1" u="sng" dirty="0" err="1"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Ketoconazole</a:t>
            </a:r>
            <a:r>
              <a:rPr lang="en-US" altLang="en-US" b="1" dirty="0" err="1" smtClean="0">
                <a:latin typeface="Comic Sans MS" panose="030F0702030302020204" pitchFamily="66" charset="0"/>
                <a:ea typeface="Times New Roman" panose="02020603050405020304" pitchFamily="18" charset="0"/>
                <a:cs typeface="Arial" panose="020B0604020202020204" pitchFamily="34" charset="0"/>
              </a:rPr>
              <a:t>:</a:t>
            </a:r>
            <a:r>
              <a:rPr lang="en-US" dirty="0" err="1" smtClean="0">
                <a:latin typeface="Comic Sans MS" panose="030F0702030302020204" pitchFamily="66" charset="0"/>
                <a:ea typeface="Times New Roman" panose="02020603050405020304" pitchFamily="18" charset="0"/>
                <a:cs typeface="Arial" panose="020B0604020202020204" pitchFamily="34" charset="0"/>
              </a:rPr>
              <a:t>The</a:t>
            </a:r>
            <a:r>
              <a:rPr lang="en-US" dirty="0" smtClean="0">
                <a:latin typeface="Comic Sans MS" panose="030F0702030302020204" pitchFamily="66" charset="0"/>
                <a:ea typeface="Times New Roman" panose="02020603050405020304" pitchFamily="18" charset="0"/>
                <a:cs typeface="Arial" panose="020B0604020202020204" pitchFamily="34" charset="0"/>
              </a:rPr>
              <a:t> </a:t>
            </a:r>
            <a:r>
              <a:rPr lang="en-US" dirty="0">
                <a:latin typeface="Comic Sans MS" panose="030F0702030302020204" pitchFamily="66" charset="0"/>
                <a:ea typeface="Times New Roman" panose="02020603050405020304" pitchFamily="18" charset="0"/>
                <a:cs typeface="Arial" panose="020B0604020202020204" pitchFamily="34" charset="0"/>
              </a:rPr>
              <a:t>first orally active </a:t>
            </a:r>
            <a:r>
              <a:rPr lang="en-US" dirty="0">
                <a:latin typeface="Comic Sans MS" panose="030F0702030302020204" pitchFamily="66" charset="0"/>
                <a:ea typeface="Times New Roman" panose="02020603050405020304" pitchFamily="18" charset="0"/>
                <a:cs typeface="Arial" panose="020B0604020202020204" pitchFamily="34" charset="0"/>
              </a:rPr>
              <a:t>imidazole</a:t>
            </a:r>
            <a:r>
              <a:rPr lang="en-US" dirty="0" smtClean="0">
                <a:latin typeface="Comic Sans MS" panose="030F0702030302020204" pitchFamily="66" charset="0"/>
                <a:ea typeface="Times New Roman" panose="02020603050405020304" pitchFamily="18" charset="0"/>
                <a:cs typeface="Arial" panose="020B0604020202020204" pitchFamily="34" charset="0"/>
              </a:rPr>
              <a:t>.</a:t>
            </a:r>
            <a:endParaRPr lang="en-IN" dirty="0">
              <a:latin typeface="Comic Sans MS" panose="030F0702030302020204" pitchFamily="66" charset="0"/>
              <a:ea typeface="Times New Roman" panose="02020603050405020304" pitchFamily="18" charset="0"/>
              <a:cs typeface="Arial" panose="020B0604020202020204" pitchFamily="34" charset="0"/>
            </a:endParaRPr>
          </a:p>
          <a:p>
            <a:pPr lvl="0" algn="just">
              <a:spcBef>
                <a:spcPts val="1800"/>
              </a:spcBef>
            </a:pPr>
            <a:r>
              <a:rPr lang="en-US" altLang="en-US" b="1" dirty="0" err="1" smtClean="0">
                <a:latin typeface="Comic Sans MS" panose="030F0702030302020204" pitchFamily="66" charset="0"/>
                <a:ea typeface="Times New Roman" panose="02020603050405020304" pitchFamily="18" charset="0"/>
                <a:cs typeface="Arial" panose="020B0604020202020204" pitchFamily="34" charset="0"/>
              </a:rPr>
              <a:t>Triazoles</a:t>
            </a:r>
            <a:r>
              <a:rPr lang="en-US" altLang="en-US" b="1" dirty="0" smtClean="0">
                <a:latin typeface="Comic Sans MS" panose="030F0702030302020204" pitchFamily="66" charset="0"/>
                <a:ea typeface="Times New Roman" panose="02020603050405020304" pitchFamily="18" charset="0"/>
                <a:cs typeface="Arial" panose="020B0604020202020204" pitchFamily="34" charset="0"/>
              </a:rPr>
              <a:t> </a:t>
            </a:r>
            <a:r>
              <a:rPr lang="en-US" dirty="0" smtClean="0">
                <a:latin typeface="Comic Sans MS" panose="030F0702030302020204" pitchFamily="66" charset="0"/>
              </a:rPr>
              <a:t>(Fluconazole </a:t>
            </a:r>
            <a:r>
              <a:rPr lang="en-US" dirty="0">
                <a:latin typeface="Comic Sans MS" panose="030F0702030302020204" pitchFamily="66" charset="0"/>
              </a:rPr>
              <a:t>&amp; </a:t>
            </a:r>
            <a:r>
              <a:rPr lang="en-US" dirty="0" err="1" smtClean="0">
                <a:latin typeface="Comic Sans MS" panose="030F0702030302020204" pitchFamily="66" charset="0"/>
              </a:rPr>
              <a:t>Itraconazole</a:t>
            </a:r>
            <a:r>
              <a:rPr lang="en-US" dirty="0">
                <a:latin typeface="Comic Sans MS" panose="030F0702030302020204" pitchFamily="66" charset="0"/>
              </a:rPr>
              <a:t>) </a:t>
            </a:r>
            <a:r>
              <a:rPr lang="en-US" dirty="0" smtClean="0">
                <a:latin typeface="Comic Sans MS" panose="030F0702030302020204" pitchFamily="66" charset="0"/>
              </a:rPr>
              <a:t>: More safe &amp; effective.</a:t>
            </a:r>
            <a:endParaRPr lang="en-US" altLang="en-US" b="1" dirty="0">
              <a:latin typeface="Comic Sans MS" panose="030F0702030302020204" pitchFamily="66" charset="0"/>
              <a:ea typeface="Times New Roman" panose="02020603050405020304" pitchFamily="18" charset="0"/>
              <a:cs typeface="Arial" panose="020B0604020202020204" pitchFamily="34" charset="0"/>
            </a:endParaRPr>
          </a:p>
        </p:txBody>
      </p:sp>
      <p:sp>
        <p:nvSpPr>
          <p:cNvPr id="5" name="AutoShape 1" descr="View drug information"/>
          <p:cNvSpPr>
            <a:spLocks noChangeAspect="1" noChangeArrowheads="1"/>
          </p:cNvSpPr>
          <p:nvPr/>
        </p:nvSpPr>
        <p:spPr bwMode="auto">
          <a:xfrm>
            <a:off x="0" y="0"/>
            <a:ext cx="84138" cy="1444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2996240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273" y="483983"/>
            <a:ext cx="7280827" cy="757997"/>
          </a:xfrm>
          <a:solidFill>
            <a:srgbClr val="000099"/>
          </a:solidFill>
          <a:ln w="25400">
            <a:solidFill>
              <a:srgbClr val="C00000"/>
            </a:solidFill>
          </a:ln>
        </p:spPr>
        <p:txBody>
          <a:bodyPr>
            <a:normAutofit/>
          </a:bodyPr>
          <a:lstStyle/>
          <a:p>
            <a:pPr algn="ctr"/>
            <a:r>
              <a:rPr lang="en-US" sz="3600" b="1" dirty="0" smtClean="0">
                <a:solidFill>
                  <a:schemeClr val="bg1"/>
                </a:solidFill>
                <a:latin typeface="Comic Sans MS" panose="030F0702030302020204" pitchFamily="66" charset="0"/>
              </a:rPr>
              <a:t>Azole Antifungal Agents  </a:t>
            </a:r>
            <a:r>
              <a:rPr lang="en-US" sz="2000" b="1" dirty="0" err="1" smtClean="0">
                <a:solidFill>
                  <a:schemeClr val="bg1"/>
                </a:solidFill>
                <a:latin typeface="Comic Sans MS" panose="030F0702030302020204" pitchFamily="66" charset="0"/>
              </a:rPr>
              <a:t>contd</a:t>
            </a:r>
            <a:r>
              <a:rPr lang="en-US" sz="2000" b="1" dirty="0" smtClean="0">
                <a:solidFill>
                  <a:schemeClr val="bg1"/>
                </a:solidFill>
                <a:latin typeface="Comic Sans MS" panose="030F0702030302020204" pitchFamily="66" charset="0"/>
              </a:rPr>
              <a:t>…</a:t>
            </a:r>
            <a:endParaRPr lang="en-IN" sz="3600"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401293" y="1711052"/>
            <a:ext cx="11266832" cy="4699273"/>
          </a:xfrm>
        </p:spPr>
        <p:txBody>
          <a:bodyPr>
            <a:noAutofit/>
          </a:bodyPr>
          <a:lstStyle/>
          <a:p>
            <a:pPr marL="0" indent="0" algn="just">
              <a:spcBef>
                <a:spcPts val="1800"/>
              </a:spcBef>
              <a:buNone/>
            </a:pPr>
            <a:r>
              <a:rPr lang="en-IN" altLang="en-US" b="1" dirty="0"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Mechanism of action: </a:t>
            </a:r>
          </a:p>
          <a:p>
            <a:pPr algn="just">
              <a:spcBef>
                <a:spcPts val="1200"/>
              </a:spcBef>
            </a:pPr>
            <a:r>
              <a:rPr lang="en-US" dirty="0" smtClean="0">
                <a:latin typeface="Comic Sans MS" panose="030F0702030302020204" pitchFamily="66" charset="0"/>
              </a:rPr>
              <a:t>The </a:t>
            </a:r>
            <a:r>
              <a:rPr lang="en-US" dirty="0">
                <a:latin typeface="Comic Sans MS" panose="030F0702030302020204" pitchFamily="66" charset="0"/>
              </a:rPr>
              <a:t>azoles </a:t>
            </a:r>
            <a:r>
              <a:rPr lang="en-US" b="1" dirty="0">
                <a:solidFill>
                  <a:srgbClr val="0000FF"/>
                </a:solidFill>
                <a:latin typeface="Comic Sans MS" panose="030F0702030302020204" pitchFamily="66" charset="0"/>
              </a:rPr>
              <a:t>inhibit</a:t>
            </a:r>
            <a:r>
              <a:rPr lang="en-US" b="1" dirty="0">
                <a:latin typeface="Comic Sans MS" panose="030F0702030302020204" pitchFamily="66" charset="0"/>
              </a:rPr>
              <a:t> </a:t>
            </a:r>
            <a:r>
              <a:rPr lang="en-US" dirty="0">
                <a:latin typeface="Comic Sans MS" panose="030F0702030302020204" pitchFamily="66" charset="0"/>
              </a:rPr>
              <a:t>the </a:t>
            </a:r>
            <a:r>
              <a:rPr lang="en-US" b="1" dirty="0">
                <a:solidFill>
                  <a:srgbClr val="0000FF"/>
                </a:solidFill>
                <a:latin typeface="Comic Sans MS" panose="030F0702030302020204" pitchFamily="66" charset="0"/>
              </a:rPr>
              <a:t>fungal</a:t>
            </a:r>
            <a:r>
              <a:rPr lang="en-US" dirty="0">
                <a:latin typeface="Comic Sans MS" panose="030F0702030302020204" pitchFamily="66" charset="0"/>
              </a:rPr>
              <a:t> cytochrome P-450 3A </a:t>
            </a:r>
            <a:r>
              <a:rPr lang="en-US" b="1" dirty="0">
                <a:solidFill>
                  <a:srgbClr val="0000FF"/>
                </a:solidFill>
                <a:latin typeface="Comic Sans MS" panose="030F0702030302020204" pitchFamily="66" charset="0"/>
              </a:rPr>
              <a:t>enzyme</a:t>
            </a:r>
            <a:r>
              <a:rPr lang="en-US" dirty="0">
                <a:latin typeface="Comic Sans MS" panose="030F0702030302020204" pitchFamily="66" charset="0"/>
              </a:rPr>
              <a:t>, </a:t>
            </a:r>
            <a:r>
              <a:rPr lang="en-US" b="1" i="1" dirty="0" err="1">
                <a:solidFill>
                  <a:srgbClr val="FF0000"/>
                </a:solidFill>
                <a:latin typeface="Comic Sans MS" panose="030F0702030302020204" pitchFamily="66" charset="0"/>
              </a:rPr>
              <a:t>lanosine</a:t>
            </a:r>
            <a:r>
              <a:rPr lang="en-US" b="1" i="1" dirty="0">
                <a:solidFill>
                  <a:srgbClr val="FF0000"/>
                </a:solidFill>
                <a:latin typeface="Comic Sans MS" panose="030F0702030302020204" pitchFamily="66" charset="0"/>
              </a:rPr>
              <a:t> 14α-demethylase</a:t>
            </a:r>
            <a:r>
              <a:rPr lang="en-US" dirty="0">
                <a:latin typeface="Comic Sans MS" panose="030F0702030302020204" pitchFamily="66" charset="0"/>
              </a:rPr>
              <a:t>, which </a:t>
            </a:r>
            <a:r>
              <a:rPr lang="en-US" dirty="0" smtClean="0">
                <a:solidFill>
                  <a:srgbClr val="0000FF"/>
                </a:solidFill>
                <a:latin typeface="Comic Sans MS" panose="030F0702030302020204" pitchFamily="66" charset="0"/>
              </a:rPr>
              <a:t>converts </a:t>
            </a:r>
            <a:r>
              <a:rPr lang="en-US" dirty="0" err="1" smtClean="0">
                <a:solidFill>
                  <a:srgbClr val="0000FF"/>
                </a:solidFill>
                <a:latin typeface="Comic Sans MS" panose="030F0702030302020204" pitchFamily="66" charset="0"/>
              </a:rPr>
              <a:t>lanosterol</a:t>
            </a:r>
            <a:r>
              <a:rPr lang="en-US" dirty="0">
                <a:solidFill>
                  <a:srgbClr val="0000FF"/>
                </a:solidFill>
                <a:latin typeface="Comic Sans MS" panose="030F0702030302020204" pitchFamily="66" charset="0"/>
              </a:rPr>
              <a:t> </a:t>
            </a:r>
            <a:r>
              <a:rPr lang="en-US" dirty="0" smtClean="0">
                <a:solidFill>
                  <a:srgbClr val="0000FF"/>
                </a:solidFill>
                <a:latin typeface="Comic Sans MS" panose="030F0702030302020204" pitchFamily="66" charset="0"/>
              </a:rPr>
              <a:t>to </a:t>
            </a:r>
            <a:r>
              <a:rPr lang="en-US" dirty="0" err="1">
                <a:solidFill>
                  <a:srgbClr val="0000FF"/>
                </a:solidFill>
                <a:latin typeface="Comic Sans MS" panose="030F0702030302020204" pitchFamily="66" charset="0"/>
              </a:rPr>
              <a:t>ergosterol</a:t>
            </a:r>
            <a:r>
              <a:rPr lang="en-US" dirty="0">
                <a:latin typeface="Comic Sans MS" panose="030F0702030302020204" pitchFamily="66" charset="0"/>
              </a:rPr>
              <a:t>, the main sterol in the fungal cell membrane. </a:t>
            </a:r>
            <a:endParaRPr lang="en-US" dirty="0" smtClean="0">
              <a:latin typeface="Comic Sans MS" panose="030F0702030302020204" pitchFamily="66" charset="0"/>
            </a:endParaRPr>
          </a:p>
          <a:p>
            <a:pPr algn="just">
              <a:spcBef>
                <a:spcPts val="1200"/>
              </a:spcBef>
            </a:pPr>
            <a:r>
              <a:rPr lang="en-US" dirty="0" smtClean="0">
                <a:latin typeface="Comic Sans MS" panose="030F0702030302020204" pitchFamily="66" charset="0"/>
              </a:rPr>
              <a:t>The </a:t>
            </a:r>
            <a:r>
              <a:rPr lang="en-US" u="sng" dirty="0">
                <a:solidFill>
                  <a:srgbClr val="0000FF"/>
                </a:solidFill>
                <a:latin typeface="Comic Sans MS" panose="030F0702030302020204" pitchFamily="66" charset="0"/>
              </a:rPr>
              <a:t>resulting depletion of </a:t>
            </a:r>
            <a:r>
              <a:rPr lang="en-US" u="sng" dirty="0" err="1">
                <a:solidFill>
                  <a:srgbClr val="0000FF"/>
                </a:solidFill>
                <a:latin typeface="Comic Sans MS" panose="030F0702030302020204" pitchFamily="66" charset="0"/>
              </a:rPr>
              <a:t>ergosterol</a:t>
            </a:r>
            <a:r>
              <a:rPr lang="en-US" dirty="0">
                <a:latin typeface="Comic Sans MS" panose="030F0702030302020204" pitchFamily="66" charset="0"/>
              </a:rPr>
              <a:t> alters the fluidity of the membrane, and this interferes with the action of membrane-associated enzymes. The net effect is an </a:t>
            </a:r>
            <a:r>
              <a:rPr lang="en-US" b="1" u="sng" dirty="0">
                <a:latin typeface="Comic Sans MS" panose="030F0702030302020204" pitchFamily="66" charset="0"/>
              </a:rPr>
              <a:t>inhibition of replication</a:t>
            </a:r>
            <a:r>
              <a:rPr lang="en-US" dirty="0">
                <a:latin typeface="Comic Sans MS" panose="030F0702030302020204" pitchFamily="66" charset="0"/>
              </a:rPr>
              <a:t>. </a:t>
            </a:r>
            <a:endParaRPr lang="en-US" dirty="0" smtClean="0">
              <a:latin typeface="Comic Sans MS" panose="030F0702030302020204" pitchFamily="66" charset="0"/>
            </a:endParaRPr>
          </a:p>
          <a:p>
            <a:pPr algn="just">
              <a:spcBef>
                <a:spcPts val="1200"/>
              </a:spcBef>
            </a:pPr>
            <a:r>
              <a:rPr lang="en-US" dirty="0" smtClean="0">
                <a:latin typeface="Comic Sans MS" panose="030F0702030302020204" pitchFamily="66" charset="0"/>
              </a:rPr>
              <a:t>Azoles </a:t>
            </a:r>
            <a:r>
              <a:rPr lang="en-US" dirty="0">
                <a:latin typeface="Comic Sans MS" panose="030F0702030302020204" pitchFamily="66" charset="0"/>
              </a:rPr>
              <a:t>also </a:t>
            </a:r>
            <a:r>
              <a:rPr lang="en-US" dirty="0">
                <a:solidFill>
                  <a:srgbClr val="0000FF"/>
                </a:solidFill>
                <a:latin typeface="Comic Sans MS" panose="030F0702030302020204" pitchFamily="66" charset="0"/>
              </a:rPr>
              <a:t>inhibit</a:t>
            </a:r>
            <a:r>
              <a:rPr lang="en-US" dirty="0">
                <a:latin typeface="Comic Sans MS" panose="030F0702030302020204" pitchFamily="66" charset="0"/>
              </a:rPr>
              <a:t> the </a:t>
            </a:r>
            <a:r>
              <a:rPr lang="en-US" u="sng" dirty="0">
                <a:latin typeface="Comic Sans MS" panose="030F0702030302020204" pitchFamily="66" charset="0"/>
              </a:rPr>
              <a:t>transformation of </a:t>
            </a:r>
            <a:r>
              <a:rPr lang="en-US" u="sng" dirty="0" err="1">
                <a:latin typeface="Comic Sans MS" panose="030F0702030302020204" pitchFamily="66" charset="0"/>
              </a:rPr>
              <a:t>candidal</a:t>
            </a:r>
            <a:r>
              <a:rPr lang="en-US" u="sng" dirty="0">
                <a:latin typeface="Comic Sans MS" panose="030F0702030302020204" pitchFamily="66" charset="0"/>
              </a:rPr>
              <a:t> yeast cells into hyphae</a:t>
            </a:r>
            <a:r>
              <a:rPr lang="en-US" dirty="0">
                <a:latin typeface="Comic Sans MS" panose="030F0702030302020204" pitchFamily="66" charset="0"/>
              </a:rPr>
              <a:t>-the invasive and pathogenic form of the parasite</a:t>
            </a:r>
            <a:r>
              <a:rPr lang="en-US" dirty="0" smtClean="0">
                <a:latin typeface="Comic Sans MS" panose="030F0702030302020204" pitchFamily="66" charset="0"/>
              </a:rPr>
              <a:t>.</a:t>
            </a:r>
            <a:endParaRPr lang="en-US" altLang="en-US" b="1" dirty="0">
              <a:latin typeface="Comic Sans MS" panose="030F0702030302020204" pitchFamily="66"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522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474" y="569709"/>
            <a:ext cx="3689902" cy="630442"/>
          </a:xfrm>
          <a:solidFill>
            <a:srgbClr val="000099"/>
          </a:solidFill>
          <a:ln w="25400">
            <a:solidFill>
              <a:srgbClr val="C00000"/>
            </a:solidFill>
          </a:ln>
        </p:spPr>
        <p:txBody>
          <a:bodyPr>
            <a:normAutofit fontScale="90000"/>
          </a:bodyPr>
          <a:lstStyle/>
          <a:p>
            <a:pPr algn="ctr"/>
            <a:r>
              <a:rPr lang="en-US" sz="4000" b="1" dirty="0" err="1" smtClean="0">
                <a:solidFill>
                  <a:schemeClr val="bg1"/>
                </a:solidFill>
                <a:latin typeface="Comic Sans MS" panose="030F0702030302020204" pitchFamily="66" charset="0"/>
              </a:rPr>
              <a:t>Clotrimazole</a:t>
            </a:r>
            <a:endParaRPr lang="en-IN" sz="4000"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278296" y="1653352"/>
            <a:ext cx="11361254" cy="4861748"/>
          </a:xfrm>
        </p:spPr>
        <p:txBody>
          <a:bodyPr>
            <a:noAutofit/>
          </a:bodyPr>
          <a:lstStyle/>
          <a:p>
            <a:pPr marL="361950" lvl="0" indent="-361950" algn="just">
              <a:spcBef>
                <a:spcPts val="2400"/>
              </a:spcBef>
            </a:pP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Interferes </a:t>
            </a:r>
            <a:r>
              <a:rPr lang="en-US" altLang="en-US" dirty="0">
                <a:latin typeface="Comic Sans MS" panose="030F0702030302020204" pitchFamily="66" charset="0"/>
                <a:ea typeface="Times New Roman" panose="02020603050405020304" pitchFamily="18" charset="0"/>
                <a:cs typeface="Arial" panose="020B0604020202020204" pitchFamily="34" charset="0"/>
              </a:rPr>
              <a:t>with amino acid transport into the fungus by an action on the cell </a:t>
            </a: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membrane.</a:t>
            </a:r>
            <a:endParaRPr lang="en-US" altLang="en-US" dirty="0" smtClean="0">
              <a:latin typeface="Comic Sans MS" panose="030F0702030302020204" pitchFamily="66" charset="0"/>
              <a:ea typeface="Times New Roman" panose="02020603050405020304" pitchFamily="18" charset="0"/>
            </a:endParaRPr>
          </a:p>
          <a:p>
            <a:pPr marL="361950" lvl="0" indent="-361950" algn="just">
              <a:spcBef>
                <a:spcPts val="2400"/>
              </a:spcBef>
            </a:pP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Effective </a:t>
            </a:r>
            <a:r>
              <a:rPr lang="en-US" altLang="en-US" dirty="0">
                <a:latin typeface="Comic Sans MS" panose="030F0702030302020204" pitchFamily="66" charset="0"/>
                <a:ea typeface="Times New Roman" panose="02020603050405020304" pitchFamily="18" charset="0"/>
                <a:cs typeface="Arial" panose="020B0604020202020204" pitchFamily="34" charset="0"/>
              </a:rPr>
              <a:t>in </a:t>
            </a:r>
            <a:r>
              <a:rPr lang="en-US" altLang="en-US" b="1"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topical treatment</a:t>
            </a: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a:t>
            </a:r>
          </a:p>
          <a:p>
            <a:pPr marL="0" lvl="0" indent="0" algn="just">
              <a:spcBef>
                <a:spcPts val="600"/>
              </a:spcBef>
              <a:buNone/>
            </a:pPr>
            <a:r>
              <a:rPr lang="en-US" altLang="en-US" i="1" dirty="0" smtClean="0">
                <a:latin typeface="Comic Sans MS" panose="030F0702030302020204" pitchFamily="66" charset="0"/>
                <a:ea typeface="Times New Roman" panose="02020603050405020304" pitchFamily="18" charset="0"/>
                <a:cs typeface="Arial" panose="020B0604020202020204" pitchFamily="34" charset="0"/>
              </a:rPr>
              <a:t>	- </a:t>
            </a:r>
            <a:r>
              <a:rPr lang="en-US" altLang="en-US" i="1"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Tinea</a:t>
            </a:r>
            <a:r>
              <a:rPr lang="en-US" altLang="en-US"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 infections</a:t>
            </a:r>
          </a:p>
          <a:p>
            <a:pPr marL="0" lvl="0" indent="0" algn="just">
              <a:spcBef>
                <a:spcPts val="600"/>
              </a:spcBef>
              <a:buNone/>
            </a:pPr>
            <a:r>
              <a:rPr lang="en-US" altLang="en-US"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	</a:t>
            </a:r>
            <a:r>
              <a:rPr lang="en-US" altLang="en-US"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 Athlete’s foot</a:t>
            </a:r>
          </a:p>
          <a:p>
            <a:pPr marL="0" lvl="0" indent="0" algn="just">
              <a:spcBef>
                <a:spcPts val="600"/>
              </a:spcBef>
              <a:buNone/>
            </a:pPr>
            <a:r>
              <a:rPr lang="en-US" altLang="en-US"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	</a:t>
            </a:r>
            <a:r>
              <a:rPr lang="en-US" altLang="en-US"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 </a:t>
            </a:r>
            <a:r>
              <a:rPr lang="en-US" altLang="en-US" dirty="0" err="1"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Otomycosis</a:t>
            </a:r>
            <a:r>
              <a:rPr lang="en-US" altLang="en-US"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 </a:t>
            </a:r>
            <a:r>
              <a:rPr lang="en-US" altLang="en-US"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and </a:t>
            </a:r>
            <a:endParaRPr lang="en-US" altLang="en-US"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endParaRPr>
          </a:p>
          <a:p>
            <a:pPr marL="0" lvl="0" indent="0" algn="just">
              <a:spcBef>
                <a:spcPts val="600"/>
              </a:spcBef>
              <a:buNone/>
            </a:pPr>
            <a:r>
              <a:rPr lang="en-US" altLang="en-US"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	</a:t>
            </a:r>
            <a:r>
              <a:rPr lang="en-US" altLang="en-US"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 Oral</a:t>
            </a:r>
            <a:r>
              <a:rPr lang="en-US" altLang="en-US"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 </a:t>
            </a:r>
            <a:r>
              <a:rPr lang="en-US" altLang="en-US"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cutaneous &amp; </a:t>
            </a:r>
            <a:r>
              <a:rPr lang="en-US" altLang="en-US"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vaginal </a:t>
            </a:r>
            <a:r>
              <a:rPr lang="en-US" altLang="en-US"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candidiasis</a:t>
            </a: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a:t>
            </a:r>
            <a:endParaRPr lang="en-US" altLang="en-US" dirty="0" smtClean="0">
              <a:latin typeface="Comic Sans MS" panose="030F0702030302020204" pitchFamily="66" charset="0"/>
            </a:endParaRPr>
          </a:p>
          <a:p>
            <a:pPr marL="361950" lvl="0" indent="-361950" algn="just">
              <a:spcBef>
                <a:spcPts val="2400"/>
              </a:spcBef>
            </a:pP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It </a:t>
            </a:r>
            <a:r>
              <a:rPr lang="en-US" altLang="en-US" dirty="0">
                <a:latin typeface="Comic Sans MS" panose="030F0702030302020204" pitchFamily="66" charset="0"/>
                <a:ea typeface="Times New Roman" panose="02020603050405020304" pitchFamily="18" charset="0"/>
                <a:cs typeface="Arial" panose="020B0604020202020204" pitchFamily="34" charset="0"/>
              </a:rPr>
              <a:t>is well tolerated by most patients. </a:t>
            </a:r>
            <a:endParaRPr lang="en-US" altLang="en-US" dirty="0" smtClean="0">
              <a:latin typeface="Comic Sans MS" panose="030F0702030302020204" pitchFamily="66" charset="0"/>
              <a:ea typeface="Times New Roman" panose="02020603050405020304" pitchFamily="18" charset="0"/>
              <a:cs typeface="Arial" panose="020B0604020202020204" pitchFamily="34" charset="0"/>
            </a:endParaRPr>
          </a:p>
          <a:p>
            <a:pPr marL="361950" lvl="0" indent="-361950" algn="just">
              <a:spcBef>
                <a:spcPts val="2400"/>
              </a:spcBef>
            </a:pP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No </a:t>
            </a:r>
            <a:r>
              <a:rPr lang="en-US" altLang="en-US" dirty="0">
                <a:latin typeface="Comic Sans MS" panose="030F0702030302020204" pitchFamily="66" charset="0"/>
                <a:ea typeface="Times New Roman" panose="02020603050405020304" pitchFamily="18" charset="0"/>
                <a:cs typeface="Arial" panose="020B0604020202020204" pitchFamily="34" charset="0"/>
              </a:rPr>
              <a:t>systemic toxicity is seen after topical use.</a:t>
            </a:r>
            <a:r>
              <a:rPr lang="en-US" altLang="en-US" dirty="0">
                <a:latin typeface="Comic Sans MS" panose="030F0702030302020204" pitchFamily="66" charset="0"/>
              </a:rPr>
              <a:t> </a:t>
            </a:r>
          </a:p>
        </p:txBody>
      </p:sp>
    </p:spTree>
    <p:extLst>
      <p:ext uri="{BB962C8B-B14F-4D97-AF65-F5344CB8AC3E}">
        <p14:creationId xmlns:p14="http://schemas.microsoft.com/office/powerpoint/2010/main" val="4251908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473" y="569709"/>
            <a:ext cx="5823501" cy="630442"/>
          </a:xfrm>
          <a:solidFill>
            <a:srgbClr val="000099"/>
          </a:solidFill>
          <a:ln w="25400">
            <a:solidFill>
              <a:srgbClr val="C00000"/>
            </a:solidFill>
          </a:ln>
        </p:spPr>
        <p:txBody>
          <a:bodyPr>
            <a:normAutofit fontScale="90000"/>
          </a:bodyPr>
          <a:lstStyle/>
          <a:p>
            <a:pPr algn="ctr"/>
            <a:r>
              <a:rPr lang="en-US" sz="4000" b="1" dirty="0" err="1" smtClean="0">
                <a:solidFill>
                  <a:schemeClr val="bg1"/>
                </a:solidFill>
                <a:latin typeface="Comic Sans MS" panose="030F0702030302020204" pitchFamily="66" charset="0"/>
              </a:rPr>
              <a:t>Econazole</a:t>
            </a:r>
            <a:r>
              <a:rPr lang="en-US" sz="4000" b="1" dirty="0" smtClean="0">
                <a:solidFill>
                  <a:schemeClr val="bg1"/>
                </a:solidFill>
                <a:latin typeface="Comic Sans MS" panose="030F0702030302020204" pitchFamily="66" charset="0"/>
              </a:rPr>
              <a:t> &amp; </a:t>
            </a:r>
            <a:r>
              <a:rPr lang="en-US" sz="4000" b="1" dirty="0" err="1" smtClean="0">
                <a:solidFill>
                  <a:schemeClr val="bg1"/>
                </a:solidFill>
                <a:latin typeface="Comic Sans MS" panose="030F0702030302020204" pitchFamily="66" charset="0"/>
              </a:rPr>
              <a:t>Miconazole</a:t>
            </a:r>
            <a:endParaRPr lang="en-IN" sz="4000"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278296" y="1653352"/>
            <a:ext cx="11361254" cy="4861748"/>
          </a:xfrm>
        </p:spPr>
        <p:txBody>
          <a:bodyPr>
            <a:noAutofit/>
          </a:bodyPr>
          <a:lstStyle/>
          <a:p>
            <a:pPr marL="0" lvl="0" indent="0" algn="just">
              <a:spcBef>
                <a:spcPts val="2400"/>
              </a:spcBef>
              <a:buNone/>
            </a:pPr>
            <a:r>
              <a:rPr lang="en-US" b="1" u="sng" dirty="0" err="1">
                <a:solidFill>
                  <a:srgbClr val="FF0000"/>
                </a:solidFill>
                <a:latin typeface="Comic Sans MS" panose="030F0702030302020204" pitchFamily="66" charset="0"/>
                <a:ea typeface="Times New Roman" panose="02020603050405020304" pitchFamily="18" charset="0"/>
                <a:cs typeface="Arial" panose="020B0604020202020204" pitchFamily="34" charset="0"/>
              </a:rPr>
              <a:t>Econazole</a:t>
            </a:r>
            <a:r>
              <a:rPr lang="en-US" b="1" u="sng"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 </a:t>
            </a:r>
            <a:endParaRPr lang="en-US" b="1" u="sng" dirty="0" smtClean="0">
              <a:solidFill>
                <a:srgbClr val="FF0000"/>
              </a:solidFill>
              <a:latin typeface="Comic Sans MS" panose="030F0702030302020204" pitchFamily="66" charset="0"/>
              <a:ea typeface="Times New Roman" panose="02020603050405020304" pitchFamily="18" charset="0"/>
              <a:cs typeface="Arial" panose="020B0604020202020204" pitchFamily="34" charset="0"/>
            </a:endParaRPr>
          </a:p>
          <a:p>
            <a:pPr marL="361950" lvl="0" indent="-361950" algn="just">
              <a:spcBef>
                <a:spcPts val="1200"/>
              </a:spcBef>
            </a:pPr>
            <a:r>
              <a:rPr lang="en-US" dirty="0" smtClean="0">
                <a:latin typeface="Comic Sans MS" panose="030F0702030302020204" pitchFamily="66" charset="0"/>
                <a:ea typeface="Times New Roman" panose="02020603050405020304" pitchFamily="18" charset="0"/>
                <a:cs typeface="Arial" panose="020B0604020202020204" pitchFamily="34" charset="0"/>
              </a:rPr>
              <a:t>It </a:t>
            </a:r>
            <a:r>
              <a:rPr lang="en-US" dirty="0">
                <a:latin typeface="Comic Sans MS" panose="030F0702030302020204" pitchFamily="66" charset="0"/>
                <a:ea typeface="Times New Roman" panose="02020603050405020304" pitchFamily="18" charset="0"/>
                <a:cs typeface="Arial" panose="020B0604020202020204" pitchFamily="34" charset="0"/>
              </a:rPr>
              <a:t>is similar to </a:t>
            </a:r>
            <a:r>
              <a:rPr lang="en-US" dirty="0" err="1" smtClean="0">
                <a:latin typeface="Comic Sans MS" panose="030F0702030302020204" pitchFamily="66" charset="0"/>
                <a:ea typeface="Times New Roman" panose="02020603050405020304" pitchFamily="18" charset="0"/>
                <a:cs typeface="Arial" panose="020B0604020202020204" pitchFamily="34" charset="0"/>
              </a:rPr>
              <a:t>clotrimazole</a:t>
            </a:r>
            <a:r>
              <a:rPr lang="en-US" dirty="0" smtClean="0">
                <a:latin typeface="Comic Sans MS" panose="030F0702030302020204" pitchFamily="66" charset="0"/>
                <a:ea typeface="Times New Roman" panose="02020603050405020304" pitchFamily="18" charset="0"/>
                <a:cs typeface="Arial" panose="020B0604020202020204" pitchFamily="34" charset="0"/>
              </a:rPr>
              <a:t>.</a:t>
            </a:r>
          </a:p>
          <a:p>
            <a:pPr marL="361950" lvl="0" indent="-361950" algn="just">
              <a:spcBef>
                <a:spcPts val="1200"/>
              </a:spcBef>
            </a:pPr>
            <a:r>
              <a:rPr lang="en-US" dirty="0" smtClean="0">
                <a:latin typeface="Comic Sans MS" panose="030F0702030302020204" pitchFamily="66" charset="0"/>
                <a:ea typeface="Times New Roman" panose="02020603050405020304" pitchFamily="18" charset="0"/>
                <a:cs typeface="Arial" panose="020B0604020202020204" pitchFamily="34" charset="0"/>
              </a:rPr>
              <a:t>Effectively </a:t>
            </a:r>
            <a:r>
              <a:rPr lang="en-US"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penetrates superficial layers of the </a:t>
            </a:r>
            <a:r>
              <a:rPr lang="en-US"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skin</a:t>
            </a:r>
            <a:r>
              <a:rPr lang="en-US" dirty="0">
                <a:latin typeface="Comic Sans MS" panose="030F0702030302020204" pitchFamily="66" charset="0"/>
                <a:ea typeface="Times New Roman" panose="02020603050405020304" pitchFamily="18" charset="0"/>
                <a:cs typeface="Arial" panose="020B0604020202020204" pitchFamily="34" charset="0"/>
              </a:rPr>
              <a:t>.</a:t>
            </a:r>
            <a:endParaRPr lang="en-US" dirty="0" smtClean="0">
              <a:latin typeface="Comic Sans MS" panose="030F0702030302020204" pitchFamily="66" charset="0"/>
              <a:ea typeface="Times New Roman" panose="02020603050405020304" pitchFamily="18" charset="0"/>
              <a:cs typeface="Arial" panose="020B0604020202020204" pitchFamily="34" charset="0"/>
            </a:endParaRPr>
          </a:p>
          <a:p>
            <a:pPr marL="361950" lvl="0" indent="-361950" algn="just">
              <a:spcBef>
                <a:spcPts val="1200"/>
              </a:spcBef>
            </a:pPr>
            <a:r>
              <a:rPr lang="en-US" dirty="0">
                <a:latin typeface="Comic Sans MS" panose="030F0702030302020204" pitchFamily="66" charset="0"/>
                <a:ea typeface="Times New Roman" panose="02020603050405020304" pitchFamily="18" charset="0"/>
                <a:cs typeface="Arial" panose="020B0604020202020204" pitchFamily="34" charset="0"/>
              </a:rPr>
              <a:t>I</a:t>
            </a:r>
            <a:r>
              <a:rPr lang="en-US" dirty="0" smtClean="0">
                <a:latin typeface="Comic Sans MS" panose="030F0702030302020204" pitchFamily="66" charset="0"/>
                <a:ea typeface="Times New Roman" panose="02020603050405020304" pitchFamily="18" charset="0"/>
                <a:cs typeface="Arial" panose="020B0604020202020204" pitchFamily="34" charset="0"/>
              </a:rPr>
              <a:t>s </a:t>
            </a:r>
            <a:r>
              <a:rPr lang="en-US" u="sng"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highly effective in </a:t>
            </a:r>
            <a:r>
              <a:rPr lang="en-US" u="sng" dirty="0" err="1">
                <a:solidFill>
                  <a:srgbClr val="0000FF"/>
                </a:solidFill>
                <a:latin typeface="Comic Sans MS" panose="030F0702030302020204" pitchFamily="66" charset="0"/>
                <a:ea typeface="Times New Roman" panose="02020603050405020304" pitchFamily="18" charset="0"/>
                <a:cs typeface="Arial" panose="020B0604020202020204" pitchFamily="34" charset="0"/>
              </a:rPr>
              <a:t>dermatophytosis</a:t>
            </a:r>
            <a:r>
              <a:rPr lang="en-US" u="sng"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 </a:t>
            </a:r>
            <a:r>
              <a:rPr lang="en-US" u="sng" dirty="0" err="1">
                <a:solidFill>
                  <a:srgbClr val="0000FF"/>
                </a:solidFill>
                <a:latin typeface="Comic Sans MS" panose="030F0702030302020204" pitchFamily="66" charset="0"/>
                <a:ea typeface="Times New Roman" panose="02020603050405020304" pitchFamily="18" charset="0"/>
                <a:cs typeface="Arial" panose="020B0604020202020204" pitchFamily="34" charset="0"/>
              </a:rPr>
              <a:t>otomycosis</a:t>
            </a:r>
            <a:r>
              <a:rPr lang="en-US" u="sng"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 and oral </a:t>
            </a:r>
            <a:r>
              <a:rPr lang="en-US" u="sng"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thrush</a:t>
            </a:r>
            <a:r>
              <a:rPr lang="en-US" altLang="en-US" dirty="0" smtClean="0">
                <a:latin typeface="Comic Sans MS" panose="030F0702030302020204" pitchFamily="66" charset="0"/>
                <a:ea typeface="Times New Roman" panose="02020603050405020304" pitchFamily="18" charset="0"/>
                <a:cs typeface="Arial" panose="020B0604020202020204" pitchFamily="34" charset="0"/>
              </a:rPr>
              <a:t>.</a:t>
            </a:r>
          </a:p>
          <a:p>
            <a:pPr marL="0" lvl="0" indent="0" algn="just">
              <a:spcBef>
                <a:spcPts val="2400"/>
              </a:spcBef>
              <a:buNone/>
            </a:pPr>
            <a:r>
              <a:rPr lang="en-US" altLang="en-US" b="1" u="sng" dirty="0" err="1"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Miconazole</a:t>
            </a:r>
            <a:r>
              <a:rPr lang="en-US" altLang="en-US" b="1" u="sng"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 </a:t>
            </a:r>
            <a:endParaRPr lang="en-US" altLang="en-US" b="1" u="sng" dirty="0" smtClean="0">
              <a:solidFill>
                <a:srgbClr val="FF0000"/>
              </a:solidFill>
              <a:latin typeface="Comic Sans MS" panose="030F0702030302020204" pitchFamily="66" charset="0"/>
              <a:ea typeface="Times New Roman" panose="02020603050405020304" pitchFamily="18" charset="0"/>
              <a:cs typeface="Arial" panose="020B0604020202020204" pitchFamily="34" charset="0"/>
            </a:endParaRPr>
          </a:p>
          <a:p>
            <a:pPr marL="361950" lvl="0" indent="-361950" algn="just">
              <a:spcBef>
                <a:spcPts val="1200"/>
              </a:spcBef>
            </a:pPr>
            <a:r>
              <a:rPr lang="en-US" dirty="0" smtClean="0">
                <a:latin typeface="Comic Sans MS" panose="030F0702030302020204" pitchFamily="66" charset="0"/>
                <a:ea typeface="Times New Roman" panose="02020603050405020304" pitchFamily="18" charset="0"/>
                <a:cs typeface="Arial" panose="020B0604020202020204" pitchFamily="34" charset="0"/>
              </a:rPr>
              <a:t>It </a:t>
            </a:r>
            <a:r>
              <a:rPr lang="en-US" dirty="0">
                <a:latin typeface="Comic Sans MS" panose="030F0702030302020204" pitchFamily="66" charset="0"/>
                <a:ea typeface="Times New Roman" panose="02020603050405020304" pitchFamily="18" charset="0"/>
                <a:cs typeface="Arial" panose="020B0604020202020204" pitchFamily="34" charset="0"/>
              </a:rPr>
              <a:t>is </a:t>
            </a:r>
            <a:r>
              <a:rPr lang="en-US"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highly efficacious drug for </a:t>
            </a:r>
            <a:r>
              <a:rPr lang="en-US" u="sng"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tinea, </a:t>
            </a:r>
            <a:r>
              <a:rPr lang="en-US" u="sng" dirty="0" err="1">
                <a:solidFill>
                  <a:srgbClr val="0000FF"/>
                </a:solidFill>
                <a:latin typeface="Comic Sans MS" panose="030F0702030302020204" pitchFamily="66" charset="0"/>
                <a:ea typeface="Times New Roman" panose="02020603050405020304" pitchFamily="18" charset="0"/>
                <a:cs typeface="Arial" panose="020B0604020202020204" pitchFamily="34" charset="0"/>
              </a:rPr>
              <a:t>pityriasis</a:t>
            </a:r>
            <a:r>
              <a:rPr lang="en-US" u="sng"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 versicolor, </a:t>
            </a:r>
            <a:r>
              <a:rPr lang="en-US" u="sng" dirty="0" err="1">
                <a:solidFill>
                  <a:srgbClr val="0000FF"/>
                </a:solidFill>
                <a:latin typeface="Comic Sans MS" panose="030F0702030302020204" pitchFamily="66" charset="0"/>
                <a:ea typeface="Times New Roman" panose="02020603050405020304" pitchFamily="18" charset="0"/>
                <a:cs typeface="Arial" panose="020B0604020202020204" pitchFamily="34" charset="0"/>
              </a:rPr>
              <a:t>otomycosis</a:t>
            </a:r>
            <a:r>
              <a:rPr lang="en-US" u="sng"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 cutaneous and vulvovaginal candidiasis</a:t>
            </a:r>
            <a:r>
              <a:rPr lang="en-US" dirty="0">
                <a:latin typeface="Comic Sans MS" panose="030F0702030302020204" pitchFamily="66" charset="0"/>
                <a:ea typeface="Times New Roman" panose="02020603050405020304" pitchFamily="18" charset="0"/>
                <a:cs typeface="Arial" panose="020B0604020202020204" pitchFamily="34" charset="0"/>
              </a:rPr>
              <a:t>. </a:t>
            </a:r>
            <a:endParaRPr lang="en-US" dirty="0" smtClean="0">
              <a:latin typeface="Comic Sans MS" panose="030F0702030302020204" pitchFamily="66" charset="0"/>
              <a:ea typeface="Times New Roman" panose="02020603050405020304" pitchFamily="18" charset="0"/>
              <a:cs typeface="Arial" panose="020B0604020202020204" pitchFamily="34" charset="0"/>
            </a:endParaRPr>
          </a:p>
          <a:p>
            <a:pPr marL="361950" lvl="0" indent="-361950" algn="just">
              <a:spcBef>
                <a:spcPts val="1200"/>
              </a:spcBef>
            </a:pPr>
            <a:r>
              <a:rPr lang="en-US" dirty="0" smtClean="0">
                <a:latin typeface="Comic Sans MS" panose="030F0702030302020204" pitchFamily="66" charset="0"/>
                <a:ea typeface="Times New Roman" panose="02020603050405020304" pitchFamily="18" charset="0"/>
                <a:cs typeface="Arial" panose="020B0604020202020204" pitchFamily="34" charset="0"/>
              </a:rPr>
              <a:t>Single </a:t>
            </a:r>
            <a:r>
              <a:rPr lang="en-US" dirty="0">
                <a:latin typeface="Comic Sans MS" panose="030F0702030302020204" pitchFamily="66" charset="0"/>
                <a:ea typeface="Times New Roman" panose="02020603050405020304" pitchFamily="18" charset="0"/>
                <a:cs typeface="Arial" panose="020B0604020202020204" pitchFamily="34" charset="0"/>
              </a:rPr>
              <a:t>application on skin </a:t>
            </a:r>
            <a:r>
              <a:rPr lang="en-US" dirty="0">
                <a:solidFill>
                  <a:srgbClr val="FF3399"/>
                </a:solidFill>
                <a:latin typeface="Comic Sans MS" panose="030F0702030302020204" pitchFamily="66" charset="0"/>
                <a:ea typeface="Times New Roman" panose="02020603050405020304" pitchFamily="18" charset="0"/>
                <a:cs typeface="Arial" panose="020B0604020202020204" pitchFamily="34" charset="0"/>
              </a:rPr>
              <a:t>acts for few days</a:t>
            </a:r>
            <a:r>
              <a:rPr lang="en-US" dirty="0">
                <a:latin typeface="Comic Sans MS" panose="030F0702030302020204" pitchFamily="66" charset="0"/>
                <a:ea typeface="Times New Roman" panose="02020603050405020304" pitchFamily="18" charset="0"/>
                <a:cs typeface="Arial" panose="020B0604020202020204" pitchFamily="34" charset="0"/>
              </a:rPr>
              <a:t>.</a:t>
            </a:r>
            <a:endParaRPr lang="en-IN" dirty="0">
              <a:latin typeface="Comic Sans MS" panose="030F0702030302020204" pitchFamily="66"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33846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474" y="569709"/>
            <a:ext cx="3689902" cy="630442"/>
          </a:xfrm>
          <a:solidFill>
            <a:srgbClr val="000099"/>
          </a:solidFill>
          <a:ln w="25400">
            <a:solidFill>
              <a:srgbClr val="C00000"/>
            </a:solidFill>
          </a:ln>
        </p:spPr>
        <p:txBody>
          <a:bodyPr>
            <a:normAutofit fontScale="90000"/>
          </a:bodyPr>
          <a:lstStyle/>
          <a:p>
            <a:pPr algn="ctr"/>
            <a:r>
              <a:rPr lang="en-US" sz="4000" b="1" dirty="0" smtClean="0">
                <a:solidFill>
                  <a:schemeClr val="bg1"/>
                </a:solidFill>
                <a:latin typeface="Comic Sans MS" panose="030F0702030302020204" pitchFamily="66" charset="0"/>
              </a:rPr>
              <a:t>Ketoconazole</a:t>
            </a:r>
            <a:endParaRPr lang="en-IN" sz="4000"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278296" y="1558102"/>
            <a:ext cx="11361254" cy="4861748"/>
          </a:xfrm>
        </p:spPr>
        <p:txBody>
          <a:bodyPr>
            <a:noAutofit/>
          </a:bodyPr>
          <a:lstStyle/>
          <a:p>
            <a:pPr lvl="0" algn="just">
              <a:spcBef>
                <a:spcPts val="1800"/>
              </a:spcBef>
            </a:pPr>
            <a:r>
              <a:rPr lang="en-US" dirty="0">
                <a:latin typeface="Comic Sans MS" panose="030F0702030302020204" pitchFamily="66" charset="0"/>
                <a:ea typeface="Times New Roman" panose="02020603050405020304" pitchFamily="18" charset="0"/>
                <a:cs typeface="Arial" panose="020B0604020202020204" pitchFamily="34" charset="0"/>
              </a:rPr>
              <a:t>It </a:t>
            </a:r>
            <a:r>
              <a:rPr lang="en-US" dirty="0">
                <a:latin typeface="Comic Sans MS" panose="030F0702030302020204" pitchFamily="66" charset="0"/>
                <a:ea typeface="Times New Roman" panose="02020603050405020304" pitchFamily="18" charset="0"/>
                <a:cs typeface="Arial" panose="020B0604020202020204" pitchFamily="34" charset="0"/>
              </a:rPr>
              <a:t>was </a:t>
            </a:r>
            <a:r>
              <a:rPr lang="en-US" dirty="0" smtClean="0">
                <a:latin typeface="Comic Sans MS" panose="030F0702030302020204" pitchFamily="66" charset="0"/>
                <a:ea typeface="Times New Roman" panose="02020603050405020304" pitchFamily="18" charset="0"/>
                <a:cs typeface="Arial" panose="020B0604020202020204" pitchFamily="34" charset="0"/>
              </a:rPr>
              <a:t>the </a:t>
            </a:r>
            <a:r>
              <a:rPr lang="en-US" b="1" dirty="0" smtClean="0">
                <a:solidFill>
                  <a:srgbClr val="0000FF"/>
                </a:solidFill>
                <a:latin typeface="Comic Sans MS" panose="030F0702030302020204" pitchFamily="66" charset="0"/>
                <a:ea typeface="Times New Roman" panose="02020603050405020304" pitchFamily="18" charset="0"/>
                <a:cs typeface="Arial" panose="020B0604020202020204" pitchFamily="34" charset="0"/>
              </a:rPr>
              <a:t>first azole that can be given orally to treat systemic fungal infections</a:t>
            </a:r>
            <a:r>
              <a:rPr lang="en-US" dirty="0" smtClean="0">
                <a:latin typeface="Comic Sans MS" panose="030F0702030302020204" pitchFamily="66" charset="0"/>
                <a:ea typeface="Times New Roman" panose="02020603050405020304" pitchFamily="18" charset="0"/>
                <a:cs typeface="Arial" panose="020B0604020202020204" pitchFamily="34" charset="0"/>
              </a:rPr>
              <a:t>. </a:t>
            </a:r>
          </a:p>
          <a:p>
            <a:pPr lvl="0" algn="just">
              <a:spcBef>
                <a:spcPts val="1800"/>
              </a:spcBef>
            </a:pPr>
            <a:r>
              <a:rPr lang="en-US" dirty="0" smtClean="0">
                <a:latin typeface="Comic Sans MS" panose="030F0702030302020204" pitchFamily="66" charset="0"/>
                <a:ea typeface="Times New Roman" panose="02020603050405020304" pitchFamily="18" charset="0"/>
                <a:cs typeface="Arial" panose="020B0604020202020204" pitchFamily="34" charset="0"/>
              </a:rPr>
              <a:t>It </a:t>
            </a:r>
            <a:r>
              <a:rPr lang="en-US" dirty="0">
                <a:latin typeface="Comic Sans MS" panose="030F0702030302020204" pitchFamily="66" charset="0"/>
                <a:ea typeface="Times New Roman" panose="02020603050405020304" pitchFamily="18" charset="0"/>
                <a:cs typeface="Arial" panose="020B0604020202020204" pitchFamily="34" charset="0"/>
              </a:rPr>
              <a:t>is well </a:t>
            </a:r>
            <a:r>
              <a:rPr lang="en-US" dirty="0" smtClean="0">
                <a:latin typeface="Comic Sans MS" panose="030F0702030302020204" pitchFamily="66" charset="0"/>
                <a:ea typeface="Times New Roman" panose="02020603050405020304" pitchFamily="18" charset="0"/>
                <a:cs typeface="Arial" panose="020B0604020202020204" pitchFamily="34" charset="0"/>
              </a:rPr>
              <a:t>absorbed </a:t>
            </a:r>
            <a:r>
              <a:rPr lang="en-US" dirty="0">
                <a:latin typeface="Comic Sans MS" panose="030F0702030302020204" pitchFamily="66" charset="0"/>
                <a:ea typeface="Times New Roman" panose="02020603050405020304" pitchFamily="18" charset="0"/>
                <a:cs typeface="Arial" panose="020B0604020202020204" pitchFamily="34" charset="0"/>
              </a:rPr>
              <a:t>from GI tract</a:t>
            </a:r>
            <a:r>
              <a:rPr lang="en-US" dirty="0" smtClean="0">
                <a:latin typeface="Comic Sans MS" panose="030F0702030302020204" pitchFamily="66" charset="0"/>
                <a:ea typeface="Times New Roman" panose="02020603050405020304" pitchFamily="18" charset="0"/>
                <a:cs typeface="Arial" panose="020B0604020202020204" pitchFamily="34" charset="0"/>
              </a:rPr>
              <a:t>.</a:t>
            </a:r>
            <a:endParaRPr lang="en-IN" dirty="0">
              <a:latin typeface="Comic Sans MS" panose="030F0702030302020204" pitchFamily="66" charset="0"/>
              <a:ea typeface="Times New Roman" panose="02020603050405020304" pitchFamily="18" charset="0"/>
              <a:cs typeface="Arial" panose="020B0604020202020204" pitchFamily="34" charset="0"/>
            </a:endParaRPr>
          </a:p>
          <a:p>
            <a:pPr lvl="0" algn="just">
              <a:spcBef>
                <a:spcPts val="1800"/>
              </a:spcBef>
            </a:pPr>
            <a:r>
              <a:rPr lang="en-US"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Antifungal </a:t>
            </a:r>
            <a:r>
              <a:rPr lang="en-US" dirty="0"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spectrum:</a:t>
            </a:r>
            <a:r>
              <a:rPr lang="en-US" dirty="0" smtClean="0">
                <a:latin typeface="Comic Sans MS" panose="030F0702030302020204" pitchFamily="66" charset="0"/>
                <a:ea typeface="Times New Roman" panose="02020603050405020304" pitchFamily="18" charset="0"/>
                <a:cs typeface="Arial" panose="020B0604020202020204" pitchFamily="34" charset="0"/>
              </a:rPr>
              <a:t> </a:t>
            </a:r>
            <a:r>
              <a:rPr lang="en-US" dirty="0">
                <a:latin typeface="Comic Sans MS" panose="030F0702030302020204" pitchFamily="66" charset="0"/>
                <a:ea typeface="Times New Roman" panose="02020603050405020304" pitchFamily="18" charset="0"/>
                <a:cs typeface="Arial" panose="020B0604020202020204" pitchFamily="34" charset="0"/>
              </a:rPr>
              <a:t>Most effective against yeast and dimorphic fungi such as Candida, </a:t>
            </a:r>
            <a:r>
              <a:rPr lang="en-US" i="1" dirty="0">
                <a:latin typeface="Comic Sans MS" panose="030F0702030302020204" pitchFamily="66" charset="0"/>
                <a:ea typeface="Times New Roman" panose="02020603050405020304" pitchFamily="18" charset="0"/>
                <a:cs typeface="Arial" panose="020B0604020202020204" pitchFamily="34" charset="0"/>
              </a:rPr>
              <a:t>H. </a:t>
            </a:r>
            <a:r>
              <a:rPr lang="en-US" i="1" dirty="0" err="1" smtClean="0">
                <a:latin typeface="Comic Sans MS" panose="030F0702030302020204" pitchFamily="66" charset="0"/>
                <a:ea typeface="Times New Roman" panose="02020603050405020304" pitchFamily="18" charset="0"/>
                <a:cs typeface="Arial" panose="020B0604020202020204" pitchFamily="34" charset="0"/>
              </a:rPr>
              <a:t>capsulatum</a:t>
            </a:r>
            <a:r>
              <a:rPr lang="en-US" i="1" dirty="0" smtClean="0">
                <a:latin typeface="Comic Sans MS" panose="030F0702030302020204" pitchFamily="66" charset="0"/>
                <a:ea typeface="Times New Roman" panose="02020603050405020304" pitchFamily="18" charset="0"/>
                <a:cs typeface="Arial" panose="020B0604020202020204" pitchFamily="34" charset="0"/>
              </a:rPr>
              <a:t> </a:t>
            </a:r>
            <a:r>
              <a:rPr lang="en-US" dirty="0">
                <a:latin typeface="Comic Sans MS" panose="030F0702030302020204" pitchFamily="66" charset="0"/>
                <a:ea typeface="Times New Roman" panose="02020603050405020304" pitchFamily="18" charset="0"/>
                <a:cs typeface="Arial" panose="020B0604020202020204" pitchFamily="34" charset="0"/>
              </a:rPr>
              <a:t>as well as most dermatophytes. </a:t>
            </a:r>
            <a:r>
              <a:rPr lang="en-US" dirty="0">
                <a:latin typeface="Comic Sans MS" panose="030F0702030302020204" pitchFamily="66" charset="0"/>
                <a:ea typeface="Times New Roman" panose="02020603050405020304" pitchFamily="18" charset="0"/>
                <a:cs typeface="Arial" panose="020B0604020202020204" pitchFamily="34" charset="0"/>
              </a:rPr>
              <a:t>It is less effective against C. </a:t>
            </a:r>
            <a:r>
              <a:rPr lang="en-US" dirty="0" err="1">
                <a:latin typeface="Comic Sans MS" panose="030F0702030302020204" pitchFamily="66" charset="0"/>
                <a:ea typeface="Times New Roman" panose="02020603050405020304" pitchFamily="18" charset="0"/>
                <a:cs typeface="Arial" panose="020B0604020202020204" pitchFamily="34" charset="0"/>
              </a:rPr>
              <a:t>neoformans</a:t>
            </a:r>
            <a:r>
              <a:rPr lang="en-US" dirty="0">
                <a:latin typeface="Comic Sans MS" panose="030F0702030302020204" pitchFamily="66" charset="0"/>
                <a:ea typeface="Times New Roman" panose="02020603050405020304" pitchFamily="18" charset="0"/>
                <a:cs typeface="Arial" panose="020B0604020202020204" pitchFamily="34" charset="0"/>
              </a:rPr>
              <a:t>, S. </a:t>
            </a:r>
            <a:r>
              <a:rPr lang="en-US" dirty="0" err="1">
                <a:latin typeface="Comic Sans MS" panose="030F0702030302020204" pitchFamily="66" charset="0"/>
                <a:ea typeface="Times New Roman" panose="02020603050405020304" pitchFamily="18" charset="0"/>
                <a:cs typeface="Arial" panose="020B0604020202020204" pitchFamily="34" charset="0"/>
              </a:rPr>
              <a:t>schenckii</a:t>
            </a:r>
            <a:r>
              <a:rPr lang="en-US" dirty="0">
                <a:latin typeface="Comic Sans MS" panose="030F0702030302020204" pitchFamily="66" charset="0"/>
                <a:ea typeface="Times New Roman" panose="02020603050405020304" pitchFamily="18" charset="0"/>
                <a:cs typeface="Arial" panose="020B0604020202020204" pitchFamily="34" charset="0"/>
              </a:rPr>
              <a:t> and Aspergillus. </a:t>
            </a:r>
            <a:endParaRPr lang="en-IN" dirty="0">
              <a:latin typeface="Comic Sans MS" panose="030F0702030302020204" pitchFamily="66" charset="0"/>
              <a:ea typeface="Times New Roman" panose="02020603050405020304" pitchFamily="18" charset="0"/>
              <a:cs typeface="Arial" panose="020B0604020202020204" pitchFamily="34" charset="0"/>
            </a:endParaRPr>
          </a:p>
          <a:p>
            <a:pPr lvl="0" algn="just">
              <a:spcBef>
                <a:spcPts val="1800"/>
              </a:spcBef>
            </a:pPr>
            <a:r>
              <a:rPr lang="en-US" dirty="0" smtClean="0">
                <a:solidFill>
                  <a:srgbClr val="FF0000"/>
                </a:solidFill>
                <a:latin typeface="Comic Sans MS" panose="030F0702030302020204" pitchFamily="66" charset="0"/>
                <a:ea typeface="Times New Roman" panose="02020603050405020304" pitchFamily="18" charset="0"/>
                <a:cs typeface="Arial" panose="020B0604020202020204" pitchFamily="34" charset="0"/>
              </a:rPr>
              <a:t>Toxicity: </a:t>
            </a:r>
            <a:r>
              <a:rPr lang="en-US" dirty="0" smtClean="0">
                <a:latin typeface="Comic Sans MS" panose="030F0702030302020204" pitchFamily="66" charset="0"/>
                <a:ea typeface="Times New Roman" panose="02020603050405020304" pitchFamily="18" charset="0"/>
                <a:cs typeface="Arial" panose="020B0604020202020204" pitchFamily="34" charset="0"/>
              </a:rPr>
              <a:t>The </a:t>
            </a:r>
            <a:r>
              <a:rPr lang="en-US" dirty="0">
                <a:latin typeface="Comic Sans MS" panose="030F0702030302020204" pitchFamily="66" charset="0"/>
                <a:ea typeface="Times New Roman" panose="02020603050405020304" pitchFamily="18" charset="0"/>
                <a:cs typeface="Arial" panose="020B0604020202020204" pitchFamily="34" charset="0"/>
              </a:rPr>
              <a:t>main hazard of ketoconazole is </a:t>
            </a:r>
            <a:r>
              <a:rPr lang="en-US"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liver toxicity</a:t>
            </a:r>
            <a:r>
              <a:rPr lang="en-US" dirty="0">
                <a:latin typeface="Comic Sans MS" panose="030F0702030302020204" pitchFamily="66" charset="0"/>
                <a:ea typeface="Times New Roman" panose="02020603050405020304" pitchFamily="18" charset="0"/>
                <a:cs typeface="Arial" panose="020B0604020202020204" pitchFamily="34" charset="0"/>
              </a:rPr>
              <a:t>. </a:t>
            </a:r>
            <a:r>
              <a:rPr lang="en-US" u="sng" dirty="0">
                <a:solidFill>
                  <a:srgbClr val="0000FF"/>
                </a:solidFill>
                <a:latin typeface="Comic Sans MS" panose="030F0702030302020204" pitchFamily="66" charset="0"/>
                <a:ea typeface="Times New Roman" panose="02020603050405020304" pitchFamily="18" charset="0"/>
                <a:cs typeface="Arial" panose="020B0604020202020204" pitchFamily="34" charset="0"/>
              </a:rPr>
              <a:t>Inhibition of adrenocortical steroid and testosterone synthesis</a:t>
            </a:r>
            <a:r>
              <a:rPr lang="en-US" dirty="0">
                <a:latin typeface="Comic Sans MS" panose="030F0702030302020204" pitchFamily="66" charset="0"/>
                <a:ea typeface="Times New Roman" panose="02020603050405020304" pitchFamily="18" charset="0"/>
                <a:cs typeface="Arial" panose="020B0604020202020204" pitchFamily="34" charset="0"/>
              </a:rPr>
              <a:t> has been recorded with high doses, the latter resulting in </a:t>
            </a:r>
            <a:r>
              <a:rPr lang="en-US" u="sng" dirty="0" err="1">
                <a:solidFill>
                  <a:srgbClr val="FF0000"/>
                </a:solidFill>
                <a:latin typeface="Comic Sans MS" panose="030F0702030302020204" pitchFamily="66" charset="0"/>
                <a:ea typeface="Times New Roman" panose="02020603050405020304" pitchFamily="18" charset="0"/>
                <a:cs typeface="Arial" panose="020B0604020202020204" pitchFamily="34" charset="0"/>
              </a:rPr>
              <a:t>gynaecomastia</a:t>
            </a:r>
            <a:r>
              <a:rPr lang="en-US" u="sng"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 </a:t>
            </a:r>
            <a:r>
              <a:rPr lang="en-US" dirty="0">
                <a:latin typeface="Comic Sans MS" panose="030F0702030302020204" pitchFamily="66" charset="0"/>
                <a:ea typeface="Times New Roman" panose="02020603050405020304" pitchFamily="18" charset="0"/>
                <a:cs typeface="Arial" panose="020B0604020202020204" pitchFamily="34" charset="0"/>
              </a:rPr>
              <a:t>in some </a:t>
            </a:r>
            <a:r>
              <a:rPr lang="en-US" u="sng" dirty="0">
                <a:solidFill>
                  <a:srgbClr val="FF0000"/>
                </a:solidFill>
                <a:latin typeface="Comic Sans MS" panose="030F0702030302020204" pitchFamily="66" charset="0"/>
                <a:ea typeface="Times New Roman" panose="02020603050405020304" pitchFamily="18" charset="0"/>
                <a:cs typeface="Arial" panose="020B0604020202020204" pitchFamily="34" charset="0"/>
              </a:rPr>
              <a:t>male patients</a:t>
            </a:r>
            <a:r>
              <a:rPr lang="en-US" dirty="0" smtClean="0">
                <a:latin typeface="Comic Sans MS" panose="030F0702030302020204" pitchFamily="66" charset="0"/>
                <a:ea typeface="Times New Roman" panose="02020603050405020304" pitchFamily="18" charset="0"/>
                <a:cs typeface="Arial" panose="020B0604020202020204" pitchFamily="34" charset="0"/>
              </a:rPr>
              <a:t>.</a:t>
            </a:r>
            <a:endParaRPr lang="en-IN" dirty="0">
              <a:latin typeface="Comic Sans MS" panose="030F0702030302020204" pitchFamily="66"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00199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474" y="569709"/>
            <a:ext cx="3689902" cy="630442"/>
          </a:xfrm>
          <a:solidFill>
            <a:srgbClr val="000099"/>
          </a:solidFill>
          <a:ln w="25400">
            <a:solidFill>
              <a:srgbClr val="C00000"/>
            </a:solidFill>
          </a:ln>
        </p:spPr>
        <p:txBody>
          <a:bodyPr>
            <a:normAutofit fontScale="90000"/>
          </a:bodyPr>
          <a:lstStyle/>
          <a:p>
            <a:pPr algn="ctr"/>
            <a:r>
              <a:rPr lang="en-US" sz="4000" b="1" dirty="0" smtClean="0">
                <a:solidFill>
                  <a:schemeClr val="bg1"/>
                </a:solidFill>
                <a:latin typeface="Comic Sans MS" panose="030F0702030302020204" pitchFamily="66" charset="0"/>
              </a:rPr>
              <a:t>Fluconazole</a:t>
            </a:r>
            <a:endParaRPr lang="en-IN" sz="4000"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278296" y="1558102"/>
            <a:ext cx="11361254" cy="4785548"/>
          </a:xfrm>
        </p:spPr>
        <p:txBody>
          <a:bodyPr>
            <a:noAutofit/>
          </a:bodyPr>
          <a:lstStyle/>
          <a:p>
            <a:pPr lvl="0">
              <a:spcBef>
                <a:spcPts val="1800"/>
              </a:spcBef>
            </a:pPr>
            <a:r>
              <a:rPr lang="en-US" dirty="0">
                <a:latin typeface="Comic Sans MS" panose="030F0702030302020204" pitchFamily="66" charset="0"/>
              </a:rPr>
              <a:t>It is well absorbed and can be given </a:t>
            </a:r>
            <a:r>
              <a:rPr lang="en-US" dirty="0">
                <a:solidFill>
                  <a:srgbClr val="0000FF"/>
                </a:solidFill>
                <a:latin typeface="Comic Sans MS" panose="030F0702030302020204" pitchFamily="66" charset="0"/>
              </a:rPr>
              <a:t>orally or intravenously</a:t>
            </a:r>
            <a:r>
              <a:rPr lang="en-US" dirty="0">
                <a:latin typeface="Comic Sans MS" panose="030F0702030302020204" pitchFamily="66" charset="0"/>
              </a:rPr>
              <a:t>. </a:t>
            </a:r>
            <a:endParaRPr lang="en-US" dirty="0" smtClean="0">
              <a:latin typeface="Comic Sans MS" panose="030F0702030302020204" pitchFamily="66" charset="0"/>
            </a:endParaRPr>
          </a:p>
          <a:p>
            <a:pPr lvl="0">
              <a:spcBef>
                <a:spcPts val="1800"/>
              </a:spcBef>
            </a:pPr>
            <a:r>
              <a:rPr lang="en-US" dirty="0" smtClean="0">
                <a:solidFill>
                  <a:srgbClr val="0000FF"/>
                </a:solidFill>
                <a:latin typeface="Comic Sans MS" panose="030F0702030302020204" pitchFamily="66" charset="0"/>
              </a:rPr>
              <a:t>t</a:t>
            </a:r>
            <a:r>
              <a:rPr lang="en-US" baseline="-25000" dirty="0" smtClean="0">
                <a:solidFill>
                  <a:srgbClr val="0000FF"/>
                </a:solidFill>
                <a:latin typeface="Comic Sans MS" panose="030F0702030302020204" pitchFamily="66" charset="0"/>
              </a:rPr>
              <a:t>1/2</a:t>
            </a:r>
            <a:r>
              <a:rPr lang="en-US" dirty="0" smtClean="0">
                <a:solidFill>
                  <a:srgbClr val="0000FF"/>
                </a:solidFill>
                <a:latin typeface="Comic Sans MS" panose="030F0702030302020204" pitchFamily="66" charset="0"/>
              </a:rPr>
              <a:t> </a:t>
            </a:r>
            <a:r>
              <a:rPr lang="en-US" dirty="0">
                <a:solidFill>
                  <a:srgbClr val="0000FF"/>
                </a:solidFill>
                <a:latin typeface="Comic Sans MS" panose="030F0702030302020204" pitchFamily="66" charset="0"/>
              </a:rPr>
              <a:t>= 25 hours</a:t>
            </a:r>
            <a:r>
              <a:rPr lang="en-US" dirty="0">
                <a:latin typeface="Comic Sans MS" panose="030F0702030302020204" pitchFamily="66" charset="0"/>
              </a:rPr>
              <a:t>.</a:t>
            </a:r>
            <a:endParaRPr lang="en-IN" dirty="0">
              <a:latin typeface="Comic Sans MS" panose="030F0702030302020204" pitchFamily="66" charset="0"/>
            </a:endParaRPr>
          </a:p>
          <a:p>
            <a:pPr lvl="0">
              <a:spcBef>
                <a:spcPts val="1800"/>
              </a:spcBef>
            </a:pPr>
            <a:r>
              <a:rPr lang="en-US" dirty="0">
                <a:latin typeface="Comic Sans MS" panose="030F0702030302020204" pitchFamily="66" charset="0"/>
              </a:rPr>
              <a:t>It may become the </a:t>
            </a:r>
            <a:r>
              <a:rPr lang="en-US" dirty="0">
                <a:solidFill>
                  <a:srgbClr val="0000FF"/>
                </a:solidFill>
                <a:latin typeface="Comic Sans MS" panose="030F0702030302020204" pitchFamily="66" charset="0"/>
              </a:rPr>
              <a:t>first drug of choice for most types of fungal meningitis</a:t>
            </a:r>
            <a:r>
              <a:rPr lang="en-US" dirty="0">
                <a:latin typeface="Comic Sans MS" panose="030F0702030302020204" pitchFamily="66" charset="0"/>
              </a:rPr>
              <a:t> (as it reaches high concentrations in CSF).</a:t>
            </a:r>
            <a:endParaRPr lang="en-IN" dirty="0">
              <a:latin typeface="Comic Sans MS" panose="030F0702030302020204" pitchFamily="66" charset="0"/>
            </a:endParaRPr>
          </a:p>
          <a:p>
            <a:pPr marL="0" indent="0">
              <a:spcBef>
                <a:spcPts val="1800"/>
              </a:spcBef>
              <a:buNone/>
            </a:pPr>
            <a:r>
              <a:rPr lang="en-US" b="1" dirty="0">
                <a:solidFill>
                  <a:srgbClr val="FF0000"/>
                </a:solidFill>
                <a:latin typeface="Comic Sans MS" panose="030F0702030302020204" pitchFamily="66" charset="0"/>
              </a:rPr>
              <a:t>Toxicity </a:t>
            </a:r>
            <a:r>
              <a:rPr lang="en-US" b="1" dirty="0" smtClean="0">
                <a:solidFill>
                  <a:srgbClr val="FF0000"/>
                </a:solidFill>
                <a:latin typeface="Comic Sans MS" panose="030F0702030302020204" pitchFamily="66" charset="0"/>
              </a:rPr>
              <a:t>: </a:t>
            </a:r>
          </a:p>
          <a:p>
            <a:pPr>
              <a:spcBef>
                <a:spcPts val="1800"/>
              </a:spcBef>
            </a:pPr>
            <a:r>
              <a:rPr lang="en-US" dirty="0" smtClean="0">
                <a:latin typeface="Comic Sans MS" panose="030F0702030302020204" pitchFamily="66" charset="0"/>
              </a:rPr>
              <a:t>Unwanted</a:t>
            </a:r>
            <a:r>
              <a:rPr lang="en-US" b="1" dirty="0" smtClean="0">
                <a:latin typeface="Comic Sans MS" panose="030F0702030302020204" pitchFamily="66" charset="0"/>
              </a:rPr>
              <a:t> </a:t>
            </a:r>
            <a:r>
              <a:rPr lang="en-US" dirty="0">
                <a:latin typeface="Comic Sans MS" panose="030F0702030302020204" pitchFamily="66" charset="0"/>
              </a:rPr>
              <a:t>side effects are generally mild. </a:t>
            </a:r>
            <a:endParaRPr lang="en-US" dirty="0" smtClean="0">
              <a:latin typeface="Comic Sans MS" panose="030F0702030302020204" pitchFamily="66" charset="0"/>
            </a:endParaRPr>
          </a:p>
          <a:p>
            <a:pPr>
              <a:spcBef>
                <a:spcPts val="1800"/>
              </a:spcBef>
            </a:pPr>
            <a:r>
              <a:rPr lang="en-US" dirty="0" smtClean="0">
                <a:latin typeface="Comic Sans MS" panose="030F0702030302020204" pitchFamily="66" charset="0"/>
              </a:rPr>
              <a:t>Hepatitis </a:t>
            </a:r>
            <a:r>
              <a:rPr lang="en-US" dirty="0">
                <a:latin typeface="Comic Sans MS" panose="030F0702030302020204" pitchFamily="66" charset="0"/>
              </a:rPr>
              <a:t>is </a:t>
            </a:r>
            <a:r>
              <a:rPr lang="en-US" dirty="0" smtClean="0">
                <a:latin typeface="Comic Sans MS" panose="030F0702030302020204" pitchFamily="66" charset="0"/>
              </a:rPr>
              <a:t>rare.</a:t>
            </a:r>
          </a:p>
          <a:p>
            <a:pPr>
              <a:spcBef>
                <a:spcPts val="1800"/>
              </a:spcBef>
            </a:pPr>
            <a:r>
              <a:rPr lang="en-US" u="sng" dirty="0" smtClean="0">
                <a:latin typeface="Comic Sans MS" panose="030F0702030302020204" pitchFamily="66" charset="0"/>
              </a:rPr>
              <a:t>Does </a:t>
            </a:r>
            <a:r>
              <a:rPr lang="en-US" u="sng" dirty="0">
                <a:latin typeface="Comic Sans MS" panose="030F0702030302020204" pitchFamily="66" charset="0"/>
              </a:rPr>
              <a:t>not</a:t>
            </a:r>
            <a:r>
              <a:rPr lang="en-US" dirty="0">
                <a:latin typeface="Comic Sans MS" panose="030F0702030302020204" pitchFamily="66" charset="0"/>
              </a:rPr>
              <a:t> produce the inhibition of hepatic drug metabolism and of steroidogenesis that occurs with ketoconazole.</a:t>
            </a:r>
            <a:endParaRPr lang="en-IN" dirty="0">
              <a:latin typeface="Comic Sans MS" panose="030F0702030302020204" pitchFamily="66"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29543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474" y="569709"/>
            <a:ext cx="3689902" cy="630442"/>
          </a:xfrm>
          <a:solidFill>
            <a:srgbClr val="000099"/>
          </a:solidFill>
          <a:ln w="25400">
            <a:solidFill>
              <a:srgbClr val="C00000"/>
            </a:solidFill>
          </a:ln>
        </p:spPr>
        <p:txBody>
          <a:bodyPr>
            <a:normAutofit fontScale="90000"/>
          </a:bodyPr>
          <a:lstStyle/>
          <a:p>
            <a:pPr algn="ctr"/>
            <a:r>
              <a:rPr lang="en-US" sz="4000" b="1" dirty="0" err="1" smtClean="0">
                <a:solidFill>
                  <a:schemeClr val="bg1"/>
                </a:solidFill>
                <a:latin typeface="Comic Sans MS" panose="030F0702030302020204" pitchFamily="66" charset="0"/>
              </a:rPr>
              <a:t>Itraconazole</a:t>
            </a:r>
            <a:endParaRPr lang="en-IN" sz="4000"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278296" y="1558102"/>
            <a:ext cx="11361254" cy="3413948"/>
          </a:xfrm>
        </p:spPr>
        <p:txBody>
          <a:bodyPr>
            <a:noAutofit/>
          </a:bodyPr>
          <a:lstStyle/>
          <a:p>
            <a:pPr lvl="0">
              <a:spcBef>
                <a:spcPts val="2400"/>
              </a:spcBef>
            </a:pPr>
            <a:r>
              <a:rPr lang="en-US" dirty="0" err="1">
                <a:latin typeface="Comic Sans MS" panose="030F0702030302020204" pitchFamily="66" charset="0"/>
              </a:rPr>
              <a:t>Itraconazole</a:t>
            </a:r>
            <a:r>
              <a:rPr lang="en-US" dirty="0">
                <a:latin typeface="Comic Sans MS" panose="030F0702030302020204" pitchFamily="66" charset="0"/>
              </a:rPr>
              <a:t> is active against a range of dermatophytes.</a:t>
            </a:r>
            <a:endParaRPr lang="en-IN" dirty="0">
              <a:latin typeface="Comic Sans MS" panose="030F0702030302020204" pitchFamily="66" charset="0"/>
            </a:endParaRPr>
          </a:p>
          <a:p>
            <a:pPr lvl="0">
              <a:spcBef>
                <a:spcPts val="2400"/>
              </a:spcBef>
            </a:pPr>
            <a:r>
              <a:rPr lang="en-US" dirty="0">
                <a:solidFill>
                  <a:srgbClr val="0000FF"/>
                </a:solidFill>
                <a:latin typeface="Comic Sans MS" panose="030F0702030302020204" pitchFamily="66" charset="0"/>
              </a:rPr>
              <a:t>Broad spectrum of activity than ketoconazole and fluconazole.</a:t>
            </a:r>
            <a:endParaRPr lang="en-IN" dirty="0">
              <a:solidFill>
                <a:srgbClr val="0000FF"/>
              </a:solidFill>
              <a:latin typeface="Comic Sans MS" panose="030F0702030302020204" pitchFamily="66" charset="0"/>
            </a:endParaRPr>
          </a:p>
          <a:p>
            <a:pPr lvl="0">
              <a:spcBef>
                <a:spcPts val="2400"/>
              </a:spcBef>
            </a:pPr>
            <a:r>
              <a:rPr lang="en-US" dirty="0">
                <a:solidFill>
                  <a:srgbClr val="0000FF"/>
                </a:solidFill>
                <a:latin typeface="Comic Sans MS" panose="030F0702030302020204" pitchFamily="66" charset="0"/>
              </a:rPr>
              <a:t>Half-life (t</a:t>
            </a:r>
            <a:r>
              <a:rPr lang="en-US" baseline="-25000" dirty="0">
                <a:solidFill>
                  <a:srgbClr val="0000FF"/>
                </a:solidFill>
                <a:latin typeface="Comic Sans MS" panose="030F0702030302020204" pitchFamily="66" charset="0"/>
              </a:rPr>
              <a:t>1/2</a:t>
            </a:r>
            <a:r>
              <a:rPr lang="en-US" dirty="0">
                <a:solidFill>
                  <a:srgbClr val="0000FF"/>
                </a:solidFill>
                <a:latin typeface="Comic Sans MS" panose="030F0702030302020204" pitchFamily="66" charset="0"/>
              </a:rPr>
              <a:t>) is about 36 hours.</a:t>
            </a:r>
            <a:endParaRPr lang="en-IN" dirty="0">
              <a:solidFill>
                <a:srgbClr val="0000FF"/>
              </a:solidFill>
              <a:latin typeface="Comic Sans MS" panose="030F0702030302020204" pitchFamily="66" charset="0"/>
            </a:endParaRPr>
          </a:p>
          <a:p>
            <a:pPr>
              <a:spcBef>
                <a:spcPts val="2400"/>
              </a:spcBef>
            </a:pPr>
            <a:r>
              <a:rPr lang="en-US" dirty="0">
                <a:latin typeface="Comic Sans MS" panose="030F0702030302020204" pitchFamily="66" charset="0"/>
              </a:rPr>
              <a:t>Steroid hormone synthesis inhibition and serious hepatotoxicity are </a:t>
            </a:r>
            <a:r>
              <a:rPr lang="en-US" dirty="0">
                <a:solidFill>
                  <a:srgbClr val="0000FF"/>
                </a:solidFill>
                <a:latin typeface="Comic Sans MS" panose="030F0702030302020204" pitchFamily="66" charset="0"/>
              </a:rPr>
              <a:t>absent</a:t>
            </a:r>
            <a:r>
              <a:rPr lang="en-US" dirty="0">
                <a:latin typeface="Comic Sans MS" panose="030F0702030302020204" pitchFamily="66" charset="0"/>
              </a:rPr>
              <a:t> in </a:t>
            </a:r>
            <a:r>
              <a:rPr lang="en-US" dirty="0" err="1">
                <a:latin typeface="Comic Sans MS" panose="030F0702030302020204" pitchFamily="66" charset="0"/>
              </a:rPr>
              <a:t>itraconazole</a:t>
            </a:r>
            <a:r>
              <a:rPr lang="en-US" dirty="0">
                <a:latin typeface="Comic Sans MS" panose="030F0702030302020204" pitchFamily="66" charset="0"/>
              </a:rPr>
              <a:t>.</a:t>
            </a:r>
            <a:endParaRPr lang="en-IN" dirty="0">
              <a:latin typeface="Comic Sans MS" panose="030F0702030302020204" pitchFamily="66"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91933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1905</TotalTime>
  <Words>807</Words>
  <Application>Microsoft Office PowerPoint</Application>
  <PresentationFormat>Widescreen</PresentationFormat>
  <Paragraphs>165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Comic Sans MS</vt:lpstr>
      <vt:lpstr>Times New Roman</vt:lpstr>
      <vt:lpstr>Office Theme</vt:lpstr>
      <vt:lpstr>Antifungal Agents (Part-III)  (Lecture-3 : Dated 21.05.2021)</vt:lpstr>
      <vt:lpstr>AZOLE ANTIFUNGAL AGENTS</vt:lpstr>
      <vt:lpstr>Azole Antifungal Agents  contd…</vt:lpstr>
      <vt:lpstr>Azole Antifungal Agents  contd…</vt:lpstr>
      <vt:lpstr>Clotrimazole</vt:lpstr>
      <vt:lpstr>Econazole &amp; Miconazole</vt:lpstr>
      <vt:lpstr>Ketoconazole</vt:lpstr>
      <vt:lpstr>Fluconazole</vt:lpstr>
      <vt:lpstr>Itraconazole</vt:lpstr>
      <vt:lpstr>TERBINAFINE</vt:lpstr>
      <vt:lpstr>PowerPoint Presentation</vt:lpstr>
      <vt:lpstr>OTHER TOPICAL AGENTS</vt:lpstr>
      <vt:lpstr>Other Topical Agents    contd…</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Autonomic Nervous System</dc:title>
  <dc:creator>HP</dc:creator>
  <cp:lastModifiedBy>Dr. Nirbhay Kumar</cp:lastModifiedBy>
  <cp:revision>180</cp:revision>
  <dcterms:created xsi:type="dcterms:W3CDTF">2019-08-07T04:06:43Z</dcterms:created>
  <dcterms:modified xsi:type="dcterms:W3CDTF">2021-05-21T04:58:15Z</dcterms:modified>
</cp:coreProperties>
</file>