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56" r:id="rId5"/>
    <p:sldId id="264" r:id="rId6"/>
    <p:sldId id="260" r:id="rId7"/>
    <p:sldId id="259" r:id="rId8"/>
    <p:sldId id="258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295400"/>
            <a:ext cx="7162800" cy="381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VACCINATION IN RUMINANTS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Dr. Anil Kumar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Asst. Professor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Dept. of VCC, BVC(BASU), PATNA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Vaccination is practice of administration of killed, mild or attenuated microbes in order to stimulate immune system against wild form of infection thereby preventing </a:t>
            </a:r>
            <a:r>
              <a:rPr lang="en-US" sz="2400" dirty="0" smtClean="0"/>
              <a:t>infection</a:t>
            </a:r>
          </a:p>
          <a:p>
            <a:pPr algn="just">
              <a:buNone/>
            </a:pPr>
            <a:r>
              <a:rPr lang="en-US" sz="2400" dirty="0" smtClean="0"/>
              <a:t>Types of </a:t>
            </a:r>
            <a:r>
              <a:rPr lang="en-US" sz="2400" dirty="0" smtClean="0"/>
              <a:t>vaccines: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Based on importance of disease, vaccines are divided into three categories (</a:t>
            </a:r>
            <a:r>
              <a:rPr lang="en-US" sz="2400" dirty="0" err="1" smtClean="0"/>
              <a:t>Tizard</a:t>
            </a:r>
            <a:r>
              <a:rPr lang="en-US" sz="2400" dirty="0" smtClean="0"/>
              <a:t>, 2013</a:t>
            </a:r>
            <a:r>
              <a:rPr lang="en-US" sz="2400" dirty="0" smtClean="0"/>
              <a:t>):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dirty="0" smtClean="0"/>
              <a:t>Essential or core vaccine: Vaccines which protect against common, dangerous disease with significant morbidity and mortality</a:t>
            </a:r>
            <a:r>
              <a:rPr lang="en-US" sz="24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dirty="0" smtClean="0"/>
              <a:t>Optional or non-core vaccines: Disease for which risk is </a:t>
            </a:r>
            <a:r>
              <a:rPr lang="en-US" sz="2400" dirty="0" smtClean="0"/>
              <a:t>low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dirty="0" smtClean="0"/>
              <a:t>Special vaccine: Vaccines that may have no application in routine vaccination but may be used under very special cases.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41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38200"/>
            <a:ext cx="411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52600" y="76200"/>
            <a:ext cx="55626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BASED ON VIRULENCE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257800" cy="6553200"/>
          </a:xfrm>
          <a:ln w="28575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Points to be noted during </a:t>
            </a:r>
            <a:r>
              <a:rPr lang="en-US" sz="2400" b="1" dirty="0" smtClean="0">
                <a:solidFill>
                  <a:srgbClr val="FF0000"/>
                </a:solidFill>
              </a:rPr>
              <a:t>vaccination</a:t>
            </a:r>
            <a:r>
              <a:rPr lang="en-US" sz="2400" dirty="0" smtClean="0"/>
              <a:t> </a:t>
            </a:r>
          </a:p>
          <a:p>
            <a:pPr algn="just"/>
            <a:r>
              <a:rPr lang="en-US" sz="2400" dirty="0" smtClean="0"/>
              <a:t>Good </a:t>
            </a:r>
            <a:r>
              <a:rPr lang="en-US" sz="2400" dirty="0" smtClean="0"/>
              <a:t>health at the time of </a:t>
            </a:r>
            <a:r>
              <a:rPr lang="en-US" sz="2400" dirty="0" smtClean="0"/>
              <a:t>vaccination</a:t>
            </a:r>
            <a:endParaRPr lang="en-US" sz="2400" dirty="0" smtClean="0"/>
          </a:p>
          <a:p>
            <a:r>
              <a:rPr lang="en-US" sz="2400" dirty="0" smtClean="0"/>
              <a:t>The cold chain of the </a:t>
            </a:r>
            <a:r>
              <a:rPr lang="en-US" sz="2400" dirty="0" smtClean="0"/>
              <a:t>vaccines</a:t>
            </a:r>
            <a:endParaRPr lang="en-US" sz="2400" dirty="0" smtClean="0"/>
          </a:p>
          <a:p>
            <a:r>
              <a:rPr lang="en-US" sz="2400" dirty="0" smtClean="0"/>
              <a:t>The manufacturers’ </a:t>
            </a:r>
            <a:r>
              <a:rPr lang="en-US" sz="2400" dirty="0" smtClean="0"/>
              <a:t>instruction</a:t>
            </a:r>
            <a:endParaRPr lang="en-US" sz="2400" dirty="0" smtClean="0"/>
          </a:p>
          <a:p>
            <a:pPr algn="just"/>
            <a:r>
              <a:rPr lang="en-US" sz="2400" dirty="0" smtClean="0"/>
              <a:t>A minimum vaccination coverage of 80% of population is required for proper control of the disease.</a:t>
            </a:r>
          </a:p>
          <a:p>
            <a:pPr algn="just"/>
            <a:r>
              <a:rPr lang="en-US" sz="2400" dirty="0" smtClean="0"/>
              <a:t>De-worm </a:t>
            </a:r>
            <a:r>
              <a:rPr lang="en-US" sz="2400" dirty="0" smtClean="0"/>
              <a:t>the animals 2-3 weeks before vaccination </a:t>
            </a:r>
            <a:r>
              <a:rPr lang="en-US" sz="2400" dirty="0" smtClean="0"/>
              <a:t>for </a:t>
            </a:r>
            <a:r>
              <a:rPr lang="en-US" sz="2400" dirty="0" smtClean="0"/>
              <a:t>better immune response.</a:t>
            </a:r>
          </a:p>
          <a:p>
            <a:pPr algn="just"/>
            <a:r>
              <a:rPr lang="en-US" sz="2400" dirty="0" smtClean="0"/>
              <a:t>Vaccinate animals at </a:t>
            </a:r>
            <a:r>
              <a:rPr lang="en-US" sz="2400" dirty="0" smtClean="0"/>
              <a:t>least a month prior to the likely occurrence of the disease.</a:t>
            </a:r>
          </a:p>
          <a:p>
            <a:pPr algn="just"/>
            <a:r>
              <a:rPr lang="en-US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 smtClean="0"/>
              <a:t>advanced pregnancy may be avoided even though in most cases nothing untoward may happen.</a:t>
            </a:r>
            <a:endParaRPr lang="en-US" sz="2400" dirty="0"/>
          </a:p>
        </p:txBody>
      </p:sp>
      <p:pic>
        <p:nvPicPr>
          <p:cNvPr id="4098" name="Picture 2" descr="RAKSHA-OVAC TRIVAL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"/>
            <a:ext cx="2514600" cy="3390900"/>
          </a:xfrm>
          <a:prstGeom prst="rect">
            <a:avLst/>
          </a:prstGeom>
          <a:noFill/>
        </p:spPr>
      </p:pic>
      <p:pic>
        <p:nvPicPr>
          <p:cNvPr id="4100" name="Picture 4" descr="RABIGEN® Mono - prevention deadly Rab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5908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Side effects of </a:t>
            </a:r>
            <a:r>
              <a:rPr lang="en-US" sz="2400" b="1" dirty="0" smtClean="0">
                <a:solidFill>
                  <a:srgbClr val="FF0000"/>
                </a:solidFill>
              </a:rPr>
              <a:t>vaccination :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ransient </a:t>
            </a:r>
            <a:r>
              <a:rPr lang="en-US" sz="2400" dirty="0" smtClean="0"/>
              <a:t>swelling at the site of injection and a reaction that may change coat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in the </a:t>
            </a:r>
            <a:r>
              <a:rPr lang="en-US" sz="2400" dirty="0" smtClean="0"/>
              <a:t>area</a:t>
            </a:r>
          </a:p>
          <a:p>
            <a:r>
              <a:rPr lang="en-US" sz="2400" dirty="0" smtClean="0"/>
              <a:t> Coughing </a:t>
            </a:r>
            <a:r>
              <a:rPr lang="en-US" sz="2400" dirty="0" smtClean="0"/>
              <a:t>after nasal administration </a:t>
            </a:r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 smtClean="0"/>
              <a:t>ransient </a:t>
            </a:r>
            <a:r>
              <a:rPr lang="en-US" sz="2400" dirty="0" smtClean="0"/>
              <a:t>pyrexia (fever) </a:t>
            </a:r>
            <a:endParaRPr lang="en-US" sz="2400" dirty="0" smtClean="0"/>
          </a:p>
          <a:p>
            <a:pPr algn="just"/>
            <a:r>
              <a:rPr lang="en-US" sz="2400" dirty="0" smtClean="0"/>
              <a:t>Respiratory distress</a:t>
            </a:r>
            <a:r>
              <a:rPr lang="en-US" sz="2400" dirty="0" smtClean="0"/>
              <a:t>, salivation, vomiting, </a:t>
            </a:r>
            <a:r>
              <a:rPr lang="en-US" sz="2400" dirty="0" err="1" smtClean="0"/>
              <a:t>diarrhoea</a:t>
            </a:r>
            <a:r>
              <a:rPr lang="en-US" sz="2400" dirty="0" smtClean="0"/>
              <a:t>, </a:t>
            </a:r>
            <a:r>
              <a:rPr lang="en-US" sz="2400" dirty="0" err="1" smtClean="0"/>
              <a:t>urticaria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algn="just"/>
            <a:r>
              <a:rPr lang="en-US" sz="2400" dirty="0" smtClean="0"/>
              <a:t>R</a:t>
            </a:r>
            <a:r>
              <a:rPr lang="en-US" sz="2400" dirty="0" smtClean="0"/>
              <a:t>educed </a:t>
            </a:r>
            <a:r>
              <a:rPr lang="en-US" sz="2400" dirty="0" smtClean="0"/>
              <a:t>fertility, </a:t>
            </a:r>
            <a:r>
              <a:rPr lang="en-US" sz="2400" dirty="0" err="1" smtClean="0"/>
              <a:t>foetal</a:t>
            </a:r>
            <a:r>
              <a:rPr lang="en-US" sz="2400" dirty="0" smtClean="0"/>
              <a:t> deformities and abortion </a:t>
            </a:r>
            <a:endParaRPr lang="en-US" sz="2400" dirty="0" smtClean="0"/>
          </a:p>
          <a:p>
            <a:pPr algn="just"/>
            <a:r>
              <a:rPr lang="en-US" sz="2400" dirty="0" smtClean="0"/>
              <a:t>E</a:t>
            </a:r>
            <a:r>
              <a:rPr lang="en-US" sz="2400" dirty="0" smtClean="0"/>
              <a:t>xcretion </a:t>
            </a:r>
            <a:r>
              <a:rPr lang="en-US" sz="2400" dirty="0" smtClean="0"/>
              <a:t>of vaccine virus, which may affect other animals in the herd that are susceptible, e.g. spread of vaccine virus in pigs from fatteners to </a:t>
            </a:r>
            <a:r>
              <a:rPr lang="en-US" sz="2400" dirty="0" smtClean="0"/>
              <a:t>breeder</a:t>
            </a:r>
          </a:p>
          <a:p>
            <a:pPr algn="just"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Source: Rev. sci. tech. Off. int.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Epiz</a:t>
            </a:r>
            <a:r>
              <a:rPr lang="en-US" sz="2400" b="1" i="1" dirty="0" smtClean="0">
                <a:solidFill>
                  <a:srgbClr val="FF0000"/>
                </a:solidFill>
              </a:rPr>
              <a:t>., 26 (1)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5867400" cy="6400800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Most common </a:t>
            </a:r>
            <a:r>
              <a:rPr lang="en-US" sz="2400" b="1" dirty="0" smtClean="0">
                <a:solidFill>
                  <a:srgbClr val="FF0000"/>
                </a:solidFill>
              </a:rPr>
              <a:t>reasons for vaccination </a:t>
            </a:r>
            <a:r>
              <a:rPr lang="en-US" sz="2400" b="1" dirty="0" smtClean="0">
                <a:solidFill>
                  <a:srgbClr val="FF0000"/>
                </a:solidFill>
              </a:rPr>
              <a:t>failure</a:t>
            </a:r>
            <a:r>
              <a:rPr lang="en-US" sz="24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en-US" sz="2400" dirty="0" smtClean="0"/>
              <a:t>Lack of maintenance of </a:t>
            </a:r>
            <a:r>
              <a:rPr lang="en-US" sz="2400" dirty="0" smtClean="0"/>
              <a:t>cold chain</a:t>
            </a:r>
            <a:endParaRPr lang="en-US" sz="2400" dirty="0" smtClean="0"/>
          </a:p>
          <a:p>
            <a:r>
              <a:rPr lang="en-US" sz="2400" dirty="0" smtClean="0"/>
              <a:t>Poor immune response </a:t>
            </a:r>
            <a:r>
              <a:rPr lang="en-US" sz="2400" dirty="0" smtClean="0"/>
              <a:t>(weak </a:t>
            </a:r>
            <a:r>
              <a:rPr lang="en-US" sz="2400" dirty="0" smtClean="0"/>
              <a:t>and improperly fed </a:t>
            </a:r>
            <a:r>
              <a:rPr lang="en-US" sz="2400" dirty="0" smtClean="0"/>
              <a:t>animal)</a:t>
            </a:r>
            <a:endParaRPr lang="en-US" sz="2400" dirty="0" smtClean="0"/>
          </a:p>
          <a:p>
            <a:pPr algn="just"/>
            <a:r>
              <a:rPr lang="en-US" sz="2400" dirty="0" smtClean="0"/>
              <a:t>Lack of herd immunity due to only a few animals being vaccinated.</a:t>
            </a:r>
          </a:p>
          <a:p>
            <a:r>
              <a:rPr lang="en-US" sz="2400" dirty="0" smtClean="0"/>
              <a:t>Poor quality of vaccine </a:t>
            </a:r>
            <a:r>
              <a:rPr lang="en-US" sz="2400" dirty="0" smtClean="0"/>
              <a:t>(Rapidly thawing </a:t>
            </a:r>
            <a:r>
              <a:rPr lang="en-US" sz="2400" dirty="0" smtClean="0"/>
              <a:t>and </a:t>
            </a:r>
            <a:r>
              <a:rPr lang="en-US" sz="2400" dirty="0" smtClean="0"/>
              <a:t>cooling)</a:t>
            </a:r>
            <a:endParaRPr lang="en-US" sz="2400" dirty="0" smtClean="0"/>
          </a:p>
          <a:p>
            <a:r>
              <a:rPr lang="en-US" sz="2400" dirty="0" smtClean="0"/>
              <a:t>Low  efficiency or ineffective vaccine – May occur in case of strain variation (</a:t>
            </a:r>
            <a:r>
              <a:rPr lang="en-US" sz="2400" dirty="0" err="1" smtClean="0"/>
              <a:t>eg</a:t>
            </a:r>
            <a:r>
              <a:rPr lang="en-US" sz="2400" dirty="0" smtClean="0"/>
              <a:t>.  FMD).</a:t>
            </a:r>
          </a:p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Animal Vaccines - Peste Das Petitis Ruminants (PPR), Live Attenuated Vaccine  Exporter from Greater No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29000"/>
            <a:ext cx="2743200" cy="33147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35267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04800"/>
            <a:ext cx="86106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1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457200"/>
            <a:ext cx="4648200" cy="2057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IL-AH Shop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3505200" cy="1295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8" name="Oval 7"/>
          <p:cNvSpPr/>
          <p:nvPr/>
        </p:nvSpPr>
        <p:spPr>
          <a:xfrm>
            <a:off x="5029200" y="381000"/>
            <a:ext cx="3962400" cy="1981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ELOVAC-B | Indian Immunologicals Ltd | CPhI O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685800"/>
            <a:ext cx="2514600" cy="1257300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0" y="3200400"/>
            <a:ext cx="4495800" cy="2438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505200"/>
            <a:ext cx="2085975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4572000" y="3200400"/>
            <a:ext cx="4495800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290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232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10</cp:revision>
  <dcterms:created xsi:type="dcterms:W3CDTF">2006-08-16T00:00:00Z</dcterms:created>
  <dcterms:modified xsi:type="dcterms:W3CDTF">2020-12-16T17:34:10Z</dcterms:modified>
</cp:coreProperties>
</file>