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6" r:id="rId19"/>
    <p:sldId id="257" r:id="rId20"/>
    <p:sldId id="258" r:id="rId21"/>
    <p:sldId id="259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1828800"/>
            <a:ext cx="8153400" cy="381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PATR-II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VITAMIN D DEFICIENCY DISEASES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Unit-3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Dr. Anil Kumar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Assistant Professor, VCC, BVC, BASU,PATNA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763000" cy="63246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</a:rPr>
              <a:t>POULTRY: </a:t>
            </a:r>
            <a:endParaRPr lang="en-IN" sz="2400" dirty="0" smtClean="0"/>
          </a:p>
          <a:p>
            <a:pPr algn="just"/>
            <a:r>
              <a:rPr lang="en-IN" sz="2400" dirty="0" smtClean="0"/>
              <a:t>Rickets </a:t>
            </a:r>
            <a:r>
              <a:rPr lang="en-IN" sz="2400" dirty="0"/>
              <a:t>in modern birds </a:t>
            </a:r>
            <a:r>
              <a:rPr lang="en-IN" sz="2400" dirty="0" smtClean="0"/>
              <a:t>usually occurs </a:t>
            </a:r>
            <a:r>
              <a:rPr lang="en-IN" sz="2400" dirty="0"/>
              <a:t>between 2 and 4 weeks of </a:t>
            </a:r>
            <a:r>
              <a:rPr lang="en-IN" sz="2400" dirty="0" smtClean="0"/>
              <a:t>age. </a:t>
            </a:r>
          </a:p>
          <a:p>
            <a:pPr algn="just"/>
            <a:r>
              <a:rPr lang="en-IN" sz="2400" dirty="0" smtClean="0"/>
              <a:t>Occurs due to disturbances in </a:t>
            </a:r>
            <a:r>
              <a:rPr lang="en-IN" sz="2400" dirty="0"/>
              <a:t>calcium, vitamin D or phosphorus metabolism </a:t>
            </a:r>
            <a:r>
              <a:rPr lang="en-IN" sz="2400" dirty="0" smtClean="0"/>
              <a:t>secondary to </a:t>
            </a:r>
            <a:r>
              <a:rPr lang="en-IN" sz="2400" dirty="0"/>
              <a:t>dietary </a:t>
            </a:r>
            <a:r>
              <a:rPr lang="en-IN" sz="2400" dirty="0" smtClean="0"/>
              <a:t>deficiencies</a:t>
            </a:r>
          </a:p>
          <a:p>
            <a:pPr algn="just"/>
            <a:r>
              <a:rPr lang="en-IN" dirty="0" smtClean="0"/>
              <a:t>Poultry are also susceptible to </a:t>
            </a:r>
            <a:r>
              <a:rPr lang="en-IN" dirty="0" err="1" smtClean="0"/>
              <a:t>tibial</a:t>
            </a:r>
            <a:r>
              <a:rPr lang="en-IN" dirty="0" smtClean="0"/>
              <a:t> </a:t>
            </a:r>
            <a:r>
              <a:rPr lang="en-IN" dirty="0" err="1" smtClean="0"/>
              <a:t>dyschondroplasia</a:t>
            </a:r>
            <a:r>
              <a:rPr lang="en-IN" dirty="0" smtClean="0"/>
              <a:t>, and clinically characterized by lameness and leg deformities.</a:t>
            </a:r>
          </a:p>
          <a:p>
            <a:pPr algn="just"/>
            <a:r>
              <a:rPr lang="en-IN" dirty="0" smtClean="0"/>
              <a:t>Clinically, there is 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Poor growth,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Weakness,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Lameness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 Inability to stand and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 Prominent </a:t>
            </a:r>
            <a:r>
              <a:rPr lang="en-IN" dirty="0" err="1" smtClean="0"/>
              <a:t>valgus</a:t>
            </a:r>
            <a:r>
              <a:rPr lang="en-IN" dirty="0" smtClean="0"/>
              <a:t> or </a:t>
            </a:r>
            <a:r>
              <a:rPr lang="en-IN" dirty="0" err="1" smtClean="0"/>
              <a:t>varus</a:t>
            </a:r>
            <a:r>
              <a:rPr lang="en-IN" dirty="0" smtClean="0"/>
              <a:t> deformations of the femur and/or </a:t>
            </a:r>
            <a:r>
              <a:rPr lang="en-IN" dirty="0" err="1" smtClean="0"/>
              <a:t>tibiotarsus</a:t>
            </a:r>
            <a:r>
              <a:rPr lang="en-IN" dirty="0" smtClean="0"/>
              <a:t>.</a:t>
            </a:r>
          </a:p>
          <a:p>
            <a:pPr algn="just">
              <a:buNone/>
            </a:pPr>
            <a:endParaRPr lang="en-IN" dirty="0" smtClean="0"/>
          </a:p>
          <a:p>
            <a:pPr algn="just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31017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590800" y="228600"/>
            <a:ext cx="4800600" cy="30606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05200"/>
            <a:ext cx="4876800" cy="3124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190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610600" cy="65532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Cattle :</a:t>
            </a:r>
            <a:endParaRPr lang="en-IN" sz="2600" dirty="0">
              <a:solidFill>
                <a:srgbClr val="FF0000"/>
              </a:solidFill>
            </a:endParaRPr>
          </a:p>
          <a:p>
            <a:pPr algn="just"/>
            <a:r>
              <a:rPr lang="en-IN" sz="2600" dirty="0" smtClean="0"/>
              <a:t>Mostly associated </a:t>
            </a:r>
            <a:r>
              <a:rPr lang="en-IN" sz="2600" dirty="0"/>
              <a:t>with phosphorus deficiency (‘stiff sickness</a:t>
            </a:r>
            <a:r>
              <a:rPr lang="en-IN" sz="2600" dirty="0" smtClean="0"/>
              <a:t>’).</a:t>
            </a:r>
          </a:p>
          <a:p>
            <a:pPr algn="just"/>
            <a:r>
              <a:rPr lang="en-IN" sz="2600" dirty="0"/>
              <a:t>Cattle are considered more susceptible than sheep to </a:t>
            </a:r>
            <a:r>
              <a:rPr lang="en-IN" sz="2600" dirty="0" smtClean="0"/>
              <a:t>phosphorus deficiency</a:t>
            </a:r>
          </a:p>
          <a:p>
            <a:pPr algn="just"/>
            <a:r>
              <a:rPr lang="en-IN" sz="2600" dirty="0" smtClean="0"/>
              <a:t>Clinical </a:t>
            </a:r>
            <a:r>
              <a:rPr lang="en-IN" sz="2600" dirty="0"/>
              <a:t>signs included: </a:t>
            </a:r>
            <a:endParaRPr lang="en-IN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600" dirty="0" err="1" smtClean="0"/>
              <a:t>Osteophagia</a:t>
            </a:r>
            <a:r>
              <a:rPr lang="en-IN" sz="2600" dirty="0" smtClean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600" dirty="0" smtClean="0"/>
              <a:t>Stiff or </a:t>
            </a:r>
            <a:r>
              <a:rPr lang="en-IN" sz="2600" dirty="0"/>
              <a:t>lame </a:t>
            </a:r>
            <a:r>
              <a:rPr lang="en-IN" sz="2600" dirty="0" smtClean="0"/>
              <a:t>gait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600" dirty="0"/>
              <a:t>S</a:t>
            </a:r>
            <a:r>
              <a:rPr lang="en-IN" sz="2600" dirty="0" smtClean="0"/>
              <a:t>wollen </a:t>
            </a:r>
            <a:r>
              <a:rPr lang="en-IN" sz="2600" dirty="0"/>
              <a:t>joints and </a:t>
            </a:r>
            <a:endParaRPr lang="en-IN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600" dirty="0"/>
              <a:t>S</a:t>
            </a:r>
            <a:r>
              <a:rPr lang="en-IN" sz="2600" dirty="0" smtClean="0"/>
              <a:t>pontaneous </a:t>
            </a:r>
            <a:r>
              <a:rPr lang="en-IN" sz="2600" dirty="0"/>
              <a:t>fractures</a:t>
            </a:r>
            <a:endParaRPr lang="en-IN" sz="2600" dirty="0" smtClean="0"/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1435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64008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Horse:---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sz="2400" dirty="0" smtClean="0"/>
              <a:t>Rickets </a:t>
            </a:r>
            <a:r>
              <a:rPr lang="en-IN" sz="2400" dirty="0"/>
              <a:t>is rare in </a:t>
            </a:r>
            <a:r>
              <a:rPr lang="en-IN" sz="2400" dirty="0" smtClean="0"/>
              <a:t>horses.</a:t>
            </a:r>
          </a:p>
          <a:p>
            <a:pPr algn="just"/>
            <a:r>
              <a:rPr lang="en-IN" sz="2400" dirty="0" smtClean="0"/>
              <a:t>Horses </a:t>
            </a:r>
            <a:r>
              <a:rPr lang="en-IN" sz="2400" dirty="0"/>
              <a:t>have </a:t>
            </a:r>
            <a:r>
              <a:rPr lang="en-IN" sz="2400" dirty="0" smtClean="0"/>
              <a:t>higher serum </a:t>
            </a:r>
            <a:r>
              <a:rPr lang="en-IN" sz="2400" dirty="0"/>
              <a:t>calcium </a:t>
            </a:r>
            <a:r>
              <a:rPr lang="en-IN" sz="2400" dirty="0" smtClean="0"/>
              <a:t>concentrations.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normal levels of plasma vitamin D metabolites in the horse </a:t>
            </a:r>
            <a:r>
              <a:rPr lang="en-IN" sz="2400" dirty="0" smtClean="0"/>
              <a:t>are lower </a:t>
            </a:r>
            <a:r>
              <a:rPr lang="en-IN" sz="2400" dirty="0"/>
              <a:t>than those inducing rickets in other </a:t>
            </a:r>
            <a:r>
              <a:rPr lang="en-IN" sz="2400" dirty="0" smtClean="0"/>
              <a:t>species.</a:t>
            </a:r>
          </a:p>
          <a:p>
            <a:pPr marL="0" indent="0" algn="just">
              <a:buNone/>
            </a:pPr>
            <a:endParaRPr lang="en-IN" sz="2400" dirty="0" smtClean="0"/>
          </a:p>
          <a:p>
            <a:pPr marL="0" indent="0" algn="just">
              <a:buNone/>
            </a:pPr>
            <a:r>
              <a:rPr lang="en-IN" b="1" dirty="0" smtClean="0">
                <a:solidFill>
                  <a:srgbClr val="FF0000"/>
                </a:solidFill>
              </a:rPr>
              <a:t>Pig:</a:t>
            </a:r>
            <a:r>
              <a:rPr lang="en-IN" dirty="0" smtClean="0">
                <a:solidFill>
                  <a:srgbClr val="FF0000"/>
                </a:solidFill>
              </a:rPr>
              <a:t>---</a:t>
            </a:r>
            <a:endParaRPr lang="en-IN" sz="2400" dirty="0"/>
          </a:p>
          <a:p>
            <a:pPr algn="just"/>
            <a:r>
              <a:rPr lang="en-IN" sz="2400" dirty="0" smtClean="0"/>
              <a:t>When dietary vitamin </a:t>
            </a:r>
            <a:r>
              <a:rPr lang="en-IN" sz="2400" dirty="0"/>
              <a:t>D is </a:t>
            </a:r>
            <a:r>
              <a:rPr lang="en-IN" sz="2400" dirty="0" smtClean="0"/>
              <a:t>inadequate.</a:t>
            </a:r>
          </a:p>
          <a:p>
            <a:pPr algn="just"/>
            <a:r>
              <a:rPr lang="en-IN" sz="2400" dirty="0"/>
              <a:t>Barn </a:t>
            </a:r>
            <a:r>
              <a:rPr lang="en-IN" sz="2400" dirty="0" smtClean="0"/>
              <a:t>designs that </a:t>
            </a:r>
            <a:r>
              <a:rPr lang="en-IN" sz="2400" dirty="0"/>
              <a:t>restrict exposure to sunlight have also been a factor in </a:t>
            </a:r>
            <a:r>
              <a:rPr lang="en-IN" sz="2400" dirty="0" smtClean="0"/>
              <a:t>outbreaks.</a:t>
            </a:r>
          </a:p>
          <a:p>
            <a:pPr algn="just"/>
            <a:r>
              <a:rPr lang="en-IN" sz="2400" dirty="0" smtClean="0"/>
              <a:t>Affected piglets </a:t>
            </a:r>
            <a:r>
              <a:rPr lang="en-IN" sz="2400" dirty="0"/>
              <a:t>may have muscle tremors, are lame and reluctant to </a:t>
            </a:r>
            <a:r>
              <a:rPr lang="en-IN" sz="2400" dirty="0" smtClean="0"/>
              <a:t>move, preferring </a:t>
            </a:r>
            <a:r>
              <a:rPr lang="en-IN" sz="2400" dirty="0"/>
              <a:t>a dog sitting or in a hunched back posture, and can </a:t>
            </a:r>
            <a:r>
              <a:rPr lang="en-IN" sz="2400" dirty="0" smtClean="0"/>
              <a:t>die suddenly </a:t>
            </a:r>
            <a:r>
              <a:rPr lang="en-IN" sz="2400" dirty="0"/>
              <a:t>from </a:t>
            </a:r>
            <a:r>
              <a:rPr lang="en-IN" sz="2400" dirty="0" err="1"/>
              <a:t>hypocalcemia</a:t>
            </a:r>
            <a:r>
              <a:rPr lang="en-IN" sz="2400" dirty="0"/>
              <a:t>; they have soft bones, enlarged </a:t>
            </a:r>
            <a:r>
              <a:rPr lang="en-IN" sz="2400" dirty="0" err="1" smtClean="0"/>
              <a:t>costochondral</a:t>
            </a:r>
            <a:r>
              <a:rPr lang="en-IN" sz="2400" dirty="0" smtClean="0"/>
              <a:t> junctions </a:t>
            </a:r>
            <a:r>
              <a:rPr lang="en-IN" sz="2400" dirty="0"/>
              <a:t>and growth plates, and both acute and </a:t>
            </a:r>
            <a:r>
              <a:rPr lang="en-IN" sz="2400" dirty="0" smtClean="0"/>
              <a:t>chronic fractures </a:t>
            </a:r>
            <a:r>
              <a:rPr lang="en-IN" sz="2400" dirty="0"/>
              <a:t>can be </a:t>
            </a:r>
            <a:r>
              <a:rPr lang="en-IN" sz="2400" dirty="0" smtClean="0"/>
              <a:t>present.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16226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763000" cy="64008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Dogs and Cats:--</a:t>
            </a:r>
          </a:p>
          <a:p>
            <a:pPr marL="0" indent="0">
              <a:buFont typeface="Courier New" pitchFamily="49" charset="0"/>
              <a:buChar char="o"/>
            </a:pPr>
            <a:r>
              <a:rPr lang="en-IN" sz="2600" dirty="0" smtClean="0"/>
              <a:t>Failure </a:t>
            </a:r>
            <a:r>
              <a:rPr lang="en-IN" sz="2600" dirty="0"/>
              <a:t>of both vascular invasion </a:t>
            </a:r>
            <a:r>
              <a:rPr lang="en-IN" sz="2600" dirty="0" smtClean="0"/>
              <a:t>and mineralization </a:t>
            </a:r>
            <a:r>
              <a:rPr lang="en-IN" sz="2600" dirty="0"/>
              <a:t>in the area of provisional calcification of the </a:t>
            </a:r>
            <a:r>
              <a:rPr lang="en-IN" sz="2600" dirty="0" err="1"/>
              <a:t>physis</a:t>
            </a:r>
            <a:r>
              <a:rPr lang="en-IN" sz="2600" dirty="0" smtClean="0"/>
              <a:t>.</a:t>
            </a:r>
          </a:p>
          <a:p>
            <a:pPr algn="just"/>
            <a:r>
              <a:rPr lang="en-IN" sz="2600" dirty="0" smtClean="0"/>
              <a:t>Bone </a:t>
            </a:r>
            <a:r>
              <a:rPr lang="en-IN" sz="2600" dirty="0"/>
              <a:t>pain, stiff gait, swelling in the area of the </a:t>
            </a:r>
            <a:r>
              <a:rPr lang="en-IN" sz="2600" dirty="0" err="1"/>
              <a:t>metaphyses</a:t>
            </a:r>
            <a:r>
              <a:rPr lang="en-IN" sz="2600" dirty="0"/>
              <a:t>, difficulty in </a:t>
            </a:r>
            <a:r>
              <a:rPr lang="en-IN" sz="2600" dirty="0" smtClean="0"/>
              <a:t>rising, bowed </a:t>
            </a:r>
            <a:r>
              <a:rPr lang="en-IN" sz="2600" dirty="0"/>
              <a:t>limbs, and pathologic </a:t>
            </a:r>
            <a:r>
              <a:rPr lang="en-IN" sz="2600" dirty="0" smtClean="0"/>
              <a:t>fractures.</a:t>
            </a:r>
          </a:p>
          <a:p>
            <a:pPr algn="just"/>
            <a:r>
              <a:rPr lang="en-IN" sz="2600" dirty="0"/>
              <a:t>On radiographic examination, the width of the </a:t>
            </a:r>
            <a:r>
              <a:rPr lang="en-IN" sz="2600" dirty="0" err="1" smtClean="0"/>
              <a:t>physes</a:t>
            </a:r>
            <a:r>
              <a:rPr lang="en-IN" sz="2600" dirty="0" smtClean="0"/>
              <a:t> is </a:t>
            </a:r>
            <a:r>
              <a:rPr lang="en-IN" sz="2600" dirty="0"/>
              <a:t>increased, the non-mineralized </a:t>
            </a:r>
            <a:r>
              <a:rPr lang="en-IN" sz="2600" dirty="0" err="1"/>
              <a:t>physeal</a:t>
            </a:r>
            <a:r>
              <a:rPr lang="en-IN" sz="2600" dirty="0"/>
              <a:t> area is distorted, and the bone may show </a:t>
            </a:r>
            <a:r>
              <a:rPr lang="en-IN" sz="2600" dirty="0" smtClean="0"/>
              <a:t>decreased </a:t>
            </a:r>
            <a:r>
              <a:rPr lang="en-IN" sz="2600" dirty="0" err="1" smtClean="0"/>
              <a:t>radiopacity</a:t>
            </a:r>
            <a:r>
              <a:rPr lang="en-IN" sz="2600" dirty="0" smtClean="0"/>
              <a:t>.</a:t>
            </a:r>
          </a:p>
          <a:p>
            <a:pPr algn="just"/>
            <a:r>
              <a:rPr lang="en-IN" sz="2600" dirty="0"/>
              <a:t>Lameness is the initial </a:t>
            </a:r>
            <a:r>
              <a:rPr lang="en-IN" sz="2600" dirty="0" smtClean="0"/>
              <a:t>functional disturbance </a:t>
            </a:r>
            <a:r>
              <a:rPr lang="en-IN" sz="2600" dirty="0"/>
              <a:t>in growing dogs and may vary from a slight limp to inability to </a:t>
            </a:r>
            <a:r>
              <a:rPr lang="en-IN" sz="2600" dirty="0" smtClean="0"/>
              <a:t>walk.</a:t>
            </a:r>
          </a:p>
          <a:p>
            <a:pPr algn="just"/>
            <a:r>
              <a:rPr lang="en-IN" sz="2600" dirty="0"/>
              <a:t>The </a:t>
            </a:r>
            <a:r>
              <a:rPr lang="en-IN" sz="2600" dirty="0" smtClean="0"/>
              <a:t>bones are </a:t>
            </a:r>
            <a:r>
              <a:rPr lang="en-IN" sz="2600" dirty="0"/>
              <a:t>painful on palpation, and folding fractures of long bones and vertebrae are common</a:t>
            </a:r>
          </a:p>
        </p:txBody>
      </p:sp>
    </p:spTree>
    <p:extLst>
      <p:ext uri="{BB962C8B-B14F-4D97-AF65-F5344CB8AC3E}">
        <p14:creationId xmlns="" xmlns:p14="http://schemas.microsoft.com/office/powerpoint/2010/main" val="147191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2484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 smtClean="0"/>
          </a:p>
          <a:p>
            <a:pPr algn="just"/>
            <a:r>
              <a:rPr lang="en-IN" sz="2400" b="1" dirty="0" smtClean="0"/>
              <a:t>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Diet deficient in </a:t>
            </a:r>
            <a:r>
              <a:rPr lang="en-IN" sz="2400" dirty="0" err="1" smtClean="0"/>
              <a:t>Ca</a:t>
            </a:r>
            <a:r>
              <a:rPr lang="en-IN" sz="2400" dirty="0" smtClean="0"/>
              <a:t>, P, and Vitamin D, winter season, type of grass/feed etc. may helpful for the diagnosis of rickets.</a:t>
            </a:r>
          </a:p>
          <a:p>
            <a:pPr algn="just"/>
            <a:r>
              <a:rPr lang="en-IN" sz="2400" b="1" dirty="0" smtClean="0"/>
              <a:t>Clinical signs </a:t>
            </a:r>
            <a:r>
              <a:rPr lang="en-IN" sz="2400" dirty="0" smtClean="0"/>
              <a:t>like stiffness of gait and enlargement of the distal </a:t>
            </a:r>
            <a:r>
              <a:rPr lang="en-IN" sz="2400" dirty="0" err="1" smtClean="0"/>
              <a:t>physis</a:t>
            </a:r>
            <a:r>
              <a:rPr lang="en-IN" sz="2400" dirty="0" smtClean="0"/>
              <a:t> of long bones mainly observed on metacarpus and metatarsal as a circumscribed painful swollen joints and </a:t>
            </a:r>
            <a:r>
              <a:rPr lang="en-IN" sz="2400" dirty="0" err="1" smtClean="0"/>
              <a:t>bendings</a:t>
            </a:r>
            <a:r>
              <a:rPr lang="en-IN" sz="2400" dirty="0" smtClean="0"/>
              <a:t> of bones are also helpful.</a:t>
            </a:r>
          </a:p>
          <a:p>
            <a:pPr algn="just"/>
            <a:r>
              <a:rPr lang="en-IN" sz="2400" b="1" dirty="0" smtClean="0"/>
              <a:t>Biochemical estimation </a:t>
            </a:r>
            <a:r>
              <a:rPr lang="en-IN" sz="2400" dirty="0" smtClean="0"/>
              <a:t>like </a:t>
            </a:r>
            <a:r>
              <a:rPr lang="en-IN" sz="2400" dirty="0" err="1" smtClean="0"/>
              <a:t>Ca</a:t>
            </a:r>
            <a:r>
              <a:rPr lang="en-IN" sz="2400" dirty="0" smtClean="0"/>
              <a:t>, P and alkaline phosphatase.</a:t>
            </a:r>
          </a:p>
          <a:p>
            <a:pPr algn="just"/>
            <a:r>
              <a:rPr lang="en-IN" sz="2400" b="1" dirty="0" smtClean="0"/>
              <a:t>Radiographic examination: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Lack of density compared to normal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Widening of epiphyseal plate and epiphyseal line (Pathognomonic)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The epiphyseal ends of long bones have a woolly, </a:t>
            </a:r>
            <a:r>
              <a:rPr lang="en-IN" sz="2400" dirty="0" err="1" smtClean="0"/>
              <a:t>moath</a:t>
            </a:r>
            <a:r>
              <a:rPr lang="en-IN" sz="2400" dirty="0" smtClean="0"/>
              <a:t> eaten appearance, and have a concave or flat appearance instead of normal contour.</a:t>
            </a:r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20842" y="304800"/>
            <a:ext cx="25908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Diagnosis:--</a:t>
            </a:r>
          </a:p>
        </p:txBody>
      </p:sp>
    </p:spTree>
    <p:extLst>
      <p:ext uri="{BB962C8B-B14F-4D97-AF65-F5344CB8AC3E}">
        <p14:creationId xmlns="" xmlns:p14="http://schemas.microsoft.com/office/powerpoint/2010/main" val="417534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839200" cy="66294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endParaRPr lang="en-IN" dirty="0" smtClean="0"/>
          </a:p>
          <a:p>
            <a:pPr algn="just"/>
            <a:r>
              <a:rPr lang="en-IN" dirty="0" smtClean="0"/>
              <a:t>Animals should provide rich calcium and Phosphorous diet like Fishmeal, meat meal and </a:t>
            </a:r>
            <a:r>
              <a:rPr lang="en-IN" dirty="0"/>
              <a:t>b</a:t>
            </a:r>
            <a:r>
              <a:rPr lang="en-IN" dirty="0" smtClean="0"/>
              <a:t>one meal.</a:t>
            </a:r>
          </a:p>
          <a:p>
            <a:pPr algn="just"/>
            <a:r>
              <a:rPr lang="en-IN" dirty="0" smtClean="0"/>
              <a:t>Adequate feeding of </a:t>
            </a:r>
            <a:r>
              <a:rPr lang="en-IN" dirty="0" err="1" smtClean="0"/>
              <a:t>Ca</a:t>
            </a:r>
            <a:r>
              <a:rPr lang="en-IN" dirty="0" smtClean="0"/>
              <a:t>, P and </a:t>
            </a:r>
            <a:r>
              <a:rPr lang="en-IN" dirty="0" err="1" smtClean="0"/>
              <a:t>Vit</a:t>
            </a:r>
            <a:r>
              <a:rPr lang="en-IN" dirty="0" smtClean="0"/>
              <a:t>. D </a:t>
            </a:r>
            <a:r>
              <a:rPr lang="en-IN" dirty="0" err="1" smtClean="0"/>
              <a:t>preprations</a:t>
            </a:r>
            <a:r>
              <a:rPr lang="en-IN" dirty="0" smtClean="0"/>
              <a:t> like </a:t>
            </a:r>
            <a:r>
              <a:rPr lang="en-IN" dirty="0" err="1" smtClean="0"/>
              <a:t>dicalcium</a:t>
            </a:r>
            <a:r>
              <a:rPr lang="en-IN" dirty="0" smtClean="0"/>
              <a:t> phosphate, shark-liver oil, calcium lactate(orally/IV), cod-liver oil or cotton seed (rich in P) is necessary.</a:t>
            </a:r>
          </a:p>
          <a:p>
            <a:pPr algn="just"/>
            <a:r>
              <a:rPr lang="en-IN" dirty="0" smtClean="0"/>
              <a:t>Lamb: </a:t>
            </a:r>
            <a:r>
              <a:rPr lang="en-IN" dirty="0" err="1" smtClean="0"/>
              <a:t>Vit</a:t>
            </a:r>
            <a:r>
              <a:rPr lang="en-IN" dirty="0" smtClean="0"/>
              <a:t>. A and </a:t>
            </a:r>
            <a:r>
              <a:rPr lang="en-IN" dirty="0" err="1" smtClean="0"/>
              <a:t>Vit</a:t>
            </a:r>
            <a:r>
              <a:rPr lang="en-IN" dirty="0" smtClean="0"/>
              <a:t>. D and calcium </a:t>
            </a:r>
            <a:r>
              <a:rPr lang="en-IN" dirty="0" err="1" smtClean="0"/>
              <a:t>borogluconate</a:t>
            </a:r>
            <a:r>
              <a:rPr lang="en-IN" dirty="0" smtClean="0"/>
              <a:t> solution containing magnesium and phosphorous </a:t>
            </a:r>
            <a:r>
              <a:rPr lang="en-IN" dirty="0" err="1" smtClean="0"/>
              <a:t>parenterally</a:t>
            </a:r>
            <a:r>
              <a:rPr lang="en-IN" dirty="0" smtClean="0"/>
              <a:t> and supplementation of diet with bone meal and protein.</a:t>
            </a:r>
          </a:p>
          <a:p>
            <a:pPr algn="just"/>
            <a:r>
              <a:rPr lang="en-IN" dirty="0" err="1" smtClean="0"/>
              <a:t>Vit</a:t>
            </a:r>
            <a:r>
              <a:rPr lang="en-IN" dirty="0" smtClean="0"/>
              <a:t>. D therapy for rickets should be given 10-20 times of its daily requirement(700 IU for dogs; 1500IU for sheep, cattle, pig and horse </a:t>
            </a:r>
            <a:r>
              <a:rPr lang="en-IN" dirty="0" err="1" smtClean="0"/>
              <a:t>dail</a:t>
            </a:r>
            <a:r>
              <a:rPr lang="en-IN" dirty="0" smtClean="0"/>
              <a:t>).</a:t>
            </a:r>
          </a:p>
          <a:p>
            <a:pPr algn="just"/>
            <a:r>
              <a:rPr lang="en-IN" dirty="0" smtClean="0"/>
              <a:t>In pups: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P</a:t>
            </a:r>
            <a:r>
              <a:rPr lang="en-IN" dirty="0" smtClean="0"/>
              <a:t>roviding organic meat such as liver, Kidney or heart.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Massage of long bones with oil containing </a:t>
            </a:r>
            <a:r>
              <a:rPr lang="en-IN" dirty="0" err="1" smtClean="0"/>
              <a:t>Vit</a:t>
            </a:r>
            <a:r>
              <a:rPr lang="en-IN" dirty="0" smtClean="0"/>
              <a:t>. A and D and putting them in sun light.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A good diet containing 1-1.2% calcium and 0.8-1% phosphorous, exercise and fresh air should be provided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Dogs of rachitic diathesis should not be used for breeding.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92242"/>
            <a:ext cx="26670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Treatment: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88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55320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IN" dirty="0" smtClean="0"/>
              <a:t>Vitamin D poisonings in animals can result from: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ingestion of plants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excess dietary supplementation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ingestion of </a:t>
            </a:r>
            <a:r>
              <a:rPr lang="en-IN" dirty="0" err="1" smtClean="0"/>
              <a:t>rodenticides</a:t>
            </a:r>
            <a:r>
              <a:rPr lang="en-IN" dirty="0" smtClean="0"/>
              <a:t> containing </a:t>
            </a:r>
            <a:r>
              <a:rPr lang="en-IN" dirty="0" err="1" smtClean="0"/>
              <a:t>cholecalciferal</a:t>
            </a:r>
            <a:r>
              <a:rPr lang="en-IN" dirty="0" smtClean="0"/>
              <a:t>(vitamin D3)</a:t>
            </a:r>
          </a:p>
          <a:p>
            <a:pPr algn="just"/>
            <a:r>
              <a:rPr lang="en-IN" dirty="0" smtClean="0"/>
              <a:t>In vitamin D toxicity, intestinal calcium absorption is increased, as is mobilization of calcium from the bone, while excretion from the kidney is reduced</a:t>
            </a:r>
          </a:p>
          <a:p>
            <a:pPr algn="just"/>
            <a:r>
              <a:rPr lang="en-IN" dirty="0" smtClean="0"/>
              <a:t>The result is </a:t>
            </a:r>
            <a:r>
              <a:rPr lang="en-IN" dirty="0" err="1" smtClean="0"/>
              <a:t>hypercalcemia</a:t>
            </a:r>
            <a:r>
              <a:rPr lang="en-IN" dirty="0" smtClean="0"/>
              <a:t> and </a:t>
            </a:r>
            <a:r>
              <a:rPr lang="en-IN" dirty="0" err="1" smtClean="0"/>
              <a:t>hyperphosphatemia</a:t>
            </a:r>
            <a:r>
              <a:rPr lang="en-IN" dirty="0" smtClean="0"/>
              <a:t>, which, if chronic, results in soft tissue mineralization AND  Death from renal failure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Osteomalacia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248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err="1" smtClean="0"/>
              <a:t>Osteomalacia</a:t>
            </a:r>
            <a:r>
              <a:rPr lang="en-US" dirty="0" smtClean="0"/>
              <a:t> is a disease of mature animals affecting bones in which </a:t>
            </a:r>
            <a:r>
              <a:rPr lang="en-US" dirty="0" err="1" smtClean="0"/>
              <a:t>endochondral</a:t>
            </a:r>
            <a:r>
              <a:rPr lang="en-US" dirty="0" smtClean="0"/>
              <a:t> ossification has been completed  and is characterized by lesion is osteoporosis and the formation of excessive </a:t>
            </a:r>
            <a:r>
              <a:rPr lang="en-US" dirty="0" err="1" smtClean="0"/>
              <a:t>uncalcified</a:t>
            </a:r>
            <a:r>
              <a:rPr lang="en-US" dirty="0" smtClean="0"/>
              <a:t> matrix (</a:t>
            </a:r>
            <a:r>
              <a:rPr lang="en-US" dirty="0" err="1" smtClean="0"/>
              <a:t>osteoid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Lameness and pathologic fractures are the common clinical findings</a:t>
            </a:r>
          </a:p>
          <a:p>
            <a:pPr algn="just">
              <a:buNone/>
            </a:pPr>
            <a:r>
              <a:rPr lang="en-US" b="1" dirty="0" smtClean="0"/>
              <a:t>ETIOLOGY:</a:t>
            </a:r>
          </a:p>
          <a:p>
            <a:pPr algn="just"/>
            <a:r>
              <a:rPr lang="en-US" dirty="0" smtClean="0"/>
              <a:t>Same as for Rickets except that the predisposing cause is not the increased requirement of growth but the drain of lactation, pregnancy, or both.</a:t>
            </a:r>
          </a:p>
          <a:p>
            <a:pPr algn="just"/>
            <a:r>
              <a:rPr lang="en-US" dirty="0" smtClean="0"/>
              <a:t>Its main occurrence is in cattle in areas seriously deficient in phosphorus.</a:t>
            </a:r>
          </a:p>
          <a:p>
            <a:r>
              <a:rPr lang="en-US" dirty="0" smtClean="0"/>
              <a:t>In feedlot animals (indoors), excessive phosphorus intake without complementary calcium and vitamin D may lead condition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534400" cy="6553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Pathogenesis:</a:t>
            </a:r>
          </a:p>
          <a:p>
            <a:pPr algn="just"/>
            <a:r>
              <a:rPr lang="en-US" dirty="0" smtClean="0"/>
              <a:t>Increased </a:t>
            </a:r>
            <a:r>
              <a:rPr lang="en-US" dirty="0" err="1" smtClean="0"/>
              <a:t>resorption</a:t>
            </a:r>
            <a:r>
              <a:rPr lang="en-US" dirty="0" smtClean="0"/>
              <a:t> of bone mineral to supply the needs of pregnancy, lactation, and endogenous metabolism leads to osteoporosis and weakness and deformity of the bones</a:t>
            </a:r>
          </a:p>
          <a:p>
            <a:pPr algn="just"/>
            <a:r>
              <a:rPr lang="en-US" dirty="0" smtClean="0"/>
              <a:t>Large amounts of </a:t>
            </a:r>
            <a:r>
              <a:rPr lang="en-US" dirty="0" err="1" smtClean="0"/>
              <a:t>uncalcified</a:t>
            </a:r>
            <a:r>
              <a:rPr lang="en-US" dirty="0" smtClean="0"/>
              <a:t> </a:t>
            </a:r>
            <a:r>
              <a:rPr lang="en-US" dirty="0" err="1" smtClean="0"/>
              <a:t>osteoid</a:t>
            </a:r>
            <a:r>
              <a:rPr lang="en-US" dirty="0" smtClean="0"/>
              <a:t> deposited around the </a:t>
            </a:r>
            <a:r>
              <a:rPr lang="en-US" dirty="0" err="1" smtClean="0"/>
              <a:t>diaphyses</a:t>
            </a:r>
            <a:endParaRPr lang="en-US" dirty="0" smtClean="0"/>
          </a:p>
          <a:p>
            <a:r>
              <a:rPr lang="en-US" dirty="0" smtClean="0"/>
              <a:t>There is role of fibroblast growth factor 23</a:t>
            </a:r>
          </a:p>
          <a:p>
            <a:pPr>
              <a:buNone/>
            </a:pPr>
            <a:r>
              <a:rPr lang="en-US" b="1" dirty="0" smtClean="0"/>
              <a:t>CLINICAL FINDINGS</a:t>
            </a:r>
          </a:p>
          <a:p>
            <a:pPr>
              <a:buNone/>
            </a:pPr>
            <a:r>
              <a:rPr lang="en-US" b="1" dirty="0" smtClean="0"/>
              <a:t>Ruminants:</a:t>
            </a:r>
          </a:p>
          <a:p>
            <a:pPr algn="just"/>
            <a:r>
              <a:rPr lang="en-US" dirty="0" smtClean="0"/>
              <a:t>Licking and chewing of inanimate objects begins at early stage</a:t>
            </a:r>
          </a:p>
          <a:p>
            <a:r>
              <a:rPr lang="en-US" dirty="0" smtClean="0"/>
              <a:t>painful condition of the bones and joints  with a stiff gait; lameness and often shifting from leg to leg</a:t>
            </a:r>
          </a:p>
          <a:p>
            <a:r>
              <a:rPr lang="en-US" dirty="0" smtClean="0"/>
              <a:t>Crackling sounds while walking; and an arched back. </a:t>
            </a:r>
          </a:p>
          <a:p>
            <a:r>
              <a:rPr lang="en-US" dirty="0" smtClean="0"/>
              <a:t>Hocks may be rotated inward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9144000" cy="64008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/>
              <a:t> Rickets is a disease of young growing animals caused by impaired mineralization of </a:t>
            </a:r>
            <a:r>
              <a:rPr lang="en-US" sz="2400" dirty="0" err="1" smtClean="0"/>
              <a:t>physeal</a:t>
            </a:r>
            <a:r>
              <a:rPr lang="en-US" sz="2400" dirty="0" smtClean="0"/>
              <a:t> and </a:t>
            </a:r>
            <a:r>
              <a:rPr lang="en-US" sz="2400" dirty="0" err="1" smtClean="0"/>
              <a:t>epiphyseal</a:t>
            </a:r>
            <a:r>
              <a:rPr lang="en-US" sz="2400" dirty="0" smtClean="0"/>
              <a:t> cartilage during </a:t>
            </a:r>
            <a:r>
              <a:rPr lang="en-US" sz="2400" dirty="0" err="1" smtClean="0"/>
              <a:t>endochondral</a:t>
            </a:r>
            <a:r>
              <a:rPr lang="en-US" sz="2400" dirty="0" smtClean="0"/>
              <a:t> ossification and of newly formed </a:t>
            </a:r>
            <a:r>
              <a:rPr lang="en-US" sz="2400" dirty="0" err="1" smtClean="0"/>
              <a:t>osteoid</a:t>
            </a:r>
            <a:endParaRPr lang="en-IN" sz="2400" dirty="0" smtClean="0"/>
          </a:p>
          <a:p>
            <a:pPr marL="0" indent="0" algn="just">
              <a:buNone/>
            </a:pPr>
            <a:r>
              <a:rPr lang="en-IN" sz="2400" dirty="0" smtClean="0"/>
              <a:t>Rickets </a:t>
            </a:r>
            <a:r>
              <a:rPr lang="en-IN" sz="2400" dirty="0"/>
              <a:t>is a metabolic bone disorder caused either due to deficiency of </a:t>
            </a:r>
            <a:r>
              <a:rPr lang="en-IN" sz="2400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/>
              <a:t>V</a:t>
            </a:r>
            <a:r>
              <a:rPr lang="en-IN" sz="2400" dirty="0" smtClean="0"/>
              <a:t>itamin D</a:t>
            </a:r>
            <a:endParaRPr lang="en-IN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Calcium </a:t>
            </a:r>
            <a:r>
              <a:rPr lang="en-IN" sz="2400" dirty="0"/>
              <a:t>or phosphorus in diet </a:t>
            </a:r>
            <a:r>
              <a:rPr lang="en-IN" sz="2400" dirty="0" smtClean="0"/>
              <a:t>or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 Due </a:t>
            </a:r>
            <a:r>
              <a:rPr lang="en-IN" sz="2400" dirty="0"/>
              <a:t>to </a:t>
            </a:r>
            <a:r>
              <a:rPr lang="en-IN" sz="2400" dirty="0" err="1"/>
              <a:t>malabsorption</a:t>
            </a:r>
            <a:r>
              <a:rPr lang="en-IN" sz="2400" dirty="0"/>
              <a:t> of these elements from </a:t>
            </a:r>
            <a:r>
              <a:rPr lang="en-IN" sz="2400" dirty="0" smtClean="0"/>
              <a:t>intestine AND </a:t>
            </a:r>
            <a:r>
              <a:rPr lang="en-IN" sz="2400" dirty="0"/>
              <a:t>ultimately leading to softening and weakening of the </a:t>
            </a:r>
            <a:r>
              <a:rPr lang="en-IN" sz="2400" dirty="0" smtClean="0"/>
              <a:t>bones</a:t>
            </a:r>
          </a:p>
          <a:p>
            <a:pPr algn="just"/>
            <a:r>
              <a:rPr lang="en-IN" sz="2400" dirty="0" smtClean="0"/>
              <a:t>The most common </a:t>
            </a:r>
            <a:r>
              <a:rPr lang="en-IN" sz="2400" dirty="0"/>
              <a:t>causes of rickets and </a:t>
            </a:r>
            <a:r>
              <a:rPr lang="en-IN" sz="2400" dirty="0" err="1"/>
              <a:t>osteomalacia</a:t>
            </a:r>
            <a:r>
              <a:rPr lang="en-IN" sz="2400" dirty="0"/>
              <a:t> in animals are dietary </a:t>
            </a:r>
            <a:r>
              <a:rPr lang="en-IN" sz="2400" dirty="0" smtClean="0"/>
              <a:t>deficiencies of </a:t>
            </a:r>
            <a:r>
              <a:rPr lang="en-IN" sz="2400" dirty="0"/>
              <a:t>vitamin D or phosphorus</a:t>
            </a:r>
            <a:r>
              <a:rPr lang="en-IN" sz="2400" dirty="0" smtClean="0"/>
              <a:t>.</a:t>
            </a:r>
          </a:p>
          <a:p>
            <a:pPr marL="0" indent="0" algn="just">
              <a:buNone/>
            </a:pPr>
            <a:r>
              <a:rPr lang="en-IN" sz="2400" dirty="0" smtClean="0"/>
              <a:t>Note: </a:t>
            </a:r>
            <a:r>
              <a:rPr lang="en-IN" sz="2400" dirty="0" err="1" smtClean="0"/>
              <a:t>Osteoid</a:t>
            </a:r>
            <a:r>
              <a:rPr lang="en-IN" sz="2400" dirty="0" smtClean="0"/>
              <a:t>- is the </a:t>
            </a:r>
            <a:r>
              <a:rPr lang="en-IN" sz="2400" dirty="0" err="1" smtClean="0"/>
              <a:t>unmineralized</a:t>
            </a:r>
            <a:r>
              <a:rPr lang="en-IN" sz="2400" dirty="0" smtClean="0"/>
              <a:t>, organic portion of the bone matrix that forms prior to the maturation of bone tissue.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28074"/>
            <a:ext cx="9144000" cy="429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RICKETS</a:t>
            </a:r>
            <a:endParaRPr lang="en-IN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12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553200"/>
          </a:xfrm>
        </p:spPr>
        <p:txBody>
          <a:bodyPr/>
          <a:lstStyle/>
          <a:p>
            <a:pPr algn="just"/>
            <a:r>
              <a:rPr lang="en-US" dirty="0" smtClean="0"/>
              <a:t>Disinclined to move, lie down for long periods, and are unwilling to get up</a:t>
            </a:r>
          </a:p>
          <a:p>
            <a:pPr algn="just"/>
            <a:r>
              <a:rPr lang="en-US" dirty="0" smtClean="0"/>
              <a:t>The colloquial names “</a:t>
            </a:r>
            <a:r>
              <a:rPr lang="en-US" dirty="0" err="1" smtClean="0"/>
              <a:t>pegle</a:t>
            </a:r>
            <a:r>
              <a:rPr lang="en-US" dirty="0" smtClean="0"/>
              <a:t>,” “creeps,” “stiffs,” “cripples,” and “bog lame  for such syndrome.</a:t>
            </a:r>
          </a:p>
          <a:p>
            <a:pPr algn="just">
              <a:buNone/>
            </a:pPr>
            <a:r>
              <a:rPr lang="en-US" b="1" dirty="0" smtClean="0"/>
              <a:t>Pigs:</a:t>
            </a:r>
          </a:p>
          <a:p>
            <a:pPr algn="just"/>
            <a:r>
              <a:rPr lang="en-US" dirty="0" smtClean="0"/>
              <a:t>Recumbent and unable to rise from lateral </a:t>
            </a:r>
            <a:r>
              <a:rPr lang="en-US" dirty="0" err="1" smtClean="0"/>
              <a:t>recumbency</a:t>
            </a:r>
            <a:r>
              <a:rPr lang="en-US" dirty="0" smtClean="0"/>
              <a:t> or from the dog-sitting position</a:t>
            </a:r>
          </a:p>
          <a:p>
            <a:pPr algn="just"/>
            <a:r>
              <a:rPr lang="en-US" dirty="0" smtClean="0"/>
              <a:t>The shaft of one femur or the neck of the femur is commonly fractured</a:t>
            </a:r>
          </a:p>
          <a:p>
            <a:pPr algn="just">
              <a:buNone/>
            </a:pPr>
            <a:r>
              <a:rPr lang="en-US" b="1" dirty="0" smtClean="0"/>
              <a:t>Diagnosis:</a:t>
            </a:r>
          </a:p>
          <a:p>
            <a:pPr algn="just"/>
            <a:r>
              <a:rPr lang="en-US" dirty="0" smtClean="0"/>
              <a:t>Increased serum alkaline </a:t>
            </a:r>
            <a:r>
              <a:rPr lang="en-US" dirty="0" err="1" smtClean="0"/>
              <a:t>phosphatase</a:t>
            </a:r>
            <a:r>
              <a:rPr lang="en-US" dirty="0" smtClean="0"/>
              <a:t> and decreased serum phosphorus levels. </a:t>
            </a:r>
          </a:p>
          <a:p>
            <a:pPr algn="just"/>
            <a:r>
              <a:rPr lang="en-US" dirty="0" smtClean="0"/>
              <a:t>Radiographic examination of long bones shows decreased density of bone shadow.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534400" cy="639762"/>
          </a:xfrm>
        </p:spPr>
        <p:txBody>
          <a:bodyPr/>
          <a:lstStyle/>
          <a:p>
            <a:pPr algn="ctr"/>
            <a:r>
              <a:rPr lang="en-US" b="1" dirty="0" smtClean="0"/>
              <a:t>OSTEODYSTROPHIA FIBROSA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It occurs in horses, goats, and pigs due to laid down of soft, cellular, fibrous tissue instead of the specialized </a:t>
            </a:r>
            <a:r>
              <a:rPr lang="en-US" dirty="0" err="1" smtClean="0"/>
              <a:t>uncalcified</a:t>
            </a:r>
            <a:r>
              <a:rPr lang="en-US" dirty="0" smtClean="0"/>
              <a:t> </a:t>
            </a:r>
            <a:r>
              <a:rPr lang="en-US" dirty="0" err="1" smtClean="0"/>
              <a:t>osteoid</a:t>
            </a:r>
            <a:r>
              <a:rPr lang="en-US" dirty="0" smtClean="0"/>
              <a:t> tissue of </a:t>
            </a:r>
            <a:r>
              <a:rPr lang="en-US" dirty="0" err="1" smtClean="0"/>
              <a:t>osteomalacia</a:t>
            </a:r>
            <a:endParaRPr lang="en-US" dirty="0" smtClean="0"/>
          </a:p>
          <a:p>
            <a:r>
              <a:rPr lang="en-US" dirty="0" smtClean="0"/>
              <a:t>Secondary nutritional hyperparathyroidism---in Equines</a:t>
            </a:r>
          </a:p>
          <a:p>
            <a:r>
              <a:rPr lang="en-US" dirty="0" smtClean="0"/>
              <a:t>Renal hyperparathyroidism-----in Dogs</a:t>
            </a:r>
          </a:p>
          <a:p>
            <a:pPr>
              <a:buNone/>
            </a:pPr>
            <a:r>
              <a:rPr lang="en-US" b="1" dirty="0" smtClean="0"/>
              <a:t>ETIOLOGY:</a:t>
            </a:r>
          </a:p>
          <a:p>
            <a:pPr algn="just"/>
            <a:r>
              <a:rPr lang="en-US" dirty="0" smtClean="0"/>
              <a:t>A secondary calcium deficiency resulting from excessive phosphorus feeding—in Horse and pigs</a:t>
            </a:r>
          </a:p>
          <a:p>
            <a:pPr algn="just"/>
            <a:r>
              <a:rPr lang="en-US" dirty="0" smtClean="0"/>
              <a:t>Tropical grasses contain oxalate, which interferes with mineral utilization by horses by forming calcium oxalate, which renders the calcium unavailable for intestinal absorption</a:t>
            </a:r>
          </a:p>
          <a:p>
            <a:pPr algn="just"/>
            <a:r>
              <a:rPr lang="en-US" dirty="0" smtClean="0"/>
              <a:t>The disease can be readily produced in horses on diets with a ratio of calcium : phosphorus of 1 : 2.9 or greater, irrespective of the total calcium intake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5344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TREATMENT AND CONTROL:</a:t>
            </a:r>
            <a:endParaRPr lang="en-US" dirty="0" smtClean="0"/>
          </a:p>
          <a:p>
            <a:pPr algn="just"/>
            <a:r>
              <a:rPr lang="en-US" dirty="0" smtClean="0"/>
              <a:t>A balanced ration with regard to calcium and phosphorus (calcium : phosphorus should be in the vicinity of 1 : 1 and not wider than 1 : 1.4) is preventive in horses</a:t>
            </a:r>
          </a:p>
          <a:p>
            <a:pPr algn="just"/>
            <a:r>
              <a:rPr lang="en-US" dirty="0" smtClean="0"/>
              <a:t>The affected animals can only be treated by correcting the existing imbalance. </a:t>
            </a:r>
          </a:p>
          <a:p>
            <a:pPr algn="just"/>
            <a:r>
              <a:rPr lang="en-US" dirty="0" smtClean="0"/>
              <a:t>Cereal hay may be supplemented with alfalfa or clover hay, or finely ground limestone (30 g daily) should be fed.</a:t>
            </a:r>
          </a:p>
          <a:p>
            <a:pPr algn="just"/>
            <a:r>
              <a:rPr lang="en-US" dirty="0" err="1" smtClean="0"/>
              <a:t>Dicalcium</a:t>
            </a:r>
            <a:r>
              <a:rPr lang="en-US" dirty="0" smtClean="0"/>
              <a:t> phosphate and bone meal are not as efficient because of their additional content of phosphorus.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8768"/>
            <a:ext cx="4038600" cy="53006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78768"/>
            <a:ext cx="3581400" cy="53244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2558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763000" cy="65532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IN" sz="2400" dirty="0"/>
              <a:t>Genetic defects (sheep, pigs and domestic cats including Human)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overall homeostasis of calcium and phosphorus are regulated by: PTH, the vitamin D endocrine system and FGF23 (</a:t>
            </a:r>
            <a:r>
              <a:rPr lang="en-IN" sz="2400" dirty="0" err="1"/>
              <a:t>phosphatonin</a:t>
            </a:r>
            <a:r>
              <a:rPr lang="en-IN" sz="2400" dirty="0"/>
              <a:t> fibroblast growth factor 23</a:t>
            </a:r>
            <a:r>
              <a:rPr lang="en-IN" sz="2400" dirty="0" smtClean="0"/>
              <a:t>).</a:t>
            </a:r>
            <a:endParaRPr lang="en-IN" sz="2400" dirty="0"/>
          </a:p>
          <a:p>
            <a:pPr algn="just"/>
            <a:r>
              <a:rPr lang="en-US" sz="2400" b="1" dirty="0" smtClean="0"/>
              <a:t>In Calves </a:t>
            </a:r>
            <a:r>
              <a:rPr lang="en-US" sz="2400" dirty="0" smtClean="0"/>
              <a:t>phosphorus and Vitamin D </a:t>
            </a:r>
            <a:r>
              <a:rPr lang="en-US" sz="2400" dirty="0" err="1" smtClean="0"/>
              <a:t>deficiencys</a:t>
            </a:r>
            <a:r>
              <a:rPr lang="en-US" sz="2400" dirty="0" smtClean="0"/>
              <a:t> the most common form of rickets in cattle raised indoors for prolonged periods</a:t>
            </a:r>
          </a:p>
          <a:p>
            <a:pPr algn="just"/>
            <a:r>
              <a:rPr lang="en-IN" sz="2400" b="1" dirty="0" smtClean="0"/>
              <a:t>Horses </a:t>
            </a:r>
            <a:r>
              <a:rPr lang="en-IN" sz="2400" dirty="0" smtClean="0"/>
              <a:t>are less dependent on vitamin D for intestinal absorption of calcium, which may contribute to rickets/</a:t>
            </a:r>
            <a:r>
              <a:rPr lang="en-IN" sz="2400" dirty="0" err="1" smtClean="0"/>
              <a:t>osteomalacia</a:t>
            </a:r>
            <a:r>
              <a:rPr lang="en-IN" sz="2400" dirty="0" smtClean="0"/>
              <a:t> being relatively rare in </a:t>
            </a:r>
            <a:r>
              <a:rPr lang="en-IN" sz="2400" dirty="0" err="1" smtClean="0"/>
              <a:t>equids</a:t>
            </a:r>
            <a:r>
              <a:rPr lang="en-IN" sz="2400" dirty="0" smtClean="0"/>
              <a:t>, although fibrous </a:t>
            </a:r>
            <a:r>
              <a:rPr lang="en-IN" sz="2400" dirty="0" err="1" smtClean="0"/>
              <a:t>osteodystrophy</a:t>
            </a:r>
            <a:r>
              <a:rPr lang="en-IN" sz="2400" dirty="0" smtClean="0"/>
              <a:t> is comparatively common</a:t>
            </a:r>
          </a:p>
          <a:p>
            <a:pPr algn="just"/>
            <a:r>
              <a:rPr lang="en-IN" sz="2400" dirty="0" smtClean="0"/>
              <a:t>Vitamins D2 and D3 are biologically inactive and must undergo two hydroxylation reactions to be activated: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The </a:t>
            </a:r>
            <a:r>
              <a:rPr lang="en-IN" sz="2400" dirty="0" err="1" smtClean="0"/>
              <a:t>Vit</a:t>
            </a:r>
            <a:r>
              <a:rPr lang="en-IN" sz="2400" dirty="0" smtClean="0"/>
              <a:t>. D3 25-hydroxylation occur in –Liver by </a:t>
            </a:r>
            <a:r>
              <a:rPr lang="en-IN" sz="2400" dirty="0" err="1" smtClean="0"/>
              <a:t>cytochrome</a:t>
            </a:r>
            <a:r>
              <a:rPr lang="en-IN" sz="2400" dirty="0" smtClean="0"/>
              <a:t> P450, then after transportation to Kidney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/>
              <a:t>second 1alpha-hydroxylation takes place in PCT in kidney 1,25-dihydroxyvitamin D3, the active form of vitamin D</a:t>
            </a:r>
          </a:p>
          <a:p>
            <a:pPr algn="just"/>
            <a:endParaRPr lang="en-IN" sz="2400" dirty="0" smtClean="0"/>
          </a:p>
          <a:p>
            <a:pPr algn="just">
              <a:buNone/>
            </a:pPr>
            <a:endParaRPr lang="en-I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1331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pPr algn="just"/>
            <a:r>
              <a:rPr lang="en-IN" sz="2400" dirty="0" smtClean="0"/>
              <a:t>PTH also has a 2 major role: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Stimulation of bone breakdown by </a:t>
            </a:r>
            <a:r>
              <a:rPr lang="en-IN" sz="2400" dirty="0" err="1" smtClean="0"/>
              <a:t>osteoclasts</a:t>
            </a:r>
            <a:endParaRPr lang="en-IN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Potent inducer of renal synthesis of 1,25(OH)2D3, an active form of </a:t>
            </a:r>
            <a:r>
              <a:rPr lang="en-IN" sz="2400" dirty="0" err="1" smtClean="0"/>
              <a:t>Vit</a:t>
            </a:r>
            <a:r>
              <a:rPr lang="en-IN" sz="2400" dirty="0" smtClean="0"/>
              <a:t>. D and helps in stimulates active intestinal absorption of calcium</a:t>
            </a:r>
          </a:p>
          <a:p>
            <a:pPr algn="just"/>
            <a:r>
              <a:rPr lang="en-IN" sz="2400" dirty="0" smtClean="0"/>
              <a:t>In the cat and dog, the dermal concentrations of 7-dehydrocholesterol (7-DHC) are too low to produce vitamin D through UVB exposure and they are more dependent on their carnivorous diet, which contains good sources of: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 vitamin D (blood, fat)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 phosphorus (meat) and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/>
              <a:t>calcium (bones).</a:t>
            </a:r>
          </a:p>
          <a:p>
            <a:pPr algn="just">
              <a:buNone/>
            </a:pPr>
            <a:endParaRPr lang="en-IN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6324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2229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792481"/>
            <a:ext cx="5867400" cy="50291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Deficiency of </a:t>
            </a:r>
            <a:r>
              <a:rPr lang="en-IN" sz="2000" b="1" dirty="0" err="1" smtClean="0">
                <a:solidFill>
                  <a:schemeClr val="tx1"/>
                </a:solidFill>
              </a:rPr>
              <a:t>Vit</a:t>
            </a:r>
            <a:r>
              <a:rPr lang="en-IN" sz="2000" b="1" dirty="0" smtClean="0">
                <a:solidFill>
                  <a:schemeClr val="tx1"/>
                </a:solidFill>
              </a:rPr>
              <a:t>. D/ Deficiency of Calcium  in Diet 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64770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Decreased absorption of Calcium from Gut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2390895"/>
            <a:ext cx="6477000" cy="57911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Hypocalcaemia/</a:t>
            </a:r>
            <a:r>
              <a:rPr lang="en-IN" sz="2000" b="1" dirty="0" err="1" smtClean="0">
                <a:solidFill>
                  <a:schemeClr val="tx1"/>
                </a:solidFill>
              </a:rPr>
              <a:t>Hypocalciuria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581400"/>
            <a:ext cx="8077200" cy="838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Mobilization of </a:t>
            </a:r>
            <a:r>
              <a:rPr lang="en-IN" sz="2000" b="1" dirty="0" err="1" smtClean="0">
                <a:solidFill>
                  <a:schemeClr val="tx1"/>
                </a:solidFill>
              </a:rPr>
              <a:t>Ca</a:t>
            </a:r>
            <a:r>
              <a:rPr lang="en-IN" sz="2000" b="1" dirty="0" smtClean="0">
                <a:solidFill>
                  <a:schemeClr val="tx1"/>
                </a:solidFill>
              </a:rPr>
              <a:t> from bone, Decrease phosphorous re-sorption from Kidney leading to </a:t>
            </a:r>
            <a:r>
              <a:rPr lang="en-IN" sz="2000" b="1" dirty="0" err="1" smtClean="0">
                <a:solidFill>
                  <a:schemeClr val="tx1"/>
                </a:solidFill>
              </a:rPr>
              <a:t>Phosphateuria</a:t>
            </a:r>
            <a:r>
              <a:rPr lang="en-IN" sz="2000" b="1" dirty="0" smtClean="0">
                <a:solidFill>
                  <a:schemeClr val="tx1"/>
                </a:solidFill>
              </a:rPr>
              <a:t> and Hypophosphatemia 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17008" y="2990068"/>
            <a:ext cx="426719" cy="51513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urved Left Arrow 6"/>
          <p:cNvSpPr/>
          <p:nvPr/>
        </p:nvSpPr>
        <p:spPr>
          <a:xfrm>
            <a:off x="4507632" y="2990069"/>
            <a:ext cx="731520" cy="515132"/>
          </a:xfrm>
          <a:prstGeom prst="curvedLef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152" y="3094642"/>
            <a:ext cx="27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Stimulation of PTH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0427" y="4570236"/>
            <a:ext cx="7086600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Negative in Calcium and Phosphorous Balance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5355678"/>
            <a:ext cx="8077200" cy="6200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Disturbance in Bone metabolism and Mineralization leading to weak and thin  bones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3581400" y="6148317"/>
            <a:ext cx="2094897" cy="673588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RICKETS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49102"/>
            <a:ext cx="8763000" cy="3606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PATHO-PHYSIOLOGY OF RICKETS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23000" y="1287494"/>
            <a:ext cx="484632" cy="299715"/>
          </a:xfrm>
          <a:prstGeom prst="down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00" y="2108192"/>
            <a:ext cx="579170" cy="329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419600"/>
            <a:ext cx="579170" cy="235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731" y="5050691"/>
            <a:ext cx="579170" cy="329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84" y="5931388"/>
            <a:ext cx="579170" cy="329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67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39200" cy="647700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/>
              <a:t>Clinical rickets </a:t>
            </a:r>
            <a:r>
              <a:rPr lang="en-US" sz="2400" dirty="0" smtClean="0"/>
              <a:t>is characterized by the following:</a:t>
            </a:r>
          </a:p>
          <a:p>
            <a:pPr algn="just">
              <a:buNone/>
            </a:pPr>
            <a:r>
              <a:rPr lang="en-US" sz="2400" dirty="0" smtClean="0"/>
              <a:t>• Stiffness in the gait</a:t>
            </a:r>
          </a:p>
          <a:p>
            <a:pPr algn="just">
              <a:buNone/>
            </a:pPr>
            <a:r>
              <a:rPr lang="en-US" sz="2400" dirty="0" smtClean="0"/>
              <a:t>• Enlargement of the limb joints, especially in the forelegs</a:t>
            </a:r>
          </a:p>
          <a:p>
            <a:pPr algn="just">
              <a:buNone/>
            </a:pPr>
            <a:r>
              <a:rPr lang="en-US" sz="2400" dirty="0" smtClean="0"/>
              <a:t>• Enlargement of the </a:t>
            </a:r>
            <a:r>
              <a:rPr lang="en-US" sz="2400" dirty="0" err="1" smtClean="0"/>
              <a:t>costochondral</a:t>
            </a:r>
            <a:r>
              <a:rPr lang="en-US" sz="2400" dirty="0" smtClean="0"/>
              <a:t> junctions</a:t>
            </a:r>
          </a:p>
          <a:p>
            <a:pPr algn="just">
              <a:buNone/>
            </a:pPr>
            <a:r>
              <a:rPr lang="en-US" sz="2400" dirty="0" smtClean="0"/>
              <a:t>• Long bones showing abnormal curvature, usually forward and outward at the </a:t>
            </a:r>
            <a:r>
              <a:rPr lang="en-US" sz="2400" dirty="0" err="1" smtClean="0"/>
              <a:t>carpus</a:t>
            </a:r>
            <a:r>
              <a:rPr lang="en-US" sz="2400" dirty="0" smtClean="0"/>
              <a:t>, in sheep and cattle</a:t>
            </a:r>
          </a:p>
          <a:p>
            <a:pPr algn="just">
              <a:buNone/>
            </a:pPr>
            <a:r>
              <a:rPr lang="en-US" sz="2400" dirty="0" smtClean="0"/>
              <a:t>• Lameness and a tendency to lie down for long period</a:t>
            </a:r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5029200" cy="6172200"/>
          </a:xfr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The lesions of </a:t>
            </a:r>
            <a:r>
              <a:rPr lang="en-IN" dirty="0" smtClean="0"/>
              <a:t>rickets are found in multiple bones </a:t>
            </a:r>
            <a:r>
              <a:rPr lang="en-IN" dirty="0"/>
              <a:t>especially </a:t>
            </a:r>
            <a:r>
              <a:rPr lang="en-IN" dirty="0" err="1"/>
              <a:t>ofmetaphyseal</a:t>
            </a:r>
            <a:r>
              <a:rPr lang="en-IN" dirty="0"/>
              <a:t> </a:t>
            </a:r>
            <a:r>
              <a:rPr lang="en-IN" dirty="0" smtClean="0"/>
              <a:t>and epiphyseal </a:t>
            </a:r>
            <a:r>
              <a:rPr lang="en-IN" dirty="0"/>
              <a:t>regions of the long bones and the </a:t>
            </a:r>
            <a:r>
              <a:rPr lang="en-IN" dirty="0" err="1"/>
              <a:t>costochondral</a:t>
            </a:r>
            <a:r>
              <a:rPr lang="en-IN" dirty="0"/>
              <a:t> </a:t>
            </a:r>
            <a:r>
              <a:rPr lang="en-IN" dirty="0" smtClean="0"/>
              <a:t>junctions. </a:t>
            </a:r>
            <a:endParaRPr lang="en-IN" dirty="0"/>
          </a:p>
          <a:p>
            <a:pPr algn="just"/>
            <a:r>
              <a:rPr lang="en-IN" dirty="0" smtClean="0"/>
              <a:t>In </a:t>
            </a:r>
            <a:r>
              <a:rPr lang="en-IN" dirty="0"/>
              <a:t>animals with rickets, the growth plate is irregularly thickened, </a:t>
            </a:r>
            <a:r>
              <a:rPr lang="en-IN" dirty="0" smtClean="0"/>
              <a:t>the cortex </a:t>
            </a:r>
            <a:r>
              <a:rPr lang="en-IN" dirty="0"/>
              <a:t>is thinned and the bones are poorly </a:t>
            </a:r>
            <a:r>
              <a:rPr lang="en-IN" dirty="0" smtClean="0"/>
              <a:t>mineralized</a:t>
            </a:r>
          </a:p>
          <a:p>
            <a:pPr algn="just"/>
            <a:r>
              <a:rPr lang="en-IN" dirty="0"/>
              <a:t>Histologically two major features characterize rickets: </a:t>
            </a:r>
            <a:r>
              <a:rPr lang="en-IN" dirty="0" smtClean="0"/>
              <a:t>expansion of </a:t>
            </a:r>
            <a:r>
              <a:rPr lang="en-IN" dirty="0"/>
              <a:t>the </a:t>
            </a:r>
            <a:r>
              <a:rPr lang="en-IN" dirty="0" smtClean="0"/>
              <a:t>hypertrophic chondrocytes </a:t>
            </a:r>
            <a:r>
              <a:rPr lang="en-IN" dirty="0"/>
              <a:t>in the growth plate and </a:t>
            </a:r>
            <a:r>
              <a:rPr lang="en-IN" dirty="0" smtClean="0"/>
              <a:t>accumulation of </a:t>
            </a:r>
            <a:r>
              <a:rPr lang="en-IN" dirty="0" err="1"/>
              <a:t>unmineralized</a:t>
            </a:r>
            <a:r>
              <a:rPr lang="en-IN" dirty="0"/>
              <a:t> bone matrix (osteoid)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62600" y="381000"/>
            <a:ext cx="3505200" cy="609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360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</TotalTime>
  <Words>1749</Words>
  <Application>Microsoft Office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Osteomalacia</vt:lpstr>
      <vt:lpstr>Slide 19</vt:lpstr>
      <vt:lpstr>Slide 20</vt:lpstr>
      <vt:lpstr>OSTEODYSTROPHIA FIBROSA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ANIL KUMAR</dc:creator>
  <cp:lastModifiedBy>ANIL KUMAR</cp:lastModifiedBy>
  <cp:revision>10</cp:revision>
  <dcterms:created xsi:type="dcterms:W3CDTF">2006-08-16T00:00:00Z</dcterms:created>
  <dcterms:modified xsi:type="dcterms:W3CDTF">2021-05-13T09:24:55Z</dcterms:modified>
</cp:coreProperties>
</file>