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6" d="100"/>
          <a:sy n="86" d="100"/>
        </p:scale>
        <p:origin x="-1494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2" name="Subtitle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20" name="Footer Placeholder 1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1157176" y="1345016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282890" y="-54"/>
            <a:ext cx="68580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Rectangle 9"/>
          <p:cNvSpPr/>
          <p:nvPr/>
        </p:nvSpPr>
        <p:spPr bwMode="invGray">
          <a:xfrm>
            <a:off x="2286000" y="0"/>
            <a:ext cx="762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2408064" y="2745870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 anchor="ctr"/>
          <a:lstStyle>
            <a:lvl1pPr algn="ctr">
              <a:defRPr sz="4500" b="1" cap="none" baseline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 anchor="ctr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014984" y="0"/>
            <a:ext cx="8129016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Rectangle 5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lIns="91440" tIns="274320" rtlCol="0" anchor="t">
            <a:normAutofit/>
          </a:bodyPr>
          <a:lstStyle>
            <a:extLst/>
          </a:lstStyle>
          <a:p>
            <a:pPr marL="0" indent="-283464" algn="l" rtl="0" eaLnBrk="1" latinLnBrk="0" hangingPunct="1">
              <a:lnSpc>
                <a:spcPts val="3000"/>
              </a:lnSpc>
              <a:spcBef>
                <a:spcPts val="600"/>
              </a:spcBef>
              <a:buClr>
                <a:schemeClr val="accent1"/>
              </a:buClr>
              <a:buSzPct val="80000"/>
              <a:buFont typeface="Wingdings 2"/>
              <a:buNone/>
            </a:pPr>
            <a:endParaRPr kumimoji="0" lang="en-US" sz="3200" kern="120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lIns="91440" tIns="274320" anchor="t"/>
          <a:lstStyle>
            <a:lvl1pPr indent="0">
              <a:buNone/>
              <a:defRPr sz="3200"/>
            </a:lvl1pPr>
            <a:extLst/>
          </a:lstStyle>
          <a:p>
            <a:pPr marL="0" algn="l" eaLnBrk="1" latinLnBrk="0" hangingPunct="1"/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9" name="Flowchart: Process 8"/>
          <p:cNvSpPr/>
          <p:nvPr/>
        </p:nvSpPr>
        <p:spPr>
          <a:xfrm rot="19468671">
            <a:off x="396725" y="954341"/>
            <a:ext cx="685800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Flowchart: Process 9"/>
          <p:cNvSpPr/>
          <p:nvPr/>
        </p:nvSpPr>
        <p:spPr>
          <a:xfrm rot="2103354" flipH="1">
            <a:off x="5003667" y="936786"/>
            <a:ext cx="649224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e 6"/>
          <p:cNvSpPr/>
          <p:nvPr/>
        </p:nvSpPr>
        <p:spPr>
          <a:xfrm>
            <a:off x="-815927" y="-815922"/>
            <a:ext cx="1638887" cy="1638887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168816" y="21102"/>
            <a:ext cx="1702191" cy="1702191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Donut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>
          <a:xfrm>
            <a:off x="1012873" y="-54"/>
            <a:ext cx="8131127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Title Placeholder 4"/>
          <p:cNvSpPr>
            <a:spLocks noGrp="1"/>
          </p:cNvSpPr>
          <p:nvPr>
            <p:ph type="title"/>
          </p:nvPr>
        </p:nvSpPr>
        <p:spPr>
          <a:xfrm>
            <a:off x="1435608" y="274638"/>
            <a:ext cx="7498080" cy="1143000"/>
          </a:xfrm>
          <a:prstGeom prst="rect">
            <a:avLst/>
          </a:prstGeom>
        </p:spPr>
        <p:txBody>
          <a:bodyPr anchor="ctr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Text Placeholder 8"/>
          <p:cNvSpPr>
            <a:spLocks noGrp="1"/>
          </p:cNvSpPr>
          <p:nvPr>
            <p:ph type="body" idx="1"/>
          </p:nvPr>
        </p:nvSpPr>
        <p:spPr>
          <a:xfrm>
            <a:off x="1435608" y="1447800"/>
            <a:ext cx="7498080" cy="4800600"/>
          </a:xfrm>
          <a:prstGeom prst="rect">
            <a:avLst/>
          </a:prstGeom>
        </p:spPr>
        <p:txBody>
          <a:bodyPr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4" name="Date Placeholder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4/24/2021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endParaRPr lang="en-US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4"/>
          </p:nvPr>
        </p:nvSpPr>
        <p:spPr>
          <a:xfrm>
            <a:off x="8613648" y="6305550"/>
            <a:ext cx="457200" cy="476250"/>
          </a:xfrm>
          <a:prstGeom prst="rect">
            <a:avLst/>
          </a:prstGeom>
        </p:spPr>
        <p:txBody>
          <a:bodyPr anchor="b"/>
          <a:lstStyle>
            <a:lvl1pPr algn="ct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5" name="Rectangle 14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300" kern="1200">
          <a:solidFill>
            <a:schemeClr val="tx2">
              <a:satMod val="130000"/>
            </a:schemeClr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83464" algn="l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80000"/>
        <a:buFont typeface="Wingdings 2"/>
        <a:buChar char="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37744" algn="l" rtl="0" eaLnBrk="1" latinLnBrk="0" hangingPunct="1">
        <a:lnSpc>
          <a:spcPct val="100000"/>
        </a:lnSpc>
        <a:spcBef>
          <a:spcPts val="550"/>
        </a:spcBef>
        <a:buClr>
          <a:schemeClr val="accent1"/>
        </a:buClr>
        <a:buFont typeface="Verdana"/>
        <a:buChar char="◦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6968" indent="-228600" algn="l" rtl="0" eaLnBrk="1" latinLnBrk="0" hangingPunct="1">
        <a:lnSpc>
          <a:spcPct val="100000"/>
        </a:lnSpc>
        <a:spcBef>
          <a:spcPct val="20000"/>
        </a:spcBef>
        <a:buClr>
          <a:schemeClr val="accent2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73736" algn="l" rtl="0" eaLnBrk="1" latinLnBrk="0" hangingPunct="1">
        <a:lnSpc>
          <a:spcPct val="100000"/>
        </a:lnSpc>
        <a:spcBef>
          <a:spcPct val="20000"/>
        </a:spcBef>
        <a:buClr>
          <a:schemeClr val="accent3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182880" algn="l" rtl="0" eaLnBrk="1" latinLnBrk="0" hangingPunct="1">
        <a:lnSpc>
          <a:spcPct val="100000"/>
        </a:lnSpc>
        <a:spcBef>
          <a:spcPct val="20000"/>
        </a:spcBef>
        <a:buClr>
          <a:schemeClr val="accent4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5400" y="152400"/>
            <a:ext cx="7498080" cy="563562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Vitamin K Deficiency</a:t>
            </a:r>
            <a:br>
              <a:rPr lang="en-US" sz="3200" dirty="0" smtClean="0">
                <a:latin typeface="Times New Roman" pitchFamily="18" charset="0"/>
                <a:cs typeface="Times New Roman" pitchFamily="18" charset="0"/>
              </a:rPr>
            </a:b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0" y="533400"/>
            <a:ext cx="8229600" cy="6172200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Vitamin K, a fat-soluble vitamin, is a group of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napthoqunone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compounds that have characteristic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antihemorrhagic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effects</a:t>
            </a:r>
          </a:p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Vitamin K extracted from plant material was named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phylloquinone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or vitamin K1</a:t>
            </a:r>
          </a:p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Vitamin K extracted from bacterial fermentation were named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menaquinones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or vitamin K2</a:t>
            </a:r>
          </a:p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A synthetic form named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menadione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(K3)-simplest form  of vitamin K, is 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 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is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water soluble.</a:t>
            </a:r>
            <a:endParaRPr lang="en-US" sz="2600" dirty="0" smtClean="0">
              <a:latin typeface="Calibri" pitchFamily="34" charset="0"/>
              <a:cs typeface="Calibri" pitchFamily="34" charset="0"/>
            </a:endParaRPr>
          </a:p>
          <a:p>
            <a:pPr algn="just">
              <a:buNone/>
            </a:pPr>
            <a:r>
              <a:rPr lang="en-US" sz="28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  </a:t>
            </a:r>
            <a:r>
              <a:rPr lang="en-US" sz="26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Function:</a:t>
            </a:r>
          </a:p>
          <a:p>
            <a:pPr algn="just">
              <a:buFont typeface="Arial" pitchFamily="34" charset="0"/>
              <a:buChar char="•"/>
            </a:pPr>
            <a:r>
              <a:rPr lang="en-US" sz="2600" dirty="0" smtClean="0">
                <a:latin typeface="Calibri" pitchFamily="34" charset="0"/>
                <a:cs typeface="Calibri" pitchFamily="34" charset="0"/>
              </a:rPr>
              <a:t>The liver is the main repository of vitamin K. </a:t>
            </a:r>
          </a:p>
          <a:p>
            <a:pPr algn="just">
              <a:buFont typeface="Arial" pitchFamily="34" charset="0"/>
              <a:buChar char="•"/>
            </a:pPr>
            <a:r>
              <a:rPr lang="en-US" sz="2600" dirty="0" smtClean="0">
                <a:latin typeface="Calibri" pitchFamily="34" charset="0"/>
                <a:cs typeface="Calibri" pitchFamily="34" charset="0"/>
              </a:rPr>
              <a:t>Vitamin K is required for the hepatic post-synthetic transformation of several protein clotting factors</a:t>
            </a:r>
          </a:p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It is essential for the post-translational processing of the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prothrombin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group of coagulation factors (Factors II, VII, IX, and X).</a:t>
            </a:r>
          </a:p>
          <a:p>
            <a:pPr algn="just"/>
            <a:r>
              <a:rPr lang="en-US" sz="2600" dirty="0" smtClean="0">
                <a:latin typeface="Calibri" pitchFamily="34" charset="0"/>
                <a:cs typeface="Calibri" pitchFamily="34" charset="0"/>
              </a:rPr>
              <a:t>Used  as an antidote in poisoning by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dicoumarol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 or </a:t>
            </a:r>
            <a:r>
              <a:rPr lang="en-US" sz="2600" dirty="0" err="1" smtClean="0">
                <a:latin typeface="Calibri" pitchFamily="34" charset="0"/>
                <a:cs typeface="Calibri" pitchFamily="34" charset="0"/>
              </a:rPr>
              <a:t>warfarin</a:t>
            </a:r>
            <a:r>
              <a:rPr lang="en-US" sz="2600" dirty="0" smtClean="0">
                <a:latin typeface="Calibri" pitchFamily="34" charset="0"/>
                <a:cs typeface="Calibri" pitchFamily="34" charset="0"/>
              </a:rPr>
              <a:t>.</a:t>
            </a:r>
          </a:p>
          <a:p>
            <a:pPr algn="just"/>
            <a:endParaRPr lang="en-US" sz="26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sz="2600" dirty="0" smtClean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14400" y="152400"/>
            <a:ext cx="8019288" cy="6705600"/>
          </a:xfrm>
        </p:spPr>
        <p:txBody>
          <a:bodyPr>
            <a:normAutofit/>
          </a:bodyPr>
          <a:lstStyle/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A role in bone metabolism, as well as in the renal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reabsorption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of Ca++. 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Ruminant makes this through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rumen microbial 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biosynthesis and absorbed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 the small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intestine</a:t>
            </a: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Horses generally receive sufficient vitamin K from pasture, hay, and intestinal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bacteria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 to meet their needs. 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Dogs receive both </a:t>
            </a:r>
            <a:r>
              <a:rPr lang="en-US" sz="2400" b="1" dirty="0" smtClean="0">
                <a:latin typeface="Calibri" pitchFamily="34" charset="0"/>
                <a:cs typeface="Calibri" pitchFamily="34" charset="0"/>
              </a:rPr>
              <a:t>K</a:t>
            </a:r>
            <a:r>
              <a:rPr lang="en-US" sz="2400" b="1" baseline="-25000" dirty="0" smtClean="0">
                <a:latin typeface="Calibri" pitchFamily="34" charset="0"/>
                <a:cs typeface="Calibri" pitchFamily="34" charset="0"/>
              </a:rPr>
              <a:t>1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 and </a:t>
            </a:r>
            <a:r>
              <a:rPr lang="en-US" sz="2400" b="1" dirty="0" smtClean="0">
                <a:latin typeface="Calibri" pitchFamily="34" charset="0"/>
                <a:cs typeface="Calibri" pitchFamily="34" charset="0"/>
              </a:rPr>
              <a:t>K</a:t>
            </a:r>
            <a:r>
              <a:rPr lang="en-US" sz="2400" b="1" baseline="-25000" dirty="0" smtClean="0">
                <a:latin typeface="Calibri" pitchFamily="34" charset="0"/>
                <a:cs typeface="Calibri" pitchFamily="34" charset="0"/>
              </a:rPr>
              <a:t>2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 in their diets, and cats derive their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quinones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from eating meat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.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Etiology:</a:t>
            </a:r>
          </a:p>
          <a:p>
            <a:pPr algn="just">
              <a:buFont typeface="Arial" pitchFamily="34" charset="0"/>
              <a:buChar char="•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Fat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malabsorption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associated with inadequate amounts of bile salts (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eg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,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biliary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obstruction)</a:t>
            </a:r>
          </a:p>
          <a:p>
            <a:pPr algn="just">
              <a:buFont typeface="Arial" pitchFamily="34" charset="0"/>
              <a:buChar char="•"/>
            </a:pP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Lymphangiectasia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S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evere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villous atrophy may result in vitamin deficiency and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coagulopathy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owing to the lack of production of the functional vitamin K−dependent Factors II, VII, IX, and X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52400"/>
            <a:ext cx="7924800" cy="6477000"/>
          </a:xfrm>
        </p:spPr>
        <p:txBody>
          <a:bodyPr>
            <a:normAutofit/>
          </a:bodyPr>
          <a:lstStyle/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Vitamin K antagonist or by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feeding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sulfonamides (in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monogastric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species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)</a:t>
            </a:r>
          </a:p>
          <a:p>
            <a:pPr algn="just"/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Mycotoxins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Moldy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sweet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clover hay/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sweet clover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disease-lead to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hypoprothrombinemia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, because of 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dicumarol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combines with the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proenzyme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to prevent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formation of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the active enzyme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required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for the synthesis of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prothrombin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and also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interferes with synthesis of factor VII and other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coagulation factors.</a:t>
            </a:r>
          </a:p>
          <a:p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Warfarin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as a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rodenticide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sz="2400" dirty="0" smtClean="0"/>
              <a:t>I</a:t>
            </a:r>
            <a:r>
              <a:rPr lang="en-US" sz="2400" dirty="0" smtClean="0"/>
              <a:t>nsufficient </a:t>
            </a:r>
            <a:r>
              <a:rPr lang="en-US" sz="2400" dirty="0" smtClean="0"/>
              <a:t>vitamin K </a:t>
            </a:r>
            <a:r>
              <a:rPr lang="en-US" sz="2400" dirty="0" smtClean="0"/>
              <a:t>in the diet,</a:t>
            </a:r>
          </a:p>
          <a:p>
            <a:r>
              <a:rPr lang="en-US" sz="2400" dirty="0" smtClean="0"/>
              <a:t>L</a:t>
            </a:r>
            <a:r>
              <a:rPr lang="en-US" sz="2400" dirty="0" smtClean="0"/>
              <a:t>ack </a:t>
            </a:r>
            <a:r>
              <a:rPr lang="en-US" sz="2400" dirty="0" smtClean="0"/>
              <a:t>of microbial synthesis within the </a:t>
            </a:r>
            <a:r>
              <a:rPr lang="en-US" sz="2400" dirty="0" smtClean="0"/>
              <a:t>gut</a:t>
            </a:r>
          </a:p>
          <a:p>
            <a:r>
              <a:rPr lang="en-US" sz="2400" dirty="0" smtClean="0"/>
              <a:t> Inadequate intestinal absorption</a:t>
            </a:r>
            <a:r>
              <a:rPr lang="en-US" sz="2400" dirty="0" smtClean="0"/>
              <a:t>, or inability of the liver to use the available vitamin K.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52400"/>
            <a:ext cx="7943088" cy="6553200"/>
          </a:xfrm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Note: </a:t>
            </a: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Administration of estrogens increases absorption in both male and female animals</a:t>
            </a: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The lymphatic system is the major route of transport of absorbed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phylloquinone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from the intestine in mammals but by portal circulation in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birds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Clinical Signs: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Ruminants:</a:t>
            </a: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Seen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only in the presence of a </a:t>
            </a:r>
            <a:r>
              <a:rPr lang="en-US" sz="2400" b="1" i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metabolic </a:t>
            </a:r>
            <a:r>
              <a:rPr lang="en-US" sz="2400" b="1" i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antagonist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, such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as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dicumarol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from moldy sweet clover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.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The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coumarin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derivatives (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dicumarol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)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are not active in the fresh plant because they are bound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to glycosides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, but are active when sweet clover is improperly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cured AND leads to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sweet clover poisoning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or hemorrhagic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sweet clover disease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Death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from hemorrhage following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a minor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injury, or even from apparently spontaneous bleeding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52400"/>
            <a:ext cx="7848600" cy="6553200"/>
          </a:xfrm>
        </p:spPr>
        <p:txBody>
          <a:bodyPr>
            <a:normAutofit/>
          </a:bodyPr>
          <a:lstStyle/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A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ccidental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poisoning of animals with </a:t>
            </a:r>
            <a:r>
              <a:rPr lang="en-US" sz="2400" b="1" i="1" dirty="0" err="1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warfarin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(a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synthetic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coumarin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used as a rodent poison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)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Initial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clinical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signs may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be stiffness and lameness from bleeding into muscles and articulations.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Hematomas,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epistaxis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(nose bleed), or gastrointestinal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bleeding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Calibri" pitchFamily="34" charset="0"/>
                <a:cs typeface="Calibri" pitchFamily="34" charset="0"/>
              </a:rPr>
              <a:t>Death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may occur suddenly, with little preliminary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evidence of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disease, and is caused by spontaneous massive hemorrhage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or bleeding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after injury, surgery, or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parturition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DOGS AND </a:t>
            </a: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CATS:</a:t>
            </a:r>
          </a:p>
          <a:p>
            <a:pPr algn="just"/>
            <a:r>
              <a:rPr lang="en-US" sz="2400" dirty="0" smtClean="0"/>
              <a:t>Accidental </a:t>
            </a:r>
            <a:r>
              <a:rPr lang="en-US" sz="2400" dirty="0" smtClean="0"/>
              <a:t>intake of </a:t>
            </a:r>
            <a:r>
              <a:rPr lang="en-US" sz="2400" dirty="0" err="1" smtClean="0"/>
              <a:t>dicumarol</a:t>
            </a:r>
            <a:r>
              <a:rPr lang="en-US" sz="2400" dirty="0" smtClean="0"/>
              <a:t> types of rat poison, such </a:t>
            </a:r>
            <a:r>
              <a:rPr lang="en-US" sz="2400" dirty="0" smtClean="0"/>
              <a:t>as </a:t>
            </a:r>
            <a:r>
              <a:rPr lang="en-US" sz="2400" dirty="0" err="1" smtClean="0"/>
              <a:t>warfarin</a:t>
            </a:r>
            <a:r>
              <a:rPr lang="en-US" sz="2400" dirty="0" smtClean="0"/>
              <a:t> </a:t>
            </a:r>
            <a:r>
              <a:rPr lang="en-US" sz="2400" dirty="0" smtClean="0"/>
              <a:t>and </a:t>
            </a:r>
            <a:r>
              <a:rPr lang="en-US" sz="2400" dirty="0" err="1" smtClean="0"/>
              <a:t>diphenadione</a:t>
            </a:r>
            <a:r>
              <a:rPr lang="en-US" sz="2400" dirty="0" smtClean="0"/>
              <a:t> (vitamin K antagonist), will result in a </a:t>
            </a:r>
            <a:r>
              <a:rPr lang="en-US" sz="2400" dirty="0" smtClean="0"/>
              <a:t>hemorrhagic condition </a:t>
            </a:r>
            <a:r>
              <a:rPr lang="en-US" sz="2400" dirty="0" smtClean="0"/>
              <a:t>in </a:t>
            </a:r>
            <a:r>
              <a:rPr lang="en-US" sz="2400" dirty="0" smtClean="0"/>
              <a:t>dogs</a:t>
            </a:r>
          </a:p>
          <a:p>
            <a:r>
              <a:rPr lang="en-US" sz="2400" dirty="0" smtClean="0"/>
              <a:t>Clinical signs </a:t>
            </a:r>
            <a:r>
              <a:rPr lang="en-US" sz="2400" dirty="0" smtClean="0"/>
              <a:t>in dogs include paleness and evidence of slow but persistent </a:t>
            </a:r>
            <a:r>
              <a:rPr lang="en-US" sz="2400" dirty="0" smtClean="0"/>
              <a:t>bleeding from </a:t>
            </a:r>
            <a:r>
              <a:rPr lang="en-US" sz="2400" dirty="0" smtClean="0"/>
              <a:t>a number of sites, including gums, bowel, and several </a:t>
            </a:r>
            <a:r>
              <a:rPr lang="en-US" sz="2400" dirty="0" smtClean="0"/>
              <a:t>injection punctures</a:t>
            </a:r>
            <a:endParaRPr lang="en-US" sz="2400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3000" y="152400"/>
            <a:ext cx="7848600" cy="6553200"/>
          </a:xfrm>
        </p:spPr>
        <p:txBody>
          <a:bodyPr>
            <a:normAutofit fontScale="85000" lnSpcReduction="20000"/>
          </a:bodyPr>
          <a:lstStyle/>
          <a:p>
            <a:pPr>
              <a:buNone/>
            </a:pPr>
            <a:r>
              <a:rPr lang="en-US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Swine:</a:t>
            </a:r>
          </a:p>
          <a:p>
            <a:pPr algn="just"/>
            <a:r>
              <a:rPr lang="en-US" dirty="0" smtClean="0">
                <a:latin typeface="Calibri" pitchFamily="34" charset="0"/>
                <a:cs typeface="Calibri" pitchFamily="34" charset="0"/>
              </a:rPr>
              <a:t>Increased </a:t>
            </a:r>
            <a:r>
              <a:rPr lang="en-US" dirty="0" err="1" smtClean="0">
                <a:latin typeface="Calibri" pitchFamily="34" charset="0"/>
                <a:cs typeface="Calibri" pitchFamily="34" charset="0"/>
              </a:rPr>
              <a:t>prothrombin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and blood-clotting time, internal hemorrhage,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and anemia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due to blood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loss</a:t>
            </a:r>
          </a:p>
          <a:p>
            <a:pPr algn="just"/>
            <a:r>
              <a:rPr lang="en-US" dirty="0" smtClean="0">
                <a:latin typeface="Calibri" pitchFamily="34" charset="0"/>
                <a:cs typeface="Calibri" pitchFamily="34" charset="0"/>
              </a:rPr>
              <a:t>Newborn pigs may be pale with loss of blood from the umbilical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cord</a:t>
            </a:r>
          </a:p>
          <a:p>
            <a:pPr algn="just">
              <a:buNone/>
            </a:pPr>
            <a:r>
              <a:rPr lang="en-US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Diagnosis:</a:t>
            </a:r>
          </a:p>
          <a:p>
            <a:r>
              <a:rPr lang="en-US" dirty="0" smtClean="0">
                <a:latin typeface="Calibri" pitchFamily="34" charset="0"/>
                <a:cs typeface="Calibri" pitchFamily="34" charset="0"/>
              </a:rPr>
              <a:t>Determination of </a:t>
            </a:r>
            <a:r>
              <a:rPr lang="en-US" dirty="0" err="1" smtClean="0">
                <a:latin typeface="Calibri" pitchFamily="34" charset="0"/>
                <a:cs typeface="Calibri" pitchFamily="34" charset="0"/>
              </a:rPr>
              <a:t>prothrombin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 time</a:t>
            </a:r>
          </a:p>
          <a:p>
            <a:pPr algn="just"/>
            <a:r>
              <a:rPr lang="en-US" dirty="0" smtClean="0">
                <a:latin typeface="Calibri" pitchFamily="34" charset="0"/>
                <a:cs typeface="Calibri" pitchFamily="34" charset="0"/>
              </a:rPr>
              <a:t>Prolongation of the </a:t>
            </a:r>
            <a:r>
              <a:rPr lang="en-US" dirty="0" err="1" smtClean="0">
                <a:latin typeface="Calibri" pitchFamily="34" charset="0"/>
                <a:cs typeface="Calibri" pitchFamily="34" charset="0"/>
              </a:rPr>
              <a:t>prothrombin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 time in the absence of liver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disease indicates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vitamin K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deficiency</a:t>
            </a:r>
          </a:p>
          <a:p>
            <a:pPr algn="just"/>
            <a:r>
              <a:rPr lang="en-US" dirty="0" smtClean="0">
                <a:latin typeface="Calibri" pitchFamily="34" charset="0"/>
                <a:cs typeface="Calibri" pitchFamily="34" charset="0"/>
              </a:rPr>
              <a:t>Measurement of the plasma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concentration of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one of the vitamin K-dependent clotting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factors (Factor-II, VII, IX and X)</a:t>
            </a:r>
          </a:p>
          <a:p>
            <a:pPr algn="just"/>
            <a:r>
              <a:rPr lang="en-US" dirty="0" smtClean="0">
                <a:latin typeface="Calibri" pitchFamily="34" charset="0"/>
                <a:cs typeface="Calibri" pitchFamily="34" charset="0"/>
              </a:rPr>
              <a:t>A routinely measure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circulating </a:t>
            </a:r>
            <a:r>
              <a:rPr lang="en-US" dirty="0" err="1" smtClean="0">
                <a:latin typeface="Calibri" pitchFamily="34" charset="0"/>
                <a:cs typeface="Calibri" pitchFamily="34" charset="0"/>
              </a:rPr>
              <a:t>phylloquinone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 as a method of evaluating vitamin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K status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.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&lt;0.5 </a:t>
            </a:r>
            <a:r>
              <a:rPr lang="en-US" dirty="0" err="1" smtClean="0">
                <a:latin typeface="Calibri" pitchFamily="34" charset="0"/>
                <a:cs typeface="Calibri" pitchFamily="34" charset="0"/>
              </a:rPr>
              <a:t>ng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/ml have been associated with impaired </a:t>
            </a:r>
            <a:r>
              <a:rPr lang="en-US" dirty="0" smtClean="0">
                <a:latin typeface="Calibri" pitchFamily="34" charset="0"/>
                <a:cs typeface="Calibri" pitchFamily="34" charset="0"/>
              </a:rPr>
              <a:t>clotting functions</a:t>
            </a:r>
            <a:endParaRPr lang="en-US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52400"/>
            <a:ext cx="7924800" cy="6553200"/>
          </a:xfrm>
        </p:spPr>
        <p:txBody>
          <a:bodyPr/>
          <a:lstStyle/>
          <a:p>
            <a:pPr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Treatment:</a:t>
            </a:r>
          </a:p>
          <a:p>
            <a:pPr algn="just"/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Vit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. K1 @1- 2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mg/kg administered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intramuscularly /SC (especially in </a:t>
            </a:r>
            <a:r>
              <a:rPr lang="en-US" sz="2400" dirty="0" err="1" smtClean="0">
                <a:latin typeface="Calibri" pitchFamily="34" charset="0"/>
                <a:cs typeface="Calibri" pitchFamily="34" charset="0"/>
              </a:rPr>
              <a:t>Dicumarol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poisoning)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 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Blood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transfusion@10ml/Kg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BW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Note:</a:t>
            </a:r>
          </a:p>
          <a:p>
            <a:pPr algn="just"/>
            <a:r>
              <a:rPr lang="en-US" sz="2400" dirty="0" smtClean="0"/>
              <a:t>Vitamin </a:t>
            </a:r>
            <a:r>
              <a:rPr lang="en-US" sz="2400" dirty="0" smtClean="0"/>
              <a:t>K3 should not </a:t>
            </a:r>
            <a:r>
              <a:rPr lang="en-US" sz="2400" dirty="0" smtClean="0"/>
              <a:t>be used</a:t>
            </a:r>
            <a:r>
              <a:rPr lang="en-US" sz="2400" dirty="0" smtClean="0"/>
              <a:t>, especially in horses, because it is </a:t>
            </a:r>
            <a:r>
              <a:rPr lang="en-US" sz="2400" dirty="0" smtClean="0"/>
              <a:t>associated with </a:t>
            </a:r>
            <a:r>
              <a:rPr lang="en-US" sz="2400" dirty="0" smtClean="0"/>
              <a:t>renal </a:t>
            </a:r>
            <a:r>
              <a:rPr lang="en-US" sz="2400" dirty="0" smtClean="0"/>
              <a:t>damage</a:t>
            </a:r>
          </a:p>
          <a:p>
            <a:pPr algn="just"/>
            <a:r>
              <a:rPr lang="en-US" sz="2400" dirty="0" smtClean="0">
                <a:latin typeface="Calibri" pitchFamily="34" charset="0"/>
                <a:cs typeface="Calibri" pitchFamily="34" charset="0"/>
              </a:rPr>
              <a:t>In horses, the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recommended dose (</a:t>
            </a:r>
            <a:r>
              <a:rPr lang="en-US" sz="2400" dirty="0" smtClean="0"/>
              <a:t>Vitamin K3 </a:t>
            </a:r>
            <a:r>
              <a:rPr lang="en-US" sz="2400" dirty="0" smtClean="0"/>
              <a:t>)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is </a:t>
            </a:r>
            <a:r>
              <a:rPr lang="en-US" sz="2400" dirty="0" smtClean="0">
                <a:latin typeface="Calibri" pitchFamily="34" charset="0"/>
                <a:cs typeface="Calibri" pitchFamily="34" charset="0"/>
              </a:rPr>
              <a:t>0.5 to 2.5 mg/kg BW IM</a:t>
            </a:r>
            <a:endParaRPr lang="en-US" sz="2400" dirty="0" smtClean="0">
              <a:latin typeface="Calibri" pitchFamily="34" charset="0"/>
              <a:cs typeface="Calibri" pitchFamily="34" charset="0"/>
            </a:endParaRP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Solstice">
  <a:themeElements>
    <a:clrScheme name="Solstice">
      <a:dk1>
        <a:sysClr val="windowText" lastClr="000000"/>
      </a:dk1>
      <a:lt1>
        <a:sysClr val="window" lastClr="FFFFFF"/>
      </a:lt1>
      <a:dk2>
        <a:srgbClr val="4F271C"/>
      </a:dk2>
      <a:lt2>
        <a:srgbClr val="E7DEC9"/>
      </a:lt2>
      <a:accent1>
        <a:srgbClr val="3891A7"/>
      </a:accent1>
      <a:accent2>
        <a:srgbClr val="FEB80A"/>
      </a:accent2>
      <a:accent3>
        <a:srgbClr val="C32D2E"/>
      </a:accent3>
      <a:accent4>
        <a:srgbClr val="84AA33"/>
      </a:accent4>
      <a:accent5>
        <a:srgbClr val="964305"/>
      </a:accent5>
      <a:accent6>
        <a:srgbClr val="475A8D"/>
      </a:accent6>
      <a:hlink>
        <a:srgbClr val="8DC765"/>
      </a:hlink>
      <a:folHlink>
        <a:srgbClr val="AA8A14"/>
      </a:folHlink>
    </a:clrScheme>
    <a:fontScheme name="Solstice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Solstice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Solstice</Template>
  <TotalTime>420</TotalTime>
  <Words>550</Words>
  <Application>Microsoft Office PowerPoint</Application>
  <PresentationFormat>On-screen Show (4:3)</PresentationFormat>
  <Paragraphs>54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Solstice</vt:lpstr>
      <vt:lpstr>Vitamin K Deficiency </vt:lpstr>
      <vt:lpstr>Slide 2</vt:lpstr>
      <vt:lpstr>Slide 3</vt:lpstr>
      <vt:lpstr>Slide 4</vt:lpstr>
      <vt:lpstr>Slide 5</vt:lpstr>
      <vt:lpstr>Slide 6</vt:lpstr>
      <vt:lpstr>Slide 7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Vitamin K Deficiency </dc:title>
  <dc:creator>ANIL KUMAR</dc:creator>
  <cp:lastModifiedBy>ANIL KUMAR</cp:lastModifiedBy>
  <cp:revision>33</cp:revision>
  <dcterms:created xsi:type="dcterms:W3CDTF">2006-08-16T00:00:00Z</dcterms:created>
  <dcterms:modified xsi:type="dcterms:W3CDTF">2021-04-24T18:15:14Z</dcterms:modified>
</cp:coreProperties>
</file>