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4/23/2021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4/23/2021</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4/23/2021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4/23/2021</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4/23/2021</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4/23/2021</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4/23/2021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24000"/>
            <a:ext cx="7467600" cy="3429000"/>
          </a:xfrm>
        </p:spPr>
        <p:txBody>
          <a:bodyPr>
            <a:normAutofit fontScale="90000"/>
          </a:bodyPr>
          <a:lstStyle/>
          <a:p>
            <a:pPr algn="ctr"/>
            <a:r>
              <a:rPr lang="en-IN" sz="3200" b="1" dirty="0" smtClean="0">
                <a:solidFill>
                  <a:srgbClr val="FF0000"/>
                </a:solidFill>
              </a:rPr>
              <a:t>Part-</a:t>
            </a:r>
            <a:r>
              <a:rPr lang="en-IN" sz="3200" b="1" dirty="0" err="1" smtClean="0">
                <a:solidFill>
                  <a:srgbClr val="FF0000"/>
                </a:solidFill>
              </a:rPr>
              <a:t>i</a:t>
            </a:r>
            <a:r>
              <a:rPr lang="en-IN" sz="3200" b="1" dirty="0" smtClean="0">
                <a:solidFill>
                  <a:srgbClr val="FF0000"/>
                </a:solidFill>
              </a:rPr>
              <a:t/>
            </a:r>
            <a:br>
              <a:rPr lang="en-IN" sz="3200" b="1" dirty="0" smtClean="0">
                <a:solidFill>
                  <a:srgbClr val="FF0000"/>
                </a:solidFill>
              </a:rPr>
            </a:br>
            <a:r>
              <a:rPr lang="en-IN" sz="3200" dirty="0" smtClean="0">
                <a:solidFill>
                  <a:srgbClr val="FF0000"/>
                </a:solidFill>
              </a:rPr>
              <a:t/>
            </a:r>
            <a:br>
              <a:rPr lang="en-IN" sz="3200" dirty="0" smtClean="0">
                <a:solidFill>
                  <a:srgbClr val="FF0000"/>
                </a:solidFill>
              </a:rPr>
            </a:br>
            <a:r>
              <a:rPr lang="en-IN" sz="3200" b="1" dirty="0" smtClean="0">
                <a:solidFill>
                  <a:srgbClr val="FF0000"/>
                </a:solidFill>
              </a:rPr>
              <a:t>VITAMIN </a:t>
            </a:r>
            <a:r>
              <a:rPr lang="en-IN" sz="3200" dirty="0" smtClean="0">
                <a:solidFill>
                  <a:srgbClr val="FF0000"/>
                </a:solidFill>
              </a:rPr>
              <a:t>D</a:t>
            </a:r>
            <a:r>
              <a:rPr lang="en-IN" sz="3200" b="1" dirty="0" smtClean="0">
                <a:solidFill>
                  <a:srgbClr val="FF0000"/>
                </a:solidFill>
              </a:rPr>
              <a:t> DEFICIENCY</a:t>
            </a:r>
            <a:r>
              <a:rPr lang="en-US" sz="3200" dirty="0" smtClean="0">
                <a:solidFill>
                  <a:srgbClr val="FF0000"/>
                </a:solidFill>
              </a:rPr>
              <a:t/>
            </a:r>
            <a:br>
              <a:rPr lang="en-US" sz="3200" dirty="0" smtClean="0">
                <a:solidFill>
                  <a:srgbClr val="FF0000"/>
                </a:solidFill>
              </a:rPr>
            </a:br>
            <a:r>
              <a:rPr lang="en-IN" dirty="0" smtClean="0"/>
              <a:t>Unit-3</a:t>
            </a:r>
            <a:br>
              <a:rPr lang="en-IN" dirty="0" smtClean="0"/>
            </a:br>
            <a:r>
              <a:rPr lang="en-IN" dirty="0" smtClean="0"/>
              <a:t/>
            </a:r>
            <a:br>
              <a:rPr lang="en-IN" dirty="0" smtClean="0"/>
            </a:br>
            <a:r>
              <a:rPr lang="en-IN" sz="2400" b="1" dirty="0" smtClean="0">
                <a:solidFill>
                  <a:srgbClr val="C00000"/>
                </a:solidFill>
                <a:latin typeface="Times New Roman" pitchFamily="18" charset="0"/>
                <a:cs typeface="Times New Roman" pitchFamily="18" charset="0"/>
              </a:rPr>
              <a:t>DR ANIL KUMAR</a:t>
            </a:r>
            <a:br>
              <a:rPr lang="en-IN" sz="2400" b="1" dirty="0" smtClean="0">
                <a:solidFill>
                  <a:srgbClr val="C00000"/>
                </a:solidFill>
                <a:latin typeface="Times New Roman" pitchFamily="18" charset="0"/>
                <a:cs typeface="Times New Roman" pitchFamily="18" charset="0"/>
              </a:rPr>
            </a:br>
            <a:r>
              <a:rPr lang="en-IN" sz="2400" b="1" dirty="0" smtClean="0">
                <a:solidFill>
                  <a:srgbClr val="C00000"/>
                </a:solidFill>
                <a:latin typeface="Times New Roman" pitchFamily="18" charset="0"/>
                <a:cs typeface="Times New Roman" pitchFamily="18" charset="0"/>
              </a:rPr>
              <a:t>assistant professor, </a:t>
            </a:r>
            <a:r>
              <a:rPr lang="en-IN" sz="2400" b="1" dirty="0" err="1" smtClean="0">
                <a:solidFill>
                  <a:srgbClr val="C00000"/>
                </a:solidFill>
                <a:latin typeface="Times New Roman" pitchFamily="18" charset="0"/>
                <a:cs typeface="Times New Roman" pitchFamily="18" charset="0"/>
              </a:rPr>
              <a:t>vcc</a:t>
            </a:r>
            <a:r>
              <a:rPr lang="en-IN" sz="2400" b="1" dirty="0" smtClean="0">
                <a:solidFill>
                  <a:srgbClr val="C00000"/>
                </a:solidFill>
                <a:latin typeface="Times New Roman" pitchFamily="18" charset="0"/>
                <a:cs typeface="Times New Roman" pitchFamily="18" charset="0"/>
              </a:rPr>
              <a:t>, </a:t>
            </a:r>
            <a:r>
              <a:rPr lang="en-IN" sz="2400" b="1" dirty="0" err="1" smtClean="0">
                <a:solidFill>
                  <a:srgbClr val="C00000"/>
                </a:solidFill>
                <a:latin typeface="Times New Roman" pitchFamily="18" charset="0"/>
                <a:cs typeface="Times New Roman" pitchFamily="18" charset="0"/>
              </a:rPr>
              <a:t>bvc</a:t>
            </a:r>
            <a:r>
              <a:rPr lang="en-IN" sz="2400" b="1" dirty="0" smtClean="0">
                <a:solidFill>
                  <a:srgbClr val="C00000"/>
                </a:solidFill>
                <a:latin typeface="Times New Roman" pitchFamily="18" charset="0"/>
                <a:cs typeface="Times New Roman" pitchFamily="18" charset="0"/>
              </a:rPr>
              <a:t> (</a:t>
            </a:r>
            <a:r>
              <a:rPr lang="en-IN" sz="2400" b="1" dirty="0" err="1" smtClean="0">
                <a:solidFill>
                  <a:srgbClr val="C00000"/>
                </a:solidFill>
                <a:latin typeface="Times New Roman" pitchFamily="18" charset="0"/>
                <a:cs typeface="Times New Roman" pitchFamily="18" charset="0"/>
              </a:rPr>
              <a:t>basu</a:t>
            </a:r>
            <a:r>
              <a:rPr lang="en-IN" sz="2400" b="1" dirty="0" smtClean="0">
                <a:solidFill>
                  <a:srgbClr val="C00000"/>
                </a:solidFill>
                <a:latin typeface="Times New Roman" pitchFamily="18" charset="0"/>
                <a:cs typeface="Times New Roman" pitchFamily="18" charset="0"/>
              </a:rPr>
              <a:t>), </a:t>
            </a:r>
            <a:r>
              <a:rPr lang="en-IN" sz="2400" b="1" dirty="0" err="1" smtClean="0">
                <a:solidFill>
                  <a:srgbClr val="C00000"/>
                </a:solidFill>
                <a:latin typeface="Times New Roman" pitchFamily="18" charset="0"/>
                <a:cs typeface="Times New Roman" pitchFamily="18" charset="0"/>
              </a:rPr>
              <a:t>patna</a:t>
            </a:r>
            <a:r>
              <a:rPr lang="en-US" dirty="0" smtClean="0"/>
              <a:t/>
            </a:r>
            <a:br>
              <a:rPr lang="en-US" dirty="0" smtClean="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52400"/>
            <a:ext cx="8458200" cy="6553200"/>
          </a:xfrm>
        </p:spPr>
        <p:txBody>
          <a:bodyPr/>
          <a:lstStyle/>
          <a:p>
            <a:pPr algn="just"/>
            <a:r>
              <a:rPr lang="en-US" dirty="0" smtClean="0"/>
              <a:t>Excessive doses may cause toxicity, with signs of drowsiness, muscle weakness, fragility of bones, and calcification in the walls of blood vessels</a:t>
            </a:r>
          </a:p>
          <a:p>
            <a:pPr algn="just">
              <a:buNone/>
            </a:pPr>
            <a:r>
              <a:rPr lang="en-US" b="1" dirty="0" smtClean="0"/>
              <a:t>Important:</a:t>
            </a:r>
          </a:p>
          <a:p>
            <a:pPr algn="just">
              <a:buFont typeface="Courier New" pitchFamily="49" charset="0"/>
              <a:buChar char="o"/>
            </a:pPr>
            <a:r>
              <a:rPr lang="en-US" dirty="0" smtClean="0"/>
              <a:t>There is species variation to form vitamin D3 in their skin</a:t>
            </a:r>
          </a:p>
          <a:p>
            <a:pPr algn="just"/>
            <a:r>
              <a:rPr lang="en-US" dirty="0" smtClean="0"/>
              <a:t>Exposure of dogs and cats to ultraviolet light does not significantly increase dermal vitamin D3 concentration DUE to the presence of 7-DHC-D7-reductase, an enzyme capable of degrading 7-DHC</a:t>
            </a:r>
          </a:p>
          <a:p>
            <a:pPr algn="just"/>
            <a:r>
              <a:rPr lang="en-US" dirty="0" smtClean="0"/>
              <a:t>The main target organs for vitamin D are the intestine, bone, kidney, and parathyroid glands</a:t>
            </a:r>
          </a:p>
          <a:p>
            <a:pPr algn="just"/>
            <a:r>
              <a:rPr lang="en-US" dirty="0" smtClean="0"/>
              <a:t>Rickets is rare in horses and appears to occur less frequently than in other domestic species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63562"/>
          </a:xfrm>
        </p:spPr>
        <p:txBody>
          <a:bodyPr/>
          <a:lstStyle/>
          <a:p>
            <a:pPr algn="ctr"/>
            <a:r>
              <a:rPr lang="en-US" b="1" dirty="0" smtClean="0">
                <a:solidFill>
                  <a:srgbClr val="FF0000"/>
                </a:solidFill>
              </a:rPr>
              <a:t>VITAMIN D DEFICIENCY</a:t>
            </a:r>
            <a:endParaRPr lang="en-US" dirty="0">
              <a:solidFill>
                <a:srgbClr val="FF0000"/>
              </a:solidFill>
            </a:endParaRPr>
          </a:p>
        </p:txBody>
      </p:sp>
      <p:sp>
        <p:nvSpPr>
          <p:cNvPr id="3" name="Content Placeholder 2"/>
          <p:cNvSpPr>
            <a:spLocks noGrp="1"/>
          </p:cNvSpPr>
          <p:nvPr>
            <p:ph sz="quarter" idx="1"/>
          </p:nvPr>
        </p:nvSpPr>
        <p:spPr>
          <a:xfrm>
            <a:off x="228600" y="838200"/>
            <a:ext cx="8458200" cy="6019800"/>
          </a:xfrm>
        </p:spPr>
        <p:txBody>
          <a:bodyPr>
            <a:normAutofit lnSpcReduction="10000"/>
          </a:bodyPr>
          <a:lstStyle/>
          <a:p>
            <a:pPr algn="just"/>
            <a:r>
              <a:rPr lang="en-US" dirty="0" smtClean="0"/>
              <a:t>Vitamin D is thought of as the “sunshine vitamin”.</a:t>
            </a:r>
          </a:p>
          <a:p>
            <a:pPr algn="just"/>
            <a:r>
              <a:rPr lang="en-US" dirty="0" smtClean="0"/>
              <a:t>The two major natural sources of vitamin D are </a:t>
            </a:r>
            <a:r>
              <a:rPr lang="en-US" dirty="0" err="1" smtClean="0"/>
              <a:t>cholecalciferol</a:t>
            </a:r>
            <a:r>
              <a:rPr lang="en-US" dirty="0" smtClean="0"/>
              <a:t> (vitamin D3, which occurs in animals) and </a:t>
            </a:r>
            <a:r>
              <a:rPr lang="en-US" dirty="0" err="1" smtClean="0"/>
              <a:t>ergocalciferol</a:t>
            </a:r>
            <a:r>
              <a:rPr lang="en-US" dirty="0" smtClean="0"/>
              <a:t> (vitamin D2, which occurs predominantly in plants)</a:t>
            </a:r>
          </a:p>
          <a:p>
            <a:pPr algn="just">
              <a:buNone/>
            </a:pPr>
            <a:r>
              <a:rPr lang="en-US" b="1" dirty="0" smtClean="0"/>
              <a:t>Etiology:</a:t>
            </a:r>
          </a:p>
          <a:p>
            <a:r>
              <a:rPr lang="en-US" dirty="0" smtClean="0"/>
              <a:t>Vitamin D deficiency is usually caused by:</a:t>
            </a:r>
          </a:p>
          <a:p>
            <a:pPr lvl="1">
              <a:buFont typeface="Wingdings" pitchFamily="2" charset="2"/>
              <a:buChar char="ü"/>
            </a:pPr>
            <a:r>
              <a:rPr lang="en-US" sz="2400" dirty="0" smtClean="0"/>
              <a:t>insufficient solar irradiation of animals or</a:t>
            </a:r>
          </a:p>
          <a:p>
            <a:pPr lvl="1" algn="just">
              <a:buFont typeface="Wingdings" pitchFamily="2" charset="2"/>
              <a:buChar char="ü"/>
            </a:pPr>
            <a:r>
              <a:rPr lang="en-US" sz="2400" dirty="0" smtClean="0"/>
              <a:t>their feed, or inadequate concentrations of vitamin D in rations of housed animals</a:t>
            </a:r>
          </a:p>
          <a:p>
            <a:pPr algn="just"/>
            <a:r>
              <a:rPr lang="en-US" dirty="0" smtClean="0"/>
              <a:t>It is manifested by poor appetite and growth and in advanced cases by </a:t>
            </a:r>
            <a:r>
              <a:rPr lang="en-US" dirty="0" err="1" smtClean="0"/>
              <a:t>osteodystrophy</a:t>
            </a:r>
            <a:r>
              <a:rPr lang="en-US" dirty="0" smtClean="0"/>
              <a:t> (rickets or </a:t>
            </a:r>
            <a:r>
              <a:rPr lang="en-US" dirty="0" err="1" smtClean="0"/>
              <a:t>osteomalacia</a:t>
            </a:r>
            <a:r>
              <a:rPr lang="en-US" dirty="0" smtClean="0"/>
              <a:t>)</a:t>
            </a:r>
          </a:p>
          <a:p>
            <a:pPr algn="just"/>
            <a:r>
              <a:rPr lang="en-US" dirty="0" smtClean="0"/>
              <a:t>It has a role in the immune system (Cattle), cancer, and cardiovascular disease in Human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52400"/>
            <a:ext cx="8534400" cy="6705600"/>
          </a:xfrm>
        </p:spPr>
        <p:txBody>
          <a:bodyPr>
            <a:normAutofit/>
          </a:bodyPr>
          <a:lstStyle/>
          <a:p>
            <a:pPr>
              <a:buNone/>
            </a:pPr>
            <a:r>
              <a:rPr lang="en-US" b="1" dirty="0" smtClean="0"/>
              <a:t>Epidemiology:</a:t>
            </a:r>
          </a:p>
          <a:p>
            <a:r>
              <a:rPr lang="en-US" dirty="0" smtClean="0"/>
              <a:t>Occurs in animals in countries with relative lack of UV</a:t>
            </a:r>
          </a:p>
          <a:p>
            <a:pPr algn="just">
              <a:buNone/>
            </a:pPr>
            <a:r>
              <a:rPr lang="en-US" dirty="0" smtClean="0"/>
              <a:t>irradiation (winter months)</a:t>
            </a:r>
          </a:p>
          <a:p>
            <a:r>
              <a:rPr lang="en-US" dirty="0" smtClean="0"/>
              <a:t>Animals raised indoors for long periods.</a:t>
            </a:r>
          </a:p>
          <a:p>
            <a:r>
              <a:rPr lang="en-US" dirty="0" smtClean="0"/>
              <a:t>Young grazing animals in winter months</a:t>
            </a:r>
          </a:p>
          <a:p>
            <a:pPr algn="just"/>
            <a:r>
              <a:rPr lang="en-US" dirty="0" smtClean="0"/>
              <a:t>Vitamin D is available to animals from either or both of:</a:t>
            </a:r>
          </a:p>
          <a:p>
            <a:pPr algn="just">
              <a:buFont typeface="Wingdings" pitchFamily="2" charset="2"/>
              <a:buChar char="ü"/>
            </a:pPr>
            <a:r>
              <a:rPr lang="en-US" dirty="0" smtClean="0"/>
              <a:t> </a:t>
            </a:r>
            <a:r>
              <a:rPr lang="en-US" dirty="0" err="1" smtClean="0"/>
              <a:t>Isomerization</a:t>
            </a:r>
            <a:r>
              <a:rPr lang="en-US" dirty="0" smtClean="0"/>
              <a:t> of 7- </a:t>
            </a:r>
            <a:r>
              <a:rPr lang="en-US" dirty="0" err="1" smtClean="0"/>
              <a:t>dehydrocholesterol</a:t>
            </a:r>
            <a:r>
              <a:rPr lang="en-US" dirty="0" smtClean="0"/>
              <a:t> (7-DHC) in the skin to vitamin D3 during exposure to ultraviolet light or</a:t>
            </a:r>
          </a:p>
          <a:p>
            <a:pPr algn="just">
              <a:buFont typeface="Wingdings" pitchFamily="2" charset="2"/>
              <a:buChar char="ü"/>
            </a:pPr>
            <a:r>
              <a:rPr lang="en-US" dirty="0" smtClean="0"/>
              <a:t>Ingestion of vitamin D2 or </a:t>
            </a:r>
          </a:p>
          <a:p>
            <a:pPr algn="just"/>
            <a:r>
              <a:rPr lang="en-US" dirty="0" smtClean="0"/>
              <a:t>D3 in the diet (Few foods, including cod liver oil and fatty fish such as salmon and sardines, naturally contain high concentrations of vitamin D3)</a:t>
            </a:r>
          </a:p>
          <a:p>
            <a:pPr algn="just">
              <a:buNone/>
            </a:pPr>
            <a:r>
              <a:rPr lang="en-US" b="1" dirty="0" smtClean="0"/>
              <a:t>Ultraviolet Irradiation:</a:t>
            </a:r>
          </a:p>
          <a:p>
            <a:r>
              <a:rPr lang="en-US" dirty="0" smtClean="0"/>
              <a:t>The intensity of ultraviolet light that reaches the skin of the animal depends on </a:t>
            </a:r>
            <a:r>
              <a:rPr lang="en-US" b="1" i="1" dirty="0" smtClean="0"/>
              <a:t>latitude and altitude</a:t>
            </a:r>
            <a:endParaRPr lang="en-US" b="1"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sz="quarter" idx="1"/>
          </p:nvPr>
        </p:nvSpPr>
        <p:spPr>
          <a:xfrm>
            <a:off x="228600" y="152400"/>
            <a:ext cx="8534400" cy="6477000"/>
          </a:xfrm>
        </p:spPr>
        <p:txBody>
          <a:bodyPr>
            <a:normAutofit/>
          </a:bodyPr>
          <a:lstStyle/>
          <a:p>
            <a:pPr algn="just"/>
            <a:r>
              <a:rPr lang="en-US" dirty="0" smtClean="0"/>
              <a:t>It is less at </a:t>
            </a:r>
            <a:r>
              <a:rPr lang="en-US" b="1" i="1" dirty="0" smtClean="0"/>
              <a:t>higher latitudes</a:t>
            </a:r>
            <a:r>
              <a:rPr lang="en-US" dirty="0" smtClean="0"/>
              <a:t>, particularly during winter, when daylight hours are low</a:t>
            </a:r>
          </a:p>
          <a:p>
            <a:pPr algn="just"/>
            <a:r>
              <a:rPr lang="en-US" dirty="0" smtClean="0"/>
              <a:t>When the altitude of the sun is &gt;35</a:t>
            </a:r>
            <a:r>
              <a:rPr lang="en-US" dirty="0" smtClean="0">
                <a:latin typeface="Sylfaen"/>
              </a:rPr>
              <a:t> degree </a:t>
            </a:r>
            <a:r>
              <a:rPr lang="en-US" dirty="0" smtClean="0"/>
              <a:t>or higher, there is insufficient penetration of ultraviolet light to convert 7-DHC to </a:t>
            </a:r>
            <a:r>
              <a:rPr lang="en-US" dirty="0" err="1" smtClean="0"/>
              <a:t>previtamin</a:t>
            </a:r>
            <a:r>
              <a:rPr lang="en-US" dirty="0" smtClean="0"/>
              <a:t> D3</a:t>
            </a:r>
          </a:p>
          <a:p>
            <a:pPr algn="just"/>
            <a:r>
              <a:rPr lang="en-US" dirty="0" smtClean="0"/>
              <a:t>At high altitude, ultraviolet radiation may be intense, and animals may be exposed to excessive or prolonged exposure to sun. In these situations, </a:t>
            </a:r>
            <a:r>
              <a:rPr lang="en-US" dirty="0" err="1" smtClean="0"/>
              <a:t>previtamin</a:t>
            </a:r>
            <a:r>
              <a:rPr lang="en-US" dirty="0" smtClean="0"/>
              <a:t> D3 </a:t>
            </a:r>
            <a:r>
              <a:rPr lang="en-US" dirty="0" err="1" smtClean="0"/>
              <a:t>photoisomerizes</a:t>
            </a:r>
            <a:r>
              <a:rPr lang="en-US" dirty="0" smtClean="0"/>
              <a:t> to the biologically inert </a:t>
            </a:r>
            <a:r>
              <a:rPr lang="en-US" i="1" dirty="0" err="1" smtClean="0">
                <a:solidFill>
                  <a:srgbClr val="FF0000"/>
                </a:solidFill>
              </a:rPr>
              <a:t>tachysterol</a:t>
            </a:r>
            <a:r>
              <a:rPr lang="en-US" dirty="0" smtClean="0"/>
              <a:t> and </a:t>
            </a:r>
            <a:r>
              <a:rPr lang="en-US" i="1" dirty="0" err="1" smtClean="0">
                <a:solidFill>
                  <a:srgbClr val="FF0000"/>
                </a:solidFill>
              </a:rPr>
              <a:t>lumisterol</a:t>
            </a:r>
            <a:r>
              <a:rPr lang="en-US" dirty="0" smtClean="0"/>
              <a:t>, which are sloughed off with </a:t>
            </a:r>
            <a:r>
              <a:rPr lang="en-US" dirty="0" err="1" smtClean="0"/>
              <a:t>keratinocytes</a:t>
            </a:r>
            <a:r>
              <a:rPr lang="en-US" dirty="0" smtClean="0"/>
              <a:t> during normal skin turnover</a:t>
            </a:r>
          </a:p>
          <a:p>
            <a:r>
              <a:rPr lang="en-US" dirty="0" smtClean="0"/>
              <a:t>Poor irradiation are felt  in :</a:t>
            </a:r>
          </a:p>
          <a:p>
            <a:pPr marL="514350" indent="-514350" algn="just">
              <a:buAutoNum type="romanLcPeriod"/>
            </a:pPr>
            <a:r>
              <a:rPr lang="en-US" dirty="0" smtClean="0"/>
              <a:t>animals with dark skin (particularly pigs and some breeds of cattle) or heavy coats (particularly sheep)</a:t>
            </a:r>
          </a:p>
          <a:p>
            <a:pPr marL="514350" indent="-514350" algn="just">
              <a:buAutoNum type="romanLcPeriod"/>
            </a:pPr>
            <a:r>
              <a:rPr lang="en-US" dirty="0" smtClean="0"/>
              <a:t> by rapidly growing animals and indoors for long periods.</a:t>
            </a:r>
          </a:p>
          <a:p>
            <a:pPr marL="514350" indent="-514350" algn="just">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534400" cy="6477000"/>
          </a:xfrm>
        </p:spPr>
        <p:txBody>
          <a:bodyPr>
            <a:normAutofit/>
          </a:bodyPr>
          <a:lstStyle/>
          <a:p>
            <a:pPr algn="just"/>
            <a:r>
              <a:rPr lang="en-US" dirty="0" smtClean="0"/>
              <a:t> Longer time in sunlight is required for maximum </a:t>
            </a:r>
            <a:r>
              <a:rPr lang="en-US" dirty="0" err="1" smtClean="0"/>
              <a:t>previtamin</a:t>
            </a:r>
            <a:r>
              <a:rPr lang="en-US" dirty="0" smtClean="0"/>
              <a:t> D3 formation in dark-skinned animals</a:t>
            </a:r>
          </a:p>
          <a:p>
            <a:pPr algn="just">
              <a:buNone/>
            </a:pPr>
            <a:r>
              <a:rPr lang="en-US" b="1" dirty="0" smtClean="0"/>
              <a:t>Dietary Vitamin D:</a:t>
            </a:r>
          </a:p>
          <a:p>
            <a:pPr algn="just"/>
            <a:r>
              <a:rPr lang="en-US" dirty="0" smtClean="0"/>
              <a:t>Irradiated plant sterols with </a:t>
            </a:r>
            <a:r>
              <a:rPr lang="en-US" dirty="0" err="1" smtClean="0"/>
              <a:t>antirachitic</a:t>
            </a:r>
            <a:r>
              <a:rPr lang="en-US" dirty="0" smtClean="0"/>
              <a:t> potency occur in the </a:t>
            </a:r>
            <a:r>
              <a:rPr lang="en-US" i="1" dirty="0" smtClean="0"/>
              <a:t>dead leaves of growing plants</a:t>
            </a:r>
            <a:r>
              <a:rPr lang="en-US" dirty="0" smtClean="0"/>
              <a:t>. </a:t>
            </a:r>
          </a:p>
          <a:p>
            <a:pPr algn="just"/>
            <a:r>
              <a:rPr lang="en-US" dirty="0" smtClean="0"/>
              <a:t>Variation in the vitamin D content of hay can occur with different </a:t>
            </a:r>
            <a:r>
              <a:rPr lang="en-US" i="1" dirty="0" smtClean="0"/>
              <a:t>methods of curing</a:t>
            </a:r>
            <a:r>
              <a:rPr lang="en-US" dirty="0" smtClean="0"/>
              <a:t>.</a:t>
            </a:r>
          </a:p>
          <a:p>
            <a:pPr algn="just"/>
            <a:r>
              <a:rPr lang="en-US" dirty="0" smtClean="0"/>
              <a:t> Exposure to irradiation by sunlight for long periods causes a marked increase in </a:t>
            </a:r>
            <a:r>
              <a:rPr lang="en-US" dirty="0" err="1" smtClean="0"/>
              <a:t>antirachitic</a:t>
            </a:r>
            <a:r>
              <a:rPr lang="en-US" dirty="0" smtClean="0"/>
              <a:t> potency of the cut fodder, whereas modern hay-making technique with its emphasis on rapid curing tends to keep vitamin D levels at a minimum</a:t>
            </a:r>
          </a:p>
          <a:p>
            <a:pPr algn="just"/>
            <a:r>
              <a:rPr lang="en-US" dirty="0" smtClean="0"/>
              <a:t>The grazing of animals ( in winter) and on lush green feed including cereal crops, leads to a high incidence of rickets in the young one due to </a:t>
            </a:r>
            <a:r>
              <a:rPr lang="en-US" dirty="0" err="1" smtClean="0"/>
              <a:t>antivitamin</a:t>
            </a:r>
            <a:r>
              <a:rPr lang="en-US" dirty="0" smtClean="0"/>
              <a:t> D factor (Carotene)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52400"/>
            <a:ext cx="8534400" cy="6553200"/>
          </a:xfrm>
        </p:spPr>
        <p:txBody>
          <a:bodyPr/>
          <a:lstStyle/>
          <a:p>
            <a:pPr>
              <a:buNone/>
            </a:pPr>
            <a:r>
              <a:rPr lang="en-US" b="1" dirty="0" smtClean="0"/>
              <a:t>Animal Risk Factors:</a:t>
            </a:r>
          </a:p>
          <a:p>
            <a:r>
              <a:rPr lang="en-US" dirty="0" smtClean="0"/>
              <a:t>Most herbivores efficiently produce vitamin D3 in the skin</a:t>
            </a:r>
          </a:p>
          <a:p>
            <a:pPr algn="just"/>
            <a:r>
              <a:rPr lang="en-US" dirty="0" smtClean="0"/>
              <a:t>Inherited rickets in </a:t>
            </a:r>
            <a:r>
              <a:rPr lang="en-US" dirty="0" err="1" smtClean="0"/>
              <a:t>Corriedale</a:t>
            </a:r>
            <a:r>
              <a:rPr lang="en-US" dirty="0" smtClean="0"/>
              <a:t> sheep is caused by excessive vitamin D catabolism as a result of over expression of the gene for 25-hydroxyvitamin D3-24-hydroxylase, the enzyme responsible for catabolism of vitamin D.</a:t>
            </a:r>
          </a:p>
          <a:p>
            <a:pPr algn="just"/>
            <a:r>
              <a:rPr lang="en-US" dirty="0" smtClean="0"/>
              <a:t>Foals have lower serum vitamin D concentrations than do adult horses</a:t>
            </a:r>
          </a:p>
          <a:p>
            <a:pPr algn="just">
              <a:buNone/>
            </a:pPr>
            <a:r>
              <a:rPr lang="en-US" b="1" dirty="0" smtClean="0"/>
              <a:t>PATHOGENESIS:  </a:t>
            </a:r>
            <a:endParaRPr lang="en-US" dirty="0"/>
          </a:p>
        </p:txBody>
      </p:sp>
      <p:sp>
        <p:nvSpPr>
          <p:cNvPr id="4" name="TextBox 3"/>
          <p:cNvSpPr txBox="1"/>
          <p:nvPr/>
        </p:nvSpPr>
        <p:spPr>
          <a:xfrm>
            <a:off x="3886200" y="4038600"/>
            <a:ext cx="1885453" cy="369332"/>
          </a:xfrm>
          <a:prstGeom prst="rect">
            <a:avLst/>
          </a:prstGeom>
          <a:noFill/>
          <a:ln w="28575">
            <a:solidFill>
              <a:srgbClr val="FF0000"/>
            </a:solidFill>
          </a:ln>
        </p:spPr>
        <p:txBody>
          <a:bodyPr wrap="none" rtlCol="0">
            <a:spAutoFit/>
          </a:bodyPr>
          <a:lstStyle/>
          <a:p>
            <a:r>
              <a:rPr lang="en-US" dirty="0" smtClean="0"/>
              <a:t>skin or ingested</a:t>
            </a:r>
            <a:endParaRPr lang="en-US" dirty="0"/>
          </a:p>
        </p:txBody>
      </p:sp>
      <p:sp>
        <p:nvSpPr>
          <p:cNvPr id="5" name="TextBox 4"/>
          <p:cNvSpPr txBox="1"/>
          <p:nvPr/>
        </p:nvSpPr>
        <p:spPr>
          <a:xfrm>
            <a:off x="2895600" y="4648200"/>
            <a:ext cx="3962400" cy="369332"/>
          </a:xfrm>
          <a:prstGeom prst="rect">
            <a:avLst/>
          </a:prstGeom>
          <a:noFill/>
          <a:ln w="28575">
            <a:solidFill>
              <a:srgbClr val="FF0000"/>
            </a:solidFill>
          </a:ln>
        </p:spPr>
        <p:txBody>
          <a:bodyPr wrap="square" rtlCol="0">
            <a:spAutoFit/>
          </a:bodyPr>
          <a:lstStyle/>
          <a:p>
            <a:r>
              <a:rPr lang="en-US" dirty="0" smtClean="0"/>
              <a:t>absorbed by the small intestine</a:t>
            </a:r>
            <a:endParaRPr lang="en-US" dirty="0"/>
          </a:p>
        </p:txBody>
      </p:sp>
      <p:sp>
        <p:nvSpPr>
          <p:cNvPr id="6" name="TextBox 5"/>
          <p:cNvSpPr txBox="1"/>
          <p:nvPr/>
        </p:nvSpPr>
        <p:spPr>
          <a:xfrm>
            <a:off x="1981200" y="5410200"/>
            <a:ext cx="5410200" cy="923330"/>
          </a:xfrm>
          <a:prstGeom prst="rect">
            <a:avLst/>
          </a:prstGeom>
          <a:noFill/>
          <a:ln w="28575">
            <a:solidFill>
              <a:srgbClr val="FF0000"/>
            </a:solidFill>
          </a:ln>
        </p:spPr>
        <p:txBody>
          <a:bodyPr wrap="square" rtlCol="0">
            <a:spAutoFit/>
          </a:bodyPr>
          <a:lstStyle/>
          <a:p>
            <a:endParaRPr lang="en-US" dirty="0" smtClean="0"/>
          </a:p>
          <a:p>
            <a:pPr algn="ctr"/>
            <a:r>
              <a:rPr lang="en-US" dirty="0" smtClean="0"/>
              <a:t>LIVER</a:t>
            </a:r>
          </a:p>
          <a:p>
            <a:pPr algn="ctr"/>
            <a:r>
              <a:rPr lang="en-US" dirty="0" smtClean="0"/>
              <a:t>25-hydroxycholecalciferol is produced</a:t>
            </a:r>
            <a:endParaRPr lang="en-US" dirty="0"/>
          </a:p>
        </p:txBody>
      </p:sp>
      <p:sp>
        <p:nvSpPr>
          <p:cNvPr id="7" name="Down Arrow 6"/>
          <p:cNvSpPr/>
          <p:nvPr/>
        </p:nvSpPr>
        <p:spPr>
          <a:xfrm>
            <a:off x="4419600" y="4419600"/>
            <a:ext cx="484632"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4495800" y="5029200"/>
            <a:ext cx="484632"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152400"/>
            <a:ext cx="6019800" cy="646331"/>
          </a:xfrm>
          <a:prstGeom prst="rect">
            <a:avLst/>
          </a:prstGeom>
          <a:solidFill>
            <a:schemeClr val="accent1">
              <a:lumMod val="60000"/>
              <a:lumOff val="40000"/>
            </a:schemeClr>
          </a:solidFill>
          <a:ln w="28575">
            <a:solidFill>
              <a:srgbClr val="FF0000"/>
            </a:solidFill>
          </a:ln>
        </p:spPr>
        <p:txBody>
          <a:bodyPr wrap="square" rtlCol="0">
            <a:spAutoFit/>
          </a:bodyPr>
          <a:lstStyle/>
          <a:p>
            <a:pPr algn="ctr"/>
            <a:r>
              <a:rPr lang="en-US" dirty="0" smtClean="0"/>
              <a:t>LIVER</a:t>
            </a:r>
          </a:p>
          <a:p>
            <a:pPr algn="ctr"/>
            <a:r>
              <a:rPr lang="en-US" dirty="0" smtClean="0"/>
              <a:t>25-hydroxycholecalciferol is produced</a:t>
            </a:r>
            <a:endParaRPr lang="en-US" dirty="0"/>
          </a:p>
        </p:txBody>
      </p:sp>
      <p:sp>
        <p:nvSpPr>
          <p:cNvPr id="3" name="TextBox 2"/>
          <p:cNvSpPr txBox="1"/>
          <p:nvPr/>
        </p:nvSpPr>
        <p:spPr>
          <a:xfrm>
            <a:off x="3886200" y="1066800"/>
            <a:ext cx="1154483" cy="369332"/>
          </a:xfrm>
          <a:prstGeom prst="rect">
            <a:avLst/>
          </a:prstGeom>
          <a:solidFill>
            <a:schemeClr val="accent1">
              <a:lumMod val="60000"/>
              <a:lumOff val="40000"/>
            </a:schemeClr>
          </a:solidFill>
          <a:ln w="28575">
            <a:solidFill>
              <a:srgbClr val="FF0000"/>
            </a:solidFill>
          </a:ln>
        </p:spPr>
        <p:txBody>
          <a:bodyPr wrap="none" rtlCol="0">
            <a:spAutoFit/>
          </a:bodyPr>
          <a:lstStyle/>
          <a:p>
            <a:r>
              <a:rPr lang="en-US" dirty="0" smtClean="0"/>
              <a:t>KIDNEY</a:t>
            </a:r>
            <a:endParaRPr lang="en-US" dirty="0"/>
          </a:p>
        </p:txBody>
      </p:sp>
      <p:sp>
        <p:nvSpPr>
          <p:cNvPr id="4" name="Down Arrow 3"/>
          <p:cNvSpPr/>
          <p:nvPr/>
        </p:nvSpPr>
        <p:spPr>
          <a:xfrm>
            <a:off x="4191000" y="838200"/>
            <a:ext cx="484632"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4343400" y="1447800"/>
            <a:ext cx="2286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a:off x="4495800" y="1371600"/>
            <a:ext cx="2514600" cy="609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 </a:t>
            </a:r>
            <a:r>
              <a:rPr lang="el-GR" dirty="0" smtClean="0">
                <a:solidFill>
                  <a:schemeClr val="tx1"/>
                </a:solidFill>
              </a:rPr>
              <a:t>1-α-</a:t>
            </a:r>
            <a:r>
              <a:rPr lang="en-US" dirty="0" err="1" smtClean="0">
                <a:solidFill>
                  <a:schemeClr val="tx1"/>
                </a:solidFill>
              </a:rPr>
              <a:t>hydroxylase</a:t>
            </a:r>
            <a:r>
              <a:rPr lang="en-US" dirty="0" smtClean="0">
                <a:solidFill>
                  <a:schemeClr val="tx1"/>
                </a:solidFill>
              </a:rPr>
              <a:t>.</a:t>
            </a:r>
            <a:endParaRPr lang="en-US" dirty="0">
              <a:solidFill>
                <a:schemeClr val="tx1"/>
              </a:solidFill>
            </a:endParaRPr>
          </a:p>
        </p:txBody>
      </p:sp>
      <p:sp>
        <p:nvSpPr>
          <p:cNvPr id="9" name="Oval 8"/>
          <p:cNvSpPr/>
          <p:nvPr/>
        </p:nvSpPr>
        <p:spPr>
          <a:xfrm>
            <a:off x="304800" y="2057400"/>
            <a:ext cx="3200400" cy="914400"/>
          </a:xfrm>
          <a:prstGeom prst="ellipse">
            <a:avLst/>
          </a:prstGeom>
          <a:solidFill>
            <a:schemeClr val="accent1">
              <a:lumMod val="60000"/>
              <a:lumOff val="4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1,25-dihydroxycholecalciferol (DHCC)</a:t>
            </a:r>
            <a:endParaRPr lang="en-US" b="1" dirty="0">
              <a:solidFill>
                <a:schemeClr val="tx1"/>
              </a:solidFill>
            </a:endParaRPr>
          </a:p>
        </p:txBody>
      </p:sp>
      <p:sp>
        <p:nvSpPr>
          <p:cNvPr id="10" name="Oval 9"/>
          <p:cNvSpPr/>
          <p:nvPr/>
        </p:nvSpPr>
        <p:spPr>
          <a:xfrm>
            <a:off x="5410200" y="2133600"/>
            <a:ext cx="3352800" cy="914400"/>
          </a:xfrm>
          <a:prstGeom prst="ellipse">
            <a:avLst/>
          </a:prstGeom>
          <a:solidFill>
            <a:schemeClr val="accent1">
              <a:lumMod val="60000"/>
              <a:lumOff val="4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24,25-DHCC</a:t>
            </a:r>
            <a:endParaRPr lang="en-US" b="1" dirty="0">
              <a:solidFill>
                <a:schemeClr val="tx1"/>
              </a:solidFill>
            </a:endParaRPr>
          </a:p>
        </p:txBody>
      </p:sp>
      <p:sp>
        <p:nvSpPr>
          <p:cNvPr id="11" name="Rectangle 10"/>
          <p:cNvSpPr/>
          <p:nvPr/>
        </p:nvSpPr>
        <p:spPr>
          <a:xfrm>
            <a:off x="228600" y="3124200"/>
            <a:ext cx="8458200" cy="3581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000" dirty="0" smtClean="0">
              <a:solidFill>
                <a:schemeClr val="tx1"/>
              </a:solidFill>
            </a:endParaRPr>
          </a:p>
          <a:p>
            <a:pPr algn="just"/>
            <a:r>
              <a:rPr lang="en-US" sz="2000" dirty="0" smtClean="0">
                <a:solidFill>
                  <a:schemeClr val="tx1"/>
                </a:solidFill>
              </a:rPr>
              <a:t>1. This </a:t>
            </a:r>
            <a:r>
              <a:rPr lang="en-US" sz="2000" dirty="0" err="1" smtClean="0">
                <a:solidFill>
                  <a:schemeClr val="tx1"/>
                </a:solidFill>
              </a:rPr>
              <a:t>vit</a:t>
            </a:r>
            <a:r>
              <a:rPr lang="en-US" sz="2000" dirty="0" smtClean="0">
                <a:solidFill>
                  <a:schemeClr val="tx1"/>
                </a:solidFill>
              </a:rPr>
              <a:t>. D is  most active in eliciting intestinal calcium transport and absorption</a:t>
            </a:r>
          </a:p>
          <a:p>
            <a:pPr algn="just"/>
            <a:r>
              <a:rPr lang="en-US" sz="2000" dirty="0" smtClean="0">
                <a:solidFill>
                  <a:schemeClr val="tx1"/>
                </a:solidFill>
              </a:rPr>
              <a:t>2. Regulating the absorption and metabolism of the phosphate ion and especially its loss from the kidney.</a:t>
            </a:r>
          </a:p>
          <a:p>
            <a:pPr algn="just"/>
            <a:r>
              <a:rPr lang="en-US" sz="2000" dirty="0" smtClean="0">
                <a:solidFill>
                  <a:schemeClr val="tx1"/>
                </a:solidFill>
              </a:rPr>
              <a:t>3. A deficiency of the metabolite may occur in animals with renal disease, resulting in decreased absorption of calcium and phosphorus, decreased mineralization of bone, and excessive losses of the minerals through the kidney</a:t>
            </a:r>
          </a:p>
          <a:p>
            <a:pPr algn="just"/>
            <a:r>
              <a:rPr lang="en-US" sz="2000" dirty="0" smtClean="0">
                <a:solidFill>
                  <a:schemeClr val="tx1"/>
                </a:solidFill>
              </a:rPr>
              <a:t>4.</a:t>
            </a:r>
            <a:r>
              <a:rPr lang="en-US" sz="2000" dirty="0" smtClean="0"/>
              <a:t> </a:t>
            </a:r>
            <a:r>
              <a:rPr lang="en-US" sz="2000" dirty="0" smtClean="0">
                <a:solidFill>
                  <a:schemeClr val="tx1"/>
                </a:solidFill>
              </a:rPr>
              <a:t>The use of synthetic analogs of the active metabolites such as 1-</a:t>
            </a:r>
            <a:r>
              <a:rPr lang="el-GR" sz="2000" dirty="0" smtClean="0">
                <a:solidFill>
                  <a:schemeClr val="tx1"/>
                </a:solidFill>
              </a:rPr>
              <a:t>α-</a:t>
            </a:r>
            <a:r>
              <a:rPr lang="en-US" sz="2000" dirty="0" err="1" smtClean="0">
                <a:solidFill>
                  <a:schemeClr val="tx1"/>
                </a:solidFill>
              </a:rPr>
              <a:t>hydroxycholecalciferol</a:t>
            </a:r>
            <a:r>
              <a:rPr lang="en-US" sz="2000" dirty="0" smtClean="0">
                <a:solidFill>
                  <a:schemeClr val="tx1"/>
                </a:solidFill>
              </a:rPr>
              <a:t> (an analog of 1,25-DHCC)</a:t>
            </a:r>
            <a:r>
              <a:rPr lang="en-US" sz="2000" dirty="0" smtClean="0"/>
              <a:t> </a:t>
            </a:r>
            <a:r>
              <a:rPr lang="en-US" sz="2000" dirty="0" smtClean="0">
                <a:solidFill>
                  <a:schemeClr val="tx1"/>
                </a:solidFill>
              </a:rPr>
              <a:t>for the control of parturient paresis in cattle.</a:t>
            </a:r>
          </a:p>
          <a:p>
            <a:pPr algn="just"/>
            <a:endParaRPr lang="en-US" sz="2400" dirty="0">
              <a:solidFill>
                <a:schemeClr val="tx1"/>
              </a:solidFill>
            </a:endParaRPr>
          </a:p>
        </p:txBody>
      </p:sp>
      <p:cxnSp>
        <p:nvCxnSpPr>
          <p:cNvPr id="13" name="Straight Arrow Connector 12"/>
          <p:cNvCxnSpPr>
            <a:stCxn id="6" idx="1"/>
            <a:endCxn id="9" idx="6"/>
          </p:cNvCxnSpPr>
          <p:nvPr/>
        </p:nvCxnSpPr>
        <p:spPr>
          <a:xfrm rot="10800000" flipV="1">
            <a:off x="3505200" y="1943100"/>
            <a:ext cx="838200" cy="5715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6" idx="3"/>
          </p:cNvCxnSpPr>
          <p:nvPr/>
        </p:nvCxnSpPr>
        <p:spPr>
          <a:xfrm>
            <a:off x="4572000" y="1943100"/>
            <a:ext cx="914400" cy="533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52400"/>
            <a:ext cx="8534400" cy="6553200"/>
          </a:xfrm>
        </p:spPr>
        <p:txBody>
          <a:bodyPr/>
          <a:lstStyle/>
          <a:p>
            <a:pPr algn="just"/>
            <a:r>
              <a:rPr lang="en-US" dirty="0" smtClean="0"/>
              <a:t>Maternal vitamin D status influencing the neonatal plasma calcium concentration</a:t>
            </a:r>
          </a:p>
          <a:p>
            <a:pPr algn="just"/>
            <a:r>
              <a:rPr lang="en-US" dirty="0" err="1" smtClean="0"/>
              <a:t>Parenteral</a:t>
            </a:r>
            <a:r>
              <a:rPr lang="en-US" dirty="0" smtClean="0"/>
              <a:t> </a:t>
            </a:r>
            <a:r>
              <a:rPr lang="en-US" dirty="0" err="1" smtClean="0"/>
              <a:t>cholecalciferol</a:t>
            </a:r>
            <a:r>
              <a:rPr lang="en-US" dirty="0" smtClean="0"/>
              <a:t> treatment of sows before parturition is an effective method of supplementing neonatal piglets with </a:t>
            </a:r>
            <a:r>
              <a:rPr lang="en-US" dirty="0" err="1" smtClean="0"/>
              <a:t>cholecalciferol</a:t>
            </a:r>
            <a:r>
              <a:rPr lang="en-US" dirty="0" smtClean="0"/>
              <a:t> via the sow’s milk and its metabolite via placenta transport</a:t>
            </a:r>
          </a:p>
          <a:p>
            <a:pPr algn="just">
              <a:buNone/>
            </a:pPr>
            <a:r>
              <a:rPr lang="en-US" b="1" dirty="0" smtClean="0"/>
              <a:t>CLINICAL FINDINGS:</a:t>
            </a:r>
          </a:p>
          <a:p>
            <a:pPr algn="just">
              <a:buFont typeface="Courier New" pitchFamily="49" charset="0"/>
              <a:buChar char="o"/>
            </a:pPr>
            <a:r>
              <a:rPr lang="en-US" dirty="0" smtClean="0"/>
              <a:t>Reduced productivity and Reproductive efficiency</a:t>
            </a:r>
          </a:p>
          <a:p>
            <a:pPr algn="just"/>
            <a:r>
              <a:rPr lang="en-US" dirty="0" smtClean="0"/>
              <a:t>In the late stages, lameness, </a:t>
            </a:r>
            <a:r>
              <a:rPr lang="en-US" dirty="0" err="1" smtClean="0"/>
              <a:t>moslty</a:t>
            </a:r>
            <a:r>
              <a:rPr lang="en-US" dirty="0" smtClean="0"/>
              <a:t> in the forelegs, is accompanied in young animals by bending of the long bones and enlargement of the joints (clinical rickets </a:t>
            </a:r>
            <a:r>
              <a:rPr lang="en-US" dirty="0" err="1" smtClean="0"/>
              <a:t>osteomalacia</a:t>
            </a:r>
            <a:r>
              <a:rPr lang="en-US" dirty="0" smtClean="0"/>
              <a:t>)</a:t>
            </a:r>
          </a:p>
          <a:p>
            <a:pPr algn="just"/>
            <a:r>
              <a:rPr lang="en-US" dirty="0" smtClean="0"/>
              <a:t>An adequate intake of vitamin D is necessary for the maintenance of fertility in cattle, particularly if the phosphorus intake is low</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52400"/>
            <a:ext cx="8534400" cy="6553200"/>
          </a:xfrm>
        </p:spPr>
        <p:txBody>
          <a:bodyPr/>
          <a:lstStyle/>
          <a:p>
            <a:pPr>
              <a:buNone/>
            </a:pPr>
            <a:r>
              <a:rPr lang="en-US" b="1" dirty="0" smtClean="0"/>
              <a:t>TREATMENT and CONTROL:</a:t>
            </a:r>
          </a:p>
          <a:p>
            <a:r>
              <a:rPr lang="en-US" dirty="0" smtClean="0"/>
              <a:t>A total daily intake of 7 to 12 IU/kg BW is optimal.</a:t>
            </a:r>
          </a:p>
          <a:p>
            <a:pPr algn="just"/>
            <a:r>
              <a:rPr lang="en-US" dirty="0" smtClean="0"/>
              <a:t>Sun-dried hay is a good source, but green fodders are generally deficient in vitamin D</a:t>
            </a:r>
          </a:p>
          <a:p>
            <a:pPr algn="just"/>
            <a:r>
              <a:rPr lang="en-US" dirty="0" smtClean="0"/>
              <a:t>Fish liver oils</a:t>
            </a:r>
          </a:p>
          <a:p>
            <a:pPr algn="just"/>
            <a:r>
              <a:rPr lang="en-US" dirty="0" smtClean="0"/>
              <a:t>Irradiated dry yeast is probably a simpler and cheaper method of supplying vitamin D in mixed grain feeds</a:t>
            </a:r>
          </a:p>
          <a:p>
            <a:pPr algn="just"/>
            <a:r>
              <a:rPr lang="en-US" dirty="0" smtClean="0"/>
              <a:t>The use of single IM injections of vitamin D2 (</a:t>
            </a:r>
            <a:r>
              <a:rPr lang="en-US" dirty="0" err="1" smtClean="0"/>
              <a:t>calciferol</a:t>
            </a:r>
            <a:r>
              <a:rPr lang="en-US" dirty="0" smtClean="0"/>
              <a:t>) in oil will </a:t>
            </a:r>
            <a:r>
              <a:rPr lang="en-US" dirty="0" err="1" smtClean="0"/>
              <a:t>protectruminants</a:t>
            </a:r>
            <a:r>
              <a:rPr lang="en-US" dirty="0" smtClean="0"/>
              <a:t> for 3 to 6 months</a:t>
            </a:r>
          </a:p>
          <a:p>
            <a:pPr algn="just"/>
            <a:r>
              <a:rPr lang="en-US" dirty="0" smtClean="0"/>
              <a:t>The dose of 11,000 units/kg BW is recommended and should maintain an adequate vitamin D status for 3 to 6 months.</a:t>
            </a:r>
          </a:p>
          <a:p>
            <a:r>
              <a:rPr lang="en-US" dirty="0" smtClean="0"/>
              <a:t>Mature </a:t>
            </a:r>
            <a:r>
              <a:rPr lang="en-US" dirty="0" err="1" smtClean="0"/>
              <a:t>nonpregnant</a:t>
            </a:r>
            <a:r>
              <a:rPr lang="en-US" dirty="0" smtClean="0"/>
              <a:t> sheep(50Kg)-6000 IU/kg body, IM, adequate levels for 3 months.</a:t>
            </a:r>
          </a:p>
          <a:p>
            <a:r>
              <a:rPr lang="en-US" dirty="0" smtClean="0"/>
              <a:t>Pregnant ewes(2wks before lambing) @30,000, IM is adequate for Dam and lambs.</a:t>
            </a:r>
            <a:endParaRPr lang="en-US" b="1"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511</TotalTime>
  <Words>1004</Words>
  <Application>Microsoft Office PowerPoint</Application>
  <PresentationFormat>On-screen Show (4:3)</PresentationFormat>
  <Paragraphs>75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Part-i  VITAMIN D DEFICIENCY Unit-3  DR ANIL KUMAR assistant professor, vcc, bvc (basu), patna </vt:lpstr>
      <vt:lpstr>VITAMIN D DEFICIENCY</vt:lpstr>
      <vt:lpstr>Slide 3</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ANIL KUMAR</dc:creator>
  <cp:lastModifiedBy>ANIL KUMAR</cp:lastModifiedBy>
  <cp:revision>32</cp:revision>
  <dcterms:created xsi:type="dcterms:W3CDTF">2006-08-16T00:00:00Z</dcterms:created>
  <dcterms:modified xsi:type="dcterms:W3CDTF">2021-04-23T18:10:05Z</dcterms:modified>
</cp:coreProperties>
</file>