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4" r:id="rId6"/>
    <p:sldId id="263" r:id="rId7"/>
    <p:sldId id="262" r:id="rId8"/>
    <p:sldId id="261" r:id="rId9"/>
    <p:sldId id="265" r:id="rId10"/>
    <p:sldId id="266" r:id="rId11"/>
    <p:sldId id="267" r:id="rId1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86" d="100"/>
          <a:sy n="86" d="100"/>
        </p:scale>
        <p:origin x="-1494" y="-90"/>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2" name="Rectangle 11"/>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13" name="Rounded Rectangle 12"/>
          <p:cNvSpPr/>
          <p:nvPr/>
        </p:nvSpPr>
        <p:spPr>
          <a:xfrm>
            <a:off x="65313" y="69755"/>
            <a:ext cx="9013372" cy="6692201"/>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9" name="Subtitle 8"/>
          <p:cNvSpPr>
            <a:spLocks noGrp="1"/>
          </p:cNvSpPr>
          <p:nvPr>
            <p:ph type="subTitle" idx="1"/>
          </p:nvPr>
        </p:nvSpPr>
        <p:spPr>
          <a:xfrm>
            <a:off x="1295400" y="3200400"/>
            <a:ext cx="6400800" cy="1600200"/>
          </a:xfrm>
        </p:spPr>
        <p:txBody>
          <a:bodyPr/>
          <a:lstStyle>
            <a:lvl1pPr marL="0" indent="0" algn="ctr">
              <a:buNone/>
              <a:defRPr sz="2600">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p:txBody>
          <a:bodyPr/>
          <a:lstStyle/>
          <a:p>
            <a:fld id="{1D8BD707-D9CF-40AE-B4C6-C98DA3205C09}" type="datetimeFigureOut">
              <a:rPr lang="en-US" smtClean="0"/>
              <a:pPr/>
              <a:t>5/11/2021</a:t>
            </a:fld>
            <a:endParaRPr lang="en-US"/>
          </a:p>
        </p:txBody>
      </p:sp>
      <p:sp>
        <p:nvSpPr>
          <p:cNvPr id="17" name="Footer Placeholder 16"/>
          <p:cNvSpPr>
            <a:spLocks noGrp="1"/>
          </p:cNvSpPr>
          <p:nvPr>
            <p:ph type="ftr" sz="quarter" idx="11"/>
          </p:nvPr>
        </p:nvSpPr>
        <p:spPr/>
        <p:txBody>
          <a:bodyPr/>
          <a:lstStyle/>
          <a:p>
            <a:endParaRPr lang="en-US"/>
          </a:p>
        </p:txBody>
      </p:sp>
      <p:sp>
        <p:nvSpPr>
          <p:cNvPr id="29" name="Slide Number Placeholder 28"/>
          <p:cNvSpPr>
            <a:spLocks noGrp="1"/>
          </p:cNvSpPr>
          <p:nvPr>
            <p:ph type="sldNum" sz="quarter" idx="12"/>
          </p:nvPr>
        </p:nvSpPr>
        <p:spPr/>
        <p:txBody>
          <a:bodyPr lIns="0" tIns="0" rIns="0" bIns="0">
            <a:noAutofit/>
          </a:bodyPr>
          <a:lstStyle>
            <a:lvl1pPr>
              <a:defRPr sz="1400">
                <a:solidFill>
                  <a:srgbClr val="FFFFFF"/>
                </a:solidFill>
              </a:defRPr>
            </a:lvl1pPr>
          </a:lstStyle>
          <a:p>
            <a:fld id="{B6F15528-21DE-4FAA-801E-634DDDAF4B2B}" type="slidenum">
              <a:rPr lang="en-US" smtClean="0"/>
              <a:pPr/>
              <a:t>‹#›</a:t>
            </a:fld>
            <a:endParaRPr lang="en-US"/>
          </a:p>
        </p:txBody>
      </p:sp>
      <p:sp>
        <p:nvSpPr>
          <p:cNvPr id="7" name="Rectangle 6"/>
          <p:cNvSpPr/>
          <p:nvPr/>
        </p:nvSpPr>
        <p:spPr>
          <a:xfrm>
            <a:off x="62931" y="1449303"/>
            <a:ext cx="9021537" cy="1527349"/>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62931" y="1396720"/>
            <a:ext cx="9021537" cy="120580"/>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62931" y="2976649"/>
            <a:ext cx="9021537" cy="110532"/>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457200" y="1505930"/>
            <a:ext cx="8229600" cy="1470025"/>
          </a:xfrm>
        </p:spPr>
        <p:txBody>
          <a:bodyPr anchor="ctr"/>
          <a:lstStyle>
            <a:lvl1pPr algn="ctr">
              <a:defRPr lang="en-US" dirty="0">
                <a:solidFill>
                  <a:srgbClr val="FFFFFF"/>
                </a:solidFill>
              </a:defRPr>
            </a:lvl1pPr>
          </a:lstStyle>
          <a:p>
            <a:r>
              <a:rPr kumimoji="0" lang="en-US" smtClean="0"/>
              <a:t>Click to edit Master title style</a:t>
            </a:r>
            <a:endParaRPr kumimoji="0"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fld id="{1D8BD707-D9CF-40AE-B4C6-C98DA3205C09}" type="datetimeFigureOut">
              <a:rPr lang="en-US" smtClean="0"/>
              <a:pPr/>
              <a:t>5/11/2021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8" name="Content Placeholder 7"/>
          <p:cNvSpPr>
            <a:spLocks noGrp="1"/>
          </p:cNvSpPr>
          <p:nvPr>
            <p:ph sz="quarter" idx="1"/>
          </p:nvPr>
        </p:nvSpPr>
        <p:spPr>
          <a:xfrm>
            <a:off x="914400" y="1447800"/>
            <a:ext cx="777240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1" name="Rectangle 10"/>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10" name="Rounded Rectangle 9"/>
          <p:cNvSpPr/>
          <p:nvPr/>
        </p:nvSpPr>
        <p:spPr>
          <a:xfrm>
            <a:off x="65313" y="69755"/>
            <a:ext cx="9013372" cy="6692201"/>
          </a:xfrm>
          <a:prstGeom prst="roundRect">
            <a:avLst>
              <a:gd name="adj" fmla="val 4929"/>
            </a:avLst>
          </a:prstGeom>
          <a:ln w="6350" cap="sq" cmpd="sng" algn="ctr">
            <a:solidFill>
              <a:schemeClr val="tx1">
                <a:alpha val="100000"/>
              </a:schemeClr>
            </a:solidFill>
            <a:prstDash val="solid"/>
          </a:ln>
          <a:effectLst/>
        </p:spPr>
        <p:style>
          <a:lnRef idx="3">
            <a:schemeClr val="lt1"/>
          </a:lnRef>
          <a:fillRef idx="1003">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722313" y="952500"/>
            <a:ext cx="7772400" cy="1362075"/>
          </a:xfrm>
        </p:spPr>
        <p:txBody>
          <a:bodyPr anchor="b" anchorCtr="0"/>
          <a:lstStyle>
            <a:lvl1pPr algn="l">
              <a:buNone/>
              <a:defRPr sz="4000" b="0" cap="none"/>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722313" y="2547938"/>
            <a:ext cx="7772400" cy="1338262"/>
          </a:xfrm>
        </p:spPr>
        <p:txBody>
          <a:bodyPr anchor="t" anchorCtr="0"/>
          <a:lstStyle>
            <a:lvl1pPr marL="0" indent="0">
              <a:buNone/>
              <a:defRPr sz="24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5/11/2021</a:t>
            </a:fld>
            <a:endParaRPr lang="en-US"/>
          </a:p>
        </p:txBody>
      </p:sp>
      <p:sp>
        <p:nvSpPr>
          <p:cNvPr id="5" name="Footer Placeholder 4"/>
          <p:cNvSpPr>
            <a:spLocks noGrp="1"/>
          </p:cNvSpPr>
          <p:nvPr>
            <p:ph type="ftr" sz="quarter" idx="11"/>
          </p:nvPr>
        </p:nvSpPr>
        <p:spPr>
          <a:xfrm>
            <a:off x="800100" y="6172200"/>
            <a:ext cx="4000500" cy="457200"/>
          </a:xfrm>
        </p:spPr>
        <p:txBody>
          <a:bodyPr/>
          <a:lstStyle/>
          <a:p>
            <a:endParaRPr lang="en-US"/>
          </a:p>
        </p:txBody>
      </p:sp>
      <p:sp>
        <p:nvSpPr>
          <p:cNvPr id="7" name="Rectangle 6"/>
          <p:cNvSpPr/>
          <p:nvPr/>
        </p:nvSpPr>
        <p:spPr>
          <a:xfrm flipV="1">
            <a:off x="69412" y="2376830"/>
            <a:ext cx="9013515" cy="91440"/>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69146" y="2341475"/>
            <a:ext cx="9013781" cy="45719"/>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68306" y="2468880"/>
            <a:ext cx="9014621" cy="45720"/>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6" name="Slide Number Placeholder 5"/>
          <p:cNvSpPr>
            <a:spLocks noGrp="1"/>
          </p:cNvSpPr>
          <p:nvPr>
            <p:ph type="sldNum" sz="quarter" idx="12"/>
          </p:nvPr>
        </p:nvSpPr>
        <p:spPr>
          <a:xfrm>
            <a:off x="146304" y="6208776"/>
            <a:ext cx="457200" cy="457200"/>
          </a:xfrm>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fld id="{1D8BD707-D9CF-40AE-B4C6-C98DA3205C09}" type="datetimeFigureOut">
              <a:rPr lang="en-US" smtClean="0"/>
              <a:pPr/>
              <a:t>5/11/2021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
        <p:nvSpPr>
          <p:cNvPr id="9" name="Content Placeholder 8"/>
          <p:cNvSpPr>
            <a:spLocks noGrp="1"/>
          </p:cNvSpPr>
          <p:nvPr>
            <p:ph sz="quarter" idx="1"/>
          </p:nvPr>
        </p:nvSpPr>
        <p:spPr>
          <a:xfrm>
            <a:off x="914400" y="1447800"/>
            <a:ext cx="374904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933950" y="1447800"/>
            <a:ext cx="3749040" cy="45720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914400" y="273050"/>
            <a:ext cx="7772400" cy="1143000"/>
          </a:xfrm>
        </p:spPr>
        <p:txBody>
          <a:bodyPr anchor="b" anchorCtr="0"/>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914400" y="1447800"/>
            <a:ext cx="3733800" cy="762000"/>
          </a:xfrm>
          <a:noFill/>
          <a:ln w="12700" cap="sq" cmpd="sng" algn="ctr">
            <a:noFill/>
            <a:prstDash val="solid"/>
          </a:ln>
        </p:spPr>
        <p:txBody>
          <a:bodyPr lIns="91440" anchor="b" anchorCtr="0">
            <a:noAutofit/>
          </a:bodyPr>
          <a:lstStyle>
            <a:lvl1pPr marL="0" indent="0">
              <a:buNone/>
              <a:defRPr sz="2400" b="1">
                <a:solidFill>
                  <a:schemeClr val="accent1"/>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953000" y="1447800"/>
            <a:ext cx="3733800" cy="762000"/>
          </a:xfrm>
          <a:noFill/>
          <a:ln w="12700" cap="sq" cmpd="sng" algn="ctr">
            <a:noFill/>
            <a:prstDash val="solid"/>
          </a:ln>
        </p:spPr>
        <p:txBody>
          <a:bodyPr lIns="91440" anchor="b" anchorCtr="0">
            <a:noAutofit/>
          </a:bodyPr>
          <a:lstStyle>
            <a:lvl1pPr marL="0" indent="0">
              <a:buNone/>
              <a:defRPr sz="2400" b="1">
                <a:solidFill>
                  <a:schemeClr val="accent1"/>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7" name="Date Placeholder 6"/>
          <p:cNvSpPr>
            <a:spLocks noGrp="1"/>
          </p:cNvSpPr>
          <p:nvPr>
            <p:ph type="dt" sz="half" idx="10"/>
          </p:nvPr>
        </p:nvSpPr>
        <p:spPr/>
        <p:txBody>
          <a:bodyPr/>
          <a:lstStyle/>
          <a:p>
            <a:fld id="{1D8BD707-D9CF-40AE-B4C6-C98DA3205C09}" type="datetimeFigureOut">
              <a:rPr lang="en-US" smtClean="0"/>
              <a:pPr/>
              <a:t>5/11/2021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
        <p:nvSpPr>
          <p:cNvPr id="11" name="Content Placeholder 10"/>
          <p:cNvSpPr>
            <a:spLocks noGrp="1"/>
          </p:cNvSpPr>
          <p:nvPr>
            <p:ph sz="half" idx="2"/>
          </p:nvPr>
        </p:nvSpPr>
        <p:spPr>
          <a:xfrm>
            <a:off x="914400" y="2247900"/>
            <a:ext cx="3733800" cy="38862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half" idx="4"/>
          </p:nvPr>
        </p:nvSpPr>
        <p:spPr>
          <a:xfrm>
            <a:off x="4953000" y="2247900"/>
            <a:ext cx="3733800" cy="38862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1D8BD707-D9CF-40AE-B4C6-C98DA3205C09}" type="datetimeFigureOut">
              <a:rPr lang="en-US" smtClean="0"/>
              <a:pPr/>
              <a:t>5/11/2021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5/11/2021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Rectangle 7"/>
          <p:cNvSpPr/>
          <p:nvPr/>
        </p:nvSpPr>
        <p:spPr>
          <a:xfrm>
            <a:off x="0" y="0"/>
            <a:ext cx="9144000" cy="6858000"/>
          </a:xfrm>
          <a:prstGeom prst="rect">
            <a:avLst/>
          </a:prstGeom>
          <a:solidFill>
            <a:srgbClr val="FFFFFF"/>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useBgFill="1">
        <p:nvSpPr>
          <p:cNvPr id="9" name="Rounded Rectangle 8"/>
          <p:cNvSpPr/>
          <p:nvPr/>
        </p:nvSpPr>
        <p:spPr>
          <a:xfrm>
            <a:off x="64008" y="69755"/>
            <a:ext cx="9013372" cy="6693408"/>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914400" y="273050"/>
            <a:ext cx="7772400" cy="1143000"/>
          </a:xfrm>
        </p:spPr>
        <p:txBody>
          <a:bodyPr anchor="b" anchorCtr="0"/>
          <a:lstStyle>
            <a:lvl1pPr algn="l">
              <a:buNone/>
              <a:defRPr sz="4000" b="0"/>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914400" y="1600200"/>
            <a:ext cx="1905000" cy="4495800"/>
          </a:xfrm>
        </p:spPr>
        <p:txBody>
          <a:bodyPr/>
          <a:lstStyle>
            <a:lvl1pPr marL="0" indent="0">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5/11/2021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
        <p:nvSpPr>
          <p:cNvPr id="11" name="Content Placeholder 10"/>
          <p:cNvSpPr>
            <a:spLocks noGrp="1"/>
          </p:cNvSpPr>
          <p:nvPr>
            <p:ph sz="quarter" idx="1"/>
          </p:nvPr>
        </p:nvSpPr>
        <p:spPr>
          <a:xfrm>
            <a:off x="2971800" y="1600200"/>
            <a:ext cx="5715000" cy="4495800"/>
          </a:xfrm>
        </p:spPr>
        <p:txBody>
          <a:bodyPr vert="horz"/>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14400" y="4900550"/>
            <a:ext cx="7315200" cy="522288"/>
          </a:xfrm>
        </p:spPr>
        <p:txBody>
          <a:bodyPr anchor="ctr">
            <a:noAutofit/>
          </a:bodyPr>
          <a:lstStyle>
            <a:lvl1pPr algn="l">
              <a:buNone/>
              <a:defRPr sz="2800" b="0"/>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914400" y="5445825"/>
            <a:ext cx="7315200" cy="685800"/>
          </a:xfrm>
        </p:spPr>
        <p:txBody>
          <a:bodyPr/>
          <a:lstStyle>
            <a:lvl1pPr marL="0" indent="0">
              <a:buFontTx/>
              <a:buNone/>
              <a:defRPr sz="16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5/11/2021</a:t>
            </a:fld>
            <a:endParaRPr lang="en-US"/>
          </a:p>
        </p:txBody>
      </p:sp>
      <p:sp>
        <p:nvSpPr>
          <p:cNvPr id="6" name="Footer Placeholder 5"/>
          <p:cNvSpPr>
            <a:spLocks noGrp="1"/>
          </p:cNvSpPr>
          <p:nvPr>
            <p:ph type="ftr" sz="quarter" idx="11"/>
          </p:nvPr>
        </p:nvSpPr>
        <p:spPr>
          <a:xfrm>
            <a:off x="914400" y="6172200"/>
            <a:ext cx="3886200" cy="457200"/>
          </a:xfrm>
        </p:spPr>
        <p:txBody>
          <a:bodyPr/>
          <a:lstStyle/>
          <a:p>
            <a:endParaRPr lang="en-US"/>
          </a:p>
        </p:txBody>
      </p:sp>
      <p:sp>
        <p:nvSpPr>
          <p:cNvPr id="7" name="Slide Number Placeholder 6"/>
          <p:cNvSpPr>
            <a:spLocks noGrp="1"/>
          </p:cNvSpPr>
          <p:nvPr>
            <p:ph type="sldNum" sz="quarter" idx="12"/>
          </p:nvPr>
        </p:nvSpPr>
        <p:spPr>
          <a:xfrm>
            <a:off x="146304" y="6208776"/>
            <a:ext cx="457200" cy="457200"/>
          </a:xfrm>
        </p:spPr>
        <p:txBody>
          <a:bodyPr/>
          <a:lstStyle/>
          <a:p>
            <a:fld id="{B6F15528-21DE-4FAA-801E-634DDDAF4B2B}" type="slidenum">
              <a:rPr lang="en-US" smtClean="0"/>
              <a:pPr/>
              <a:t>‹#›</a:t>
            </a:fld>
            <a:endParaRPr lang="en-US"/>
          </a:p>
        </p:txBody>
      </p:sp>
      <p:sp>
        <p:nvSpPr>
          <p:cNvPr id="11" name="Rectangle 10"/>
          <p:cNvSpPr/>
          <p:nvPr/>
        </p:nvSpPr>
        <p:spPr>
          <a:xfrm flipV="1">
            <a:off x="68307" y="4683555"/>
            <a:ext cx="9006840" cy="91440"/>
          </a:xfrm>
          <a:prstGeom prst="rect">
            <a:avLst/>
          </a:prstGeom>
          <a:solidFill>
            <a:schemeClr val="accent1">
              <a:alpha val="10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Rectangle 11"/>
          <p:cNvSpPr/>
          <p:nvPr/>
        </p:nvSpPr>
        <p:spPr>
          <a:xfrm>
            <a:off x="68508" y="4650474"/>
            <a:ext cx="9006639" cy="45719"/>
          </a:xfrm>
          <a:prstGeom prst="rect">
            <a:avLst/>
          </a:prstGeom>
          <a:solidFill>
            <a:schemeClr val="accent1">
              <a:tint val="60000"/>
            </a:schemeClr>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Rectangle 12"/>
          <p:cNvSpPr/>
          <p:nvPr/>
        </p:nvSpPr>
        <p:spPr>
          <a:xfrm>
            <a:off x="68510" y="4773224"/>
            <a:ext cx="9006637" cy="48807"/>
          </a:xfrm>
          <a:prstGeom prst="rect">
            <a:avLst/>
          </a:prstGeom>
          <a:solidFill>
            <a:schemeClr val="accent5"/>
          </a:solidFill>
          <a:ln w="19050" cap="sq"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3" name="Picture Placeholder 2"/>
          <p:cNvSpPr>
            <a:spLocks noGrp="1"/>
          </p:cNvSpPr>
          <p:nvPr>
            <p:ph type="pic" idx="1"/>
          </p:nvPr>
        </p:nvSpPr>
        <p:spPr>
          <a:xfrm>
            <a:off x="68308" y="66675"/>
            <a:ext cx="9001873" cy="4581525"/>
          </a:xfrm>
          <a:prstGeom prst="round2SameRect">
            <a:avLst>
              <a:gd name="adj1" fmla="val 7101"/>
              <a:gd name="adj2" fmla="val 0"/>
            </a:avLst>
          </a:prstGeom>
          <a:solidFill>
            <a:schemeClr val="bg2"/>
          </a:solidFill>
          <a:ln w="6350">
            <a:solidFill>
              <a:schemeClr val="tx1"/>
            </a:solidFill>
          </a:ln>
        </p:spPr>
        <p:txBody>
          <a:bodyPr/>
          <a:lstStyle>
            <a:lvl1pPr marL="0" indent="0">
              <a:buNone/>
              <a:defRPr sz="3200"/>
            </a:lvl1pPr>
          </a:lstStyle>
          <a:p>
            <a:r>
              <a:rPr kumimoji="0" lang="en-US" smtClean="0"/>
              <a:t>Click icon to add picture</a:t>
            </a:r>
            <a:endParaRPr kumimoji="0"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1D8BD707-D9CF-40AE-B4C6-C98DA3205C09}" type="datetimeFigureOut">
              <a:rPr lang="en-US" smtClean="0"/>
              <a:pPr/>
              <a:t>5/11/2021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1"/>
            <a:ext cx="2011680" cy="5851525"/>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914400" y="274640"/>
            <a:ext cx="5562600" cy="5851525"/>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1D8BD707-D9CF-40AE-B4C6-C98DA3205C09}" type="datetimeFigureOut">
              <a:rPr lang="en-US" smtClean="0"/>
              <a:pPr/>
              <a:t>5/11/2021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9" name="Rectangle 8"/>
          <p:cNvSpPr/>
          <p:nvPr/>
        </p:nvSpPr>
        <p:spPr>
          <a:xfrm>
            <a:off x="0" y="0"/>
            <a:ext cx="9144000" cy="6858000"/>
          </a:xfrm>
          <a:prstGeom prst="rect">
            <a:avLst/>
          </a:prstGeom>
          <a:solidFill>
            <a:srgbClr val="FFFFFF"/>
          </a:solidFill>
          <a:ln w="1270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useBgFill="1">
        <p:nvSpPr>
          <p:cNvPr id="8" name="Rounded Rectangle 7"/>
          <p:cNvSpPr/>
          <p:nvPr/>
        </p:nvSpPr>
        <p:spPr>
          <a:xfrm>
            <a:off x="64008" y="69755"/>
            <a:ext cx="9013372" cy="6693408"/>
          </a:xfrm>
          <a:prstGeom prst="roundRect">
            <a:avLst>
              <a:gd name="adj" fmla="val 4929"/>
            </a:avLst>
          </a:prstGeom>
          <a:ln w="6350" cap="sq" cmpd="sng" algn="ctr">
            <a:solidFill>
              <a:schemeClr val="tx1">
                <a:alpha val="100000"/>
              </a:schemeClr>
            </a:solidFill>
            <a:prstDash val="solid"/>
          </a:ln>
          <a:effectLst/>
        </p:spPr>
        <p:style>
          <a:lnRef idx="3">
            <a:schemeClr val="lt1"/>
          </a:lnRef>
          <a:fillRef idx="1001">
            <a:schemeClr val="lt1"/>
          </a:fillRef>
          <a:effectRef idx="1">
            <a:schemeClr val="accent1"/>
          </a:effectRef>
          <a:fontRef idx="minor">
            <a:schemeClr val="lt1"/>
          </a:fontRef>
        </p:style>
        <p:txBody>
          <a:bodyPr anchor="ctr"/>
          <a:lstStyle/>
          <a:p>
            <a:pPr algn="ctr" eaLnBrk="1" latinLnBrk="0" hangingPunct="1"/>
            <a:endParaRPr kumimoji="0" lang="en-US"/>
          </a:p>
        </p:txBody>
      </p:sp>
      <p:sp>
        <p:nvSpPr>
          <p:cNvPr id="22" name="Title Placeholder 21"/>
          <p:cNvSpPr>
            <a:spLocks noGrp="1"/>
          </p:cNvSpPr>
          <p:nvPr>
            <p:ph type="title"/>
          </p:nvPr>
        </p:nvSpPr>
        <p:spPr>
          <a:xfrm>
            <a:off x="914400" y="274638"/>
            <a:ext cx="7772400" cy="1143000"/>
          </a:xfrm>
          <a:prstGeom prst="rect">
            <a:avLst/>
          </a:prstGeom>
        </p:spPr>
        <p:txBody>
          <a:bodyPr bIns="91440" anchor="b" anchorCtr="0">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914400" y="1447800"/>
            <a:ext cx="7772400" cy="4572000"/>
          </a:xfrm>
          <a:prstGeom prst="rect">
            <a:avLst/>
          </a:prstGeom>
        </p:spPr>
        <p:txBody>
          <a:bodyPr>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172200" y="6191250"/>
            <a:ext cx="2476500" cy="476250"/>
          </a:xfrm>
          <a:prstGeom prst="rect">
            <a:avLst/>
          </a:prstGeom>
        </p:spPr>
        <p:txBody>
          <a:bodyPr anchor="ctr" anchorCtr="0"/>
          <a:lstStyle>
            <a:lvl1pPr algn="r" eaLnBrk="1" latinLnBrk="0" hangingPunct="1">
              <a:defRPr kumimoji="0" sz="1400">
                <a:solidFill>
                  <a:schemeClr val="tx2"/>
                </a:solidFill>
              </a:defRPr>
            </a:lvl1pPr>
          </a:lstStyle>
          <a:p>
            <a:fld id="{1D8BD707-D9CF-40AE-B4C6-C98DA3205C09}" type="datetimeFigureOut">
              <a:rPr lang="en-US" smtClean="0"/>
              <a:pPr/>
              <a:t>5/11/2021</a:t>
            </a:fld>
            <a:endParaRPr lang="en-US"/>
          </a:p>
        </p:txBody>
      </p:sp>
      <p:sp>
        <p:nvSpPr>
          <p:cNvPr id="3" name="Footer Placeholder 2"/>
          <p:cNvSpPr>
            <a:spLocks noGrp="1"/>
          </p:cNvSpPr>
          <p:nvPr>
            <p:ph type="ftr" sz="quarter" idx="3"/>
          </p:nvPr>
        </p:nvSpPr>
        <p:spPr>
          <a:xfrm>
            <a:off x="914400" y="6172200"/>
            <a:ext cx="3962400" cy="457200"/>
          </a:xfrm>
          <a:prstGeom prst="rect">
            <a:avLst/>
          </a:prstGeom>
        </p:spPr>
        <p:txBody>
          <a:bodyPr anchor="ctr" anchorCtr="0"/>
          <a:lstStyle>
            <a:lvl1pPr eaLnBrk="1" latinLnBrk="0" hangingPunct="1">
              <a:defRPr kumimoji="0" sz="1400">
                <a:solidFill>
                  <a:schemeClr val="tx2"/>
                </a:solidFill>
              </a:defRPr>
            </a:lvl1pPr>
          </a:lstStyle>
          <a:p>
            <a:endParaRPr lang="en-US"/>
          </a:p>
        </p:txBody>
      </p:sp>
      <p:sp>
        <p:nvSpPr>
          <p:cNvPr id="23" name="Slide Number Placeholder 22"/>
          <p:cNvSpPr>
            <a:spLocks noGrp="1"/>
          </p:cNvSpPr>
          <p:nvPr>
            <p:ph type="sldNum" sz="quarter" idx="4"/>
          </p:nvPr>
        </p:nvSpPr>
        <p:spPr>
          <a:xfrm>
            <a:off x="146304" y="6210300"/>
            <a:ext cx="457200" cy="457200"/>
          </a:xfrm>
          <a:prstGeom prst="ellipse">
            <a:avLst/>
          </a:prstGeom>
          <a:solidFill>
            <a:schemeClr val="accent1"/>
          </a:solidFill>
        </p:spPr>
        <p:txBody>
          <a:bodyPr wrap="none" lIns="0" tIns="0" rIns="0" bIns="0" anchor="ctr" anchorCtr="1">
            <a:noAutofit/>
          </a:bodyPr>
          <a:lstStyle>
            <a:lvl1pPr algn="ctr" eaLnBrk="1" latinLnBrk="0" hangingPunct="1">
              <a:defRPr kumimoji="0" sz="1400">
                <a:solidFill>
                  <a:srgbClr val="FFFFFF"/>
                </a:solidFill>
                <a:latin typeface="+mj-lt"/>
                <a:ea typeface="+mj-ea"/>
                <a:cs typeface="+mj-cs"/>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000" kern="1200">
          <a:solidFill>
            <a:schemeClr val="tx2"/>
          </a:solidFill>
          <a:latin typeface="+mj-lt"/>
          <a:ea typeface="+mj-ea"/>
          <a:cs typeface="+mj-cs"/>
        </a:defRPr>
      </a:lvl1pPr>
    </p:titleStyle>
    <p:bodyStyle>
      <a:lvl1pPr marL="274320" indent="-274320" algn="l" rtl="0" eaLnBrk="1" latinLnBrk="0" hangingPunct="1">
        <a:spcBef>
          <a:spcPts val="580"/>
        </a:spcBef>
        <a:buClr>
          <a:schemeClr val="accent1"/>
        </a:buClr>
        <a:buSzPct val="85000"/>
        <a:buFont typeface="Wingdings 2"/>
        <a:buChar char=""/>
        <a:defRPr kumimoji="0" sz="2600" kern="1200">
          <a:solidFill>
            <a:schemeClr val="tx1"/>
          </a:solidFill>
          <a:latin typeface="+mn-lt"/>
          <a:ea typeface="+mn-ea"/>
          <a:cs typeface="+mn-cs"/>
        </a:defRPr>
      </a:lvl1pPr>
      <a:lvl2pPr marL="548640" indent="-228600" algn="l" rtl="0" eaLnBrk="1" latinLnBrk="0" hangingPunct="1">
        <a:spcBef>
          <a:spcPts val="370"/>
        </a:spcBef>
        <a:buClr>
          <a:schemeClr val="accent2"/>
        </a:buClr>
        <a:buSzPct val="85000"/>
        <a:buFont typeface="Wingdings 2"/>
        <a:buChar char=""/>
        <a:defRPr kumimoji="0" sz="2400" kern="1200">
          <a:solidFill>
            <a:schemeClr val="tx1"/>
          </a:solidFill>
          <a:latin typeface="+mn-lt"/>
          <a:ea typeface="+mn-ea"/>
          <a:cs typeface="+mn-cs"/>
        </a:defRPr>
      </a:lvl2pPr>
      <a:lvl3pPr marL="822960" indent="-228600" algn="l" rtl="0" eaLnBrk="1" latinLnBrk="0" hangingPunct="1">
        <a:spcBef>
          <a:spcPts val="370"/>
        </a:spcBef>
        <a:buClr>
          <a:schemeClr val="accent1">
            <a:tint val="60000"/>
          </a:schemeClr>
        </a:buClr>
        <a:buSzPct val="85000"/>
        <a:buFont typeface="Wingdings 2"/>
        <a:buChar char=""/>
        <a:defRPr kumimoji="0" sz="2000" kern="1200">
          <a:solidFill>
            <a:schemeClr val="tx1"/>
          </a:solidFill>
          <a:latin typeface="+mn-lt"/>
          <a:ea typeface="+mn-ea"/>
          <a:cs typeface="+mn-cs"/>
        </a:defRPr>
      </a:lvl3pPr>
      <a:lvl4pPr marL="1097280" indent="-228600" algn="l" rtl="0" eaLnBrk="1" latinLnBrk="0" hangingPunct="1">
        <a:spcBef>
          <a:spcPts val="370"/>
        </a:spcBef>
        <a:buClr>
          <a:schemeClr val="accent3"/>
        </a:buClr>
        <a:buSzPct val="80000"/>
        <a:buFont typeface="Wingdings 2"/>
        <a:buChar char=""/>
        <a:defRPr kumimoji="0" sz="2000" kern="1200">
          <a:solidFill>
            <a:schemeClr val="tx1"/>
          </a:solidFill>
          <a:latin typeface="+mn-lt"/>
          <a:ea typeface="+mn-ea"/>
          <a:cs typeface="+mn-cs"/>
        </a:defRPr>
      </a:lvl4pPr>
      <a:lvl5pPr marL="1371600" indent="-228600" algn="l" rtl="0" eaLnBrk="1" latinLnBrk="0" hangingPunct="1">
        <a:spcBef>
          <a:spcPts val="370"/>
        </a:spcBef>
        <a:buClr>
          <a:schemeClr val="accent3"/>
        </a:buClr>
        <a:buFontTx/>
        <a:buChar char="o"/>
        <a:defRPr kumimoji="0" sz="2000" kern="1200">
          <a:solidFill>
            <a:schemeClr val="tx1"/>
          </a:solidFill>
          <a:latin typeface="+mn-lt"/>
          <a:ea typeface="+mn-ea"/>
          <a:cs typeface="+mn-cs"/>
        </a:defRPr>
      </a:lvl5pPr>
      <a:lvl6pPr marL="1645920" indent="-228600" algn="l" rtl="0" eaLnBrk="1" latinLnBrk="0" hangingPunct="1">
        <a:spcBef>
          <a:spcPts val="370"/>
        </a:spcBef>
        <a:buClr>
          <a:schemeClr val="accent3"/>
        </a:buClr>
        <a:buChar char="•"/>
        <a:defRPr kumimoji="0" sz="1800" kern="1200" baseline="0">
          <a:solidFill>
            <a:schemeClr val="tx1"/>
          </a:solidFill>
          <a:latin typeface="+mn-lt"/>
          <a:ea typeface="+mn-ea"/>
          <a:cs typeface="+mn-cs"/>
        </a:defRPr>
      </a:lvl6pPr>
      <a:lvl7pPr marL="1920240" indent="-228600" algn="l" rtl="0" eaLnBrk="1" latinLnBrk="0" hangingPunct="1">
        <a:spcBef>
          <a:spcPts val="370"/>
        </a:spcBef>
        <a:buClr>
          <a:schemeClr val="accent2"/>
        </a:buClr>
        <a:buChar char="•"/>
        <a:defRPr kumimoji="0" sz="1800" kern="1200">
          <a:solidFill>
            <a:schemeClr val="tx1"/>
          </a:solidFill>
          <a:latin typeface="+mn-lt"/>
          <a:ea typeface="+mn-ea"/>
          <a:cs typeface="+mn-cs"/>
        </a:defRPr>
      </a:lvl7pPr>
      <a:lvl8pPr marL="2194560" indent="-228600" algn="l" rtl="0" eaLnBrk="1" latinLnBrk="0" hangingPunct="1">
        <a:spcBef>
          <a:spcPts val="370"/>
        </a:spcBef>
        <a:buClr>
          <a:schemeClr val="accent1">
            <a:tint val="60000"/>
          </a:schemeClr>
        </a:buClr>
        <a:buChar char="•"/>
        <a:defRPr kumimoji="0" sz="1800" kern="1200">
          <a:solidFill>
            <a:schemeClr val="tx1"/>
          </a:solidFill>
          <a:latin typeface="+mn-lt"/>
          <a:ea typeface="+mn-ea"/>
          <a:cs typeface="+mn-cs"/>
        </a:defRPr>
      </a:lvl8pPr>
      <a:lvl9pPr marL="2468880" indent="-228600" algn="l" rtl="0" eaLnBrk="1" latinLnBrk="0" hangingPunct="1">
        <a:spcBef>
          <a:spcPts val="370"/>
        </a:spcBef>
        <a:buClr>
          <a:schemeClr val="accent2">
            <a:tint val="60000"/>
          </a:schemeClr>
        </a:buClr>
        <a:buChar char="•"/>
        <a:defRPr kumimoji="0" sz="1800" kern="120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 y="152400"/>
            <a:ext cx="8839200" cy="487362"/>
          </a:xfrm>
        </p:spPr>
        <p:txBody>
          <a:bodyPr>
            <a:noAutofit/>
          </a:bodyPr>
          <a:lstStyle/>
          <a:p>
            <a:pPr algn="ctr"/>
            <a:r>
              <a:rPr lang="en-US" sz="3200" b="1" dirty="0" smtClean="0">
                <a:solidFill>
                  <a:srgbClr val="FF0000"/>
                </a:solidFill>
                <a:latin typeface="Calibri" pitchFamily="34" charset="0"/>
                <a:cs typeface="Calibri" pitchFamily="34" charset="0"/>
              </a:rPr>
              <a:t>Se- and VE-responsive or deficiency diseases</a:t>
            </a:r>
            <a:endParaRPr lang="en-US" sz="3200" b="1" dirty="0">
              <a:solidFill>
                <a:srgbClr val="FF0000"/>
              </a:solidFill>
              <a:latin typeface="Calibri" pitchFamily="34" charset="0"/>
              <a:cs typeface="Calibri" pitchFamily="34" charset="0"/>
            </a:endParaRPr>
          </a:p>
        </p:txBody>
      </p:sp>
      <p:sp>
        <p:nvSpPr>
          <p:cNvPr id="3" name="Content Placeholder 2"/>
          <p:cNvSpPr>
            <a:spLocks noGrp="1"/>
          </p:cNvSpPr>
          <p:nvPr>
            <p:ph sz="quarter" idx="1"/>
          </p:nvPr>
        </p:nvSpPr>
        <p:spPr>
          <a:xfrm>
            <a:off x="152400" y="609600"/>
            <a:ext cx="8839200" cy="6248400"/>
          </a:xfrm>
        </p:spPr>
        <p:txBody>
          <a:bodyPr>
            <a:normAutofit fontScale="92500" lnSpcReduction="10000"/>
          </a:bodyPr>
          <a:lstStyle/>
          <a:p>
            <a:pPr>
              <a:buNone/>
            </a:pPr>
            <a:r>
              <a:rPr lang="en-US" b="1" dirty="0" smtClean="0">
                <a:latin typeface="Calibri" pitchFamily="34" charset="0"/>
                <a:cs typeface="Calibri" pitchFamily="34" charset="0"/>
              </a:rPr>
              <a:t>Biological Functions of Selenium (Se) and Vitamin E (VE):</a:t>
            </a:r>
          </a:p>
          <a:p>
            <a:r>
              <a:rPr lang="en-US" dirty="0" smtClean="0">
                <a:latin typeface="Calibri" pitchFamily="34" charset="0"/>
                <a:cs typeface="Calibri" pitchFamily="34" charset="0"/>
              </a:rPr>
              <a:t>Selenium is the component of over 30 </a:t>
            </a:r>
            <a:r>
              <a:rPr lang="en-US" dirty="0" err="1" smtClean="0">
                <a:latin typeface="Calibri" pitchFamily="34" charset="0"/>
                <a:cs typeface="Calibri" pitchFamily="34" charset="0"/>
              </a:rPr>
              <a:t>selenoproteins</a:t>
            </a:r>
            <a:r>
              <a:rPr lang="en-US" dirty="0" smtClean="0">
                <a:latin typeface="Calibri" pitchFamily="34" charset="0"/>
                <a:cs typeface="Calibri" pitchFamily="34" charset="0"/>
              </a:rPr>
              <a:t> that protect cells from damage by free radicals, the cause of many chronic diseases</a:t>
            </a:r>
          </a:p>
          <a:p>
            <a:pPr algn="just"/>
            <a:r>
              <a:rPr lang="en-US" dirty="0" smtClean="0">
                <a:latin typeface="Calibri" pitchFamily="34" charset="0"/>
                <a:cs typeface="Calibri" pitchFamily="34" charset="0"/>
              </a:rPr>
              <a:t>The Se is present as </a:t>
            </a:r>
            <a:r>
              <a:rPr lang="en-US" dirty="0" err="1" smtClean="0">
                <a:latin typeface="Calibri" pitchFamily="34" charset="0"/>
                <a:cs typeface="Calibri" pitchFamily="34" charset="0"/>
              </a:rPr>
              <a:t>selenocysteine</a:t>
            </a:r>
            <a:r>
              <a:rPr lang="en-US" dirty="0" smtClean="0">
                <a:latin typeface="Calibri" pitchFamily="34" charset="0"/>
                <a:cs typeface="Calibri" pitchFamily="34" charset="0"/>
              </a:rPr>
              <a:t> (21st amino acid)in the </a:t>
            </a:r>
            <a:r>
              <a:rPr lang="en-US" dirty="0" err="1" smtClean="0">
                <a:latin typeface="Calibri" pitchFamily="34" charset="0"/>
                <a:cs typeface="Calibri" pitchFamily="34" charset="0"/>
              </a:rPr>
              <a:t>selenoproteins</a:t>
            </a:r>
            <a:endParaRPr lang="en-US" dirty="0" smtClean="0">
              <a:latin typeface="Calibri" pitchFamily="34" charset="0"/>
              <a:cs typeface="Calibri" pitchFamily="34" charset="0"/>
            </a:endParaRPr>
          </a:p>
          <a:p>
            <a:pPr algn="just"/>
            <a:r>
              <a:rPr lang="en-US" dirty="0" smtClean="0">
                <a:latin typeface="Calibri" pitchFamily="34" charset="0"/>
                <a:cs typeface="Calibri" pitchFamily="34" charset="0"/>
              </a:rPr>
              <a:t>participate in the metabolism of thyroid hormones, control reproductive functions, and exert </a:t>
            </a:r>
            <a:r>
              <a:rPr lang="en-US" dirty="0" err="1" smtClean="0">
                <a:latin typeface="Calibri" pitchFamily="34" charset="0"/>
                <a:cs typeface="Calibri" pitchFamily="34" charset="0"/>
              </a:rPr>
              <a:t>neuroprotective</a:t>
            </a:r>
            <a:r>
              <a:rPr lang="en-US" dirty="0" smtClean="0">
                <a:latin typeface="Calibri" pitchFamily="34" charset="0"/>
                <a:cs typeface="Calibri" pitchFamily="34" charset="0"/>
              </a:rPr>
              <a:t> effects</a:t>
            </a:r>
          </a:p>
          <a:p>
            <a:r>
              <a:rPr lang="en-US" dirty="0" err="1" smtClean="0">
                <a:latin typeface="Calibri" pitchFamily="34" charset="0"/>
                <a:cs typeface="Calibri" pitchFamily="34" charset="0"/>
              </a:rPr>
              <a:t>Antiproliferative</a:t>
            </a:r>
            <a:r>
              <a:rPr lang="en-US" dirty="0" smtClean="0">
                <a:latin typeface="Calibri" pitchFamily="34" charset="0"/>
                <a:cs typeface="Calibri" pitchFamily="34" charset="0"/>
              </a:rPr>
              <a:t> and </a:t>
            </a:r>
            <a:r>
              <a:rPr lang="en-US" dirty="0" err="1" smtClean="0">
                <a:latin typeface="Calibri" pitchFamily="34" charset="0"/>
                <a:cs typeface="Calibri" pitchFamily="34" charset="0"/>
              </a:rPr>
              <a:t>antiinflammatory</a:t>
            </a:r>
            <a:r>
              <a:rPr lang="en-US" dirty="0" smtClean="0">
                <a:latin typeface="Calibri" pitchFamily="34" charset="0"/>
                <a:cs typeface="Calibri" pitchFamily="34" charset="0"/>
              </a:rPr>
              <a:t> effects</a:t>
            </a:r>
          </a:p>
          <a:p>
            <a:pPr algn="just"/>
            <a:r>
              <a:rPr lang="en-US" dirty="0" smtClean="0">
                <a:latin typeface="Calibri" pitchFamily="34" charset="0"/>
                <a:cs typeface="Calibri" pitchFamily="34" charset="0"/>
              </a:rPr>
              <a:t>Stimulates the immune system via the macrophages, </a:t>
            </a:r>
            <a:r>
              <a:rPr lang="en-US" dirty="0" err="1" smtClean="0">
                <a:latin typeface="Calibri" pitchFamily="34" charset="0"/>
                <a:cs typeface="Calibri" pitchFamily="34" charset="0"/>
              </a:rPr>
              <a:t>neutrophils</a:t>
            </a:r>
            <a:r>
              <a:rPr lang="en-US" dirty="0" smtClean="0">
                <a:latin typeface="Calibri" pitchFamily="34" charset="0"/>
                <a:cs typeface="Calibri" pitchFamily="34" charset="0"/>
              </a:rPr>
              <a:t>, and lymphocytes</a:t>
            </a:r>
          </a:p>
          <a:p>
            <a:r>
              <a:rPr lang="en-US" dirty="0" smtClean="0">
                <a:latin typeface="Calibri" pitchFamily="34" charset="0"/>
                <a:cs typeface="Calibri" pitchFamily="34" charset="0"/>
              </a:rPr>
              <a:t>It have a role in  muscle formation and repair</a:t>
            </a:r>
          </a:p>
          <a:p>
            <a:r>
              <a:rPr lang="en-US" dirty="0" smtClean="0">
                <a:latin typeface="Calibri" pitchFamily="34" charset="0"/>
                <a:cs typeface="Calibri" pitchFamily="34" charset="0"/>
              </a:rPr>
              <a:t>Also contributes to the formation of ovarian cysts and increased early embryonic mortality</a:t>
            </a:r>
          </a:p>
          <a:p>
            <a:pPr algn="just"/>
            <a:r>
              <a:rPr lang="en-US" dirty="0" smtClean="0">
                <a:latin typeface="Calibri" pitchFamily="34" charset="0"/>
                <a:cs typeface="Calibri" pitchFamily="34" charset="0"/>
              </a:rPr>
              <a:t>Helps in the fight against mastitis (facilitate leukocyte migration in MM)</a:t>
            </a:r>
            <a:endParaRPr lang="en-US" dirty="0">
              <a:latin typeface="Calibri" pitchFamily="34" charset="0"/>
              <a:cs typeface="Calibri" pitchFamily="34" charset="0"/>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839200" cy="6705600"/>
          </a:xfrm>
        </p:spPr>
        <p:txBody>
          <a:bodyPr>
            <a:normAutofit/>
          </a:bodyPr>
          <a:lstStyle/>
          <a:p>
            <a:pPr algn="just"/>
            <a:r>
              <a:rPr lang="en-US" sz="2400" dirty="0" smtClean="0">
                <a:latin typeface="Calibri" pitchFamily="34" charset="0"/>
                <a:cs typeface="Calibri" pitchFamily="34" charset="0"/>
              </a:rPr>
              <a:t>Se is a biochemical component of the enzyme glutathione </a:t>
            </a:r>
            <a:r>
              <a:rPr lang="en-US" sz="2400" dirty="0" err="1" smtClean="0">
                <a:latin typeface="Calibri" pitchFamily="34" charset="0"/>
                <a:cs typeface="Calibri" pitchFamily="34" charset="0"/>
              </a:rPr>
              <a:t>peroxidase</a:t>
            </a:r>
            <a:r>
              <a:rPr lang="en-US" sz="2400" dirty="0" smtClean="0">
                <a:latin typeface="Calibri" pitchFamily="34" charset="0"/>
                <a:cs typeface="Calibri" pitchFamily="34" charset="0"/>
              </a:rPr>
              <a:t> (GSH-PX) and in conjunction with VE , maintain the integrity of cell  membranes</a:t>
            </a:r>
          </a:p>
          <a:p>
            <a:pPr algn="just"/>
            <a:r>
              <a:rPr lang="en-US" sz="2400" dirty="0" smtClean="0">
                <a:latin typeface="Calibri" pitchFamily="34" charset="0"/>
                <a:cs typeface="Calibri" pitchFamily="34" charset="0"/>
              </a:rPr>
              <a:t>Se is also a component of thyroid gland hormones and is very important in converting T4 to T3 (i.e., inactive to active)</a:t>
            </a:r>
          </a:p>
          <a:p>
            <a:pPr algn="just"/>
            <a:r>
              <a:rPr lang="en-US" sz="2400" dirty="0" smtClean="0">
                <a:latin typeface="Calibri" pitchFamily="34" charset="0"/>
                <a:cs typeface="Calibri" pitchFamily="34" charset="0"/>
              </a:rPr>
              <a:t>Se also facilitates significant changes in the metabolism of many drugs and </a:t>
            </a:r>
            <a:r>
              <a:rPr lang="en-US" sz="2400" dirty="0" err="1" smtClean="0">
                <a:latin typeface="Calibri" pitchFamily="34" charset="0"/>
                <a:cs typeface="Calibri" pitchFamily="34" charset="0"/>
              </a:rPr>
              <a:t>xenobiotics</a:t>
            </a:r>
            <a:r>
              <a:rPr lang="en-US" sz="2400" dirty="0" smtClean="0">
                <a:latin typeface="Calibri" pitchFamily="34" charset="0"/>
                <a:cs typeface="Calibri" pitchFamily="34" charset="0"/>
              </a:rPr>
              <a:t>. For example, Se functions to counteract the toxicity of several metals, such as arsenic, cadmium, mercury, copper, silver, and lead.</a:t>
            </a:r>
          </a:p>
          <a:p>
            <a:pPr>
              <a:buNone/>
            </a:pPr>
            <a:r>
              <a:rPr lang="en-US" sz="2400" b="1" dirty="0" smtClean="0">
                <a:latin typeface="Calibri" pitchFamily="34" charset="0"/>
                <a:cs typeface="Calibri" pitchFamily="34" charset="0"/>
              </a:rPr>
              <a:t>Vitamin E:</a:t>
            </a:r>
          </a:p>
          <a:p>
            <a:r>
              <a:rPr lang="en-US" sz="2400" dirty="0" smtClean="0">
                <a:latin typeface="Calibri" pitchFamily="34" charset="0"/>
                <a:cs typeface="Calibri" pitchFamily="34" charset="0"/>
              </a:rPr>
              <a:t>Important in the immune response</a:t>
            </a:r>
          </a:p>
          <a:p>
            <a:pPr algn="just"/>
            <a:r>
              <a:rPr lang="en-US" sz="2400" dirty="0" smtClean="0">
                <a:latin typeface="Calibri" pitchFamily="34" charset="0"/>
                <a:cs typeface="Calibri" pitchFamily="34" charset="0"/>
              </a:rPr>
              <a:t>Together with vitamins A and D and Se, it increases reproductive performance</a:t>
            </a:r>
          </a:p>
          <a:p>
            <a:pPr algn="just"/>
            <a:r>
              <a:rPr lang="en-US" sz="2400" dirty="0" smtClean="0">
                <a:latin typeface="Calibri" pitchFamily="34" charset="0"/>
                <a:cs typeface="Calibri" pitchFamily="34" charset="0"/>
              </a:rPr>
              <a:t>VE is an antioxidant that prevents oxidative damage to sensitive membrane lipids by decreasing </a:t>
            </a:r>
            <a:r>
              <a:rPr lang="en-US" sz="2400" dirty="0" err="1" smtClean="0">
                <a:latin typeface="Calibri" pitchFamily="34" charset="0"/>
                <a:cs typeface="Calibri" pitchFamily="34" charset="0"/>
              </a:rPr>
              <a:t>hydroperoxide</a:t>
            </a:r>
            <a:r>
              <a:rPr lang="en-US" sz="2400" dirty="0" smtClean="0">
                <a:latin typeface="Calibri" pitchFamily="34" charset="0"/>
                <a:cs typeface="Calibri" pitchFamily="34" charset="0"/>
              </a:rPr>
              <a:t> formation</a:t>
            </a:r>
          </a:p>
          <a:p>
            <a:pPr algn="just">
              <a:buNone/>
            </a:pPr>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991600" cy="6553200"/>
          </a:xfrm>
        </p:spPr>
        <p:txBody>
          <a:bodyPr>
            <a:normAutofit/>
          </a:bodyPr>
          <a:lstStyle/>
          <a:p>
            <a:pPr algn="just"/>
            <a:r>
              <a:rPr lang="en-US" sz="2400" dirty="0" smtClean="0">
                <a:latin typeface="Calibri" pitchFamily="34" charset="0"/>
                <a:cs typeface="Calibri" pitchFamily="34" charset="0"/>
              </a:rPr>
              <a:t>Central role in protection of cellular membranes from </a:t>
            </a:r>
            <a:r>
              <a:rPr lang="en-US" sz="2400" dirty="0" err="1" smtClean="0">
                <a:latin typeface="Calibri" pitchFamily="34" charset="0"/>
                <a:cs typeface="Calibri" pitchFamily="34" charset="0"/>
              </a:rPr>
              <a:t>lipoperoxidation</a:t>
            </a:r>
            <a:r>
              <a:rPr lang="en-US" sz="2400" dirty="0" smtClean="0">
                <a:latin typeface="Calibri" pitchFamily="34" charset="0"/>
                <a:cs typeface="Calibri" pitchFamily="34" charset="0"/>
              </a:rPr>
              <a:t>, especially membranes rich in unsaturated lipids (mitochondria, endoplasmic reticulum, and plasma membranes</a:t>
            </a:r>
          </a:p>
          <a:p>
            <a:pPr algn="ctr">
              <a:buNone/>
            </a:pPr>
            <a:r>
              <a:rPr lang="en-US" sz="2400" b="1" dirty="0" smtClean="0">
                <a:latin typeface="Calibri" pitchFamily="34" charset="0"/>
                <a:cs typeface="Calibri" pitchFamily="34" charset="0"/>
              </a:rPr>
              <a:t>Interrelationships Between Selenium and Vitamin E</a:t>
            </a:r>
          </a:p>
          <a:p>
            <a:pPr algn="just"/>
            <a:r>
              <a:rPr lang="en-US" sz="2400" dirty="0" smtClean="0">
                <a:latin typeface="Calibri" pitchFamily="34" charset="0"/>
                <a:cs typeface="Calibri" pitchFamily="34" charset="0"/>
              </a:rPr>
              <a:t>They including sulfur-containing amino acids (as precursors of GSH-PX), produce a similar biochemical </a:t>
            </a:r>
            <a:r>
              <a:rPr lang="en-US" sz="2400" dirty="0" smtClean="0">
                <a:latin typeface="Calibri" pitchFamily="34" charset="0"/>
                <a:cs typeface="Calibri" pitchFamily="34" charset="0"/>
              </a:rPr>
              <a:t>result  lowering </a:t>
            </a:r>
            <a:r>
              <a:rPr lang="en-US" sz="2400" dirty="0" smtClean="0">
                <a:latin typeface="Calibri" pitchFamily="34" charset="0"/>
                <a:cs typeface="Calibri" pitchFamily="34" charset="0"/>
              </a:rPr>
              <a:t>of the concentration of peroxides or peroxide-induced products in the tissues.</a:t>
            </a:r>
          </a:p>
          <a:p>
            <a:pPr algn="just"/>
            <a:r>
              <a:rPr lang="en-US" sz="2400" dirty="0" smtClean="0">
                <a:latin typeface="Calibri" pitchFamily="34" charset="0"/>
                <a:cs typeface="Calibri" pitchFamily="34" charset="0"/>
              </a:rPr>
              <a:t>There are both selenium-dependent GSH-PX and non-selenium-dependent GSHPX activities in the tissues and blood</a:t>
            </a:r>
          </a:p>
          <a:p>
            <a:pPr algn="just"/>
            <a:r>
              <a:rPr lang="en-US" sz="2400" dirty="0" smtClean="0">
                <a:latin typeface="Calibri" pitchFamily="34" charset="0"/>
                <a:cs typeface="Calibri" pitchFamily="34" charset="0"/>
              </a:rPr>
              <a:t> The non-selenium-dependent does not react with hydrogen peroxide but shows activity toward organic </a:t>
            </a:r>
            <a:r>
              <a:rPr lang="en-US" sz="2400" dirty="0" err="1" smtClean="0">
                <a:latin typeface="Calibri" pitchFamily="34" charset="0"/>
                <a:cs typeface="Calibri" pitchFamily="34" charset="0"/>
              </a:rPr>
              <a:t>hydroperoxide</a:t>
            </a:r>
            <a:r>
              <a:rPr lang="en-US" sz="2400" dirty="0" smtClean="0">
                <a:latin typeface="Calibri" pitchFamily="34" charset="0"/>
                <a:cs typeface="Calibri" pitchFamily="34" charset="0"/>
              </a:rPr>
              <a:t> substrates</a:t>
            </a:r>
          </a:p>
          <a:p>
            <a:pPr algn="just"/>
            <a:r>
              <a:rPr lang="en-US" sz="2400" dirty="0" smtClean="0">
                <a:latin typeface="Calibri" pitchFamily="34" charset="0"/>
                <a:cs typeface="Calibri" pitchFamily="34" charset="0"/>
              </a:rPr>
              <a:t>The spleen, cardiac muscle, erythrocytes, brain, thymus, adipose tissue, and striated muscles of calves contain only the selenium-dependent enzyme. </a:t>
            </a:r>
          </a:p>
          <a:p>
            <a:pPr algn="just">
              <a:buNone/>
            </a:pPr>
            <a:endParaRPr lang="en-US" sz="2400" dirty="0" smtClean="0">
              <a:latin typeface="Calibri" pitchFamily="34" charset="0"/>
              <a:cs typeface="Calibri" pitchFamily="34" charset="0"/>
            </a:endParaRPr>
          </a:p>
          <a:p>
            <a:endParaRPr lang="en-US" b="1" dirty="0"/>
          </a:p>
        </p:txBody>
      </p:sp>
      <p:sp>
        <p:nvSpPr>
          <p:cNvPr id="4" name="Right Arrow 3"/>
          <p:cNvSpPr/>
          <p:nvPr/>
        </p:nvSpPr>
        <p:spPr>
          <a:xfrm>
            <a:off x="6477000" y="2286000"/>
            <a:ext cx="304800" cy="2286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991600" cy="6553200"/>
          </a:xfrm>
        </p:spPr>
        <p:txBody>
          <a:bodyPr>
            <a:normAutofit/>
          </a:bodyPr>
          <a:lstStyle/>
          <a:p>
            <a:pPr algn="just"/>
            <a:r>
              <a:rPr lang="en-US" sz="2400" dirty="0" smtClean="0">
                <a:latin typeface="Calibri" pitchFamily="34" charset="0"/>
                <a:cs typeface="Calibri" pitchFamily="34" charset="0"/>
              </a:rPr>
              <a:t>The liver, lungs, adrenal glands, testes, and kidney contain both enzymes.</a:t>
            </a:r>
          </a:p>
          <a:p>
            <a:pPr algn="just"/>
            <a:r>
              <a:rPr lang="en-US" sz="2400" dirty="0" smtClean="0">
                <a:latin typeface="Calibri" pitchFamily="34" charset="0"/>
                <a:cs typeface="Calibri" pitchFamily="34" charset="0"/>
              </a:rPr>
              <a:t> Hepatic tissue contains the highest level of non-selenium dependent enzyme</a:t>
            </a:r>
          </a:p>
          <a:p>
            <a:pPr algn="just">
              <a:buNone/>
            </a:pPr>
            <a:r>
              <a:rPr lang="en-US" sz="2400" b="1" dirty="0" smtClean="0">
                <a:latin typeface="Calibri" pitchFamily="34" charset="0"/>
                <a:cs typeface="Calibri" pitchFamily="34" charset="0"/>
              </a:rPr>
              <a:t>ETIOLOGY:</a:t>
            </a:r>
          </a:p>
          <a:p>
            <a:pPr algn="just"/>
            <a:r>
              <a:rPr lang="en-US" sz="2400" dirty="0" smtClean="0">
                <a:latin typeface="Calibri" pitchFamily="34" charset="0"/>
                <a:cs typeface="Calibri" pitchFamily="34" charset="0"/>
              </a:rPr>
              <a:t>Diets deficient in Se and/or VE, with or without the presence of conditioning factors such as an excessive quantity of polyunsaturated fatty acids in the diet</a:t>
            </a:r>
          </a:p>
          <a:p>
            <a:pPr algn="just"/>
            <a:r>
              <a:rPr lang="en-US" sz="2400" dirty="0" smtClean="0">
                <a:latin typeface="Calibri" pitchFamily="34" charset="0"/>
                <a:cs typeface="Calibri" pitchFamily="34" charset="0"/>
              </a:rPr>
              <a:t>When animal are fed on poor hay or straw</a:t>
            </a:r>
          </a:p>
          <a:p>
            <a:r>
              <a:rPr lang="en-US" sz="2400" dirty="0" err="1" smtClean="0">
                <a:latin typeface="Calibri" pitchFamily="34" charset="0"/>
                <a:cs typeface="Calibri" pitchFamily="34" charset="0"/>
              </a:rPr>
              <a:t>Rancidification</a:t>
            </a:r>
            <a:r>
              <a:rPr lang="en-US" sz="2400" dirty="0" smtClean="0">
                <a:latin typeface="Calibri" pitchFamily="34" charset="0"/>
                <a:cs typeface="Calibri" pitchFamily="34" charset="0"/>
              </a:rPr>
              <a:t> of the oils caused destruction of vitamin E</a:t>
            </a:r>
          </a:p>
          <a:p>
            <a:r>
              <a:rPr lang="en-US" sz="2400" dirty="0" smtClean="0">
                <a:latin typeface="Calibri" pitchFamily="34" charset="0"/>
                <a:cs typeface="Calibri" pitchFamily="34" charset="0"/>
              </a:rPr>
              <a:t>Secondary deficiency occurs due to excess iron intake</a:t>
            </a:r>
          </a:p>
          <a:p>
            <a:pPr algn="just">
              <a:buNone/>
            </a:pPr>
            <a:endParaRPr lang="en-US"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ounded Rectangle 1"/>
          <p:cNvSpPr/>
          <p:nvPr/>
        </p:nvSpPr>
        <p:spPr>
          <a:xfrm>
            <a:off x="1524000" y="533400"/>
            <a:ext cx="6096000" cy="8382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b="1" dirty="0" smtClean="0">
                <a:solidFill>
                  <a:schemeClr val="tx1"/>
                </a:solidFill>
              </a:rPr>
              <a:t>Unaccustomed exercise &amp;</a:t>
            </a:r>
            <a:r>
              <a:rPr lang="en-US" sz="2400" b="1" dirty="0" smtClean="0"/>
              <a:t> </a:t>
            </a:r>
            <a:r>
              <a:rPr lang="en-US" sz="2400" b="1" dirty="0" smtClean="0">
                <a:solidFill>
                  <a:schemeClr val="tx1"/>
                </a:solidFill>
              </a:rPr>
              <a:t>Diet low in selenium or vitamin E</a:t>
            </a:r>
            <a:endParaRPr lang="en-US" sz="2400" b="1" dirty="0">
              <a:solidFill>
                <a:schemeClr val="tx1"/>
              </a:solidFill>
            </a:endParaRPr>
          </a:p>
        </p:txBody>
      </p:sp>
      <p:sp>
        <p:nvSpPr>
          <p:cNvPr id="3" name="Rounded Rectangle 2"/>
          <p:cNvSpPr/>
          <p:nvPr/>
        </p:nvSpPr>
        <p:spPr>
          <a:xfrm>
            <a:off x="1295400" y="1524000"/>
            <a:ext cx="6858000" cy="9144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400" b="1" dirty="0" smtClean="0">
                <a:solidFill>
                  <a:schemeClr val="tx1"/>
                </a:solidFill>
              </a:rPr>
              <a:t>Permit widespread tissue </a:t>
            </a:r>
            <a:r>
              <a:rPr lang="en-US" sz="2400" b="1" dirty="0" err="1" smtClean="0">
                <a:solidFill>
                  <a:schemeClr val="tx1"/>
                </a:solidFill>
              </a:rPr>
              <a:t>lipoperoxidation</a:t>
            </a:r>
            <a:r>
              <a:rPr lang="en-US" sz="2400" b="1" dirty="0" smtClean="0">
                <a:solidFill>
                  <a:schemeClr val="tx1"/>
                </a:solidFill>
              </a:rPr>
              <a:t>,</a:t>
            </a:r>
            <a:endParaRPr lang="en-US" sz="2400" b="1" dirty="0">
              <a:solidFill>
                <a:schemeClr val="tx1"/>
              </a:solidFill>
            </a:endParaRPr>
          </a:p>
        </p:txBody>
      </p:sp>
      <p:sp>
        <p:nvSpPr>
          <p:cNvPr id="4" name="Rounded Rectangle 3"/>
          <p:cNvSpPr/>
          <p:nvPr/>
        </p:nvSpPr>
        <p:spPr>
          <a:xfrm>
            <a:off x="685800" y="2590800"/>
            <a:ext cx="7620000" cy="9144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400" b="1" dirty="0" smtClean="0">
                <a:solidFill>
                  <a:schemeClr val="tx1"/>
                </a:solidFill>
              </a:rPr>
              <a:t>Hyaline degeneration and calcification </a:t>
            </a:r>
            <a:r>
              <a:rPr lang="en-US" sz="2400" b="1" dirty="0" err="1" smtClean="0">
                <a:solidFill>
                  <a:schemeClr val="tx1"/>
                </a:solidFill>
              </a:rPr>
              <a:t>ofmuscle</a:t>
            </a:r>
            <a:r>
              <a:rPr lang="en-US" sz="2400" b="1" dirty="0" smtClean="0">
                <a:solidFill>
                  <a:schemeClr val="tx1"/>
                </a:solidFill>
              </a:rPr>
              <a:t> fibers</a:t>
            </a:r>
            <a:endParaRPr lang="en-US" sz="2400" b="1" dirty="0">
              <a:solidFill>
                <a:schemeClr val="tx1"/>
              </a:solidFill>
            </a:endParaRPr>
          </a:p>
        </p:txBody>
      </p:sp>
      <p:sp>
        <p:nvSpPr>
          <p:cNvPr id="5" name="Rounded Rectangle 4"/>
          <p:cNvSpPr/>
          <p:nvPr/>
        </p:nvSpPr>
        <p:spPr>
          <a:xfrm>
            <a:off x="304800" y="3657600"/>
            <a:ext cx="8229600" cy="9144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sz="2400" b="1" dirty="0" smtClean="0">
                <a:solidFill>
                  <a:schemeClr val="tx1"/>
                </a:solidFill>
              </a:rPr>
              <a:t>Destruction of the muscle and release of enzymes as lactic </a:t>
            </a:r>
            <a:r>
              <a:rPr lang="en-US" sz="2400" b="1" dirty="0" err="1" smtClean="0">
                <a:solidFill>
                  <a:schemeClr val="tx1"/>
                </a:solidFill>
              </a:rPr>
              <a:t>dehydrogenase</a:t>
            </a:r>
            <a:r>
              <a:rPr lang="en-US" sz="2400" b="1" dirty="0" smtClean="0">
                <a:solidFill>
                  <a:schemeClr val="tx1"/>
                </a:solidFill>
              </a:rPr>
              <a:t>, </a:t>
            </a:r>
            <a:r>
              <a:rPr lang="en-US" sz="2400" b="1" dirty="0" err="1" smtClean="0">
                <a:solidFill>
                  <a:schemeClr val="tx1"/>
                </a:solidFill>
              </a:rPr>
              <a:t>aldolase</a:t>
            </a:r>
            <a:r>
              <a:rPr lang="en-US" sz="2400" b="1" dirty="0" smtClean="0">
                <a:solidFill>
                  <a:schemeClr val="tx1"/>
                </a:solidFill>
              </a:rPr>
              <a:t> and </a:t>
            </a:r>
            <a:r>
              <a:rPr lang="en-US" sz="2400" b="1" dirty="0" err="1" smtClean="0">
                <a:solidFill>
                  <a:schemeClr val="tx1"/>
                </a:solidFill>
              </a:rPr>
              <a:t>creatinine</a:t>
            </a:r>
            <a:r>
              <a:rPr lang="en-US" sz="2400" b="1" dirty="0" smtClean="0">
                <a:solidFill>
                  <a:schemeClr val="tx1"/>
                </a:solidFill>
              </a:rPr>
              <a:t> </a:t>
            </a:r>
            <a:r>
              <a:rPr lang="en-US" sz="2400" b="1" dirty="0" err="1" smtClean="0">
                <a:solidFill>
                  <a:schemeClr val="tx1"/>
                </a:solidFill>
              </a:rPr>
              <a:t>phosphokinase</a:t>
            </a:r>
            <a:r>
              <a:rPr lang="en-US" sz="2400" b="1" dirty="0" smtClean="0">
                <a:solidFill>
                  <a:schemeClr val="tx1"/>
                </a:solidFill>
              </a:rPr>
              <a:t> (CPK)</a:t>
            </a:r>
            <a:endParaRPr lang="en-US" sz="2400" b="1" dirty="0">
              <a:solidFill>
                <a:schemeClr val="tx1"/>
              </a:solidFill>
            </a:endParaRPr>
          </a:p>
        </p:txBody>
      </p:sp>
      <p:sp>
        <p:nvSpPr>
          <p:cNvPr id="6" name="Rounded Rectangle 5"/>
          <p:cNvSpPr/>
          <p:nvPr/>
        </p:nvSpPr>
        <p:spPr>
          <a:xfrm>
            <a:off x="228600" y="4724400"/>
            <a:ext cx="3581400" cy="13716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b="1" dirty="0" smtClean="0">
                <a:solidFill>
                  <a:schemeClr val="tx1"/>
                </a:solidFill>
              </a:rPr>
              <a:t>Degeneration of skeletal muscle as diaphragm (</a:t>
            </a:r>
            <a:r>
              <a:rPr lang="en-US" b="1" dirty="0" err="1" smtClean="0">
                <a:solidFill>
                  <a:schemeClr val="tx1"/>
                </a:solidFill>
              </a:rPr>
              <a:t>dyspnea</a:t>
            </a:r>
            <a:r>
              <a:rPr lang="en-US" b="1" dirty="0" smtClean="0">
                <a:solidFill>
                  <a:schemeClr val="tx1"/>
                </a:solidFill>
              </a:rPr>
              <a:t>), heart (myocardial degeneration &amp; congestive heart failure</a:t>
            </a:r>
            <a:r>
              <a:rPr lang="en-US" sz="2400" b="1" dirty="0" smtClean="0">
                <a:solidFill>
                  <a:schemeClr val="tx1"/>
                </a:solidFill>
              </a:rPr>
              <a:t>)</a:t>
            </a:r>
            <a:endParaRPr lang="en-US" sz="2400" b="1" dirty="0">
              <a:solidFill>
                <a:schemeClr val="tx1"/>
              </a:solidFill>
            </a:endParaRPr>
          </a:p>
        </p:txBody>
      </p:sp>
      <p:sp>
        <p:nvSpPr>
          <p:cNvPr id="7" name="Rounded Rectangle 6"/>
          <p:cNvSpPr/>
          <p:nvPr/>
        </p:nvSpPr>
        <p:spPr>
          <a:xfrm>
            <a:off x="4724400" y="4724400"/>
            <a:ext cx="3505200" cy="1600200"/>
          </a:xfrm>
          <a:prstGeom prst="roundRect">
            <a:avLst/>
          </a:prstGeom>
          <a:solidFill>
            <a:schemeClr val="accent3">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r>
              <a:rPr lang="en-US" b="1" dirty="0" smtClean="0">
                <a:solidFill>
                  <a:schemeClr val="tx1"/>
                </a:solidFill>
              </a:rPr>
              <a:t>Acute NMD results in the liberation of </a:t>
            </a:r>
            <a:r>
              <a:rPr lang="en-US" b="1" dirty="0" err="1" smtClean="0">
                <a:solidFill>
                  <a:schemeClr val="tx1"/>
                </a:solidFill>
              </a:rPr>
              <a:t>myoglobin</a:t>
            </a:r>
            <a:r>
              <a:rPr lang="en-US" b="1" dirty="0" smtClean="0">
                <a:solidFill>
                  <a:schemeClr val="tx1"/>
                </a:solidFill>
              </a:rPr>
              <a:t> into the blood, which results in </a:t>
            </a:r>
            <a:r>
              <a:rPr lang="en-US" b="1" dirty="0" err="1" smtClean="0">
                <a:solidFill>
                  <a:schemeClr val="tx1"/>
                </a:solidFill>
              </a:rPr>
              <a:t>myoglobinuria</a:t>
            </a:r>
            <a:endParaRPr lang="en-US" b="1" dirty="0">
              <a:solidFill>
                <a:schemeClr val="tx1"/>
              </a:solidFill>
            </a:endParaRPr>
          </a:p>
        </p:txBody>
      </p:sp>
      <p:sp>
        <p:nvSpPr>
          <p:cNvPr id="8" name="Down Arrow 7"/>
          <p:cNvSpPr/>
          <p:nvPr/>
        </p:nvSpPr>
        <p:spPr>
          <a:xfrm>
            <a:off x="3886200" y="4648200"/>
            <a:ext cx="484632" cy="22860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Down Arrow 8"/>
          <p:cNvSpPr/>
          <p:nvPr/>
        </p:nvSpPr>
        <p:spPr>
          <a:xfrm>
            <a:off x="3886200" y="2438400"/>
            <a:ext cx="484632" cy="22860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Down Arrow 9"/>
          <p:cNvSpPr/>
          <p:nvPr/>
        </p:nvSpPr>
        <p:spPr>
          <a:xfrm>
            <a:off x="3810000" y="3429000"/>
            <a:ext cx="484632" cy="22860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Down Arrow 10"/>
          <p:cNvSpPr/>
          <p:nvPr/>
        </p:nvSpPr>
        <p:spPr>
          <a:xfrm>
            <a:off x="3962400" y="1371600"/>
            <a:ext cx="484632" cy="22860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p:cNvSpPr txBox="1"/>
          <p:nvPr/>
        </p:nvSpPr>
        <p:spPr>
          <a:xfrm>
            <a:off x="228600" y="152400"/>
            <a:ext cx="2344553" cy="461665"/>
          </a:xfrm>
          <a:prstGeom prst="rect">
            <a:avLst/>
          </a:prstGeom>
          <a:noFill/>
        </p:spPr>
        <p:txBody>
          <a:bodyPr wrap="none" rtlCol="0">
            <a:spAutoFit/>
          </a:bodyPr>
          <a:lstStyle/>
          <a:p>
            <a:r>
              <a:rPr lang="en-US" sz="2400" b="1" dirty="0" smtClean="0">
                <a:solidFill>
                  <a:srgbClr val="FF0000"/>
                </a:solidFill>
              </a:rPr>
              <a:t>PATHOGENESIS</a:t>
            </a:r>
            <a:r>
              <a:rPr lang="en-US" sz="2400" dirty="0" smtClean="0"/>
              <a:t>:</a:t>
            </a:r>
            <a:endParaRPr lang="en-US" sz="2400"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839200" cy="6553200"/>
          </a:xfrm>
        </p:spPr>
        <p:txBody>
          <a:bodyPr/>
          <a:lstStyle/>
          <a:p>
            <a:pPr algn="just">
              <a:buNone/>
            </a:pPr>
            <a:r>
              <a:rPr lang="en-US" sz="2400" b="1" dirty="0" smtClean="0">
                <a:latin typeface="Calibri" pitchFamily="34" charset="0"/>
                <a:cs typeface="Calibri" pitchFamily="34" charset="0"/>
              </a:rPr>
              <a:t>Deficiencies Disease:</a:t>
            </a:r>
          </a:p>
          <a:p>
            <a:pPr algn="just"/>
            <a:r>
              <a:rPr lang="en-US" sz="2400" dirty="0" smtClean="0">
                <a:solidFill>
                  <a:srgbClr val="FF0000"/>
                </a:solidFill>
                <a:latin typeface="Calibri" pitchFamily="34" charset="0"/>
                <a:cs typeface="Calibri" pitchFamily="34" charset="0"/>
              </a:rPr>
              <a:t>Nutritional muscular dystrophy </a:t>
            </a:r>
            <a:r>
              <a:rPr lang="en-US" sz="2400" dirty="0" smtClean="0">
                <a:latin typeface="Calibri" pitchFamily="34" charset="0"/>
                <a:cs typeface="Calibri" pitchFamily="34" charset="0"/>
              </a:rPr>
              <a:t>(white-muscle disease)-- </a:t>
            </a:r>
            <a:r>
              <a:rPr lang="en-US" sz="2400" dirty="0" smtClean="0">
                <a:solidFill>
                  <a:srgbClr val="00B050"/>
                </a:solidFill>
                <a:latin typeface="Calibri" pitchFamily="34" charset="0"/>
                <a:cs typeface="Calibri" pitchFamily="34" charset="0"/>
              </a:rPr>
              <a:t>in lambs, kids, calves, and poultry</a:t>
            </a:r>
          </a:p>
          <a:p>
            <a:pPr algn="just"/>
            <a:r>
              <a:rPr lang="en-US" sz="2400" dirty="0" smtClean="0">
                <a:latin typeface="Calibri" pitchFamily="34" charset="0"/>
                <a:cs typeface="Calibri" pitchFamily="34" charset="0"/>
              </a:rPr>
              <a:t> </a:t>
            </a:r>
            <a:r>
              <a:rPr lang="en-US" sz="2400" dirty="0" err="1" smtClean="0">
                <a:solidFill>
                  <a:srgbClr val="FF0000"/>
                </a:solidFill>
                <a:latin typeface="Calibri" pitchFamily="34" charset="0"/>
                <a:cs typeface="Calibri" pitchFamily="34" charset="0"/>
              </a:rPr>
              <a:t>Exudative</a:t>
            </a:r>
            <a:r>
              <a:rPr lang="en-US" sz="2400" dirty="0" smtClean="0">
                <a:solidFill>
                  <a:srgbClr val="FF0000"/>
                </a:solidFill>
                <a:latin typeface="Calibri" pitchFamily="34" charset="0"/>
                <a:cs typeface="Calibri" pitchFamily="34" charset="0"/>
              </a:rPr>
              <a:t> diatheses </a:t>
            </a:r>
            <a:r>
              <a:rPr lang="en-US" sz="2400" dirty="0" smtClean="0">
                <a:latin typeface="Calibri" pitchFamily="34" charset="0"/>
                <a:cs typeface="Calibri" pitchFamily="34" charset="0"/>
              </a:rPr>
              <a:t>---</a:t>
            </a:r>
            <a:r>
              <a:rPr lang="en-US" sz="2400" dirty="0" smtClean="0">
                <a:solidFill>
                  <a:srgbClr val="00B050"/>
                </a:solidFill>
                <a:latin typeface="Calibri" pitchFamily="34" charset="0"/>
                <a:cs typeface="Calibri" pitchFamily="34" charset="0"/>
              </a:rPr>
              <a:t>Poultry</a:t>
            </a:r>
          </a:p>
          <a:p>
            <a:pPr algn="just"/>
            <a:r>
              <a:rPr lang="en-US" sz="2400" dirty="0" smtClean="0">
                <a:latin typeface="Calibri" pitchFamily="34" charset="0"/>
                <a:cs typeface="Calibri" pitchFamily="34" charset="0"/>
              </a:rPr>
              <a:t> </a:t>
            </a:r>
            <a:r>
              <a:rPr lang="en-US" sz="2400" dirty="0" smtClean="0">
                <a:solidFill>
                  <a:srgbClr val="FF0000"/>
                </a:solidFill>
                <a:latin typeface="Calibri" pitchFamily="34" charset="0"/>
                <a:cs typeface="Calibri" pitchFamily="34" charset="0"/>
              </a:rPr>
              <a:t>Necrotic liver degeneration and mulberry  heart disease </a:t>
            </a:r>
            <a:r>
              <a:rPr lang="en-US" sz="2400" dirty="0" smtClean="0">
                <a:latin typeface="Calibri" pitchFamily="34" charset="0"/>
                <a:cs typeface="Calibri" pitchFamily="34" charset="0"/>
              </a:rPr>
              <a:t>---</a:t>
            </a:r>
            <a:r>
              <a:rPr lang="en-US" sz="2400" dirty="0" smtClean="0">
                <a:solidFill>
                  <a:srgbClr val="00B050"/>
                </a:solidFill>
                <a:latin typeface="Calibri" pitchFamily="34" charset="0"/>
                <a:cs typeface="Calibri" pitchFamily="34" charset="0"/>
              </a:rPr>
              <a:t>Pigs</a:t>
            </a:r>
          </a:p>
          <a:p>
            <a:pPr algn="just"/>
            <a:r>
              <a:rPr lang="en-US" sz="2400" dirty="0" smtClean="0">
                <a:solidFill>
                  <a:srgbClr val="FF0000"/>
                </a:solidFill>
                <a:latin typeface="Calibri" pitchFamily="34" charset="0"/>
                <a:cs typeface="Calibri" pitchFamily="34" charset="0"/>
              </a:rPr>
              <a:t>Parturition problems, placental retention, and </a:t>
            </a:r>
            <a:r>
              <a:rPr lang="en-US" sz="2400" dirty="0" err="1" smtClean="0">
                <a:solidFill>
                  <a:srgbClr val="FF0000"/>
                </a:solidFill>
                <a:latin typeface="Calibri" pitchFamily="34" charset="0"/>
                <a:cs typeface="Calibri" pitchFamily="34" charset="0"/>
              </a:rPr>
              <a:t>metritis</a:t>
            </a:r>
            <a:r>
              <a:rPr lang="en-US" sz="2400" dirty="0" smtClean="0">
                <a:solidFill>
                  <a:srgbClr val="FF0000"/>
                </a:solidFill>
                <a:latin typeface="Calibri" pitchFamily="34" charset="0"/>
                <a:cs typeface="Calibri" pitchFamily="34" charset="0"/>
              </a:rPr>
              <a:t>-</a:t>
            </a:r>
            <a:r>
              <a:rPr lang="en-US" sz="2400" dirty="0" smtClean="0">
                <a:latin typeface="Calibri" pitchFamily="34" charset="0"/>
                <a:cs typeface="Calibri" pitchFamily="34" charset="0"/>
              </a:rPr>
              <a:t>-- </a:t>
            </a:r>
            <a:r>
              <a:rPr lang="en-US" sz="2400" dirty="0" smtClean="0">
                <a:solidFill>
                  <a:srgbClr val="00B050"/>
                </a:solidFill>
                <a:latin typeface="Calibri" pitchFamily="34" charset="0"/>
                <a:cs typeface="Calibri" pitchFamily="34" charset="0"/>
              </a:rPr>
              <a:t>Cattle</a:t>
            </a:r>
          </a:p>
          <a:p>
            <a:pPr marL="514350" indent="-514350" algn="just">
              <a:buNone/>
            </a:pPr>
            <a:r>
              <a:rPr lang="en-US" sz="2400" b="1" dirty="0" smtClean="0"/>
              <a:t>1. Nutritional Muscular Dystrophy/white muscle or stiff lamb disease:</a:t>
            </a:r>
          </a:p>
          <a:p>
            <a:pPr algn="just"/>
            <a:r>
              <a:rPr lang="en-US" sz="2400" dirty="0" smtClean="0">
                <a:latin typeface="Calibri" pitchFamily="34" charset="0"/>
                <a:cs typeface="Calibri" pitchFamily="34" charset="0"/>
              </a:rPr>
              <a:t>Occurs in all farm animal species, but most commonly in young, rapidly growing calves, lambs, goat kids, and foals born from dams that have been fed for long periods, usually during the winter months, on diets low in Se and VE</a:t>
            </a:r>
          </a:p>
          <a:p>
            <a:pPr algn="just"/>
            <a:r>
              <a:rPr lang="en-US" sz="2400" dirty="0" smtClean="0">
                <a:latin typeface="Calibri" pitchFamily="34" charset="0"/>
                <a:cs typeface="Calibri" pitchFamily="34" charset="0"/>
              </a:rPr>
              <a:t>It is an important cause of mortality in goat kids from birth to about 3 months of age</a:t>
            </a:r>
          </a:p>
          <a:p>
            <a:pPr algn="just">
              <a:buNone/>
            </a:pPr>
            <a:endParaRPr lang="en-US" sz="2400" dirty="0" smtClean="0">
              <a:solidFill>
                <a:srgbClr val="00B050"/>
              </a:solidFill>
              <a:latin typeface="Calibri" pitchFamily="34" charset="0"/>
              <a:cs typeface="Calibri" pitchFamily="34" charset="0"/>
            </a:endParaRPr>
          </a:p>
          <a:p>
            <a:endParaRPr 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763000" cy="6477000"/>
          </a:xfrm>
        </p:spPr>
        <p:txBody>
          <a:bodyPr>
            <a:normAutofit fontScale="92500" lnSpcReduction="20000"/>
          </a:bodyPr>
          <a:lstStyle/>
          <a:p>
            <a:pPr marL="514350" indent="-514350" algn="just">
              <a:buFont typeface="Arial" pitchFamily="34" charset="0"/>
              <a:buChar char="•"/>
            </a:pPr>
            <a:r>
              <a:rPr lang="en-US" dirty="0" smtClean="0">
                <a:latin typeface="Calibri" pitchFamily="34" charset="0"/>
                <a:cs typeface="Calibri" pitchFamily="34" charset="0"/>
              </a:rPr>
              <a:t>Diets rich in polyunsaturated fatty acids (PUFAs), such as cod liver oil, other fish oils, fishmeal used as a protein concentrate, lard, linseed oil, soybean, and corn oils, may cause NMD, particularly in calves fed milk replacers containing these ingredients</a:t>
            </a:r>
          </a:p>
          <a:p>
            <a:pPr algn="just"/>
            <a:r>
              <a:rPr lang="en-US" dirty="0" smtClean="0">
                <a:latin typeface="Calibri" pitchFamily="34" charset="0"/>
                <a:cs typeface="Calibri" pitchFamily="34" charset="0"/>
              </a:rPr>
              <a:t>It is a degenerative disease of the skeletal and cardiac muscles occurring most commonly in sheep and cattle but found also in a wide range of animal species</a:t>
            </a:r>
          </a:p>
          <a:p>
            <a:pPr algn="just"/>
            <a:r>
              <a:rPr lang="en-US" dirty="0" smtClean="0">
                <a:latin typeface="Calibri" pitchFamily="34" charset="0"/>
                <a:cs typeface="Calibri" pitchFamily="34" charset="0"/>
              </a:rPr>
              <a:t>WMD is characterized by generalized weakness, stiffness, and deterioration of muscles</a:t>
            </a:r>
          </a:p>
          <a:p>
            <a:pPr algn="just"/>
            <a:r>
              <a:rPr lang="en-US" dirty="0" smtClean="0">
                <a:latin typeface="Calibri" pitchFamily="34" charset="0"/>
                <a:cs typeface="Calibri" pitchFamily="34" charset="0"/>
              </a:rPr>
              <a:t>Affected animals have difficulty standing and exhibit crossover walking and impaired suckling ability because the tongue musculature is affected</a:t>
            </a:r>
          </a:p>
          <a:p>
            <a:pPr algn="just"/>
            <a:r>
              <a:rPr lang="en-US" dirty="0" smtClean="0">
                <a:latin typeface="Calibri" pitchFamily="34" charset="0"/>
                <a:cs typeface="Calibri" pitchFamily="34" charset="0"/>
              </a:rPr>
              <a:t>Calves with WMD have chalky white striations, degeneration, and necrosis in the skeletal muscles and heart</a:t>
            </a:r>
          </a:p>
          <a:p>
            <a:pPr algn="just"/>
            <a:r>
              <a:rPr lang="en-US" dirty="0" smtClean="0">
                <a:latin typeface="Calibri" pitchFamily="34" charset="0"/>
                <a:cs typeface="Calibri" pitchFamily="34" charset="0"/>
              </a:rPr>
              <a:t>Death occurs suddenly from heart failure as a result of severe damage to the heart muscle</a:t>
            </a:r>
          </a:p>
          <a:p>
            <a:pPr algn="just"/>
            <a:r>
              <a:rPr lang="en-US" dirty="0" smtClean="0">
                <a:latin typeface="Calibri" pitchFamily="34" charset="0"/>
                <a:cs typeface="Calibri" pitchFamily="34" charset="0"/>
              </a:rPr>
              <a:t>Milder cases (in calves) , in which the chief clinical signs are stiffness and difficulty standing, dramatic, rapid improvement can result with vitamin E-Se injections</a:t>
            </a:r>
          </a:p>
          <a:p>
            <a:pPr algn="just"/>
            <a:endParaRPr lang="en-US" dirty="0" smtClean="0"/>
          </a:p>
          <a:p>
            <a:pPr algn="just"/>
            <a:endParaRPr lang="en-US" dirty="0" smtClean="0"/>
          </a:p>
          <a:p>
            <a:pPr algn="just"/>
            <a:endParaRPr lang="en-US" dirty="0" smtClean="0"/>
          </a:p>
          <a:p>
            <a:pPr algn="just"/>
            <a:endParaRPr lang="en-US" dirty="0" smtClean="0"/>
          </a:p>
          <a:p>
            <a:pPr algn="just">
              <a:buNone/>
            </a:pPr>
            <a:endParaRPr lang="en-US" dirty="0" smtClean="0"/>
          </a:p>
          <a:p>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quarter" idx="1"/>
          </p:nvPr>
        </p:nvSpPr>
        <p:spPr>
          <a:xfrm>
            <a:off x="152400" y="152400"/>
            <a:ext cx="8839200" cy="3124200"/>
          </a:xfrm>
        </p:spPr>
        <p:txBody>
          <a:bodyPr>
            <a:normAutofit/>
          </a:bodyPr>
          <a:lstStyle/>
          <a:p>
            <a:pPr algn="just"/>
            <a:r>
              <a:rPr lang="en-US" sz="2400" dirty="0" smtClean="0">
                <a:latin typeface="Calibri" pitchFamily="34" charset="0"/>
                <a:cs typeface="Calibri" pitchFamily="34" charset="0"/>
              </a:rPr>
              <a:t>In lambs, WMD (also known as stiff-lamb disease) , have motor disturbances such as unsteady gait ,stiffness in rear quarters, neck, and forelimb muscles; and arched back.</a:t>
            </a:r>
          </a:p>
          <a:p>
            <a:pPr algn="just"/>
            <a:r>
              <a:rPr lang="en-US" sz="2400" dirty="0" smtClean="0">
                <a:latin typeface="Calibri" pitchFamily="34" charset="0"/>
                <a:cs typeface="Calibri" pitchFamily="34" charset="0"/>
              </a:rPr>
              <a:t>Muscle tremor and perspiration are encountered in the acute form</a:t>
            </a:r>
            <a:endParaRPr lang="en-US" sz="2400" dirty="0">
              <a:latin typeface="Calibri" pitchFamily="34" charset="0"/>
              <a:cs typeface="Calibri" pitchFamily="34" charset="0"/>
            </a:endParaRPr>
          </a:p>
        </p:txBody>
      </p:sp>
      <p:pic>
        <p:nvPicPr>
          <p:cNvPr id="1026" name="Picture 2"/>
          <p:cNvPicPr>
            <a:picLocks noChangeAspect="1" noChangeArrowheads="1"/>
          </p:cNvPicPr>
          <p:nvPr/>
        </p:nvPicPr>
        <p:blipFill>
          <a:blip r:embed="rId2"/>
          <a:srcRect/>
          <a:stretch>
            <a:fillRect/>
          </a:stretch>
        </p:blipFill>
        <p:spPr bwMode="auto">
          <a:xfrm>
            <a:off x="4800600" y="2667000"/>
            <a:ext cx="3971925" cy="3886200"/>
          </a:xfrm>
          <a:prstGeom prst="rect">
            <a:avLst/>
          </a:prstGeom>
          <a:noFill/>
          <a:ln w="9525">
            <a:noFill/>
            <a:miter lim="800000"/>
            <a:headEnd/>
            <a:tailEnd/>
          </a:ln>
          <a:effectLst/>
        </p:spPr>
      </p:pic>
      <p:pic>
        <p:nvPicPr>
          <p:cNvPr id="1028" name="Picture 4"/>
          <p:cNvPicPr>
            <a:picLocks noChangeAspect="1" noChangeArrowheads="1"/>
          </p:cNvPicPr>
          <p:nvPr/>
        </p:nvPicPr>
        <p:blipFill>
          <a:blip r:embed="rId3"/>
          <a:srcRect/>
          <a:stretch>
            <a:fillRect/>
          </a:stretch>
        </p:blipFill>
        <p:spPr bwMode="auto">
          <a:xfrm>
            <a:off x="152400" y="2590800"/>
            <a:ext cx="3810000" cy="3943350"/>
          </a:xfrm>
          <a:prstGeom prst="rect">
            <a:avLst/>
          </a:prstGeom>
          <a:noFill/>
          <a:ln w="9525">
            <a:noFill/>
            <a:miter lim="800000"/>
            <a:headEnd/>
            <a:tailEnd/>
          </a:ln>
          <a:effec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sz="quarter" idx="1"/>
          </p:nvPr>
        </p:nvPicPr>
        <p:blipFill>
          <a:blip r:embed="rId2"/>
          <a:srcRect/>
          <a:stretch>
            <a:fillRect/>
          </a:stretch>
        </p:blipFill>
        <p:spPr bwMode="auto">
          <a:xfrm>
            <a:off x="228600" y="228600"/>
            <a:ext cx="8686800" cy="6400800"/>
          </a:xfrm>
          <a:prstGeom prst="rect">
            <a:avLst/>
          </a:prstGeom>
          <a:noFill/>
          <a:ln w="9525">
            <a:noFill/>
            <a:miter lim="800000"/>
            <a:headEnd/>
            <a:tailEnd/>
          </a:ln>
          <a:effec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Grp="1" noChangeAspect="1" noChangeArrowheads="1"/>
          </p:cNvPicPr>
          <p:nvPr>
            <p:ph sz="quarter" idx="1"/>
          </p:nvPr>
        </p:nvPicPr>
        <p:blipFill>
          <a:blip r:embed="rId2"/>
          <a:srcRect/>
          <a:stretch>
            <a:fillRect/>
          </a:stretch>
        </p:blipFill>
        <p:spPr bwMode="auto">
          <a:xfrm>
            <a:off x="228600" y="228600"/>
            <a:ext cx="8763000" cy="2680850"/>
          </a:xfrm>
          <a:prstGeom prst="rect">
            <a:avLst/>
          </a:prstGeom>
          <a:noFill/>
          <a:ln w="9525">
            <a:noFill/>
            <a:miter lim="800000"/>
            <a:headEnd/>
            <a:tailEnd/>
          </a:ln>
          <a:effectLst/>
        </p:spPr>
      </p:pic>
      <p:pic>
        <p:nvPicPr>
          <p:cNvPr id="2053" name="Picture 5"/>
          <p:cNvPicPr>
            <a:picLocks noChangeAspect="1" noChangeArrowheads="1"/>
          </p:cNvPicPr>
          <p:nvPr/>
        </p:nvPicPr>
        <p:blipFill>
          <a:blip r:embed="rId3"/>
          <a:srcRect/>
          <a:stretch>
            <a:fillRect/>
          </a:stretch>
        </p:blipFill>
        <p:spPr bwMode="auto">
          <a:xfrm>
            <a:off x="152400" y="3048000"/>
            <a:ext cx="8763000" cy="3629025"/>
          </a:xfrm>
          <a:prstGeom prst="rect">
            <a:avLst/>
          </a:prstGeom>
          <a:noFill/>
          <a:ln w="9525">
            <a:noFill/>
            <a:miter lim="800000"/>
            <a:headEnd/>
            <a:tailEnd/>
          </a:ln>
          <a:effec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a:srcRect/>
          <a:stretch>
            <a:fillRect/>
          </a:stretch>
        </p:blipFill>
        <p:spPr bwMode="auto">
          <a:xfrm>
            <a:off x="152400" y="0"/>
            <a:ext cx="8763000" cy="6705600"/>
          </a:xfrm>
          <a:prstGeom prst="rect">
            <a:avLst/>
          </a:prstGeom>
          <a:noFill/>
          <a:ln w="9525">
            <a:noFill/>
            <a:miter lim="800000"/>
            <a:headEnd/>
            <a:tailEnd/>
          </a:ln>
          <a:effectLst/>
        </p:spPr>
      </p:pic>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Equity">
  <a:themeElements>
    <a:clrScheme name="Equity">
      <a:dk1>
        <a:sysClr val="windowText" lastClr="000000"/>
      </a:dk1>
      <a:lt1>
        <a:sysClr val="window" lastClr="FFFFFF"/>
      </a:lt1>
      <a:dk2>
        <a:srgbClr val="696464"/>
      </a:dk2>
      <a:lt2>
        <a:srgbClr val="E9E5DC"/>
      </a:lt2>
      <a:accent1>
        <a:srgbClr val="D34817"/>
      </a:accent1>
      <a:accent2>
        <a:srgbClr val="9B2D1F"/>
      </a:accent2>
      <a:accent3>
        <a:srgbClr val="A28E6A"/>
      </a:accent3>
      <a:accent4>
        <a:srgbClr val="956251"/>
      </a:accent4>
      <a:accent5>
        <a:srgbClr val="918485"/>
      </a:accent5>
      <a:accent6>
        <a:srgbClr val="855D5D"/>
      </a:accent6>
      <a:hlink>
        <a:srgbClr val="CC9900"/>
      </a:hlink>
      <a:folHlink>
        <a:srgbClr val="96A9A9"/>
      </a:folHlink>
    </a:clrScheme>
    <a:fontScheme name="Equity">
      <a:majorFont>
        <a:latin typeface="Franklin Gothic Book"/>
        <a:ea typeface=""/>
        <a:cs typeface=""/>
        <a:font script="Grek" typeface="Calibri"/>
        <a:font script="Cyrl" typeface="Calibri"/>
        <a:font script="Jpan" typeface="HGｺﾞｼｯｸM"/>
        <a:font script="Hang" typeface="바탕"/>
        <a:font script="Hans" typeface="幼圆"/>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Perpetua"/>
        <a:ea typeface=""/>
        <a:cs typeface=""/>
        <a:font script="Grek" typeface="Cambria"/>
        <a:font script="Cyrl" typeface="Cambria"/>
        <a:font script="Jpan" typeface="HG創英ﾌﾟﾚｾﾞﾝｽEB"/>
        <a:font script="Hang" typeface="맑은 고딕"/>
        <a:font script="Hans" typeface="宋体"/>
        <a:font script="Hant" typeface="新細明體"/>
        <a:font script="Arab" typeface="Times New Roman"/>
        <a:font script="Hebr" typeface="Aharoni"/>
        <a:font script="Thai" typeface="Eucrosia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Equity">
      <a:fillStyleLst>
        <a:solidFill>
          <a:schemeClr val="phClr"/>
        </a:solidFill>
        <a:blipFill>
          <a:blip xmlns:r="http://schemas.openxmlformats.org/officeDocument/2006/relationships" r:embed="rId1">
            <a:duotone>
              <a:schemeClr val="phClr">
                <a:tint val="30000"/>
                <a:satMod val="300000"/>
              </a:schemeClr>
              <a:schemeClr val="phClr">
                <a:tint val="40000"/>
                <a:satMod val="200000"/>
              </a:schemeClr>
            </a:duotone>
          </a:blip>
          <a:tile tx="0" ty="0" sx="70000" sy="70000" flip="none" algn="ctr"/>
        </a:blipFill>
        <a:blipFill>
          <a:blip xmlns:r="http://schemas.openxmlformats.org/officeDocument/2006/relationships" r:embed="rId1">
            <a:duotone>
              <a:schemeClr val="phClr">
                <a:shade val="22000"/>
                <a:satMod val="160000"/>
              </a:schemeClr>
              <a:schemeClr val="phClr">
                <a:shade val="45000"/>
                <a:satMod val="100000"/>
              </a:schemeClr>
            </a:duotone>
          </a:blip>
          <a:tile tx="0" ty="0" sx="65000" sy="65000" flip="none" algn="ctr"/>
        </a:blipFill>
      </a:fillStyleLst>
      <a:lnStyleLst>
        <a:ln w="9525" cap="flat" cmpd="sng" algn="ctr">
          <a:solidFill>
            <a:schemeClr val="phClr">
              <a:shade val="60000"/>
              <a:satMod val="110000"/>
            </a:schemeClr>
          </a:solidFill>
          <a:prstDash val="solid"/>
        </a:ln>
        <a:ln w="127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algn="t" rotWithShape="0">
              <a:srgbClr val="000000">
                <a:alpha val="50000"/>
              </a:srgbClr>
            </a:outerShdw>
          </a:effectLst>
        </a:effectStyle>
        <a:effectStyle>
          <a:effectLst>
            <a:outerShdw blurRad="38100" dist="25400" dir="5400000" algn="t" rotWithShape="0">
              <a:srgbClr val="000000">
                <a:alpha val="50000"/>
              </a:srgbClr>
            </a:outerShdw>
          </a:effectLst>
        </a:effectStyle>
        <a:effectStyle>
          <a:effectLst>
            <a:outerShdw blurRad="50800" dist="50800" dir="5400000" algn="t" rotWithShape="0">
              <a:srgbClr val="000000">
                <a:alpha val="60000"/>
              </a:srgbClr>
            </a:outerShdw>
          </a:effectLst>
          <a:scene3d>
            <a:camera prst="isometricBottomUp" fov="0">
              <a:rot lat="0" lon="0" rev="0"/>
            </a:camera>
            <a:lightRig rig="soft" dir="b">
              <a:rot lat="0" lon="0" rev="9000000"/>
            </a:lightRig>
          </a:scene3d>
          <a:sp3d contourW="35000" prstMaterial="matte">
            <a:bevelT w="45000" h="38100" prst="convex"/>
            <a:contourClr>
              <a:schemeClr val="phClr">
                <a:tint val="10000"/>
                <a:satMod val="130000"/>
              </a:schemeClr>
            </a:contourClr>
          </a:sp3d>
        </a:effectStyle>
      </a:effectStyleLst>
      <a:bgFillStyleLst>
        <a:solidFill>
          <a:schemeClr val="phClr"/>
        </a:solidFill>
        <a:gradFill rotWithShape="1">
          <a:gsLst>
            <a:gs pos="0">
              <a:schemeClr val="phClr">
                <a:shade val="40000"/>
                <a:satMod val="165000"/>
              </a:schemeClr>
            </a:gs>
            <a:gs pos="50000">
              <a:schemeClr val="phClr">
                <a:shade val="80000"/>
                <a:satMod val="155000"/>
              </a:schemeClr>
            </a:gs>
            <a:gs pos="100000">
              <a:schemeClr val="phClr">
                <a:tint val="95000"/>
                <a:satMod val="200000"/>
              </a:schemeClr>
            </a:gs>
          </a:gsLst>
          <a:lin ang="16200000" scaled="1"/>
        </a:gradFill>
        <a:blipFill>
          <a:blip xmlns:r="http://schemas.openxmlformats.org/officeDocument/2006/relationships" r:embed="rId1">
            <a:duotone>
              <a:schemeClr val="phClr">
                <a:tint val="95000"/>
                <a:satMod val="200000"/>
              </a:schemeClr>
              <a:schemeClr val="phClr">
                <a:shade val="80000"/>
                <a:satMod val="100000"/>
              </a:schemeClr>
            </a:duotone>
          </a:blip>
          <a:tile tx="0" ty="0" sx="55000" sy="5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Equity</Template>
  <TotalTime>270</TotalTime>
  <Words>863</Words>
  <Application>Microsoft Office PowerPoint</Application>
  <PresentationFormat>On-screen Show (4:3)</PresentationFormat>
  <Paragraphs>58</Paragraphs>
  <Slides>11</Slides>
  <Notes>0</Notes>
  <HiddenSlides>0</HiddenSlides>
  <MMClips>0</MMClips>
  <ScaleCrop>false</ScaleCrop>
  <HeadingPairs>
    <vt:vector size="4" baseType="variant">
      <vt:variant>
        <vt:lpstr>Theme</vt:lpstr>
      </vt:variant>
      <vt:variant>
        <vt:i4>1</vt:i4>
      </vt:variant>
      <vt:variant>
        <vt:lpstr>Slide Titles</vt:lpstr>
      </vt:variant>
      <vt:variant>
        <vt:i4>11</vt:i4>
      </vt:variant>
    </vt:vector>
  </HeadingPairs>
  <TitlesOfParts>
    <vt:vector size="12" baseType="lpstr">
      <vt:lpstr>Equity</vt:lpstr>
      <vt:lpstr>Se- and VE-responsive or deficiency diseases</vt:lpstr>
      <vt:lpstr>Slide 2</vt:lpstr>
      <vt:lpstr>Slide 3</vt:lpstr>
      <vt:lpstr>Slide 4</vt:lpstr>
      <vt:lpstr>Slide 5</vt:lpstr>
      <vt:lpstr>Slide 6</vt:lpstr>
      <vt:lpstr>Slide 7</vt:lpstr>
      <vt:lpstr>Slide 8</vt:lpstr>
      <vt:lpstr>Slide 9</vt:lpstr>
      <vt:lpstr>Slide 10</vt:lpstr>
      <vt:lpstr>Slide 11</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Se- and VE-responsive or deficiency diseases</dc:title>
  <dc:creator>ANIL KUMAR</dc:creator>
  <cp:lastModifiedBy>ANIL KUMAR</cp:lastModifiedBy>
  <cp:revision>36</cp:revision>
  <dcterms:created xsi:type="dcterms:W3CDTF">2006-08-16T00:00:00Z</dcterms:created>
  <dcterms:modified xsi:type="dcterms:W3CDTF">2021-05-11T17:47:04Z</dcterms:modified>
</cp:coreProperties>
</file>