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18A27-5794-4634-8C18-E99AE126C1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C63AEC5-6DAD-4867-BFB5-9DD103580ABE}">
      <dgm:prSet custT="1"/>
      <dgm:spPr/>
      <dgm:t>
        <a:bodyPr/>
        <a:lstStyle/>
        <a:p>
          <a:r>
            <a:rPr lang="en-US" sz="1800" dirty="0"/>
            <a:t>Primary (INITIAL SHOCK)</a:t>
          </a:r>
        </a:p>
      </dgm:t>
    </dgm:pt>
    <dgm:pt modelId="{3877117A-AD32-4C0E-B4AD-DF5BE4AE52E4}" type="parTrans" cxnId="{CD801579-723F-4928-B986-A8B0945C7DC1}">
      <dgm:prSet/>
      <dgm:spPr/>
      <dgm:t>
        <a:bodyPr/>
        <a:lstStyle/>
        <a:p>
          <a:endParaRPr lang="en-US"/>
        </a:p>
      </dgm:t>
    </dgm:pt>
    <dgm:pt modelId="{DAD82164-AA5C-4D36-9C4A-3D8C094C5774}" type="sibTrans" cxnId="{CD801579-723F-4928-B986-A8B0945C7DC1}">
      <dgm:prSet/>
      <dgm:spPr/>
      <dgm:t>
        <a:bodyPr/>
        <a:lstStyle/>
        <a:p>
          <a:endParaRPr lang="en-US"/>
        </a:p>
      </dgm:t>
    </dgm:pt>
    <dgm:pt modelId="{7A206C74-9BE9-4F5A-83A8-2BF5DC355F11}">
      <dgm:prSet custT="1"/>
      <dgm:spPr/>
      <dgm:t>
        <a:bodyPr/>
        <a:lstStyle/>
        <a:p>
          <a:r>
            <a:rPr lang="en-US" sz="1800" dirty="0"/>
            <a:t>Secondary (TRUE SHOCK)</a:t>
          </a:r>
        </a:p>
      </dgm:t>
    </dgm:pt>
    <dgm:pt modelId="{41B50408-C46F-4EA1-A32F-A32510198D3F}" type="parTrans" cxnId="{B76D3761-CC23-4EA0-BEA0-101554418140}">
      <dgm:prSet/>
      <dgm:spPr/>
      <dgm:t>
        <a:bodyPr/>
        <a:lstStyle/>
        <a:p>
          <a:endParaRPr lang="en-US"/>
        </a:p>
      </dgm:t>
    </dgm:pt>
    <dgm:pt modelId="{66DD9150-3357-4EC6-9234-C27633AF7000}" type="sibTrans" cxnId="{B76D3761-CC23-4EA0-BEA0-101554418140}">
      <dgm:prSet/>
      <dgm:spPr/>
      <dgm:t>
        <a:bodyPr/>
        <a:lstStyle/>
        <a:p>
          <a:endParaRPr lang="en-US"/>
        </a:p>
      </dgm:t>
    </dgm:pt>
    <dgm:pt modelId="{D8426690-8EAE-4C61-BF5F-0A22FAC1C35F}">
      <dgm:prSet custT="1"/>
      <dgm:spPr/>
      <dgm:t>
        <a:bodyPr/>
        <a:lstStyle/>
        <a:p>
          <a:r>
            <a:rPr lang="en-US" sz="1800"/>
            <a:t>Anaphylactic (Type I immunologic reaction)</a:t>
          </a:r>
        </a:p>
      </dgm:t>
    </dgm:pt>
    <dgm:pt modelId="{348C1835-4504-445D-A9B6-B4A0BE2684FC}" type="parTrans" cxnId="{4E80E3AF-CAD7-4A89-8BAF-EFAAFF513169}">
      <dgm:prSet/>
      <dgm:spPr/>
      <dgm:t>
        <a:bodyPr/>
        <a:lstStyle/>
        <a:p>
          <a:endParaRPr lang="en-US"/>
        </a:p>
      </dgm:t>
    </dgm:pt>
    <dgm:pt modelId="{69219529-C3DA-40A2-BA59-BCC4D4044A74}" type="sibTrans" cxnId="{4E80E3AF-CAD7-4A89-8BAF-EFAAFF513169}">
      <dgm:prSet/>
      <dgm:spPr/>
      <dgm:t>
        <a:bodyPr/>
        <a:lstStyle/>
        <a:p>
          <a:endParaRPr lang="en-US"/>
        </a:p>
      </dgm:t>
    </dgm:pt>
    <dgm:pt modelId="{20E34C60-AEBB-4118-BD26-FC50702ADA80}">
      <dgm:prSet custT="1"/>
      <dgm:spPr/>
      <dgm:t>
        <a:bodyPr/>
        <a:lstStyle/>
        <a:p>
          <a:r>
            <a:rPr lang="en-US" sz="1800" dirty="0"/>
            <a:t>True shock- circulatory imbalance between oxygen  supply and oxygen requirements at cellular level; hence  name CIRCULATORY SHOCK</a:t>
          </a:r>
        </a:p>
      </dgm:t>
    </dgm:pt>
    <dgm:pt modelId="{8FE4609F-3CF8-4237-A72D-63C633A13741}" type="parTrans" cxnId="{48A49AA8-9867-4159-9EBA-AB918207A325}">
      <dgm:prSet/>
      <dgm:spPr/>
      <dgm:t>
        <a:bodyPr/>
        <a:lstStyle/>
        <a:p>
          <a:endParaRPr lang="en-US"/>
        </a:p>
      </dgm:t>
    </dgm:pt>
    <dgm:pt modelId="{84CB41F4-A1AD-4B64-AD25-3A5F47A4D450}" type="sibTrans" cxnId="{48A49AA8-9867-4159-9EBA-AB918207A325}">
      <dgm:prSet/>
      <dgm:spPr/>
      <dgm:t>
        <a:bodyPr/>
        <a:lstStyle/>
        <a:p>
          <a:endParaRPr lang="en-US"/>
        </a:p>
      </dgm:t>
    </dgm:pt>
    <dgm:pt modelId="{B6EFB355-8669-4BBD-B391-3E8E0837CF9E}" type="pres">
      <dgm:prSet presAssocID="{02918A27-5794-4634-8C18-E99AE126C1D3}" presName="root" presStyleCnt="0">
        <dgm:presLayoutVars>
          <dgm:dir/>
          <dgm:resizeHandles val="exact"/>
        </dgm:presLayoutVars>
      </dgm:prSet>
      <dgm:spPr/>
    </dgm:pt>
    <dgm:pt modelId="{A35261DC-4C00-4EAE-A6AE-5F994F977CD0}" type="pres">
      <dgm:prSet presAssocID="{AC63AEC5-6DAD-4867-BFB5-9DD103580ABE}" presName="compNode" presStyleCnt="0"/>
      <dgm:spPr/>
    </dgm:pt>
    <dgm:pt modelId="{7EA5D48A-605A-4715-9159-A3FBAC6EFD51}" type="pres">
      <dgm:prSet presAssocID="{AC63AEC5-6DAD-4867-BFB5-9DD103580ABE}" presName="bgRect" presStyleLbl="bgShp" presStyleIdx="0" presStyleCnt="4"/>
      <dgm:spPr/>
    </dgm:pt>
    <dgm:pt modelId="{E8892CB8-905F-485E-AF11-F1C95ABAE08F}" type="pres">
      <dgm:prSet presAssocID="{AC63AEC5-6DAD-4867-BFB5-9DD103580AB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"/>
        </a:ext>
      </dgm:extLst>
    </dgm:pt>
    <dgm:pt modelId="{6FA62556-3529-4548-BFE3-162A813BD4B8}" type="pres">
      <dgm:prSet presAssocID="{AC63AEC5-6DAD-4867-BFB5-9DD103580ABE}" presName="spaceRect" presStyleCnt="0"/>
      <dgm:spPr/>
    </dgm:pt>
    <dgm:pt modelId="{AAAA816E-A9D0-48F4-A8A3-6FCCB0EA54BB}" type="pres">
      <dgm:prSet presAssocID="{AC63AEC5-6DAD-4867-BFB5-9DD103580ABE}" presName="parTx" presStyleLbl="revTx" presStyleIdx="0" presStyleCnt="4">
        <dgm:presLayoutVars>
          <dgm:chMax val="0"/>
          <dgm:chPref val="0"/>
        </dgm:presLayoutVars>
      </dgm:prSet>
      <dgm:spPr/>
    </dgm:pt>
    <dgm:pt modelId="{5AD80949-66E3-4683-BC03-807E8F2C82AE}" type="pres">
      <dgm:prSet presAssocID="{DAD82164-AA5C-4D36-9C4A-3D8C094C5774}" presName="sibTrans" presStyleCnt="0"/>
      <dgm:spPr/>
    </dgm:pt>
    <dgm:pt modelId="{AD5F9AAC-C7AF-4A2E-A92B-482719CEAD45}" type="pres">
      <dgm:prSet presAssocID="{7A206C74-9BE9-4F5A-83A8-2BF5DC355F11}" presName="compNode" presStyleCnt="0"/>
      <dgm:spPr/>
    </dgm:pt>
    <dgm:pt modelId="{D8700D9D-0A02-4F16-86EE-54169AAD4A11}" type="pres">
      <dgm:prSet presAssocID="{7A206C74-9BE9-4F5A-83A8-2BF5DC355F11}" presName="bgRect" presStyleLbl="bgShp" presStyleIdx="1" presStyleCnt="4"/>
      <dgm:spPr/>
    </dgm:pt>
    <dgm:pt modelId="{E398EF27-0389-414B-89EC-67B0EFD82FB9}" type="pres">
      <dgm:prSet presAssocID="{7A206C74-9BE9-4F5A-83A8-2BF5DC355F1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2C0B1C72-A6A4-485A-BC92-4522077E6B07}" type="pres">
      <dgm:prSet presAssocID="{7A206C74-9BE9-4F5A-83A8-2BF5DC355F11}" presName="spaceRect" presStyleCnt="0"/>
      <dgm:spPr/>
    </dgm:pt>
    <dgm:pt modelId="{F00BF9BF-FE38-44CF-8606-E6E8DCFDD515}" type="pres">
      <dgm:prSet presAssocID="{7A206C74-9BE9-4F5A-83A8-2BF5DC355F11}" presName="parTx" presStyleLbl="revTx" presStyleIdx="1" presStyleCnt="4">
        <dgm:presLayoutVars>
          <dgm:chMax val="0"/>
          <dgm:chPref val="0"/>
        </dgm:presLayoutVars>
      </dgm:prSet>
      <dgm:spPr/>
    </dgm:pt>
    <dgm:pt modelId="{26D8CFE1-5AF1-4CD0-A04F-9F77353EBA73}" type="pres">
      <dgm:prSet presAssocID="{66DD9150-3357-4EC6-9234-C27633AF7000}" presName="sibTrans" presStyleCnt="0"/>
      <dgm:spPr/>
    </dgm:pt>
    <dgm:pt modelId="{826874A1-402D-45AC-9916-4B1C4302F1FC}" type="pres">
      <dgm:prSet presAssocID="{D8426690-8EAE-4C61-BF5F-0A22FAC1C35F}" presName="compNode" presStyleCnt="0"/>
      <dgm:spPr/>
    </dgm:pt>
    <dgm:pt modelId="{1B108EBE-93EA-434D-BDEF-F495F9B2B3E6}" type="pres">
      <dgm:prSet presAssocID="{D8426690-8EAE-4C61-BF5F-0A22FAC1C35F}" presName="bgRect" presStyleLbl="bgShp" presStyleIdx="2" presStyleCnt="4"/>
      <dgm:spPr/>
    </dgm:pt>
    <dgm:pt modelId="{BA516520-8C89-4591-B1D3-6FE085A1EDE9}" type="pres">
      <dgm:prSet presAssocID="{D8426690-8EAE-4C61-BF5F-0A22FAC1C35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AB009C48-0C7C-4FAB-AE47-DCE840E27D5F}" type="pres">
      <dgm:prSet presAssocID="{D8426690-8EAE-4C61-BF5F-0A22FAC1C35F}" presName="spaceRect" presStyleCnt="0"/>
      <dgm:spPr/>
    </dgm:pt>
    <dgm:pt modelId="{A6C807C4-421B-4778-A32B-DD3E38F15A1D}" type="pres">
      <dgm:prSet presAssocID="{D8426690-8EAE-4C61-BF5F-0A22FAC1C35F}" presName="parTx" presStyleLbl="revTx" presStyleIdx="2" presStyleCnt="4">
        <dgm:presLayoutVars>
          <dgm:chMax val="0"/>
          <dgm:chPref val="0"/>
        </dgm:presLayoutVars>
      </dgm:prSet>
      <dgm:spPr/>
    </dgm:pt>
    <dgm:pt modelId="{BD40DF5E-3472-4169-9B33-8C1D0E5FE827}" type="pres">
      <dgm:prSet presAssocID="{69219529-C3DA-40A2-BA59-BCC4D4044A74}" presName="sibTrans" presStyleCnt="0"/>
      <dgm:spPr/>
    </dgm:pt>
    <dgm:pt modelId="{27DC49E4-FEF0-4A3A-AA73-FF3B0465B746}" type="pres">
      <dgm:prSet presAssocID="{20E34C60-AEBB-4118-BD26-FC50702ADA80}" presName="compNode" presStyleCnt="0"/>
      <dgm:spPr/>
    </dgm:pt>
    <dgm:pt modelId="{4F42DB86-0E31-4E17-92EC-4A1B13D52B8C}" type="pres">
      <dgm:prSet presAssocID="{20E34C60-AEBB-4118-BD26-FC50702ADA80}" presName="bgRect" presStyleLbl="bgShp" presStyleIdx="3" presStyleCnt="4"/>
      <dgm:spPr/>
    </dgm:pt>
    <dgm:pt modelId="{7F8E6BEF-8F33-4022-8CB0-8E61E8CB33C1}" type="pres">
      <dgm:prSet presAssocID="{20E34C60-AEBB-4118-BD26-FC50702ADA8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idney"/>
        </a:ext>
      </dgm:extLst>
    </dgm:pt>
    <dgm:pt modelId="{A9C7A8CB-C42C-4E4E-B2B8-3489B2031424}" type="pres">
      <dgm:prSet presAssocID="{20E34C60-AEBB-4118-BD26-FC50702ADA80}" presName="spaceRect" presStyleCnt="0"/>
      <dgm:spPr/>
    </dgm:pt>
    <dgm:pt modelId="{2BB17D3B-BC5B-4645-998E-D477B5A81780}" type="pres">
      <dgm:prSet presAssocID="{20E34C60-AEBB-4118-BD26-FC50702ADA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76D3761-CC23-4EA0-BEA0-101554418140}" srcId="{02918A27-5794-4634-8C18-E99AE126C1D3}" destId="{7A206C74-9BE9-4F5A-83A8-2BF5DC355F11}" srcOrd="1" destOrd="0" parTransId="{41B50408-C46F-4EA1-A32F-A32510198D3F}" sibTransId="{66DD9150-3357-4EC6-9234-C27633AF7000}"/>
    <dgm:cxn modelId="{2E1F4F48-D47D-47A7-915C-FF9DBA818AFF}" type="presOf" srcId="{D8426690-8EAE-4C61-BF5F-0A22FAC1C35F}" destId="{A6C807C4-421B-4778-A32B-DD3E38F15A1D}" srcOrd="0" destOrd="0" presId="urn:microsoft.com/office/officeart/2018/2/layout/IconVerticalSolidList"/>
    <dgm:cxn modelId="{F50D1172-1D67-4424-A694-A954C59DBD65}" type="presOf" srcId="{20E34C60-AEBB-4118-BD26-FC50702ADA80}" destId="{2BB17D3B-BC5B-4645-998E-D477B5A81780}" srcOrd="0" destOrd="0" presId="urn:microsoft.com/office/officeart/2018/2/layout/IconVerticalSolidList"/>
    <dgm:cxn modelId="{CD801579-723F-4928-B986-A8B0945C7DC1}" srcId="{02918A27-5794-4634-8C18-E99AE126C1D3}" destId="{AC63AEC5-6DAD-4867-BFB5-9DD103580ABE}" srcOrd="0" destOrd="0" parTransId="{3877117A-AD32-4C0E-B4AD-DF5BE4AE52E4}" sibTransId="{DAD82164-AA5C-4D36-9C4A-3D8C094C5774}"/>
    <dgm:cxn modelId="{48A49AA8-9867-4159-9EBA-AB918207A325}" srcId="{02918A27-5794-4634-8C18-E99AE126C1D3}" destId="{20E34C60-AEBB-4118-BD26-FC50702ADA80}" srcOrd="3" destOrd="0" parTransId="{8FE4609F-3CF8-4237-A72D-63C633A13741}" sibTransId="{84CB41F4-A1AD-4B64-AD25-3A5F47A4D450}"/>
    <dgm:cxn modelId="{4E80E3AF-CAD7-4A89-8BAF-EFAAFF513169}" srcId="{02918A27-5794-4634-8C18-E99AE126C1D3}" destId="{D8426690-8EAE-4C61-BF5F-0A22FAC1C35F}" srcOrd="2" destOrd="0" parTransId="{348C1835-4504-445D-A9B6-B4A0BE2684FC}" sibTransId="{69219529-C3DA-40A2-BA59-BCC4D4044A74}"/>
    <dgm:cxn modelId="{C6B7C1C2-1E89-49B2-A2EA-168014427373}" type="presOf" srcId="{02918A27-5794-4634-8C18-E99AE126C1D3}" destId="{B6EFB355-8669-4BBD-B391-3E8E0837CF9E}" srcOrd="0" destOrd="0" presId="urn:microsoft.com/office/officeart/2018/2/layout/IconVerticalSolidList"/>
    <dgm:cxn modelId="{88C10AD5-53B1-4FDF-AABE-F86A5A6B98C6}" type="presOf" srcId="{7A206C74-9BE9-4F5A-83A8-2BF5DC355F11}" destId="{F00BF9BF-FE38-44CF-8606-E6E8DCFDD515}" srcOrd="0" destOrd="0" presId="urn:microsoft.com/office/officeart/2018/2/layout/IconVerticalSolidList"/>
    <dgm:cxn modelId="{337121E3-0C9A-47E2-A3AD-E7DCCF7864B4}" type="presOf" srcId="{AC63AEC5-6DAD-4867-BFB5-9DD103580ABE}" destId="{AAAA816E-A9D0-48F4-A8A3-6FCCB0EA54BB}" srcOrd="0" destOrd="0" presId="urn:microsoft.com/office/officeart/2018/2/layout/IconVerticalSolidList"/>
    <dgm:cxn modelId="{94AA291B-8B47-4D65-B3E9-00E1335CD369}" type="presParOf" srcId="{B6EFB355-8669-4BBD-B391-3E8E0837CF9E}" destId="{A35261DC-4C00-4EAE-A6AE-5F994F977CD0}" srcOrd="0" destOrd="0" presId="urn:microsoft.com/office/officeart/2018/2/layout/IconVerticalSolidList"/>
    <dgm:cxn modelId="{CFAA9873-9060-4DCB-8F21-3AF889BC7FA6}" type="presParOf" srcId="{A35261DC-4C00-4EAE-A6AE-5F994F977CD0}" destId="{7EA5D48A-605A-4715-9159-A3FBAC6EFD51}" srcOrd="0" destOrd="0" presId="urn:microsoft.com/office/officeart/2018/2/layout/IconVerticalSolidList"/>
    <dgm:cxn modelId="{7B98524E-AC34-4918-84B3-EC15DDCFEFF0}" type="presParOf" srcId="{A35261DC-4C00-4EAE-A6AE-5F994F977CD0}" destId="{E8892CB8-905F-485E-AF11-F1C95ABAE08F}" srcOrd="1" destOrd="0" presId="urn:microsoft.com/office/officeart/2018/2/layout/IconVerticalSolidList"/>
    <dgm:cxn modelId="{DD84F539-C358-4D1E-B3BC-7DDD24103BA1}" type="presParOf" srcId="{A35261DC-4C00-4EAE-A6AE-5F994F977CD0}" destId="{6FA62556-3529-4548-BFE3-162A813BD4B8}" srcOrd="2" destOrd="0" presId="urn:microsoft.com/office/officeart/2018/2/layout/IconVerticalSolidList"/>
    <dgm:cxn modelId="{4ED0CA48-8376-4A0F-9A6B-1F76D42EB811}" type="presParOf" srcId="{A35261DC-4C00-4EAE-A6AE-5F994F977CD0}" destId="{AAAA816E-A9D0-48F4-A8A3-6FCCB0EA54BB}" srcOrd="3" destOrd="0" presId="urn:microsoft.com/office/officeart/2018/2/layout/IconVerticalSolidList"/>
    <dgm:cxn modelId="{6723C657-D0EA-4877-A04F-9278D0383734}" type="presParOf" srcId="{B6EFB355-8669-4BBD-B391-3E8E0837CF9E}" destId="{5AD80949-66E3-4683-BC03-807E8F2C82AE}" srcOrd="1" destOrd="0" presId="urn:microsoft.com/office/officeart/2018/2/layout/IconVerticalSolidList"/>
    <dgm:cxn modelId="{5442DEB5-2F90-41E1-AE9C-3D7FC478548D}" type="presParOf" srcId="{B6EFB355-8669-4BBD-B391-3E8E0837CF9E}" destId="{AD5F9AAC-C7AF-4A2E-A92B-482719CEAD45}" srcOrd="2" destOrd="0" presId="urn:microsoft.com/office/officeart/2018/2/layout/IconVerticalSolidList"/>
    <dgm:cxn modelId="{A6C8E84A-0E18-4FDD-8EBF-9C6DCD87C838}" type="presParOf" srcId="{AD5F9AAC-C7AF-4A2E-A92B-482719CEAD45}" destId="{D8700D9D-0A02-4F16-86EE-54169AAD4A11}" srcOrd="0" destOrd="0" presId="urn:microsoft.com/office/officeart/2018/2/layout/IconVerticalSolidList"/>
    <dgm:cxn modelId="{D461A0C7-C719-4C02-8E8D-98AC1B31A473}" type="presParOf" srcId="{AD5F9AAC-C7AF-4A2E-A92B-482719CEAD45}" destId="{E398EF27-0389-414B-89EC-67B0EFD82FB9}" srcOrd="1" destOrd="0" presId="urn:microsoft.com/office/officeart/2018/2/layout/IconVerticalSolidList"/>
    <dgm:cxn modelId="{B6B98E55-9DDA-46A0-B3AE-61036660519B}" type="presParOf" srcId="{AD5F9AAC-C7AF-4A2E-A92B-482719CEAD45}" destId="{2C0B1C72-A6A4-485A-BC92-4522077E6B07}" srcOrd="2" destOrd="0" presId="urn:microsoft.com/office/officeart/2018/2/layout/IconVerticalSolidList"/>
    <dgm:cxn modelId="{C9BC8F2F-9529-40B9-A825-ED38B73C4DA8}" type="presParOf" srcId="{AD5F9AAC-C7AF-4A2E-A92B-482719CEAD45}" destId="{F00BF9BF-FE38-44CF-8606-E6E8DCFDD515}" srcOrd="3" destOrd="0" presId="urn:microsoft.com/office/officeart/2018/2/layout/IconVerticalSolidList"/>
    <dgm:cxn modelId="{4C642D83-939B-4EE8-AECF-50A89640AA2E}" type="presParOf" srcId="{B6EFB355-8669-4BBD-B391-3E8E0837CF9E}" destId="{26D8CFE1-5AF1-4CD0-A04F-9F77353EBA73}" srcOrd="3" destOrd="0" presId="urn:microsoft.com/office/officeart/2018/2/layout/IconVerticalSolidList"/>
    <dgm:cxn modelId="{8C756268-9E55-44D9-A013-787B9419B53F}" type="presParOf" srcId="{B6EFB355-8669-4BBD-B391-3E8E0837CF9E}" destId="{826874A1-402D-45AC-9916-4B1C4302F1FC}" srcOrd="4" destOrd="0" presId="urn:microsoft.com/office/officeart/2018/2/layout/IconVerticalSolidList"/>
    <dgm:cxn modelId="{7F3FCE8D-A7FC-4712-B7E9-F3A03539934B}" type="presParOf" srcId="{826874A1-402D-45AC-9916-4B1C4302F1FC}" destId="{1B108EBE-93EA-434D-BDEF-F495F9B2B3E6}" srcOrd="0" destOrd="0" presId="urn:microsoft.com/office/officeart/2018/2/layout/IconVerticalSolidList"/>
    <dgm:cxn modelId="{E2F18559-997F-4FDE-AA08-EAA912BDE145}" type="presParOf" srcId="{826874A1-402D-45AC-9916-4B1C4302F1FC}" destId="{BA516520-8C89-4591-B1D3-6FE085A1EDE9}" srcOrd="1" destOrd="0" presId="urn:microsoft.com/office/officeart/2018/2/layout/IconVerticalSolidList"/>
    <dgm:cxn modelId="{CCEFC861-CAF6-4821-87AE-B133D2652374}" type="presParOf" srcId="{826874A1-402D-45AC-9916-4B1C4302F1FC}" destId="{AB009C48-0C7C-4FAB-AE47-DCE840E27D5F}" srcOrd="2" destOrd="0" presId="urn:microsoft.com/office/officeart/2018/2/layout/IconVerticalSolidList"/>
    <dgm:cxn modelId="{C012CFF5-1691-4FE5-8A9C-300BD78304A7}" type="presParOf" srcId="{826874A1-402D-45AC-9916-4B1C4302F1FC}" destId="{A6C807C4-421B-4778-A32B-DD3E38F15A1D}" srcOrd="3" destOrd="0" presId="urn:microsoft.com/office/officeart/2018/2/layout/IconVerticalSolidList"/>
    <dgm:cxn modelId="{97F09D62-3CBA-41B6-86D9-5C18B75250EC}" type="presParOf" srcId="{B6EFB355-8669-4BBD-B391-3E8E0837CF9E}" destId="{BD40DF5E-3472-4169-9B33-8C1D0E5FE827}" srcOrd="5" destOrd="0" presId="urn:microsoft.com/office/officeart/2018/2/layout/IconVerticalSolidList"/>
    <dgm:cxn modelId="{35594F29-5E04-4D4D-8B1D-CC3C447A6DDD}" type="presParOf" srcId="{B6EFB355-8669-4BBD-B391-3E8E0837CF9E}" destId="{27DC49E4-FEF0-4A3A-AA73-FF3B0465B746}" srcOrd="6" destOrd="0" presId="urn:microsoft.com/office/officeart/2018/2/layout/IconVerticalSolidList"/>
    <dgm:cxn modelId="{1F84DF18-21D7-4594-9250-8285C09A34A2}" type="presParOf" srcId="{27DC49E4-FEF0-4A3A-AA73-FF3B0465B746}" destId="{4F42DB86-0E31-4E17-92EC-4A1B13D52B8C}" srcOrd="0" destOrd="0" presId="urn:microsoft.com/office/officeart/2018/2/layout/IconVerticalSolidList"/>
    <dgm:cxn modelId="{35FC1390-BF6C-4393-8C4A-6A533808B88D}" type="presParOf" srcId="{27DC49E4-FEF0-4A3A-AA73-FF3B0465B746}" destId="{7F8E6BEF-8F33-4022-8CB0-8E61E8CB33C1}" srcOrd="1" destOrd="0" presId="urn:microsoft.com/office/officeart/2018/2/layout/IconVerticalSolidList"/>
    <dgm:cxn modelId="{95679552-DFEF-4677-9193-93FA3A4D506F}" type="presParOf" srcId="{27DC49E4-FEF0-4A3A-AA73-FF3B0465B746}" destId="{A9C7A8CB-C42C-4E4E-B2B8-3489B2031424}" srcOrd="2" destOrd="0" presId="urn:microsoft.com/office/officeart/2018/2/layout/IconVerticalSolidList"/>
    <dgm:cxn modelId="{933E679F-A916-4CC9-B89D-F48C9900B2CF}" type="presParOf" srcId="{27DC49E4-FEF0-4A3A-AA73-FF3B0465B746}" destId="{2BB17D3B-BC5B-4645-998E-D477B5A8178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5D48A-605A-4715-9159-A3FBAC6EFD51}">
      <dsp:nvSpPr>
        <dsp:cNvPr id="0" name=""/>
        <dsp:cNvSpPr/>
      </dsp:nvSpPr>
      <dsp:spPr>
        <a:xfrm>
          <a:off x="0" y="5385"/>
          <a:ext cx="6463611" cy="12153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92CB8-905F-485E-AF11-F1C95ABAE08F}">
      <dsp:nvSpPr>
        <dsp:cNvPr id="0" name=""/>
        <dsp:cNvSpPr/>
      </dsp:nvSpPr>
      <dsp:spPr>
        <a:xfrm>
          <a:off x="367644" y="278839"/>
          <a:ext cx="669098" cy="6684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A816E-A9D0-48F4-A8A3-6FCCB0EA54BB}">
      <dsp:nvSpPr>
        <dsp:cNvPr id="0" name=""/>
        <dsp:cNvSpPr/>
      </dsp:nvSpPr>
      <dsp:spPr>
        <a:xfrm>
          <a:off x="1404388" y="5385"/>
          <a:ext cx="5037595" cy="1253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45" tIns="132645" rIns="132645" bIns="13264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Primary (INITIAL SHOCK)</a:t>
          </a:r>
        </a:p>
      </dsp:txBody>
      <dsp:txXfrm>
        <a:off x="1404388" y="5385"/>
        <a:ext cx="5037595" cy="1253334"/>
      </dsp:txXfrm>
    </dsp:sp>
    <dsp:sp modelId="{D8700D9D-0A02-4F16-86EE-54169AAD4A11}">
      <dsp:nvSpPr>
        <dsp:cNvPr id="0" name=""/>
        <dsp:cNvSpPr/>
      </dsp:nvSpPr>
      <dsp:spPr>
        <a:xfrm>
          <a:off x="0" y="1572053"/>
          <a:ext cx="6463611" cy="12153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8EF27-0389-414B-89EC-67B0EFD82FB9}">
      <dsp:nvSpPr>
        <dsp:cNvPr id="0" name=""/>
        <dsp:cNvSpPr/>
      </dsp:nvSpPr>
      <dsp:spPr>
        <a:xfrm>
          <a:off x="367644" y="1845508"/>
          <a:ext cx="669098" cy="6684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BF9BF-FE38-44CF-8606-E6E8DCFDD515}">
      <dsp:nvSpPr>
        <dsp:cNvPr id="0" name=""/>
        <dsp:cNvSpPr/>
      </dsp:nvSpPr>
      <dsp:spPr>
        <a:xfrm>
          <a:off x="1404388" y="1572053"/>
          <a:ext cx="5037595" cy="1253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45" tIns="132645" rIns="132645" bIns="13264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Secondary (TRUE SHOCK)</a:t>
          </a:r>
        </a:p>
      </dsp:txBody>
      <dsp:txXfrm>
        <a:off x="1404388" y="1572053"/>
        <a:ext cx="5037595" cy="1253334"/>
      </dsp:txXfrm>
    </dsp:sp>
    <dsp:sp modelId="{1B108EBE-93EA-434D-BDEF-F495F9B2B3E6}">
      <dsp:nvSpPr>
        <dsp:cNvPr id="0" name=""/>
        <dsp:cNvSpPr/>
      </dsp:nvSpPr>
      <dsp:spPr>
        <a:xfrm>
          <a:off x="0" y="3138721"/>
          <a:ext cx="6463611" cy="12153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16520-8C89-4591-B1D3-6FE085A1EDE9}">
      <dsp:nvSpPr>
        <dsp:cNvPr id="0" name=""/>
        <dsp:cNvSpPr/>
      </dsp:nvSpPr>
      <dsp:spPr>
        <a:xfrm>
          <a:off x="367644" y="3412176"/>
          <a:ext cx="669098" cy="6684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807C4-421B-4778-A32B-DD3E38F15A1D}">
      <dsp:nvSpPr>
        <dsp:cNvPr id="0" name=""/>
        <dsp:cNvSpPr/>
      </dsp:nvSpPr>
      <dsp:spPr>
        <a:xfrm>
          <a:off x="1404388" y="3138721"/>
          <a:ext cx="5037595" cy="1253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45" tIns="132645" rIns="132645" bIns="13264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Anaphylactic (Type I immunologic reaction)</a:t>
          </a:r>
        </a:p>
      </dsp:txBody>
      <dsp:txXfrm>
        <a:off x="1404388" y="3138721"/>
        <a:ext cx="5037595" cy="1253334"/>
      </dsp:txXfrm>
    </dsp:sp>
    <dsp:sp modelId="{4F42DB86-0E31-4E17-92EC-4A1B13D52B8C}">
      <dsp:nvSpPr>
        <dsp:cNvPr id="0" name=""/>
        <dsp:cNvSpPr/>
      </dsp:nvSpPr>
      <dsp:spPr>
        <a:xfrm>
          <a:off x="0" y="4705390"/>
          <a:ext cx="6463611" cy="121535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E6BEF-8F33-4022-8CB0-8E61E8CB33C1}">
      <dsp:nvSpPr>
        <dsp:cNvPr id="0" name=""/>
        <dsp:cNvSpPr/>
      </dsp:nvSpPr>
      <dsp:spPr>
        <a:xfrm>
          <a:off x="368004" y="4978845"/>
          <a:ext cx="669098" cy="66844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17D3B-BC5B-4645-998E-D477B5A81780}">
      <dsp:nvSpPr>
        <dsp:cNvPr id="0" name=""/>
        <dsp:cNvSpPr/>
      </dsp:nvSpPr>
      <dsp:spPr>
        <a:xfrm>
          <a:off x="1405107" y="4705390"/>
          <a:ext cx="5014595" cy="1253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2645" tIns="132645" rIns="132645" bIns="13264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True shock- circulatory imbalance between oxygen  supply and oxygen requirements at cellular level; hence  name CIRCULATORY SHOCK</a:t>
          </a:r>
        </a:p>
      </dsp:txBody>
      <dsp:txXfrm>
        <a:off x="1405107" y="4705390"/>
        <a:ext cx="5014595" cy="12533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988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7417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78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12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9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390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75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19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0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58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923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8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C60ED7-11F7-478C-AC8E-0865FABDA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8CB0B7-C327-42D0-B406-7C5179B928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l="1705" r="9406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A8768A-076C-4A10-9BB3-7E2CF270D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2271449"/>
            <a:ext cx="6347918" cy="3670098"/>
          </a:xfrm>
        </p:spPr>
        <p:txBody>
          <a:bodyPr anchor="b">
            <a:normAutofit/>
          </a:bodyPr>
          <a:lstStyle/>
          <a:p>
            <a:r>
              <a:rPr lang="en-US" sz="6100">
                <a:solidFill>
                  <a:srgbClr val="FFFFFF"/>
                </a:solidFill>
              </a:rPr>
              <a:t>Biochemistry of Shock</a:t>
            </a:r>
            <a:endParaRPr lang="en-IN" sz="6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68937-9E2F-4822-ABAE-9E50972DAE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544059"/>
            <a:ext cx="3633923" cy="2397488"/>
          </a:xfrm>
        </p:spPr>
        <p:txBody>
          <a:bodyPr anchor="ctr">
            <a:normAutofit/>
          </a:bodyPr>
          <a:lstStyle/>
          <a:p>
            <a:endParaRPr lang="en-IN" sz="200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53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E7AA7E8-8006-4E1F-A566-FCF37EE6F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2554D4-00B1-4296-9CBB-F18C638E1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3643" y="362889"/>
            <a:ext cx="7424713" cy="67608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/>
            <a:r>
              <a:rPr lang="en-US" sz="36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PROGRESSIVE DECOMPENSATED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ject 4">
            <a:extLst>
              <a:ext uri="{FF2B5EF4-FFF2-40B4-BE49-F238E27FC236}">
                <a16:creationId xmlns:a16="http://schemas.microsoft.com/office/drawing/2014/main" id="{E8BC4725-6A46-41C2-955B-F8F7943BEF01}"/>
              </a:ext>
            </a:extLst>
          </p:cNvPr>
          <p:cNvSpPr/>
          <p:nvPr/>
        </p:nvSpPr>
        <p:spPr>
          <a:xfrm>
            <a:off x="2108601" y="1161301"/>
            <a:ext cx="7974795" cy="5333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0438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E3D90-9DEC-4FBC-AA13-7A399C282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EFFECT OF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D15F6-4299-44D7-B8B7-5BA6F5528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CARDIOVASCULAR</a:t>
            </a:r>
          </a:p>
          <a:p>
            <a:r>
              <a:rPr lang="en-IN" dirty="0"/>
              <a:t>decrease of preload and afterload  </a:t>
            </a:r>
          </a:p>
          <a:p>
            <a:r>
              <a:rPr lang="en-IN" dirty="0"/>
              <a:t>Baroreceptor response</a:t>
            </a:r>
          </a:p>
          <a:p>
            <a:r>
              <a:rPr lang="en-IN" dirty="0"/>
              <a:t>Release of catechol amines  </a:t>
            </a:r>
          </a:p>
          <a:p>
            <a:r>
              <a:rPr lang="en-IN" dirty="0"/>
              <a:t>Tachycardia and vasoconstriction.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RESPIRATORY</a:t>
            </a:r>
          </a:p>
          <a:p>
            <a:r>
              <a:rPr lang="en-IN" dirty="0"/>
              <a:t>Metabolic acidosis</a:t>
            </a:r>
          </a:p>
          <a:p>
            <a:r>
              <a:rPr lang="en-IN" dirty="0"/>
              <a:t>Inc. respiratory rate and excretion of carbon dioxide</a:t>
            </a:r>
          </a:p>
          <a:p>
            <a:r>
              <a:rPr lang="en-IN" dirty="0"/>
              <a:t>Results in compensatory resp. alkalosis</a:t>
            </a:r>
          </a:p>
        </p:txBody>
      </p:sp>
    </p:spTree>
    <p:extLst>
      <p:ext uri="{BB962C8B-B14F-4D97-AF65-F5344CB8AC3E}">
        <p14:creationId xmlns:p14="http://schemas.microsoft.com/office/powerpoint/2010/main" val="72933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90096-553D-4D62-8764-BD87BA235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45859-26C4-45EE-B801-ECA2E7BD3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RENAL and ENDOCRINE</a:t>
            </a:r>
          </a:p>
          <a:p>
            <a:r>
              <a:rPr lang="en-IN" dirty="0"/>
              <a:t>decreased urine output</a:t>
            </a:r>
          </a:p>
          <a:p>
            <a:r>
              <a:rPr lang="en-IN" dirty="0"/>
              <a:t>stimulation of renin angiotensin and aldosterone axis  release of vasopressin from hypothalamus</a:t>
            </a:r>
          </a:p>
          <a:p>
            <a:r>
              <a:rPr lang="en-IN" dirty="0"/>
              <a:t>resulting vasoconstriction and increase Na+ and water  reabsorption</a:t>
            </a:r>
          </a:p>
        </p:txBody>
      </p:sp>
    </p:spTree>
    <p:extLst>
      <p:ext uri="{BB962C8B-B14F-4D97-AF65-F5344CB8AC3E}">
        <p14:creationId xmlns:p14="http://schemas.microsoft.com/office/powerpoint/2010/main" val="58328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1BF16-F51A-492E-86FE-0FCEB9638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85E45-566F-4722-BAA1-9E028CDF4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CELLULAR</a:t>
            </a:r>
          </a:p>
          <a:p>
            <a:r>
              <a:rPr lang="en-IN" dirty="0"/>
              <a:t>Cells switch from aerobic to anaerobic metabolism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Decreased ATP production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lactic acidosis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Glucose  exhausts and aerobic respiration ceases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Na+/ K+ pump  impaired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Lysosomes release autodigestive enzymes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mitochondria damage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cell death</a:t>
            </a:r>
          </a:p>
        </p:txBody>
      </p:sp>
    </p:spTree>
    <p:extLst>
      <p:ext uri="{BB962C8B-B14F-4D97-AF65-F5344CB8AC3E}">
        <p14:creationId xmlns:p14="http://schemas.microsoft.com/office/powerpoint/2010/main" val="1494417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D065-7A36-43B3-9C2B-49C5F0303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ULTIMATE EFFECTS OF ANAEROBIC METABOLISM</a:t>
            </a:r>
            <a:endParaRPr lang="en-IN" dirty="0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8134EC0F-578C-41BA-9A7F-8482496E7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081" y="1494166"/>
            <a:ext cx="7675529" cy="517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26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F05C-E20C-4813-97FF-A3ABF85F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METABOLIC CHANGES IN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AC2A-0C30-478A-99F1-85BF0EC10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CARBOHYDRATE METABOLISM</a:t>
            </a:r>
          </a:p>
          <a:p>
            <a:endParaRPr lang="en-IN" dirty="0"/>
          </a:p>
          <a:p>
            <a:r>
              <a:rPr lang="en-IN" dirty="0"/>
              <a:t>Compensated shock : </a:t>
            </a:r>
            <a:r>
              <a:rPr lang="en-IN" dirty="0" err="1"/>
              <a:t>Hyperglycemia</a:t>
            </a:r>
            <a:r>
              <a:rPr lang="en-IN" dirty="0"/>
              <a:t> due to increased  hepatic glycogenolysis.</a:t>
            </a:r>
          </a:p>
          <a:p>
            <a:endParaRPr lang="en-IN" dirty="0"/>
          </a:p>
          <a:p>
            <a:r>
              <a:rPr lang="en-IN" dirty="0"/>
              <a:t>Decompensated shock : </a:t>
            </a:r>
            <a:r>
              <a:rPr lang="en-IN" dirty="0" err="1"/>
              <a:t>Hypoglycemia</a:t>
            </a:r>
            <a:r>
              <a:rPr lang="en-IN" dirty="0"/>
              <a:t> due to hepatic  glycogen depletion &amp; increased consumption of glucose  by tissue.</a:t>
            </a:r>
          </a:p>
          <a:p>
            <a:endParaRPr lang="en-IN" dirty="0"/>
          </a:p>
          <a:p>
            <a:r>
              <a:rPr lang="en-IN" dirty="0"/>
              <a:t>Anaerobic glycolysis occurs as assessed by high blood  levels of lactate &amp; pyruvate</a:t>
            </a:r>
          </a:p>
        </p:txBody>
      </p:sp>
    </p:spTree>
    <p:extLst>
      <p:ext uri="{BB962C8B-B14F-4D97-AF65-F5344CB8AC3E}">
        <p14:creationId xmlns:p14="http://schemas.microsoft.com/office/powerpoint/2010/main" val="1712345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FBFA4-564A-4467-8D78-24924A14A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406"/>
            <a:ext cx="10515600" cy="536946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PROTEIN METABOLISM</a:t>
            </a:r>
          </a:p>
          <a:p>
            <a:r>
              <a:rPr lang="en-IN" dirty="0"/>
              <a:t>Increased intracellular protein catabolism</a:t>
            </a:r>
          </a:p>
          <a:p>
            <a:r>
              <a:rPr lang="en-IN" dirty="0"/>
              <a:t>Conversion of amino acids to urea.</a:t>
            </a:r>
          </a:p>
          <a:p>
            <a:r>
              <a:rPr lang="en-IN" dirty="0"/>
              <a:t>Increased blood non-nitrogen protein.  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FAT METABOLISM</a:t>
            </a:r>
          </a:p>
          <a:p>
            <a:r>
              <a:rPr lang="en-IN" dirty="0"/>
              <a:t>Increased endogenous fat metabolism.</a:t>
            </a:r>
          </a:p>
          <a:p>
            <a:r>
              <a:rPr lang="en-IN" dirty="0"/>
              <a:t>Rise of fatty acid level in blood.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WATER &amp; ELECTROLYTE DISTURBANCES</a:t>
            </a:r>
          </a:p>
          <a:p>
            <a:r>
              <a:rPr lang="en-IN" dirty="0"/>
              <a:t>Failure of sodium pump 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potassium leaves the cell  (hyponatremia)</a:t>
            </a:r>
            <a:r>
              <a:rPr lang="en-IN" dirty="0">
                <a:sym typeface="Wingdings" panose="05000000000000000000" pitchFamily="2" charset="2"/>
              </a:rPr>
              <a:t></a:t>
            </a:r>
            <a:r>
              <a:rPr lang="en-IN" dirty="0"/>
              <a:t> causes cellular swelling</a:t>
            </a:r>
          </a:p>
          <a:p>
            <a:r>
              <a:rPr lang="en-IN" dirty="0"/>
              <a:t>Shock due to loss of plasma only (in burns) </a:t>
            </a:r>
            <a:r>
              <a:rPr lang="en-IN" dirty="0">
                <a:sym typeface="Wingdings" panose="05000000000000000000" pitchFamily="2" charset="2"/>
              </a:rPr>
              <a:t> </a:t>
            </a:r>
            <a:r>
              <a:rPr lang="en-IN" dirty="0" err="1"/>
              <a:t>hemoconcentration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62560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D0A2D-D0B7-430C-8163-52BBBDD3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3296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METABOLIC ACIDOSIS</a:t>
            </a:r>
          </a:p>
          <a:p>
            <a:r>
              <a:rPr lang="en-IN" dirty="0"/>
              <a:t>Hypoxia of kidney, renal function is impaired blood levels  of acids like lactate, pyruvate, phosphate &amp; </a:t>
            </a:r>
            <a:r>
              <a:rPr lang="en-IN" dirty="0" err="1"/>
              <a:t>sulfate</a:t>
            </a:r>
            <a:r>
              <a:rPr lang="en-IN" dirty="0"/>
              <a:t> rise  causing metabolic acidosis.</a:t>
            </a:r>
          </a:p>
          <a:p>
            <a:pPr marL="0" indent="0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>
                <a:solidFill>
                  <a:srgbClr val="FF0000"/>
                </a:solidFill>
              </a:rPr>
              <a:t>MORPHOLOGIC COMPLICATIONS</a:t>
            </a:r>
          </a:p>
          <a:p>
            <a:r>
              <a:rPr lang="en-IN" dirty="0"/>
              <a:t>Morphologic changes in shock are due to Hypoxia.  resulting in degeneration &amp; necrosis in various organ.</a:t>
            </a:r>
          </a:p>
          <a:p>
            <a:r>
              <a:rPr lang="en-IN" dirty="0"/>
              <a:t>Organs affected are : Brain, Heart, Lungs, Kidneys,  Adrenals and GIT</a:t>
            </a:r>
          </a:p>
        </p:txBody>
      </p:sp>
    </p:spTree>
    <p:extLst>
      <p:ext uri="{BB962C8B-B14F-4D97-AF65-F5344CB8AC3E}">
        <p14:creationId xmlns:p14="http://schemas.microsoft.com/office/powerpoint/2010/main" val="25697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7987-0667-4414-8692-D94F227D5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Shock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58DA8-66B7-4B47-931F-9BEFD4434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Shock may be defined as a condition in which  circulation fails to meet the nutritional needs of  the cells and at the same time</a:t>
            </a:r>
          </a:p>
          <a:p>
            <a:r>
              <a:rPr lang="en-US"/>
              <a:t>A final common pathway for many potentially  lethal clinical events (hemorrhage,trauma, burns,  large MI, massive pulmonary embolism microbial  sepsis) fails to remove the  metabolic waste products</a:t>
            </a:r>
          </a:p>
          <a:p>
            <a:endParaRPr lang="en-US"/>
          </a:p>
          <a:p>
            <a:r>
              <a:rPr lang="en-US" sz="2800" spc="-5">
                <a:latin typeface="Arial"/>
                <a:cs typeface="Arial"/>
              </a:rPr>
              <a:t>Shock is a physiologic event with many different  causes; </a:t>
            </a:r>
            <a:r>
              <a:rPr lang="en-US" sz="2800">
                <a:latin typeface="Arial"/>
                <a:cs typeface="Arial"/>
              </a:rPr>
              <a:t>but </a:t>
            </a:r>
            <a:r>
              <a:rPr lang="en-US" sz="2800" spc="-5">
                <a:latin typeface="Arial"/>
                <a:cs typeface="Arial"/>
              </a:rPr>
              <a:t>if untreated </a:t>
            </a:r>
            <a:r>
              <a:rPr lang="en-US" sz="2800">
                <a:latin typeface="Arial"/>
                <a:cs typeface="Arial"/>
              </a:rPr>
              <a:t>it </a:t>
            </a:r>
            <a:r>
              <a:rPr lang="en-US" sz="2800" spc="-5">
                <a:latin typeface="Arial"/>
                <a:cs typeface="Arial"/>
              </a:rPr>
              <a:t>has a single clinical</a:t>
            </a:r>
            <a:r>
              <a:rPr lang="en-US" sz="2800" spc="110">
                <a:latin typeface="Arial"/>
                <a:cs typeface="Arial"/>
              </a:rPr>
              <a:t> </a:t>
            </a:r>
            <a:r>
              <a:rPr lang="en-US" sz="2800">
                <a:latin typeface="Arial"/>
                <a:cs typeface="Arial"/>
              </a:rPr>
              <a:t>outcome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6138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2A74F34-E613-46A9-9ABB-64B58E4D2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198" y="1028700"/>
            <a:ext cx="9241112" cy="546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14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39183-9ADE-4FD6-A4F3-441529F62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US" sz="7200">
                <a:solidFill>
                  <a:schemeClr val="bg1"/>
                </a:solidFill>
              </a:rPr>
              <a:t>Types of Shock</a:t>
            </a:r>
            <a:endParaRPr lang="en-IN" sz="7200">
              <a:solidFill>
                <a:schemeClr val="bg1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C5F51A-B82A-42EF-A941-68CCB04FB8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607044"/>
              </p:ext>
            </p:extLst>
          </p:nvPr>
        </p:nvGraphicFramePr>
        <p:xfrm>
          <a:off x="5108535" y="696038"/>
          <a:ext cx="6463612" cy="5964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35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8BBE0-6C0D-4C52-9742-A784A6781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Primary or Initial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AE4AE-30FD-4D04-8738-B25B58353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transient and usually benign vasovagal attack resulting from sudden  reduction of venous return to the heart caused by neurogenic  vasodilatation and consequent peripheral pooling of the blood</a:t>
            </a:r>
          </a:p>
          <a:p>
            <a:endParaRPr lang="en-US" dirty="0"/>
          </a:p>
          <a:p>
            <a:pPr marL="411480" marR="4081779" indent="-399415">
              <a:lnSpc>
                <a:spcPct val="114999"/>
              </a:lnSpc>
              <a:spcBef>
                <a:spcPts val="5"/>
              </a:spcBef>
            </a:pPr>
            <a:r>
              <a:rPr lang="en-US" sz="2800" spc="-220" dirty="0">
                <a:latin typeface="Verdana"/>
                <a:cs typeface="Verdana"/>
              </a:rPr>
              <a:t>It </a:t>
            </a:r>
            <a:r>
              <a:rPr lang="en-US" sz="2800" spc="-95" dirty="0">
                <a:latin typeface="Verdana"/>
                <a:cs typeface="Verdana"/>
              </a:rPr>
              <a:t>can </a:t>
            </a:r>
            <a:r>
              <a:rPr lang="en-US" sz="2800" spc="-75" dirty="0">
                <a:latin typeface="Verdana"/>
                <a:cs typeface="Verdana"/>
              </a:rPr>
              <a:t>occur </a:t>
            </a:r>
            <a:r>
              <a:rPr lang="en-US" sz="2800" spc="-114" dirty="0">
                <a:latin typeface="Verdana"/>
                <a:cs typeface="Verdana"/>
              </a:rPr>
              <a:t>immediately </a:t>
            </a:r>
            <a:r>
              <a:rPr lang="en-US" sz="2800" spc="-75" dirty="0">
                <a:latin typeface="Verdana"/>
                <a:cs typeface="Verdana"/>
              </a:rPr>
              <a:t>following</a:t>
            </a:r>
            <a:endParaRPr lang="en-US" sz="2800" dirty="0">
              <a:latin typeface="Verdana"/>
              <a:cs typeface="Verdana"/>
            </a:endParaRPr>
          </a:p>
          <a:p>
            <a:pPr marL="411480">
              <a:lnSpc>
                <a:spcPct val="100000"/>
              </a:lnSpc>
              <a:spcBef>
                <a:spcPts val="325"/>
              </a:spcBef>
            </a:pPr>
            <a:r>
              <a:rPr lang="en-US" sz="2800" spc="-165" dirty="0">
                <a:latin typeface="Verdana"/>
                <a:cs typeface="Verdana"/>
              </a:rPr>
              <a:t>Trauma </a:t>
            </a:r>
          </a:p>
          <a:p>
            <a:pPr marL="411480">
              <a:lnSpc>
                <a:spcPct val="100000"/>
              </a:lnSpc>
              <a:spcBef>
                <a:spcPts val="325"/>
              </a:spcBef>
            </a:pPr>
            <a:r>
              <a:rPr lang="en-US" sz="2800" spc="-145" dirty="0">
                <a:latin typeface="Verdana"/>
                <a:cs typeface="Verdana"/>
              </a:rPr>
              <a:t>Severe</a:t>
            </a:r>
            <a:r>
              <a:rPr lang="en-US" sz="2800" spc="-135" dirty="0">
                <a:latin typeface="Verdana"/>
                <a:cs typeface="Verdana"/>
              </a:rPr>
              <a:t> </a:t>
            </a:r>
            <a:r>
              <a:rPr lang="en-US" sz="2800" spc="-85" dirty="0">
                <a:latin typeface="Verdana"/>
                <a:cs typeface="Verdana"/>
              </a:rPr>
              <a:t>pain</a:t>
            </a:r>
            <a:endParaRPr lang="en-US" sz="2800" dirty="0">
              <a:latin typeface="Verdana"/>
              <a:cs typeface="Verdana"/>
            </a:endParaRPr>
          </a:p>
          <a:p>
            <a:pPr marL="411480">
              <a:lnSpc>
                <a:spcPct val="100000"/>
              </a:lnSpc>
              <a:spcBef>
                <a:spcPts val="325"/>
              </a:spcBef>
            </a:pPr>
            <a:r>
              <a:rPr lang="en-US" sz="2800" spc="-95" dirty="0">
                <a:latin typeface="Verdana"/>
                <a:cs typeface="Verdana"/>
              </a:rPr>
              <a:t>Emotional </a:t>
            </a:r>
            <a:r>
              <a:rPr lang="en-US" sz="2800" spc="-100" dirty="0">
                <a:latin typeface="Verdana"/>
                <a:cs typeface="Verdana"/>
              </a:rPr>
              <a:t>overreaction </a:t>
            </a:r>
            <a:r>
              <a:rPr lang="en-US" sz="2800" spc="-70" dirty="0">
                <a:latin typeface="Verdana"/>
                <a:cs typeface="Verdana"/>
              </a:rPr>
              <a:t>due</a:t>
            </a:r>
            <a:r>
              <a:rPr lang="en-US" sz="2800" spc="-210" dirty="0">
                <a:latin typeface="Verdana"/>
                <a:cs typeface="Verdana"/>
              </a:rPr>
              <a:t> </a:t>
            </a:r>
            <a:r>
              <a:rPr lang="en-US" sz="2800" spc="-65" dirty="0">
                <a:latin typeface="Verdana"/>
                <a:cs typeface="Verdana"/>
              </a:rPr>
              <a:t>to</a:t>
            </a:r>
            <a:endParaRPr lang="en-US" sz="2800" dirty="0">
              <a:latin typeface="Verdana"/>
              <a:cs typeface="Verdana"/>
            </a:endParaRPr>
          </a:p>
          <a:p>
            <a:pPr marL="671830" indent="-260985">
              <a:lnSpc>
                <a:spcPct val="100000"/>
              </a:lnSpc>
              <a:spcBef>
                <a:spcPts val="320"/>
              </a:spcBef>
              <a:buAutoNum type="alphaLcParenR"/>
              <a:tabLst>
                <a:tab pos="672465" algn="l"/>
              </a:tabLst>
            </a:pPr>
            <a:r>
              <a:rPr lang="en-US" sz="2800" spc="-114" dirty="0">
                <a:latin typeface="Verdana"/>
                <a:cs typeface="Verdana"/>
              </a:rPr>
              <a:t>Fear</a:t>
            </a:r>
            <a:endParaRPr lang="en-US" sz="2800" dirty="0">
              <a:latin typeface="Verdana"/>
              <a:cs typeface="Verdana"/>
            </a:endParaRPr>
          </a:p>
          <a:p>
            <a:pPr marL="687070" indent="-276225">
              <a:lnSpc>
                <a:spcPct val="100000"/>
              </a:lnSpc>
              <a:spcBef>
                <a:spcPts val="325"/>
              </a:spcBef>
              <a:buAutoNum type="alphaLcParenR"/>
              <a:tabLst>
                <a:tab pos="687705" algn="l"/>
              </a:tabLst>
            </a:pPr>
            <a:r>
              <a:rPr lang="en-US" sz="2800" spc="-120" dirty="0">
                <a:latin typeface="Verdana"/>
                <a:cs typeface="Verdana"/>
              </a:rPr>
              <a:t>Sorrow </a:t>
            </a:r>
            <a:r>
              <a:rPr lang="en-US" sz="2800" spc="-80" dirty="0">
                <a:latin typeface="Verdana"/>
                <a:cs typeface="Verdana"/>
              </a:rPr>
              <a:t>and</a:t>
            </a:r>
            <a:r>
              <a:rPr lang="en-US" sz="2800" spc="-155" dirty="0">
                <a:latin typeface="Verdana"/>
                <a:cs typeface="Verdana"/>
              </a:rPr>
              <a:t> </a:t>
            </a:r>
            <a:r>
              <a:rPr lang="en-US" sz="2800" spc="-120" dirty="0">
                <a:latin typeface="Verdana"/>
                <a:cs typeface="Verdana"/>
              </a:rPr>
              <a:t>surprise</a:t>
            </a:r>
            <a:endParaRPr lang="en-US" sz="2800" dirty="0">
              <a:latin typeface="Verdana"/>
              <a:cs typeface="Verdana"/>
            </a:endParaRPr>
          </a:p>
          <a:p>
            <a:pPr marL="657860" indent="-247015">
              <a:lnSpc>
                <a:spcPct val="100000"/>
              </a:lnSpc>
              <a:spcBef>
                <a:spcPts val="1155"/>
              </a:spcBef>
              <a:buAutoNum type="alphaLcParenR"/>
              <a:tabLst>
                <a:tab pos="658495" algn="l"/>
              </a:tabLst>
            </a:pPr>
            <a:r>
              <a:rPr lang="en-US" sz="2800" spc="-125" dirty="0">
                <a:latin typeface="Verdana"/>
                <a:cs typeface="Verdana"/>
              </a:rPr>
              <a:t>Sight </a:t>
            </a:r>
            <a:r>
              <a:rPr lang="en-US" sz="2800" spc="-70" dirty="0">
                <a:latin typeface="Verdana"/>
                <a:cs typeface="Verdana"/>
              </a:rPr>
              <a:t>of</a:t>
            </a:r>
            <a:r>
              <a:rPr lang="en-US" sz="2800" spc="-135" dirty="0">
                <a:latin typeface="Verdana"/>
                <a:cs typeface="Verdana"/>
              </a:rPr>
              <a:t> </a:t>
            </a:r>
            <a:r>
              <a:rPr lang="en-US" sz="2800" spc="-30" dirty="0">
                <a:latin typeface="Verdana"/>
                <a:cs typeface="Verdana"/>
              </a:rPr>
              <a:t>blood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1348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622E-3DC9-484A-A2A2-09A6B06E4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Secondary (or) True shock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C7707-3698-4697-9CB9-B1E1049EC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due to </a:t>
            </a:r>
            <a:r>
              <a:rPr lang="en-US" dirty="0" err="1"/>
              <a:t>haemodynomic</a:t>
            </a:r>
            <a:r>
              <a:rPr lang="en-US" dirty="0"/>
              <a:t> derangements with hypoperfusion of the  cells, this type of shock is the ‘true shock’.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7138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>
            <a:extLst>
              <a:ext uri="{FF2B5EF4-FFF2-40B4-BE49-F238E27FC236}">
                <a16:creationId xmlns:a16="http://schemas.microsoft.com/office/drawing/2014/main" id="{03DE72A3-B224-43CE-BCC9-7A5ECF9168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719" y="188695"/>
            <a:ext cx="8498561" cy="648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48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FE4393F5-AD8C-4D8F-97D9-CA2C5E46684F}"/>
              </a:ext>
            </a:extLst>
          </p:cNvPr>
          <p:cNvSpPr/>
          <p:nvPr/>
        </p:nvSpPr>
        <p:spPr>
          <a:xfrm>
            <a:off x="2381250" y="913257"/>
            <a:ext cx="78486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538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B787A8-0D67-4B7E-9B48-86BD906A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F4155C20-3F0E-4576-8A0B-C345B62312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EC7C69-36DB-4B1A-8FE0-65D9A18C3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31" y="419100"/>
            <a:ext cx="2505070" cy="6213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200" b="1" i="0" kern="1200" cap="all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NON-PROGRESSIVE (INITIAL,  COMPENSATED REVERSIBLE ) SHOCK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1">
            <a:extLst>
              <a:ext uri="{FF2B5EF4-FFF2-40B4-BE49-F238E27FC236}">
                <a16:creationId xmlns:a16="http://schemas.microsoft.com/office/drawing/2014/main" id="{0BAEB82B-9A6B-4982-B56B-7529C6EA9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23128" y="1731109"/>
            <a:ext cx="139039" cy="136646"/>
          </a:xfrm>
          <a:custGeom>
            <a:avLst/>
            <a:gdLst>
              <a:gd name="connsiteX0" fmla="*/ 129602 w 139039"/>
              <a:gd name="connsiteY0" fmla="*/ 59048 h 136646"/>
              <a:gd name="connsiteX1" fmla="*/ 78957 w 139039"/>
              <a:gd name="connsiteY1" fmla="*/ 59048 h 136646"/>
              <a:gd name="connsiteX2" fmla="*/ 78957 w 139039"/>
              <a:gd name="connsiteY2" fmla="*/ 9275 h 136646"/>
              <a:gd name="connsiteX3" fmla="*/ 69520 w 139039"/>
              <a:gd name="connsiteY3" fmla="*/ 0 h 136646"/>
              <a:gd name="connsiteX4" fmla="*/ 60082 w 139039"/>
              <a:gd name="connsiteY4" fmla="*/ 9275 h 136646"/>
              <a:gd name="connsiteX5" fmla="*/ 60082 w 139039"/>
              <a:gd name="connsiteY5" fmla="*/ 59048 h 136646"/>
              <a:gd name="connsiteX6" fmla="*/ 9437 w 139039"/>
              <a:gd name="connsiteY6" fmla="*/ 59048 h 136646"/>
              <a:gd name="connsiteX7" fmla="*/ 0 w 139039"/>
              <a:gd name="connsiteY7" fmla="*/ 68323 h 136646"/>
              <a:gd name="connsiteX8" fmla="*/ 9437 w 139039"/>
              <a:gd name="connsiteY8" fmla="*/ 77598 h 136646"/>
              <a:gd name="connsiteX9" fmla="*/ 60082 w 139039"/>
              <a:gd name="connsiteY9" fmla="*/ 77598 h 136646"/>
              <a:gd name="connsiteX10" fmla="*/ 60082 w 139039"/>
              <a:gd name="connsiteY10" fmla="*/ 127371 h 136646"/>
              <a:gd name="connsiteX11" fmla="*/ 69520 w 139039"/>
              <a:gd name="connsiteY11" fmla="*/ 136646 h 136646"/>
              <a:gd name="connsiteX12" fmla="*/ 78957 w 139039"/>
              <a:gd name="connsiteY12" fmla="*/ 127371 h 136646"/>
              <a:gd name="connsiteX13" fmla="*/ 78957 w 139039"/>
              <a:gd name="connsiteY13" fmla="*/ 77598 h 136646"/>
              <a:gd name="connsiteX14" fmla="*/ 129602 w 139039"/>
              <a:gd name="connsiteY14" fmla="*/ 77598 h 136646"/>
              <a:gd name="connsiteX15" fmla="*/ 139039 w 139039"/>
              <a:gd name="connsiteY15" fmla="*/ 68323 h 136646"/>
              <a:gd name="connsiteX16" fmla="*/ 129602 w 139039"/>
              <a:gd name="connsiteY16" fmla="*/ 59048 h 136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6646">
                <a:moveTo>
                  <a:pt x="129602" y="59048"/>
                </a:moveTo>
                <a:lnTo>
                  <a:pt x="78957" y="59048"/>
                </a:lnTo>
                <a:lnTo>
                  <a:pt x="78957" y="9275"/>
                </a:lnTo>
                <a:cubicBezTo>
                  <a:pt x="78957" y="4152"/>
                  <a:pt x="74731" y="0"/>
                  <a:pt x="69520" y="0"/>
                </a:cubicBezTo>
                <a:cubicBezTo>
                  <a:pt x="64308" y="0"/>
                  <a:pt x="60082" y="4152"/>
                  <a:pt x="60082" y="9275"/>
                </a:cubicBezTo>
                <a:lnTo>
                  <a:pt x="60082" y="59048"/>
                </a:lnTo>
                <a:lnTo>
                  <a:pt x="9437" y="59048"/>
                </a:lnTo>
                <a:cubicBezTo>
                  <a:pt x="4225" y="59048"/>
                  <a:pt x="0" y="63201"/>
                  <a:pt x="0" y="68323"/>
                </a:cubicBezTo>
                <a:cubicBezTo>
                  <a:pt x="0" y="73445"/>
                  <a:pt x="4225" y="77598"/>
                  <a:pt x="9437" y="77598"/>
                </a:cubicBezTo>
                <a:lnTo>
                  <a:pt x="60082" y="77598"/>
                </a:lnTo>
                <a:lnTo>
                  <a:pt x="60082" y="127371"/>
                </a:lnTo>
                <a:cubicBezTo>
                  <a:pt x="60082" y="132493"/>
                  <a:pt x="64308" y="136646"/>
                  <a:pt x="69520" y="136646"/>
                </a:cubicBezTo>
                <a:cubicBezTo>
                  <a:pt x="74731" y="136646"/>
                  <a:pt x="78957" y="132493"/>
                  <a:pt x="78957" y="127371"/>
                </a:cubicBezTo>
                <a:lnTo>
                  <a:pt x="78957" y="77598"/>
                </a:lnTo>
                <a:lnTo>
                  <a:pt x="129602" y="77598"/>
                </a:lnTo>
                <a:cubicBezTo>
                  <a:pt x="134814" y="77598"/>
                  <a:pt x="139039" y="73445"/>
                  <a:pt x="139039" y="68323"/>
                </a:cubicBezTo>
                <a:cubicBezTo>
                  <a:pt x="139039" y="63201"/>
                  <a:pt x="134814" y="59048"/>
                  <a:pt x="129602" y="59048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7">
            <a:extLst>
              <a:ext uri="{FF2B5EF4-FFF2-40B4-BE49-F238E27FC236}">
                <a16:creationId xmlns:a16="http://schemas.microsoft.com/office/drawing/2014/main" id="{FC71CE45-EECF-4555-AD4B-1B3D0D5D1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1908" y="1956458"/>
            <a:ext cx="91138" cy="89570"/>
          </a:xfrm>
          <a:custGeom>
            <a:avLst/>
            <a:gdLst>
              <a:gd name="connsiteX0" fmla="*/ 91138 w 91138"/>
              <a:gd name="connsiteY0" fmla="*/ 44785 h 89570"/>
              <a:gd name="connsiteX1" fmla="*/ 45569 w 91138"/>
              <a:gd name="connsiteY1" fmla="*/ 89570 h 89570"/>
              <a:gd name="connsiteX2" fmla="*/ 0 w 91138"/>
              <a:gd name="connsiteY2" fmla="*/ 44785 h 89570"/>
              <a:gd name="connsiteX3" fmla="*/ 45569 w 91138"/>
              <a:gd name="connsiteY3" fmla="*/ 0 h 89570"/>
              <a:gd name="connsiteX4" fmla="*/ 91138 w 91138"/>
              <a:gd name="connsiteY4" fmla="*/ 44785 h 89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89570">
                <a:moveTo>
                  <a:pt x="91138" y="44785"/>
                </a:moveTo>
                <a:cubicBezTo>
                  <a:pt x="91138" y="69519"/>
                  <a:pt x="70736" y="89570"/>
                  <a:pt x="45569" y="89570"/>
                </a:cubicBezTo>
                <a:cubicBezTo>
                  <a:pt x="20402" y="89570"/>
                  <a:pt x="0" y="69519"/>
                  <a:pt x="0" y="44785"/>
                </a:cubicBezTo>
                <a:cubicBezTo>
                  <a:pt x="0" y="20051"/>
                  <a:pt x="20402" y="0"/>
                  <a:pt x="45569" y="0"/>
                </a:cubicBezTo>
                <a:cubicBezTo>
                  <a:pt x="70736" y="0"/>
                  <a:pt x="91138" y="20051"/>
                  <a:pt x="91138" y="44785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22">
            <a:extLst>
              <a:ext uri="{FF2B5EF4-FFF2-40B4-BE49-F238E27FC236}">
                <a16:creationId xmlns:a16="http://schemas.microsoft.com/office/drawing/2014/main" id="{53AA89D1-0C70-46BB-8E35-5722A4B18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7588" y="2177021"/>
            <a:ext cx="127714" cy="125516"/>
          </a:xfrm>
          <a:custGeom>
            <a:avLst/>
            <a:gdLst>
              <a:gd name="connsiteX0" fmla="*/ 63857 w 127714"/>
              <a:gd name="connsiteY0" fmla="*/ 18549 h 125516"/>
              <a:gd name="connsiteX1" fmla="*/ 108840 w 127714"/>
              <a:gd name="connsiteY1" fmla="*/ 62758 h 125516"/>
              <a:gd name="connsiteX2" fmla="*/ 63857 w 127714"/>
              <a:gd name="connsiteY2" fmla="*/ 106967 h 125516"/>
              <a:gd name="connsiteX3" fmla="*/ 18874 w 127714"/>
              <a:gd name="connsiteY3" fmla="*/ 62758 h 125516"/>
              <a:gd name="connsiteX4" fmla="*/ 63857 w 127714"/>
              <a:gd name="connsiteY4" fmla="*/ 18549 h 125516"/>
              <a:gd name="connsiteX5" fmla="*/ 63857 w 127714"/>
              <a:gd name="connsiteY5" fmla="*/ 0 h 125516"/>
              <a:gd name="connsiteX6" fmla="*/ 0 w 127714"/>
              <a:gd name="connsiteY6" fmla="*/ 62758 h 125516"/>
              <a:gd name="connsiteX7" fmla="*/ 63857 w 127714"/>
              <a:gd name="connsiteY7" fmla="*/ 125516 h 125516"/>
              <a:gd name="connsiteX8" fmla="*/ 127714 w 127714"/>
              <a:gd name="connsiteY8" fmla="*/ 62758 h 125516"/>
              <a:gd name="connsiteX9" fmla="*/ 63857 w 127714"/>
              <a:gd name="connsiteY9" fmla="*/ 0 h 125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5516">
                <a:moveTo>
                  <a:pt x="63857" y="18549"/>
                </a:moveTo>
                <a:cubicBezTo>
                  <a:pt x="88700" y="18549"/>
                  <a:pt x="108840" y="38342"/>
                  <a:pt x="108840" y="62758"/>
                </a:cubicBezTo>
                <a:cubicBezTo>
                  <a:pt x="108840" y="87174"/>
                  <a:pt x="88700" y="106967"/>
                  <a:pt x="63857" y="106967"/>
                </a:cubicBezTo>
                <a:cubicBezTo>
                  <a:pt x="39014" y="106967"/>
                  <a:pt x="18874" y="87174"/>
                  <a:pt x="18874" y="62758"/>
                </a:cubicBezTo>
                <a:cubicBezTo>
                  <a:pt x="18898" y="38352"/>
                  <a:pt x="39024" y="18573"/>
                  <a:pt x="63857" y="18549"/>
                </a:cubicBezTo>
                <a:moveTo>
                  <a:pt x="63857" y="0"/>
                </a:moveTo>
                <a:cubicBezTo>
                  <a:pt x="28590" y="0"/>
                  <a:pt x="0" y="28098"/>
                  <a:pt x="0" y="62758"/>
                </a:cubicBezTo>
                <a:cubicBezTo>
                  <a:pt x="0" y="97418"/>
                  <a:pt x="28590" y="125516"/>
                  <a:pt x="63857" y="125516"/>
                </a:cubicBezTo>
                <a:cubicBezTo>
                  <a:pt x="99124" y="125516"/>
                  <a:pt x="127714" y="97418"/>
                  <a:pt x="127714" y="62758"/>
                </a:cubicBezTo>
                <a:cubicBezTo>
                  <a:pt x="127714" y="28098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71505DCE-6672-4168-9D89-91946BF3AFBA}"/>
              </a:ext>
            </a:extLst>
          </p:cNvPr>
          <p:cNvSpPr/>
          <p:nvPr/>
        </p:nvSpPr>
        <p:spPr>
          <a:xfrm>
            <a:off x="3220961" y="590550"/>
            <a:ext cx="8790064" cy="5753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7284027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488</Words>
  <Application>Microsoft Office PowerPoint</Application>
  <PresentationFormat>Widescreen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Univers</vt:lpstr>
      <vt:lpstr>Verdana</vt:lpstr>
      <vt:lpstr>GradientVTI</vt:lpstr>
      <vt:lpstr>Biochemistry of Shock</vt:lpstr>
      <vt:lpstr>Shock</vt:lpstr>
      <vt:lpstr>PowerPoint Presentation</vt:lpstr>
      <vt:lpstr>Types of Shock</vt:lpstr>
      <vt:lpstr>Primary or Initial shock</vt:lpstr>
      <vt:lpstr>Secondary (or) True shock</vt:lpstr>
      <vt:lpstr>PowerPoint Presentation</vt:lpstr>
      <vt:lpstr>PowerPoint Presentation</vt:lpstr>
      <vt:lpstr>NON-PROGRESSIVE (INITIAL,  COMPENSATED REVERSIBLE ) SHOCK</vt:lpstr>
      <vt:lpstr>PROGRESSIVE DECOMPENSATED</vt:lpstr>
      <vt:lpstr>EFFECT OF SHOCK</vt:lpstr>
      <vt:lpstr>PowerPoint Presentation</vt:lpstr>
      <vt:lpstr>PowerPoint Presentation</vt:lpstr>
      <vt:lpstr>ULTIMATE EFFECTS OF ANAEROBIC METABOLISM</vt:lpstr>
      <vt:lpstr>METABOLIC CHANGES IN SHOCK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Biochemistry of Shock</dc:title>
  <dc:creator>ani.gatz1 ani.gatz1</dc:creator>
  <cp:lastModifiedBy>ani.gatz1 ani.gatz1</cp:lastModifiedBy>
  <cp:revision>5</cp:revision>
  <dcterms:created xsi:type="dcterms:W3CDTF">2021-06-28T05:52:28Z</dcterms:created>
  <dcterms:modified xsi:type="dcterms:W3CDTF">2021-06-28T06:34:48Z</dcterms:modified>
</cp:coreProperties>
</file>