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6" r:id="rId3"/>
    <p:sldId id="267" r:id="rId4"/>
    <p:sldId id="268" r:id="rId5"/>
    <p:sldId id="271" r:id="rId6"/>
    <p:sldId id="273" r:id="rId7"/>
    <p:sldId id="272" r:id="rId8"/>
    <p:sldId id="291" r:id="rId9"/>
    <p:sldId id="292" r:id="rId10"/>
    <p:sldId id="293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084528" cy="17419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N" u="sng" dirty="0" smtClean="0">
                <a:latin typeface="Algerian" panose="04020705040A02060702" pitchFamily="82" charset="0"/>
              </a:rPr>
              <a:t>Unit-II</a:t>
            </a:r>
            <a:br>
              <a:rPr lang="en-IN" u="sng" dirty="0" smtClean="0">
                <a:latin typeface="Algerian" panose="04020705040A02060702" pitchFamily="82" charset="0"/>
              </a:rPr>
            </a:br>
            <a:r>
              <a:rPr lang="en-IN" u="sng" dirty="0" smtClean="0">
                <a:latin typeface="Algerian" panose="04020705040A02060702" pitchFamily="82" charset="0"/>
              </a:rPr>
              <a:t>Digestive System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496" y="3581400"/>
            <a:ext cx="7445840" cy="2743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IN" dirty="0" smtClean="0"/>
              <a:t>Digestive system-III</a:t>
            </a:r>
          </a:p>
          <a:p>
            <a:pPr algn="l"/>
            <a:r>
              <a:rPr lang="en-IN" dirty="0" smtClean="0"/>
              <a:t>Course No. – VPB 1</a:t>
            </a:r>
            <a:r>
              <a:rPr lang="en-IN" baseline="30000" dirty="0" smtClean="0"/>
              <a:t>st</a:t>
            </a:r>
            <a:r>
              <a:rPr lang="en-IN" dirty="0" smtClean="0"/>
              <a:t> Professional year</a:t>
            </a:r>
          </a:p>
          <a:p>
            <a:pPr algn="l"/>
            <a:r>
              <a:rPr lang="en-IN" dirty="0" smtClean="0"/>
              <a:t>Credit Hrs. – 4+1=5</a:t>
            </a:r>
          </a:p>
          <a:p>
            <a:pPr algn="l"/>
            <a:r>
              <a:rPr lang="en-IN" dirty="0" smtClean="0"/>
              <a:t>Date: 02.06.2021</a:t>
            </a:r>
          </a:p>
          <a:p>
            <a:pPr algn="r"/>
            <a:r>
              <a:rPr lang="en-IN" b="1" dirty="0" err="1" smtClean="0"/>
              <a:t>Dr.</a:t>
            </a:r>
            <a:r>
              <a:rPr lang="en-IN" b="1" dirty="0" smtClean="0"/>
              <a:t> </a:t>
            </a:r>
            <a:r>
              <a:rPr lang="en-IN" b="1" dirty="0" err="1" smtClean="0"/>
              <a:t>Pramod</a:t>
            </a:r>
            <a:r>
              <a:rPr lang="en-IN" b="1" dirty="0" smtClean="0"/>
              <a:t> Kumar</a:t>
            </a:r>
          </a:p>
          <a:p>
            <a:pPr algn="r"/>
            <a:r>
              <a:rPr lang="en-IN" dirty="0" err="1" smtClean="0"/>
              <a:t>Asstt</a:t>
            </a:r>
            <a:r>
              <a:rPr lang="en-IN" dirty="0" smtClean="0"/>
              <a:t>. Professor</a:t>
            </a:r>
          </a:p>
          <a:p>
            <a:pPr algn="r"/>
            <a:r>
              <a:rPr lang="en-IN" dirty="0" smtClean="0"/>
              <a:t>Dept. of Veterinary Physiology</a:t>
            </a:r>
          </a:p>
          <a:p>
            <a:pPr algn="r"/>
            <a:r>
              <a:rPr lang="en-IN" dirty="0" smtClean="0"/>
              <a:t>BVC, Patna</a:t>
            </a:r>
            <a:endParaRPr lang="en-IN" dirty="0"/>
          </a:p>
        </p:txBody>
      </p:sp>
      <p:pic>
        <p:nvPicPr>
          <p:cNvPr id="4" name="Picture 3" descr="C:\Users\BVC\Desktop\BASU-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57" y="158994"/>
            <a:ext cx="1447800" cy="75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BVC\Desktop\Colour_Logo_BV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1293" y="152400"/>
            <a:ext cx="780307" cy="85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8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500" b="1" dirty="0" smtClean="0"/>
              <a:t>Fermentative digestion of Protein:</a:t>
            </a:r>
          </a:p>
          <a:p>
            <a:pPr algn="just">
              <a:buBlip>
                <a:blip r:embed="rId2"/>
              </a:buBlip>
            </a:pPr>
            <a:r>
              <a:rPr lang="en-US" sz="2500" dirty="0" err="1" smtClean="0"/>
              <a:t>Proteolytic</a:t>
            </a:r>
            <a:r>
              <a:rPr lang="en-US" sz="2500" dirty="0" smtClean="0"/>
              <a:t> bacteria degrades 15 to 35% of dietary protein in the rumen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Bacterial proteolysis produce peptides which are absorbed &amp; further hydrolyze within the cell of bacteria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End products are amino acids taken up by some other microbes &amp; rest are used to produce ammonia &amp; certain metabolic acids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These end products are further fermented to VFA`s required as nutrition for </a:t>
            </a:r>
            <a:r>
              <a:rPr lang="en-US" sz="2500" dirty="0" err="1" smtClean="0"/>
              <a:t>cellulolytic</a:t>
            </a:r>
            <a:r>
              <a:rPr lang="en-US" sz="2500" dirty="0" smtClean="0"/>
              <a:t> bacteria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After conversion of dietary &amp; NPN compounds &amp; de-</a:t>
            </a:r>
            <a:r>
              <a:rPr lang="en-US" sz="2500" dirty="0" err="1" smtClean="0"/>
              <a:t>amination</a:t>
            </a:r>
            <a:r>
              <a:rPr lang="en-US" sz="2500" dirty="0" smtClean="0"/>
              <a:t>, results in production of ammonia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Ammonia is an important substrate for microbial protein synthesis to provide the energy needed for the synthetic reaction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During fermentation of dietary protein, recycling of dead microbes protein is continues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3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algn="just">
              <a:buNone/>
            </a:pPr>
            <a:r>
              <a:rPr lang="en-US" sz="2500" b="1" dirty="0" smtClean="0"/>
              <a:t>Fermentative digestion of Lipids:</a:t>
            </a:r>
          </a:p>
          <a:p>
            <a:pPr algn="just">
              <a:buFont typeface="Wingdings" pitchFamily="2" charset="2"/>
              <a:buChar char="v"/>
            </a:pPr>
            <a:r>
              <a:rPr lang="en-US" sz="2500" dirty="0" err="1" smtClean="0"/>
              <a:t>Ruminal</a:t>
            </a:r>
            <a:r>
              <a:rPr lang="en-US" sz="2500" dirty="0" smtClean="0"/>
              <a:t> microbes hydrolyze dietary lipids, using the unsaturated fatty acids as hydrogen acceptors which converts mostly into </a:t>
            </a:r>
            <a:r>
              <a:rPr lang="en-US" sz="2500" dirty="0" err="1" smtClean="0"/>
              <a:t>stearic</a:t>
            </a:r>
            <a:r>
              <a:rPr lang="en-US" sz="2500" dirty="0" smtClean="0"/>
              <a:t> acid</a:t>
            </a:r>
          </a:p>
          <a:p>
            <a:pPr algn="just">
              <a:buFont typeface="Wingdings" pitchFamily="2" charset="2"/>
              <a:buChar char="v"/>
            </a:pPr>
            <a:r>
              <a:rPr lang="en-US" sz="2500" dirty="0" smtClean="0"/>
              <a:t>From VFA`s </a:t>
            </a:r>
            <a:r>
              <a:rPr lang="en-US" sz="2500" dirty="0" err="1" smtClean="0"/>
              <a:t>ruminal</a:t>
            </a:r>
            <a:r>
              <a:rPr lang="en-US" sz="2500" dirty="0" smtClean="0"/>
              <a:t> microbes synthesize microbial lipids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500" dirty="0" smtClean="0"/>
              <a:t>Protozoa absorb few of poly-unsaturated fatty acids (PUFA) in their own structure to protect them from hydrogenation</a:t>
            </a:r>
          </a:p>
          <a:p>
            <a:pPr algn="just">
              <a:buFont typeface="Wingdings" pitchFamily="2" charset="2"/>
              <a:buChar char="v"/>
            </a:pPr>
            <a:r>
              <a:rPr lang="en-US" sz="2500" dirty="0" smtClean="0"/>
              <a:t>During intestinal digestion, the protozoa`s which comes from the rumen, release their content of PUFA as the main source for ruminants</a:t>
            </a:r>
          </a:p>
          <a:p>
            <a:pPr algn="just">
              <a:buNone/>
            </a:pPr>
            <a:r>
              <a:rPr lang="en-US" sz="2500" b="1" dirty="0" smtClean="0"/>
              <a:t>Absorption of food stuffs:</a:t>
            </a:r>
          </a:p>
          <a:p>
            <a:pPr algn="just">
              <a:buNone/>
            </a:pPr>
            <a:r>
              <a:rPr lang="en-US" sz="2500" b="1" dirty="0" smtClean="0"/>
              <a:t>VFA`s-</a:t>
            </a:r>
            <a:r>
              <a:rPr lang="en-US" sz="2500" dirty="0" smtClean="0"/>
              <a:t> It is absorbed by passive diffusion through the </a:t>
            </a:r>
            <a:r>
              <a:rPr lang="en-US" sz="2500" dirty="0" err="1" smtClean="0"/>
              <a:t>granulosum</a:t>
            </a:r>
            <a:r>
              <a:rPr lang="en-US" sz="2500" dirty="0" smtClean="0"/>
              <a:t> cells of the fore-stomach epithelium</a:t>
            </a:r>
          </a:p>
          <a:p>
            <a:pPr algn="just">
              <a:buNone/>
            </a:pPr>
            <a:r>
              <a:rPr lang="en-US" sz="2500" b="1" dirty="0" smtClean="0"/>
              <a:t>Lactic acid- </a:t>
            </a:r>
            <a:r>
              <a:rPr lang="en-US" sz="2500" dirty="0" smtClean="0"/>
              <a:t>It is also absorbed by fore-stomach epithelium 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n-US" sz="10000" b="1" dirty="0" smtClean="0"/>
              <a:t>Pancreatic secretions:</a:t>
            </a:r>
            <a:endParaRPr lang="en-US" sz="10000" dirty="0" smtClean="0"/>
          </a:p>
          <a:p>
            <a:pPr algn="just">
              <a:buNone/>
            </a:pPr>
            <a:r>
              <a:rPr lang="en-US" sz="10000" b="1" dirty="0" smtClean="0"/>
              <a:t>Regulation-</a:t>
            </a:r>
            <a:r>
              <a:rPr lang="en-US" sz="10000" dirty="0" smtClean="0"/>
              <a:t> Pancreas secretion is divided into three phases</a:t>
            </a:r>
          </a:p>
          <a:p>
            <a:pPr algn="just">
              <a:buBlip>
                <a:blip r:embed="rId2"/>
              </a:buBlip>
            </a:pPr>
            <a:r>
              <a:rPr lang="en-US" sz="10000" b="1" dirty="0" smtClean="0"/>
              <a:t>Cephalic phase:- </a:t>
            </a:r>
            <a:r>
              <a:rPr lang="en-US" sz="10000" dirty="0" smtClean="0"/>
              <a:t>Thought, sight, smell or taste of food produces the cephalic phase of pancreatic secretion. Enzyme secreted by the </a:t>
            </a:r>
            <a:r>
              <a:rPr lang="en-US" sz="10000" dirty="0" err="1" smtClean="0"/>
              <a:t>acinar</a:t>
            </a:r>
            <a:r>
              <a:rPr lang="en-US" sz="10000" dirty="0" smtClean="0"/>
              <a:t> cells are stimulated by enteric neurons releases from </a:t>
            </a:r>
            <a:r>
              <a:rPr lang="en-US" sz="10000" dirty="0" err="1" smtClean="0"/>
              <a:t>ACh</a:t>
            </a:r>
            <a:r>
              <a:rPr lang="en-US" sz="10000" dirty="0" smtClean="0"/>
              <a:t> (</a:t>
            </a:r>
            <a:r>
              <a:rPr lang="en-US" sz="10000" dirty="0" err="1" smtClean="0"/>
              <a:t>vagal</a:t>
            </a:r>
            <a:r>
              <a:rPr lang="en-US" sz="10000" dirty="0" smtClean="0"/>
              <a:t> stimulation) HCO3</a:t>
            </a:r>
            <a:r>
              <a:rPr lang="en-US" sz="10000" baseline="30000" dirty="0" smtClean="0"/>
              <a:t>-</a:t>
            </a:r>
            <a:r>
              <a:rPr lang="en-US" sz="10000" dirty="0" smtClean="0"/>
              <a:t> secreted by ductal cells stimulated by </a:t>
            </a:r>
            <a:r>
              <a:rPr lang="en-US" sz="10000" dirty="0" err="1" smtClean="0"/>
              <a:t>vagus</a:t>
            </a:r>
            <a:r>
              <a:rPr lang="en-US" sz="10000" dirty="0" smtClean="0"/>
              <a:t> nerves releases a non-cholinergic &amp; non-adrenergic transmitter</a:t>
            </a:r>
          </a:p>
          <a:p>
            <a:pPr algn="just">
              <a:buBlip>
                <a:blip r:embed="rId2"/>
              </a:buBlip>
            </a:pPr>
            <a:r>
              <a:rPr lang="en-US" sz="10000" b="1" dirty="0" smtClean="0"/>
              <a:t>Gastric phase:-</a:t>
            </a:r>
            <a:r>
              <a:rPr lang="en-US" sz="10000" dirty="0" smtClean="0"/>
              <a:t> This phase is enhanced during the distension &amp; food breakdown products. Distension leads to secretion of HCO</a:t>
            </a:r>
            <a:r>
              <a:rPr lang="en-US" sz="10000" baseline="-25000" dirty="0" smtClean="0"/>
              <a:t>3</a:t>
            </a:r>
            <a:r>
              <a:rPr lang="en-US" sz="10000" baseline="30000" dirty="0" smtClean="0"/>
              <a:t>-</a:t>
            </a:r>
            <a:r>
              <a:rPr lang="en-US" sz="10000" dirty="0" smtClean="0"/>
              <a:t> &amp; enzymes through </a:t>
            </a:r>
            <a:r>
              <a:rPr lang="en-US" sz="10000" dirty="0" err="1" smtClean="0"/>
              <a:t>ACh</a:t>
            </a:r>
            <a:r>
              <a:rPr lang="en-US" sz="10000" dirty="0" smtClean="0"/>
              <a:t> (</a:t>
            </a:r>
            <a:r>
              <a:rPr lang="en-US" sz="10000" dirty="0" err="1" smtClean="0"/>
              <a:t>Antrum</a:t>
            </a:r>
            <a:r>
              <a:rPr lang="en-US" sz="10000" dirty="0" smtClean="0"/>
              <a:t> &amp; corpus). When food breakdown occurs G-cells of the </a:t>
            </a:r>
            <a:r>
              <a:rPr lang="en-US" sz="10000" dirty="0" err="1" smtClean="0"/>
              <a:t>antrum</a:t>
            </a:r>
            <a:r>
              <a:rPr lang="en-US" sz="10000" dirty="0" smtClean="0"/>
              <a:t> releases </a:t>
            </a:r>
            <a:r>
              <a:rPr lang="en-US" sz="10000" dirty="0" err="1" smtClean="0"/>
              <a:t>gastrin</a:t>
            </a:r>
            <a:r>
              <a:rPr lang="en-US" sz="10000" dirty="0" smtClean="0"/>
              <a:t>, produces a low volume &amp; high enzyme pancreatic secretion</a:t>
            </a:r>
          </a:p>
          <a:p>
            <a:pPr algn="just">
              <a:buBlip>
                <a:blip r:embed="rId2"/>
              </a:buBlip>
            </a:pPr>
            <a:r>
              <a:rPr lang="en-US" sz="10000" b="1" dirty="0" smtClean="0"/>
              <a:t>Intestinal phase:-</a:t>
            </a:r>
            <a:r>
              <a:rPr lang="en-US" sz="10000" dirty="0" smtClean="0"/>
              <a:t> Major stimulants for pancreatic secretion are the hormones </a:t>
            </a:r>
            <a:r>
              <a:rPr lang="en-US" sz="10000" dirty="0" err="1" smtClean="0"/>
              <a:t>CCk</a:t>
            </a:r>
            <a:r>
              <a:rPr lang="en-US" sz="10000" dirty="0" smtClean="0"/>
              <a:t> &amp; </a:t>
            </a:r>
            <a:r>
              <a:rPr lang="en-US" sz="10000" dirty="0" err="1" smtClean="0"/>
              <a:t>secretin</a:t>
            </a:r>
            <a:r>
              <a:rPr lang="en-US" sz="10000" dirty="0" smtClean="0"/>
              <a:t>. They are released from endocrine cells in the duodenum &amp; jejunum. Both </a:t>
            </a:r>
            <a:r>
              <a:rPr lang="en-US" sz="10000" dirty="0" err="1" smtClean="0"/>
              <a:t>CCk</a:t>
            </a:r>
            <a:r>
              <a:rPr lang="en-US" sz="10000" dirty="0" smtClean="0"/>
              <a:t> &amp; </a:t>
            </a:r>
            <a:r>
              <a:rPr lang="en-US" sz="10000" dirty="0" err="1" smtClean="0"/>
              <a:t>secretin</a:t>
            </a:r>
            <a:r>
              <a:rPr lang="en-US" sz="10000" dirty="0" smtClean="0"/>
              <a:t> along with potentiate the secretion of HCO</a:t>
            </a:r>
            <a:r>
              <a:rPr lang="en-US" sz="10000" baseline="-25000" dirty="0" smtClean="0"/>
              <a:t>3</a:t>
            </a:r>
            <a:r>
              <a:rPr lang="en-US" sz="10000" baseline="30000" dirty="0" smtClean="0"/>
              <a:t>-</a:t>
            </a:r>
            <a:r>
              <a:rPr lang="en-US" sz="10000" dirty="0" smtClean="0"/>
              <a:t> &amp; produce in significant amount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500" b="1" dirty="0" smtClean="0"/>
              <a:t>Composition- </a:t>
            </a:r>
            <a:r>
              <a:rPr lang="en-US" sz="2500" dirty="0" smtClean="0"/>
              <a:t>Pancreatic secretion consists of electrolytes &amp; enzymes</a:t>
            </a:r>
          </a:p>
          <a:p>
            <a:pPr algn="just">
              <a:buBlip>
                <a:blip r:embed="rId2"/>
              </a:buBlip>
            </a:pPr>
            <a:r>
              <a:rPr lang="en-US" sz="2500" b="1" dirty="0" smtClean="0"/>
              <a:t>Electrolytes:</a:t>
            </a:r>
            <a:r>
              <a:rPr lang="en-US" sz="2500" dirty="0" smtClean="0"/>
              <a:t> Na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&amp; K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, HCO</a:t>
            </a:r>
            <a:r>
              <a:rPr lang="en-US" sz="2500" baseline="-25000" dirty="0" smtClean="0"/>
              <a:t>3</a:t>
            </a:r>
            <a:r>
              <a:rPr lang="en-US" sz="2500" baseline="30000" dirty="0" smtClean="0"/>
              <a:t>-</a:t>
            </a:r>
            <a:r>
              <a:rPr lang="en-US" sz="2500" dirty="0" smtClean="0"/>
              <a:t> &amp; H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from the dissociated of H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CO</a:t>
            </a:r>
            <a:r>
              <a:rPr lang="en-US" sz="2500" baseline="-25000" dirty="0" smtClean="0"/>
              <a:t>3</a:t>
            </a:r>
            <a:r>
              <a:rPr lang="en-US" sz="2500" dirty="0" smtClean="0"/>
              <a:t>. It also contains small amounts of Ca</a:t>
            </a:r>
            <a:r>
              <a:rPr lang="en-US" sz="2500" baseline="-25000" dirty="0" smtClean="0"/>
              <a:t>2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, Mg</a:t>
            </a:r>
            <a:r>
              <a:rPr lang="en-US" sz="2500" baseline="-25000" dirty="0" smtClean="0"/>
              <a:t>2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, Zn</a:t>
            </a:r>
            <a:r>
              <a:rPr lang="en-US" sz="2500" baseline="-25000" dirty="0" smtClean="0"/>
              <a:t>2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, HPO</a:t>
            </a:r>
            <a:r>
              <a:rPr lang="en-US" sz="2500" baseline="-25000" dirty="0" smtClean="0"/>
              <a:t>4</a:t>
            </a:r>
            <a:r>
              <a:rPr lang="en-US" sz="2500" baseline="30000" dirty="0" smtClean="0"/>
              <a:t>2-</a:t>
            </a:r>
            <a:r>
              <a:rPr lang="en-US" sz="2500" dirty="0" smtClean="0"/>
              <a:t> (mono-hydrogen phosphate) &amp; SO</a:t>
            </a:r>
            <a:r>
              <a:rPr lang="en-US" sz="2500" baseline="-25000" dirty="0" smtClean="0"/>
              <a:t>4</a:t>
            </a:r>
            <a:r>
              <a:rPr lang="en-US" sz="2500" baseline="30000" dirty="0" smtClean="0"/>
              <a:t>2-</a:t>
            </a:r>
            <a:r>
              <a:rPr lang="en-US" sz="2500" dirty="0" smtClean="0"/>
              <a:t> (sulfate)</a:t>
            </a:r>
          </a:p>
          <a:p>
            <a:pPr algn="just">
              <a:buBlip>
                <a:blip r:embed="rId2"/>
              </a:buBlip>
            </a:pPr>
            <a:r>
              <a:rPr lang="en-US" sz="2500" b="1" dirty="0" smtClean="0"/>
              <a:t>Enzymes:</a:t>
            </a:r>
            <a:r>
              <a:rPr lang="en-US" sz="2500" dirty="0" smtClean="0"/>
              <a:t> It consists of </a:t>
            </a:r>
            <a:r>
              <a:rPr lang="el-GR" sz="2500" dirty="0" smtClean="0"/>
              <a:t>α</a:t>
            </a:r>
            <a:r>
              <a:rPr lang="en-US" sz="2500" dirty="0" smtClean="0"/>
              <a:t>-amylase which hydrolyzes glycogen, starch to disaccharides except cellulose in carbohydrate. Water soluble esters can be hydrolyzed through pancreatic lipases. </a:t>
            </a:r>
            <a:r>
              <a:rPr lang="en-US" sz="2500" dirty="0" err="1" smtClean="0"/>
              <a:t>Trypsinogen</a:t>
            </a:r>
            <a:r>
              <a:rPr lang="en-US" sz="2500" dirty="0" smtClean="0"/>
              <a:t> &amp; </a:t>
            </a:r>
            <a:r>
              <a:rPr lang="en-US" sz="2500" dirty="0" err="1" smtClean="0"/>
              <a:t>chymo-trypsinogen</a:t>
            </a:r>
            <a:r>
              <a:rPr lang="en-US" sz="2500" dirty="0" smtClean="0"/>
              <a:t> is converted to trypsin by </a:t>
            </a:r>
            <a:r>
              <a:rPr lang="en-US" sz="2500" dirty="0" err="1" smtClean="0"/>
              <a:t>enterokinase</a:t>
            </a:r>
            <a:r>
              <a:rPr lang="en-US" sz="2500" dirty="0" smtClean="0"/>
              <a:t>.</a:t>
            </a:r>
          </a:p>
          <a:p>
            <a:pPr algn="just">
              <a:buNone/>
            </a:pPr>
            <a:r>
              <a:rPr lang="en-US" sz="2500" b="1" dirty="0" smtClean="0"/>
              <a:t>Functions- </a:t>
            </a:r>
          </a:p>
          <a:p>
            <a:pPr algn="just">
              <a:buBlip>
                <a:blip r:embed="rId3"/>
              </a:buBlip>
            </a:pPr>
            <a:r>
              <a:rPr lang="en-US" sz="2500" dirty="0" smtClean="0"/>
              <a:t>The endocrine cells secrete insulin, glucagon, </a:t>
            </a:r>
            <a:r>
              <a:rPr lang="en-US" sz="2500" dirty="0" err="1" smtClean="0"/>
              <a:t>somatostatin</a:t>
            </a:r>
            <a:r>
              <a:rPr lang="en-US" sz="2500" dirty="0" smtClean="0"/>
              <a:t> &amp; pancreatic polypeptide. </a:t>
            </a:r>
          </a:p>
          <a:p>
            <a:pPr algn="just">
              <a:buBlip>
                <a:blip r:embed="rId3"/>
              </a:buBlip>
            </a:pPr>
            <a:r>
              <a:rPr lang="en-US" sz="2500" dirty="0" smtClean="0"/>
              <a:t>The exocrine cells into </a:t>
            </a:r>
            <a:r>
              <a:rPr lang="en-US" sz="2500" dirty="0" err="1" smtClean="0"/>
              <a:t>acini</a:t>
            </a:r>
            <a:r>
              <a:rPr lang="en-US" sz="2500" dirty="0" smtClean="0"/>
              <a:t> produces 4 types of digestive enzyme peptidases, lipases, amylases &amp; nucleases, which are responsible for the digestion of proteins, fats, carbohydrates &amp; nucleic acids respectively.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en-US" sz="2500" dirty="0" smtClean="0"/>
              <a:t>The ductal cells consist of high concentration of HCO</a:t>
            </a:r>
            <a:r>
              <a:rPr lang="en-US" sz="2500" baseline="-25000" dirty="0" smtClean="0"/>
              <a:t>3</a:t>
            </a:r>
            <a:r>
              <a:rPr lang="en-US" sz="2500" baseline="30000" dirty="0" smtClean="0"/>
              <a:t>-</a:t>
            </a:r>
            <a:r>
              <a:rPr lang="en-US" sz="2500" dirty="0" smtClean="0"/>
              <a:t> which neutralizes gastric acid &amp; regulates the pH of upper intestine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Failure to neutralize the </a:t>
            </a:r>
            <a:r>
              <a:rPr lang="en-US" sz="2500" dirty="0" err="1" smtClean="0"/>
              <a:t>chyme</a:t>
            </a:r>
            <a:r>
              <a:rPr lang="en-US" sz="2500" dirty="0" smtClean="0"/>
              <a:t> &amp; undergoes to intestine can cause duodenal ulcers. </a:t>
            </a:r>
          </a:p>
          <a:p>
            <a:pPr algn="just">
              <a:buNone/>
            </a:pPr>
            <a:r>
              <a:rPr lang="en-US" sz="2500" b="1" dirty="0" smtClean="0"/>
              <a:t>Digestion in the ruminant stomach: </a:t>
            </a:r>
          </a:p>
          <a:p>
            <a:pPr algn="just">
              <a:buBlip>
                <a:blip r:embed="rId3"/>
              </a:buBlip>
            </a:pPr>
            <a:r>
              <a:rPr lang="en-US" sz="2500" dirty="0" smtClean="0"/>
              <a:t>Ruminant stomach have microbial fermentation of the </a:t>
            </a:r>
            <a:r>
              <a:rPr lang="en-US" sz="2500" dirty="0" err="1" smtClean="0"/>
              <a:t>ingesta</a:t>
            </a:r>
            <a:r>
              <a:rPr lang="en-US" sz="2500" dirty="0" smtClean="0"/>
              <a:t> by hydrolysis &amp; anaerobic oxidation</a:t>
            </a:r>
          </a:p>
          <a:p>
            <a:pPr algn="just">
              <a:buBlip>
                <a:blip r:embed="rId3"/>
              </a:buBlip>
            </a:pPr>
            <a:r>
              <a:rPr lang="en-US" sz="2500" dirty="0" smtClean="0"/>
              <a:t>Microbes generate ATP for further hydrolysis &amp; fermentation to absorb the end products i.e., VFA but in case of non ruminants, it is glucose</a:t>
            </a:r>
          </a:p>
          <a:p>
            <a:pPr algn="just">
              <a:buBlip>
                <a:blip r:embed="rId3"/>
              </a:buBlip>
            </a:pPr>
            <a:r>
              <a:rPr lang="en-US" sz="2500" dirty="0" smtClean="0"/>
              <a:t>Ruminant stomach is highly </a:t>
            </a:r>
            <a:r>
              <a:rPr lang="en-US" sz="2500" dirty="0" err="1" smtClean="0"/>
              <a:t>vascularized</a:t>
            </a:r>
            <a:r>
              <a:rPr lang="en-US" sz="2500" dirty="0" smtClean="0"/>
              <a:t> &amp; blood flow ↑</a:t>
            </a:r>
            <a:r>
              <a:rPr lang="en-US" sz="2500" baseline="30000" dirty="0" smtClean="0"/>
              <a:t>es</a:t>
            </a:r>
            <a:r>
              <a:rPr lang="en-US" sz="2500" dirty="0" smtClean="0"/>
              <a:t> when the absorption of end products are being going on</a:t>
            </a:r>
          </a:p>
          <a:p>
            <a:pPr algn="just">
              <a:buBlip>
                <a:blip r:embed="rId3"/>
              </a:buBlip>
            </a:pPr>
            <a:r>
              <a:rPr lang="en-US" sz="2500" dirty="0" smtClean="0"/>
              <a:t>The innervations are by </a:t>
            </a:r>
            <a:r>
              <a:rPr lang="en-US" sz="2500" dirty="0" err="1" smtClean="0"/>
              <a:t>vagal</a:t>
            </a:r>
            <a:r>
              <a:rPr lang="en-US" sz="2500" dirty="0" smtClean="0"/>
              <a:t> &amp; </a:t>
            </a:r>
            <a:r>
              <a:rPr lang="en-US" sz="2500" dirty="0" err="1" smtClean="0"/>
              <a:t>splanchnic</a:t>
            </a:r>
            <a:r>
              <a:rPr lang="en-US" sz="2500" dirty="0" smtClean="0"/>
              <a:t> nerves provides sensory &amp; motor pathways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500" b="1" dirty="0" smtClean="0"/>
              <a:t>Mechanism of absorption of carbohydrates, protein &amp; fat: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err="1" smtClean="0"/>
              <a:t>Ruminal</a:t>
            </a:r>
            <a:r>
              <a:rPr lang="en-US" sz="2500" dirty="0" smtClean="0"/>
              <a:t> microbes consists of yeast, fungi &amp; mixed but independent population of bacteria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CH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O in diet mainly consists of starch, sucrose, lactose &amp; fiber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In the lumen, pancreatic </a:t>
            </a:r>
            <a:r>
              <a:rPr lang="el-GR" sz="2500" dirty="0" smtClean="0"/>
              <a:t>α</a:t>
            </a:r>
            <a:r>
              <a:rPr lang="en-US" sz="2500" dirty="0" smtClean="0"/>
              <a:t>-amylase combines disaccharides &amp; tri-</a:t>
            </a:r>
            <a:r>
              <a:rPr lang="en-US" sz="2500" dirty="0" err="1" smtClean="0"/>
              <a:t>glysaccharides</a:t>
            </a:r>
            <a:r>
              <a:rPr lang="en-US" sz="2500" dirty="0" smtClean="0"/>
              <a:t> &amp; </a:t>
            </a:r>
            <a:r>
              <a:rPr lang="el-GR" sz="2500" dirty="0" smtClean="0"/>
              <a:t>α</a:t>
            </a:r>
            <a:r>
              <a:rPr lang="en-US" sz="2500" dirty="0" smtClean="0"/>
              <a:t>-limit </a:t>
            </a:r>
            <a:r>
              <a:rPr lang="en-US" sz="2500" dirty="0" err="1" smtClean="0"/>
              <a:t>dextrins</a:t>
            </a:r>
            <a:endParaRPr lang="en-US" sz="25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Intra-luminal products of CH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O digestion with the dietary disaccharides can`t be absorbed by the mucosa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It further breakdown into mono-</a:t>
            </a:r>
            <a:r>
              <a:rPr lang="en-US" sz="2500" dirty="0" err="1" smtClean="0"/>
              <a:t>saccharides</a:t>
            </a:r>
            <a:r>
              <a:rPr lang="en-US" sz="2500" dirty="0" smtClean="0"/>
              <a:t> being transported into the epithelial cells by Na-dependent co-transport &amp; facilitated diffusion process &amp; enters into the blood stream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Protein hydrolysis begins in stomach but digestion occurs in proximal small intestine</a:t>
            </a:r>
          </a:p>
          <a:p>
            <a:pPr algn="just">
              <a:buNone/>
            </a:pP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Amino acids, </a:t>
            </a:r>
            <a:r>
              <a:rPr lang="en-US" sz="2500" dirty="0" err="1" smtClean="0"/>
              <a:t>di</a:t>
            </a:r>
            <a:r>
              <a:rPr lang="en-US" sz="2500" dirty="0" smtClean="0"/>
              <a:t>-peptides &amp; tri-peptides are the remaining products after pancreatic digestion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Peptides are further </a:t>
            </a:r>
            <a:r>
              <a:rPr lang="en-US" sz="2500" dirty="0" err="1" smtClean="0"/>
              <a:t>hydrolsed</a:t>
            </a:r>
            <a:r>
              <a:rPr lang="en-US" sz="2500" dirty="0" smtClean="0"/>
              <a:t> by brush border </a:t>
            </a:r>
            <a:r>
              <a:rPr lang="en-US" sz="2500" dirty="0" err="1" smtClean="0"/>
              <a:t>hydrolases</a:t>
            </a:r>
            <a:r>
              <a:rPr lang="en-US" sz="2500" dirty="0" smtClean="0"/>
              <a:t> (junction between intestinal lumen &amp; cytoplasm)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10% of peptides escape hydrolysis &amp; diffuse to </a:t>
            </a:r>
            <a:r>
              <a:rPr lang="en-US" sz="2500" dirty="0" err="1" smtClean="0"/>
              <a:t>baso</a:t>
            </a:r>
            <a:r>
              <a:rPr lang="en-US" sz="2500" dirty="0" smtClean="0"/>
              <a:t>-lateral membrane having </a:t>
            </a:r>
            <a:r>
              <a:rPr lang="en-US" sz="2500" dirty="0" err="1" smtClean="0"/>
              <a:t>neuro</a:t>
            </a:r>
            <a:r>
              <a:rPr lang="en-US" sz="2500" dirty="0" smtClean="0"/>
              <a:t>-active properties contains non nutritional value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Amino acids are absorbed by Na-dependent co-transport &amp; diffuse across the </a:t>
            </a:r>
            <a:r>
              <a:rPr lang="en-US" sz="2500" dirty="0" err="1" smtClean="0"/>
              <a:t>baso</a:t>
            </a:r>
            <a:r>
              <a:rPr lang="en-US" sz="2500" dirty="0" smtClean="0"/>
              <a:t>-lateral membrane into the portal vein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Dietary fat consists of water insoluble triglycerides, emulsified in the stomach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In duodenum, pancreatic lipase acts at oil-water interface of the emulsion particles releasing </a:t>
            </a:r>
            <a:r>
              <a:rPr lang="el-GR" sz="2500" dirty="0" smtClean="0"/>
              <a:t>β</a:t>
            </a:r>
            <a:r>
              <a:rPr lang="en-US" sz="2500" dirty="0" smtClean="0"/>
              <a:t>-</a:t>
            </a:r>
            <a:r>
              <a:rPr lang="en-US" sz="2500" dirty="0" err="1" smtClean="0"/>
              <a:t>monoglycerides</a:t>
            </a:r>
            <a:r>
              <a:rPr lang="en-US" sz="2500" dirty="0" smtClean="0"/>
              <a:t> &amp; 2 free fatty acids (</a:t>
            </a:r>
            <a:r>
              <a:rPr lang="en-US" sz="2500" dirty="0" err="1" smtClean="0"/>
              <a:t>amphipaths</a:t>
            </a:r>
            <a:r>
              <a:rPr lang="en-US" sz="2500" dirty="0" smtClean="0"/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Bile salts act as detergent &amp; bring the water insoluble into micelle &amp; get dissolved into micelle core in jejunum 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500" b="1" dirty="0" err="1" smtClean="0"/>
              <a:t>Amphipaths</a:t>
            </a:r>
            <a:r>
              <a:rPr lang="en-US" sz="2500" b="1" dirty="0" smtClean="0"/>
              <a:t>-</a:t>
            </a:r>
            <a:r>
              <a:rPr lang="en-US" sz="2500" dirty="0" smtClean="0"/>
              <a:t> part polar-water insoluble &amp; non polar-lipid soluble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b="1" dirty="0" smtClean="0"/>
              <a:t>Micelle</a:t>
            </a:r>
            <a:r>
              <a:rPr lang="en-US" sz="2500" dirty="0" smtClean="0"/>
              <a:t> (-</a:t>
            </a:r>
            <a:r>
              <a:rPr lang="en-US" sz="2500" dirty="0" err="1" smtClean="0"/>
              <a:t>vely</a:t>
            </a:r>
            <a:r>
              <a:rPr lang="en-US" sz="2500" dirty="0" smtClean="0"/>
              <a:t> charged aggregates)- to form micelles, need of bile acids &amp; 2mM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Micelles diffuse from the emulsion particle to the brush border where fat releases for diffusion across the lipid membrane into cell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smtClean="0"/>
              <a:t>Fat soluble vitamins can only be absorbed when incorporated into micelle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500" dirty="0" err="1" smtClean="0"/>
              <a:t>Chylomicrons</a:t>
            </a:r>
            <a:r>
              <a:rPr lang="en-US" sz="2500" dirty="0" smtClean="0"/>
              <a:t> facilitate the transport of water insoluble triglycerides &amp; without protein coat, fat is unable to leave the cell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500" b="1" dirty="0" smtClean="0"/>
              <a:t>Cellular fermentative digestion- 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Due to low metabolic rate of </a:t>
            </a:r>
            <a:r>
              <a:rPr lang="en-US" sz="2500" dirty="0" err="1" smtClean="0"/>
              <a:t>cellulolytic</a:t>
            </a:r>
            <a:r>
              <a:rPr lang="en-US" sz="2500" dirty="0" smtClean="0"/>
              <a:t> bacteria, slow fermentation occurs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The pH optimum is 6.2 to 6.8 of </a:t>
            </a:r>
            <a:r>
              <a:rPr lang="en-US" sz="2500" dirty="0" err="1" smtClean="0"/>
              <a:t>cellulolytic</a:t>
            </a:r>
            <a:r>
              <a:rPr lang="en-US" sz="2500" dirty="0" smtClean="0"/>
              <a:t> bacteria (</a:t>
            </a:r>
            <a:r>
              <a:rPr lang="en-US" sz="2500" dirty="0" err="1" smtClean="0"/>
              <a:t>methanogenic</a:t>
            </a:r>
            <a:r>
              <a:rPr lang="en-US" sz="2500" dirty="0" smtClean="0"/>
              <a:t> bacteria) 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It requires CO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&amp; 2H (reducing equivalents) supplies to produce methane &amp; amino acids supply to get their protein requirements</a:t>
            </a:r>
          </a:p>
          <a:p>
            <a:pPr algn="just">
              <a:buBlip>
                <a:blip r:embed="rId2"/>
              </a:buBlip>
            </a:pPr>
            <a:r>
              <a:rPr lang="en-US" sz="2500" dirty="0" smtClean="0"/>
              <a:t>These mixed microbes leads to produce VFA, CO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&amp; CH</a:t>
            </a:r>
            <a:r>
              <a:rPr lang="en-US" sz="2500" baseline="-25000" dirty="0" smtClean="0"/>
              <a:t>4</a:t>
            </a:r>
            <a:endParaRPr lang="en-US" sz="2500" dirty="0" smtClean="0"/>
          </a:p>
          <a:p>
            <a:pPr algn="just">
              <a:buNone/>
            </a:pPr>
            <a:r>
              <a:rPr lang="en-US" sz="2500" b="1" dirty="0" smtClean="0"/>
              <a:t>Fermentative digestion of Starch:</a:t>
            </a:r>
          </a:p>
          <a:p>
            <a:pPr algn="just">
              <a:buBlip>
                <a:blip r:embed="rId3"/>
              </a:buBlip>
            </a:pPr>
            <a:r>
              <a:rPr lang="en-US" sz="2500" dirty="0" smtClean="0"/>
              <a:t>Starch &amp; simple sugar degradation is performed by various primary </a:t>
            </a:r>
            <a:r>
              <a:rPr lang="en-US" sz="2500" dirty="0" err="1" smtClean="0"/>
              <a:t>amylolytic</a:t>
            </a:r>
            <a:r>
              <a:rPr lang="en-US" sz="2500" dirty="0" smtClean="0"/>
              <a:t> bacteria</a:t>
            </a:r>
          </a:p>
          <a:p>
            <a:pPr algn="just">
              <a:buBlip>
                <a:blip r:embed="rId3"/>
              </a:buBlip>
            </a:pPr>
            <a:r>
              <a:rPr lang="en-US" sz="2500" dirty="0" smtClean="0"/>
              <a:t>These bacteria`s have faster fermentative rates &amp; low pH optimum 5.5 to 6.6</a:t>
            </a:r>
          </a:p>
          <a:p>
            <a:pPr algn="just">
              <a:buBlip>
                <a:blip r:embed="rId3"/>
              </a:buBlip>
            </a:pPr>
            <a:r>
              <a:rPr lang="en-US" sz="2500" dirty="0" smtClean="0"/>
              <a:t>These bacteria`s require NH</a:t>
            </a:r>
            <a:r>
              <a:rPr lang="en-US" sz="2500" baseline="-25000" dirty="0" smtClean="0"/>
              <a:t>3</a:t>
            </a:r>
            <a:r>
              <a:rPr lang="en-US" sz="2500" dirty="0" smtClean="0"/>
              <a:t> &amp; amino acid for synthesis of protein</a:t>
            </a:r>
          </a:p>
          <a:p>
            <a:pPr algn="just">
              <a:buBlip>
                <a:blip r:embed="rId2"/>
              </a:buBlip>
            </a:pPr>
            <a:endParaRPr lang="en-US" sz="2500" baseline="-25000" dirty="0"/>
          </a:p>
        </p:txBody>
      </p:sp>
    </p:spTree>
    <p:extLst>
      <p:ext uri="{BB962C8B-B14F-4D97-AF65-F5344CB8AC3E}">
        <p14:creationId xmlns:p14="http://schemas.microsoft.com/office/powerpoint/2010/main" val="324017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à¤¸à¤à¤¬à¤à¤§à¤¿à¤¤ à¤à¤®à¥à¤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72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1060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Wingdings</vt:lpstr>
      <vt:lpstr>Office Theme</vt:lpstr>
      <vt:lpstr>Unit-II Digestive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physiology</dc:creator>
  <cp:lastModifiedBy>HP Inc.</cp:lastModifiedBy>
  <cp:revision>58</cp:revision>
  <dcterms:created xsi:type="dcterms:W3CDTF">2006-08-16T00:00:00Z</dcterms:created>
  <dcterms:modified xsi:type="dcterms:W3CDTF">2021-06-02T06:17:26Z</dcterms:modified>
</cp:coreProperties>
</file>