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5" r:id="rId3"/>
    <p:sldId id="285" r:id="rId4"/>
    <p:sldId id="283" r:id="rId5"/>
    <p:sldId id="277" r:id="rId6"/>
    <p:sldId id="278" r:id="rId7"/>
    <p:sldId id="279" r:id="rId8"/>
    <p:sldId id="28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161" y="1066800"/>
            <a:ext cx="8084528" cy="19705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u="sng" dirty="0" smtClean="0">
                <a:latin typeface="Algerian" panose="04020705040A02060702" pitchFamily="82" charset="0"/>
              </a:rPr>
              <a:t>Unit-II</a:t>
            </a:r>
            <a:br>
              <a:rPr lang="en-IN" u="sng" dirty="0" smtClean="0">
                <a:latin typeface="Algerian" panose="04020705040A02060702" pitchFamily="82" charset="0"/>
              </a:rPr>
            </a:br>
            <a:r>
              <a:rPr lang="en-IN" u="sng" dirty="0" smtClean="0">
                <a:latin typeface="Algerian" panose="04020705040A02060702" pitchFamily="82" charset="0"/>
              </a:rPr>
              <a:t>Digestive System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6" y="3581400"/>
            <a:ext cx="7445840" cy="248601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IN" dirty="0" smtClean="0"/>
              <a:t>Digestive system-IV</a:t>
            </a:r>
            <a:endParaRPr lang="en-IN" dirty="0" smtClean="0"/>
          </a:p>
          <a:p>
            <a:pPr algn="l"/>
            <a:r>
              <a:rPr lang="en-IN" dirty="0" smtClean="0"/>
              <a:t>Course No. – </a:t>
            </a:r>
            <a:r>
              <a:rPr lang="en-IN" dirty="0" smtClean="0"/>
              <a:t>VPB 1</a:t>
            </a:r>
            <a:r>
              <a:rPr lang="en-IN" baseline="30000" dirty="0" smtClean="0"/>
              <a:t>st</a:t>
            </a:r>
            <a:r>
              <a:rPr lang="en-IN" dirty="0" smtClean="0"/>
              <a:t> Professional year</a:t>
            </a:r>
            <a:endParaRPr lang="en-IN" dirty="0" smtClean="0"/>
          </a:p>
          <a:p>
            <a:pPr algn="l"/>
            <a:r>
              <a:rPr lang="en-IN" dirty="0" smtClean="0"/>
              <a:t>Credit Hrs. – </a:t>
            </a:r>
            <a:r>
              <a:rPr lang="en-IN" dirty="0" smtClean="0"/>
              <a:t>4+1=5</a:t>
            </a:r>
            <a:endParaRPr lang="en-IN" dirty="0" smtClean="0"/>
          </a:p>
          <a:p>
            <a:pPr algn="l"/>
            <a:r>
              <a:rPr lang="en-IN" dirty="0" smtClean="0"/>
              <a:t>Date: </a:t>
            </a:r>
            <a:r>
              <a:rPr lang="en-IN" dirty="0" smtClean="0"/>
              <a:t>03.06.2021</a:t>
            </a:r>
            <a:endParaRPr lang="en-IN" dirty="0" smtClean="0"/>
          </a:p>
          <a:p>
            <a:pPr algn="r"/>
            <a:r>
              <a:rPr lang="en-IN" b="1" dirty="0" err="1" smtClean="0"/>
              <a:t>Dr.</a:t>
            </a:r>
            <a:r>
              <a:rPr lang="en-IN" b="1" dirty="0" smtClean="0"/>
              <a:t> </a:t>
            </a:r>
            <a:r>
              <a:rPr lang="en-IN" b="1" dirty="0" err="1" smtClean="0"/>
              <a:t>Pramod</a:t>
            </a:r>
            <a:r>
              <a:rPr lang="en-IN" b="1" dirty="0" smtClean="0"/>
              <a:t> Kumar</a:t>
            </a:r>
          </a:p>
          <a:p>
            <a:pPr algn="r"/>
            <a:r>
              <a:rPr lang="en-IN" dirty="0" err="1" smtClean="0"/>
              <a:t>Asstt</a:t>
            </a:r>
            <a:r>
              <a:rPr lang="en-IN" dirty="0" smtClean="0"/>
              <a:t>. Professor</a:t>
            </a:r>
          </a:p>
          <a:p>
            <a:pPr algn="r"/>
            <a:r>
              <a:rPr lang="en-IN" dirty="0" smtClean="0"/>
              <a:t>Dept. </a:t>
            </a:r>
            <a:r>
              <a:rPr lang="en-IN" dirty="0" smtClean="0"/>
              <a:t>of Veterinary Physiology</a:t>
            </a:r>
          </a:p>
          <a:p>
            <a:pPr algn="r"/>
            <a:r>
              <a:rPr lang="en-IN" dirty="0" smtClean="0"/>
              <a:t>BVC, Patna</a:t>
            </a:r>
            <a:endParaRPr lang="en-IN" dirty="0"/>
          </a:p>
        </p:txBody>
      </p:sp>
      <p:pic>
        <p:nvPicPr>
          <p:cNvPr id="4" name="Picture 3" descr="C:\Users\BVC\Desktop\BASU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57" y="158994"/>
            <a:ext cx="1447800" cy="7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VC\Desktop\Colour_Logo_BV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1293" y="152400"/>
            <a:ext cx="780307" cy="8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The proximal </a:t>
            </a:r>
            <a:r>
              <a:rPr lang="en-US" sz="10000" dirty="0" err="1" smtClean="0"/>
              <a:t>ceca</a:t>
            </a:r>
            <a:r>
              <a:rPr lang="en-US" sz="10000" dirty="0" smtClean="0"/>
              <a:t> has the ability to transport mono-</a:t>
            </a:r>
            <a:r>
              <a:rPr lang="en-US" sz="10000" dirty="0" err="1" smtClean="0"/>
              <a:t>saccharides</a:t>
            </a:r>
            <a:r>
              <a:rPr lang="en-US" sz="10000" dirty="0" smtClean="0"/>
              <a:t> &amp; amino acids against a concentration gradient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Microbial digestion of cellulose also occurs in the </a:t>
            </a:r>
            <a:r>
              <a:rPr lang="en-US" sz="10000" dirty="0" err="1" smtClean="0"/>
              <a:t>ceca</a:t>
            </a:r>
            <a:endParaRPr lang="en-US" sz="10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Reflex of urine into </a:t>
            </a:r>
            <a:r>
              <a:rPr lang="en-US" sz="10000" dirty="0" err="1" smtClean="0"/>
              <a:t>ceca</a:t>
            </a:r>
            <a:r>
              <a:rPr lang="en-US" sz="10000" dirty="0" smtClean="0"/>
              <a:t> exposes the </a:t>
            </a:r>
            <a:r>
              <a:rPr lang="en-US" sz="10000" dirty="0" err="1" smtClean="0"/>
              <a:t>cecal</a:t>
            </a:r>
            <a:r>
              <a:rPr lang="en-US" sz="10000" dirty="0" smtClean="0"/>
              <a:t> </a:t>
            </a:r>
            <a:r>
              <a:rPr lang="en-US" sz="10000" dirty="0" err="1" smtClean="0"/>
              <a:t>microflora</a:t>
            </a:r>
            <a:r>
              <a:rPr lang="en-US" sz="10000" dirty="0" smtClean="0"/>
              <a:t> to urea &amp; uric acid for degradation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err="1" smtClean="0"/>
              <a:t>Cecal</a:t>
            </a:r>
            <a:r>
              <a:rPr lang="en-US" sz="10000" dirty="0" smtClean="0"/>
              <a:t> </a:t>
            </a:r>
            <a:r>
              <a:rPr lang="en-US" sz="10000" dirty="0" err="1" smtClean="0"/>
              <a:t>microflora</a:t>
            </a:r>
            <a:r>
              <a:rPr lang="en-US" sz="10000" dirty="0" smtClean="0"/>
              <a:t> uses the recycled nitrogen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Microbial synthesis of vitamins-B occur in the </a:t>
            </a:r>
            <a:r>
              <a:rPr lang="en-US" sz="10000" dirty="0" err="1" smtClean="0"/>
              <a:t>ceca</a:t>
            </a:r>
            <a:r>
              <a:rPr lang="en-US" sz="10000" dirty="0" smtClean="0"/>
              <a:t> but are not absorbed by the bird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So, feces of chickens are the source of vitamin B</a:t>
            </a:r>
            <a:r>
              <a:rPr lang="en-US" sz="10000" baseline="-25000" dirty="0" smtClean="0"/>
              <a:t>12 </a:t>
            </a:r>
            <a:r>
              <a:rPr lang="en-US" sz="10000" dirty="0" smtClean="0"/>
              <a:t>&amp; other vitamin-B`s</a:t>
            </a:r>
          </a:p>
          <a:p>
            <a:pPr algn="just">
              <a:buNone/>
            </a:pPr>
            <a:r>
              <a:rPr lang="en-US" sz="10000" b="1" dirty="0" smtClean="0"/>
              <a:t>Regulation of G.I. tract motility and secretion: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0000" dirty="0" smtClean="0"/>
              <a:t>The presence of food, its smell &amp; taste gives the secretion of saliva into the </a:t>
            </a:r>
            <a:r>
              <a:rPr lang="en-US" sz="10000" dirty="0" err="1" smtClean="0"/>
              <a:t>buccal</a:t>
            </a:r>
            <a:r>
              <a:rPr lang="en-US" sz="10000" dirty="0" smtClean="0"/>
              <a:t> cavity, esophagus &amp; crop</a:t>
            </a:r>
          </a:p>
          <a:p>
            <a:pPr algn="just">
              <a:buFont typeface="Wingdings" pitchFamily="2" charset="2"/>
              <a:buChar char="v"/>
            </a:pPr>
            <a:r>
              <a:rPr lang="en-US" sz="10000" dirty="0" smtClean="0"/>
              <a:t>The motility rises due to the presence of food goes descended &amp; is controlled by reflex</a:t>
            </a:r>
          </a:p>
          <a:p>
            <a:pPr algn="just">
              <a:buFont typeface="Wingdings" pitchFamily="2" charset="2"/>
              <a:buChar char="v"/>
            </a:pPr>
            <a:r>
              <a:rPr lang="en-US" sz="10000" dirty="0" smtClean="0"/>
              <a:t>Gastric activities including gastric motility &amp; secretion are regulates via cephalic and gastric phase 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7700" dirty="0" err="1" smtClean="0"/>
              <a:t>Vagus</a:t>
            </a:r>
            <a:r>
              <a:rPr lang="en-US" sz="7700" dirty="0" smtClean="0"/>
              <a:t> stimulation cause the pro-</a:t>
            </a:r>
            <a:r>
              <a:rPr lang="en-US" sz="7700" dirty="0" err="1" smtClean="0"/>
              <a:t>venticular</a:t>
            </a:r>
            <a:r>
              <a:rPr lang="en-US" sz="7700" dirty="0" smtClean="0"/>
              <a:t> secretion &amp; motility of the pro-</a:t>
            </a:r>
            <a:r>
              <a:rPr lang="en-US" sz="7700" dirty="0" err="1" smtClean="0"/>
              <a:t>venticulus</a:t>
            </a:r>
            <a:r>
              <a:rPr lang="en-US" sz="7700" dirty="0" smtClean="0"/>
              <a:t> &amp; gizzard</a:t>
            </a:r>
          </a:p>
          <a:p>
            <a:pPr algn="just">
              <a:buFont typeface="Wingdings" pitchFamily="2" charset="2"/>
              <a:buChar char="v"/>
            </a:pPr>
            <a:r>
              <a:rPr lang="en-US" sz="7700" dirty="0" smtClean="0"/>
              <a:t>Neural &amp; </a:t>
            </a:r>
            <a:r>
              <a:rPr lang="en-US" sz="7700" dirty="0" err="1" smtClean="0"/>
              <a:t>humoral</a:t>
            </a:r>
            <a:r>
              <a:rPr lang="en-US" sz="7700" dirty="0" smtClean="0"/>
              <a:t> mechanism act to ↓ gastric secretions &amp; motility</a:t>
            </a:r>
          </a:p>
          <a:p>
            <a:pPr algn="just">
              <a:buFont typeface="Wingdings" pitchFamily="2" charset="2"/>
              <a:buChar char="v"/>
            </a:pPr>
            <a:r>
              <a:rPr lang="en-US" sz="7700" dirty="0" smtClean="0"/>
              <a:t>Serotonin acts as a </a:t>
            </a:r>
            <a:r>
              <a:rPr lang="en-US" sz="7700" dirty="0" err="1" smtClean="0"/>
              <a:t>humoral</a:t>
            </a:r>
            <a:r>
              <a:rPr lang="en-US" sz="7700" dirty="0" smtClean="0"/>
              <a:t> mediator in avian gastric regulation</a:t>
            </a:r>
          </a:p>
          <a:p>
            <a:pPr algn="just">
              <a:buFont typeface="Wingdings" pitchFamily="2" charset="2"/>
              <a:buChar char="v"/>
            </a:pPr>
            <a:r>
              <a:rPr lang="en-US" sz="7700" dirty="0" smtClean="0"/>
              <a:t>There is less inhibition of gastric secretion after duodenal distention &amp; this is blocked by the serotonin</a:t>
            </a:r>
          </a:p>
          <a:p>
            <a:pPr algn="just">
              <a:buFont typeface="Wingdings" pitchFamily="2" charset="2"/>
              <a:buChar char="v"/>
            </a:pPr>
            <a:r>
              <a:rPr lang="en-US" sz="7700" dirty="0" smtClean="0"/>
              <a:t>The intestinal secretion &amp; motility is ↑</a:t>
            </a:r>
            <a:r>
              <a:rPr lang="en-US" sz="7700" baseline="30000" dirty="0" err="1" smtClean="0"/>
              <a:t>ed</a:t>
            </a:r>
            <a:r>
              <a:rPr lang="en-US" sz="7700" dirty="0" smtClean="0"/>
              <a:t> by </a:t>
            </a:r>
            <a:r>
              <a:rPr lang="en-US" sz="7700" dirty="0" err="1" smtClean="0"/>
              <a:t>vagal</a:t>
            </a:r>
            <a:r>
              <a:rPr lang="en-US" sz="7700" dirty="0" smtClean="0"/>
              <a:t> stimulation &amp; latter part is ↑</a:t>
            </a:r>
            <a:r>
              <a:rPr lang="en-US" sz="7700" baseline="30000" dirty="0" err="1" smtClean="0"/>
              <a:t>ed</a:t>
            </a:r>
            <a:r>
              <a:rPr lang="en-US" sz="7700" dirty="0" smtClean="0"/>
              <a:t> by the distention of the duodenum</a:t>
            </a:r>
          </a:p>
          <a:p>
            <a:pPr algn="just">
              <a:buFont typeface="Wingdings" pitchFamily="2" charset="2"/>
              <a:buChar char="v"/>
            </a:pPr>
            <a:r>
              <a:rPr lang="en-US" sz="7700" dirty="0" smtClean="0"/>
              <a:t>Avian secretion stimulates ↑</a:t>
            </a:r>
            <a:r>
              <a:rPr lang="en-US" sz="7700" baseline="30000" dirty="0" err="1" smtClean="0"/>
              <a:t>ed</a:t>
            </a:r>
            <a:r>
              <a:rPr lang="en-US" sz="7700" dirty="0" smtClean="0"/>
              <a:t> pancreatic secretion (aqueous component)  but not ↑</a:t>
            </a:r>
            <a:r>
              <a:rPr lang="en-US" sz="7700" baseline="30000" dirty="0" err="1" smtClean="0"/>
              <a:t>ed</a:t>
            </a:r>
            <a:r>
              <a:rPr lang="en-US" sz="7700" baseline="30000" dirty="0" smtClean="0"/>
              <a:t>  </a:t>
            </a:r>
            <a:r>
              <a:rPr lang="en-US" sz="7700" dirty="0" smtClean="0"/>
              <a:t>enzyme secretion</a:t>
            </a:r>
          </a:p>
          <a:p>
            <a:pPr algn="just">
              <a:buFont typeface="Wingdings" pitchFamily="2" charset="2"/>
              <a:buChar char="v"/>
            </a:pPr>
            <a:r>
              <a:rPr lang="en-US" sz="7700" dirty="0" smtClean="0"/>
              <a:t>The secretion of pancreatic enzymes initiates on the release of </a:t>
            </a:r>
            <a:r>
              <a:rPr lang="en-US" sz="7700" dirty="0" err="1" smtClean="0"/>
              <a:t>CCk</a:t>
            </a:r>
            <a:endParaRPr lang="en-US" sz="77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7700" dirty="0" smtClean="0"/>
              <a:t>On feed, the poultry have ↑</a:t>
            </a:r>
            <a:r>
              <a:rPr lang="en-US" sz="7700" baseline="30000" dirty="0" err="1" smtClean="0"/>
              <a:t>ed</a:t>
            </a:r>
            <a:r>
              <a:rPr lang="en-US" sz="7700" dirty="0" smtClean="0"/>
              <a:t> bile secretion due to </a:t>
            </a:r>
            <a:r>
              <a:rPr lang="en-US" sz="7700" dirty="0" err="1" smtClean="0"/>
              <a:t>CCk</a:t>
            </a:r>
            <a:endParaRPr lang="en-US" sz="7700" dirty="0" smtClean="0"/>
          </a:p>
          <a:p>
            <a:pPr algn="just">
              <a:buNone/>
            </a:pPr>
            <a:r>
              <a:rPr lang="en-US" sz="7700" b="1" dirty="0" smtClean="0"/>
              <a:t>Absorption:</a:t>
            </a:r>
            <a:r>
              <a:rPr lang="en-US" sz="7700" dirty="0" smtClean="0"/>
              <a:t> Almost the absorption of the dietary fatty acids, carbohydrates &amp; amino acids occurs in the duodenum &amp; proximal part of jejunum.</a:t>
            </a:r>
          </a:p>
          <a:p>
            <a:pPr algn="just">
              <a:buNone/>
            </a:pPr>
            <a:endParaRPr lang="en-US" sz="77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05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0000" b="1" dirty="0" smtClean="0"/>
              <a:t>Digestion in Birds:</a:t>
            </a:r>
          </a:p>
          <a:p>
            <a:pPr algn="just">
              <a:buNone/>
            </a:pPr>
            <a:r>
              <a:rPr lang="en-US" sz="10000" b="1" dirty="0" smtClean="0"/>
              <a:t>Regulation of food intake- 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It is a complex process &amp; involves both peripheral &amp; central control regulation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Peripheral regulation involves the GI tract and liver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Crop and gizzard monitored the ingestion of food by distention sensitive receptors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Meal termination is associated by distention of gizzard less by crop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For the termination of feeding in the crop and intestine various receptors act like glucose, osmotic and intestinal amino acid when stimulated by glucose, hypertonic saline or amino acids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By the hepatic portal blood system, liver absorbs the nutrient from the intestinal tract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The information regarding absorption is communicated by brain via signals through the </a:t>
            </a:r>
            <a:r>
              <a:rPr lang="en-US" sz="10000" dirty="0" err="1" smtClean="0"/>
              <a:t>vagus</a:t>
            </a:r>
            <a:r>
              <a:rPr lang="en-US" sz="10000" dirty="0" smtClean="0"/>
              <a:t> nerve</a:t>
            </a:r>
          </a:p>
          <a:p>
            <a:pPr algn="just">
              <a:buBlip>
                <a:blip r:embed="rId2"/>
              </a:buBlip>
            </a:pPr>
            <a:r>
              <a:rPr lang="en-US" sz="10000" dirty="0" smtClean="0"/>
              <a:t>For ingestion of food </a:t>
            </a:r>
            <a:r>
              <a:rPr lang="en-US" sz="10000" dirty="0" err="1" smtClean="0"/>
              <a:t>CCk</a:t>
            </a:r>
            <a:r>
              <a:rPr lang="en-US" sz="10000" dirty="0" smtClean="0"/>
              <a:t>, </a:t>
            </a:r>
            <a:r>
              <a:rPr lang="en-US" sz="10000" dirty="0" err="1" smtClean="0"/>
              <a:t>bombesin</a:t>
            </a:r>
            <a:r>
              <a:rPr lang="en-US" sz="10000" dirty="0" smtClean="0"/>
              <a:t>, </a:t>
            </a:r>
            <a:r>
              <a:rPr lang="en-US" sz="10000" dirty="0" err="1" smtClean="0"/>
              <a:t>gastrin</a:t>
            </a:r>
            <a:r>
              <a:rPr lang="en-US" sz="10000" dirty="0" smtClean="0"/>
              <a:t> and </a:t>
            </a:r>
            <a:r>
              <a:rPr lang="en-US" sz="10000" dirty="0" err="1" smtClean="0"/>
              <a:t>neurotensin</a:t>
            </a:r>
            <a:r>
              <a:rPr lang="en-US" sz="10000" dirty="0" smtClean="0"/>
              <a:t> peptides are responsible, produced by the avian intestinal tract</a:t>
            </a:r>
          </a:p>
          <a:p>
            <a:pPr algn="just">
              <a:buNone/>
            </a:pPr>
            <a:r>
              <a:rPr lang="en-US" sz="2500" dirty="0" smtClean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vian GI system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0"/>
            <a:ext cx="43434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algn="just">
              <a:buNone/>
            </a:pPr>
            <a:r>
              <a:rPr lang="en-US" sz="2500" b="1" dirty="0" smtClean="0"/>
              <a:t>Central regulation of food intake includes the systems:</a:t>
            </a:r>
          </a:p>
          <a:p>
            <a:pPr algn="just">
              <a:buNone/>
            </a:pPr>
            <a:endParaRPr lang="en-US" sz="25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838200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Sl</a:t>
                      </a:r>
                      <a:r>
                        <a:rPr lang="en-US" dirty="0" smtClean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Nerves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Trigeminal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Mandibulation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Gustatory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Olfactory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Smell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 or sight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A.N.S.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Parasympathetic</a:t>
                      </a:r>
                      <a:r>
                        <a:rPr lang="en-US" baseline="0" dirty="0" smtClean="0"/>
                        <a:t> division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0000" dirty="0" err="1" smtClean="0"/>
              <a:t>Cholecystokinin</a:t>
            </a:r>
            <a:r>
              <a:rPr lang="en-US" sz="10000" dirty="0" smtClean="0"/>
              <a:t> and melatonin acts as reduction factor for food intake while ↑</a:t>
            </a:r>
            <a:r>
              <a:rPr lang="en-US" sz="10000" baseline="30000" dirty="0" err="1" smtClean="0"/>
              <a:t>ed</a:t>
            </a:r>
            <a:r>
              <a:rPr lang="en-US" sz="10000" dirty="0" smtClean="0"/>
              <a:t> temperature, ↑</a:t>
            </a:r>
            <a:r>
              <a:rPr lang="en-US" sz="10000" baseline="30000" dirty="0" smtClean="0"/>
              <a:t>ed</a:t>
            </a:r>
            <a:r>
              <a:rPr lang="en-US" sz="10000" dirty="0" smtClean="0"/>
              <a:t> energy diet level &amp; ↑</a:t>
            </a:r>
            <a:r>
              <a:rPr lang="en-US" sz="10000" baseline="30000" dirty="0" smtClean="0"/>
              <a:t> </a:t>
            </a:r>
            <a:r>
              <a:rPr lang="en-US" sz="10000" dirty="0" smtClean="0"/>
              <a:t>protein diet levels also act as external factors.</a:t>
            </a:r>
          </a:p>
          <a:p>
            <a:pPr algn="just">
              <a:buNone/>
            </a:pPr>
            <a:r>
              <a:rPr lang="en-US" sz="10000" b="1" dirty="0" smtClean="0"/>
              <a:t>Gastro-intestinal tract motility: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Food is swallowed by the stimulation of the tongue &amp; muscles reflex causes entering into the esophagus by peristalsis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For gastro-duodenal contraction, a sequence of 3 rhythmic/minute occurs which contracts the </a:t>
            </a:r>
            <a:r>
              <a:rPr lang="en-US" sz="10000" dirty="0" err="1" smtClean="0"/>
              <a:t>ventriculus</a:t>
            </a:r>
            <a:r>
              <a:rPr lang="en-US" sz="10000" dirty="0" smtClean="0"/>
              <a:t> &amp; passes the peristaltic waves through the duodenum,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Contraction of gizzard muscles occur causes contraction of pylorus &amp; isthmus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The esophagus, crop, pro-</a:t>
            </a:r>
            <a:r>
              <a:rPr lang="en-US" sz="10000" dirty="0" err="1" smtClean="0"/>
              <a:t>venticulus</a:t>
            </a:r>
            <a:r>
              <a:rPr lang="en-US" sz="10000" dirty="0" smtClean="0"/>
              <a:t> &amp; gizzard are innervated by </a:t>
            </a:r>
            <a:r>
              <a:rPr lang="en-US" sz="10000" dirty="0" err="1" smtClean="0"/>
              <a:t>vagal</a:t>
            </a:r>
            <a:r>
              <a:rPr lang="en-US" sz="10000" dirty="0" smtClean="0"/>
              <a:t> nerves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Colonic motility occurs </a:t>
            </a:r>
            <a:r>
              <a:rPr lang="en-US" sz="10000" dirty="0" err="1" smtClean="0"/>
              <a:t>continous</a:t>
            </a:r>
            <a:r>
              <a:rPr lang="en-US" sz="10000" dirty="0" smtClean="0"/>
              <a:t> &amp; are anti-peristalsis causes </a:t>
            </a:r>
          </a:p>
          <a:p>
            <a:pPr algn="just">
              <a:buNone/>
            </a:pPr>
            <a:r>
              <a:rPr lang="en-US" sz="10000" dirty="0" smtClean="0"/>
              <a:t>	(a) movement of urine from the </a:t>
            </a:r>
            <a:r>
              <a:rPr lang="en-US" sz="10000" dirty="0" err="1" smtClean="0"/>
              <a:t>cloaca</a:t>
            </a:r>
            <a:r>
              <a:rPr lang="en-US" sz="10000" dirty="0" smtClean="0"/>
              <a:t> into colon &amp; </a:t>
            </a:r>
            <a:r>
              <a:rPr lang="en-US" sz="10000" dirty="0" err="1" smtClean="0"/>
              <a:t>ceca</a:t>
            </a:r>
            <a:r>
              <a:rPr lang="en-US" sz="10000" dirty="0" smtClean="0"/>
              <a:t> for absorption of H</a:t>
            </a:r>
            <a:r>
              <a:rPr lang="en-US" sz="10000" baseline="-25000" dirty="0" smtClean="0"/>
              <a:t>2</a:t>
            </a:r>
            <a:r>
              <a:rPr lang="en-US" sz="10000" dirty="0" smtClean="0"/>
              <a:t>O </a:t>
            </a:r>
          </a:p>
          <a:p>
            <a:pPr algn="just">
              <a:buNone/>
            </a:pPr>
            <a:r>
              <a:rPr lang="en-US" sz="10000" dirty="0" smtClean="0"/>
              <a:t>	(b) filling of the </a:t>
            </a:r>
            <a:r>
              <a:rPr lang="en-US" sz="10000" dirty="0" err="1" smtClean="0"/>
              <a:t>ceca</a:t>
            </a:r>
            <a:endParaRPr lang="en-US" sz="10000" dirty="0" smtClean="0"/>
          </a:p>
          <a:p>
            <a:pPr algn="just">
              <a:buNone/>
            </a:pPr>
            <a:r>
              <a:rPr lang="en-US" dirty="0" smtClean="0"/>
              <a:t>				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This anti-peristalsis contraction ceases just before defecation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The rate of food passage is influenced by the consistency, fat content, hardness, water content of the food &amp; amount absorb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Likewise, the age &amp; the metabolic rate is associated with them are also the factors which influenced the food passage rate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0000" dirty="0" smtClean="0"/>
              <a:t>The slower rate of food passage is directly related with the ↑</a:t>
            </a:r>
            <a:r>
              <a:rPr lang="en-US" sz="10000" baseline="30000" dirty="0" err="1" smtClean="0"/>
              <a:t>ed</a:t>
            </a:r>
            <a:r>
              <a:rPr lang="en-US" sz="10000" dirty="0" smtClean="0"/>
              <a:t> microbial fermentation of fibrous feed stuffs in the </a:t>
            </a:r>
            <a:r>
              <a:rPr lang="en-US" sz="10000" dirty="0" err="1" smtClean="0"/>
              <a:t>ceca</a:t>
            </a:r>
            <a:r>
              <a:rPr lang="en-US" sz="10000" dirty="0" smtClean="0"/>
              <a:t> &amp; thus utilizes its extreme in the adult birds.</a:t>
            </a:r>
          </a:p>
          <a:p>
            <a:pPr algn="just">
              <a:buNone/>
            </a:pPr>
            <a:r>
              <a:rPr lang="en-US" sz="10000" b="1" dirty="0" smtClean="0"/>
              <a:t>Secretion &amp; Digestion:</a:t>
            </a:r>
            <a:r>
              <a:rPr lang="en-US" sz="100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Only mucus is secreted in the </a:t>
            </a:r>
            <a:r>
              <a:rPr lang="en-US" sz="10000" dirty="0" err="1" smtClean="0"/>
              <a:t>buccal</a:t>
            </a:r>
            <a:r>
              <a:rPr lang="en-US" sz="10000" dirty="0" smtClean="0"/>
              <a:t> cavity and crop which tends to moistens &amp; lubrication of the food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Hence, starch digestion occurs in the crop. Amylase is secreted in very few amounts for carbohydrate digestion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In pro-</a:t>
            </a:r>
            <a:r>
              <a:rPr lang="en-US" sz="10000" dirty="0" err="1" smtClean="0"/>
              <a:t>venticulus</a:t>
            </a:r>
            <a:r>
              <a:rPr lang="en-US" sz="10000" dirty="0" smtClean="0"/>
              <a:t>, simple mucosal gland secrete mucus &amp; compound sub-mucosal glands secrete mucus as well as </a:t>
            </a:r>
            <a:r>
              <a:rPr lang="en-US" sz="10000" dirty="0" err="1" smtClean="0"/>
              <a:t>HCl</a:t>
            </a:r>
            <a:r>
              <a:rPr lang="en-US" sz="10000" dirty="0" smtClean="0"/>
              <a:t> &amp; </a:t>
            </a:r>
            <a:r>
              <a:rPr lang="en-US" sz="10000" dirty="0" err="1" smtClean="0"/>
              <a:t>pepsinogen</a:t>
            </a:r>
            <a:r>
              <a:rPr lang="en-US" sz="10000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0000" b="1" dirty="0" smtClean="0"/>
              <a:t>Compound glands = chief + parietal cell</a:t>
            </a:r>
            <a:r>
              <a:rPr lang="en-US" sz="10000" dirty="0" smtClean="0"/>
              <a:t> of the mammalian stomach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The protein digestion initiates in </a:t>
            </a:r>
            <a:r>
              <a:rPr lang="en-US" sz="10000" dirty="0" err="1" smtClean="0"/>
              <a:t>ventriculus</a:t>
            </a:r>
            <a:r>
              <a:rPr lang="en-US" sz="10000" dirty="0" smtClean="0"/>
              <a:t> in acidic medium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Pro-</a:t>
            </a:r>
            <a:r>
              <a:rPr lang="en-US" sz="10000" dirty="0" err="1" smtClean="0"/>
              <a:t>venticulus</a:t>
            </a:r>
            <a:r>
              <a:rPr lang="en-US" sz="10000" dirty="0" smtClean="0"/>
              <a:t> secrete pepsin which hydrolyses protein molecules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Gizzard breakdown the food material into small pieces &amp; mixes with digestive fluids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The pH ranges between 0.5 to 2.5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Almost 1 ml of gastric juice/Kg </a:t>
            </a:r>
            <a:r>
              <a:rPr lang="en-US" sz="10000" dirty="0" err="1" smtClean="0"/>
              <a:t>b.wt</a:t>
            </a:r>
            <a:r>
              <a:rPr lang="en-US" sz="10000" dirty="0" smtClean="0"/>
              <a:t>./hour is secreted by poultry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Chemical digestion starts in the large intestine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 Exocrine cells of the pancreas in the intestinal lumen &amp; membrane digestion of </a:t>
            </a:r>
            <a:r>
              <a:rPr lang="en-US" sz="10000" dirty="0" err="1" smtClean="0"/>
              <a:t>saccharides</a:t>
            </a:r>
            <a:r>
              <a:rPr lang="en-US" sz="10000" dirty="0" smtClean="0"/>
              <a:t> occurs via the action of digestive enzyme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The large protein molecules hydrolyze into </a:t>
            </a:r>
            <a:r>
              <a:rPr lang="en-US" sz="10000" dirty="0" err="1" smtClean="0"/>
              <a:t>oligo</a:t>
            </a:r>
            <a:r>
              <a:rPr lang="en-US" sz="10000" dirty="0" smtClean="0"/>
              <a:t>-peptides &amp; </a:t>
            </a:r>
            <a:r>
              <a:rPr lang="en-US" sz="10000" dirty="0" err="1" smtClean="0"/>
              <a:t>di</a:t>
            </a:r>
            <a:r>
              <a:rPr lang="en-US" sz="10000" dirty="0" smtClean="0"/>
              <a:t>-peptide fragments by the secretion of pancreatic trypsin, </a:t>
            </a:r>
            <a:r>
              <a:rPr lang="en-US" sz="10000" dirty="0" err="1" smtClean="0"/>
              <a:t>chymotrypsin</a:t>
            </a:r>
            <a:r>
              <a:rPr lang="en-US" sz="10000" dirty="0" smtClean="0"/>
              <a:t> in the intestinal lumen</a:t>
            </a:r>
          </a:p>
          <a:p>
            <a:pPr algn="just">
              <a:buNone/>
            </a:pPr>
            <a:r>
              <a:rPr lang="en-US" sz="6300" dirty="0" smtClean="0"/>
              <a:t>			</a:t>
            </a:r>
            <a:r>
              <a:rPr lang="en-US" dirty="0" smtClean="0"/>
              <a:t>	</a:t>
            </a:r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ctures of ruminant stomach cells à¤¸à¤¾à¤ à¥ à¤à¤®à¥à¤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The free amino acids being released by the pancreas &amp; </a:t>
            </a:r>
            <a:r>
              <a:rPr lang="en-US" sz="10000" dirty="0" err="1" smtClean="0"/>
              <a:t>aminopeptidase</a:t>
            </a:r>
            <a:r>
              <a:rPr lang="en-US" sz="10000" dirty="0" smtClean="0"/>
              <a:t> in the brush border membrane of </a:t>
            </a:r>
            <a:r>
              <a:rPr lang="en-US" sz="10000" dirty="0" err="1" smtClean="0"/>
              <a:t>enterocytes</a:t>
            </a:r>
            <a:r>
              <a:rPr lang="en-US" sz="10000" dirty="0" smtClean="0"/>
              <a:t> transported to microvillus membranes &amp; perform membrane hydrolysis of </a:t>
            </a:r>
            <a:r>
              <a:rPr lang="en-US" sz="10000" dirty="0" err="1" smtClean="0"/>
              <a:t>oligopeptide</a:t>
            </a:r>
            <a:r>
              <a:rPr lang="en-US" sz="10000" dirty="0" smtClean="0"/>
              <a:t> &amp; </a:t>
            </a:r>
            <a:r>
              <a:rPr lang="en-US" sz="10000" dirty="0" err="1" smtClean="0"/>
              <a:t>dipeptide</a:t>
            </a:r>
            <a:r>
              <a:rPr lang="en-US" sz="10000" dirty="0" smtClean="0"/>
              <a:t> fragments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Pancreatic </a:t>
            </a:r>
            <a:r>
              <a:rPr lang="el-GR" sz="10000" dirty="0" smtClean="0"/>
              <a:t>α</a:t>
            </a:r>
            <a:r>
              <a:rPr lang="en-US" sz="10000" dirty="0" smtClean="0"/>
              <a:t>-amylase in the intestinal lumen cleaves maltose units leaving </a:t>
            </a:r>
            <a:r>
              <a:rPr lang="el-GR" sz="10000" dirty="0" smtClean="0"/>
              <a:t>α</a:t>
            </a:r>
            <a:r>
              <a:rPr lang="en-US" sz="10000" dirty="0" smtClean="0"/>
              <a:t>-</a:t>
            </a:r>
            <a:r>
              <a:rPr lang="en-US" sz="10000" dirty="0" err="1" smtClean="0"/>
              <a:t>dextrins</a:t>
            </a:r>
            <a:r>
              <a:rPr lang="en-US" sz="10000" dirty="0" smtClean="0"/>
              <a:t> limit in </a:t>
            </a:r>
            <a:r>
              <a:rPr lang="en-US" sz="10000" dirty="0" err="1" smtClean="0"/>
              <a:t>amylopectin</a:t>
            </a:r>
            <a:endParaRPr lang="en-US" sz="10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Maltose, </a:t>
            </a:r>
            <a:r>
              <a:rPr lang="en-US" sz="10000" dirty="0" err="1" smtClean="0"/>
              <a:t>maltotriose</a:t>
            </a:r>
            <a:r>
              <a:rPr lang="en-US" sz="10000" dirty="0" smtClean="0"/>
              <a:t> &amp; </a:t>
            </a:r>
            <a:r>
              <a:rPr lang="el-GR" sz="10000" dirty="0" smtClean="0"/>
              <a:t>α</a:t>
            </a:r>
            <a:r>
              <a:rPr lang="en-US" sz="10000" dirty="0" smtClean="0"/>
              <a:t>-limit </a:t>
            </a:r>
            <a:r>
              <a:rPr lang="en-US" sz="10000" dirty="0" err="1" smtClean="0"/>
              <a:t>dextrins</a:t>
            </a:r>
            <a:r>
              <a:rPr lang="en-US" sz="10000" dirty="0" smtClean="0"/>
              <a:t> are water soluble &amp; diffuse through an aqueous dispersion of </a:t>
            </a:r>
            <a:r>
              <a:rPr lang="en-US" sz="10000" dirty="0" err="1" smtClean="0"/>
              <a:t>mucin</a:t>
            </a:r>
            <a:r>
              <a:rPr lang="en-US" sz="10000" dirty="0" smtClean="0"/>
              <a:t> absorbed by the </a:t>
            </a:r>
            <a:r>
              <a:rPr lang="en-US" sz="10000" dirty="0" err="1" smtClean="0"/>
              <a:t>glycocalyx</a:t>
            </a:r>
            <a:r>
              <a:rPr lang="en-US" sz="10000" dirty="0" smtClean="0"/>
              <a:t> covering the </a:t>
            </a:r>
            <a:r>
              <a:rPr lang="en-US" sz="10000" dirty="0" err="1" smtClean="0"/>
              <a:t>microvilli</a:t>
            </a:r>
            <a:r>
              <a:rPr lang="en-US" sz="10000" dirty="0" smtClean="0"/>
              <a:t> of </a:t>
            </a:r>
            <a:r>
              <a:rPr lang="en-US" sz="10000" dirty="0" err="1" smtClean="0"/>
              <a:t>enterocytes</a:t>
            </a:r>
            <a:endParaRPr lang="en-US" sz="10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Maltose &amp; </a:t>
            </a:r>
            <a:r>
              <a:rPr lang="en-US" sz="10000" dirty="0" err="1" smtClean="0"/>
              <a:t>sucrase-isomaltose</a:t>
            </a:r>
            <a:r>
              <a:rPr lang="en-US" sz="10000" dirty="0" smtClean="0"/>
              <a:t> in the apical membranes </a:t>
            </a:r>
            <a:r>
              <a:rPr lang="en-US" sz="10000" dirty="0" err="1" smtClean="0"/>
              <a:t>hydrolyse</a:t>
            </a:r>
            <a:r>
              <a:rPr lang="en-US" sz="10000" dirty="0" smtClean="0"/>
              <a:t> into glucose &amp; absorbed by </a:t>
            </a:r>
            <a:r>
              <a:rPr lang="en-US" sz="10000" dirty="0" err="1" smtClean="0"/>
              <a:t>enterocytes</a:t>
            </a:r>
            <a:endParaRPr lang="en-US" sz="10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The </a:t>
            </a:r>
            <a:r>
              <a:rPr lang="en-US" sz="10000" dirty="0" err="1" smtClean="0"/>
              <a:t>mucin</a:t>
            </a:r>
            <a:r>
              <a:rPr lang="en-US" sz="10000" dirty="0" smtClean="0"/>
              <a:t> layer protects the </a:t>
            </a:r>
            <a:r>
              <a:rPr lang="en-US" sz="10000" dirty="0" err="1" smtClean="0"/>
              <a:t>enterocyte</a:t>
            </a:r>
            <a:r>
              <a:rPr lang="en-US" sz="10000" dirty="0" smtClean="0"/>
              <a:t> from the degradation by pancreatic proteases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Intestinal pH ranges from 5.6 to 7.2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0000" dirty="0" smtClean="0"/>
              <a:t>Bile salts emulsify the fat particles for their further digestion and reabsorbed in the lower ileum &amp; re-circulated to the liver to be used again as in mammals</a:t>
            </a:r>
          </a:p>
          <a:p>
            <a:pPr algn="just">
              <a:buNone/>
            </a:pPr>
            <a:endParaRPr lang="en-US" sz="10000" dirty="0" smtClean="0"/>
          </a:p>
          <a:p>
            <a:pPr algn="just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979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Courier New</vt:lpstr>
      <vt:lpstr>Wingdings</vt:lpstr>
      <vt:lpstr>Office Theme</vt:lpstr>
      <vt:lpstr>Unit-II 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physiology</dc:creator>
  <cp:lastModifiedBy>HP Inc.</cp:lastModifiedBy>
  <cp:revision>56</cp:revision>
  <dcterms:created xsi:type="dcterms:W3CDTF">2006-08-16T00:00:00Z</dcterms:created>
  <dcterms:modified xsi:type="dcterms:W3CDTF">2021-06-01T07:12:52Z</dcterms:modified>
</cp:coreProperties>
</file>