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82" r:id="rId4"/>
    <p:sldId id="257" r:id="rId5"/>
    <p:sldId id="258" r:id="rId6"/>
    <p:sldId id="259" r:id="rId7"/>
    <p:sldId id="261" r:id="rId8"/>
    <p:sldId id="292" r:id="rId9"/>
    <p:sldId id="260" r:id="rId10"/>
    <p:sldId id="262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 Eye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" y="1066800"/>
            <a:ext cx="910003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161" y="1066800"/>
            <a:ext cx="8084528" cy="19705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Unit-I</a:t>
            </a:r>
            <a:br>
              <a:rPr lang="en-IN" u="sng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IN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physiology of EYE </a:t>
            </a:r>
            <a:r>
              <a:rPr lang="en-IN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(Vision)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6" y="3581400"/>
            <a:ext cx="7445840" cy="248601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N" dirty="0" smtClean="0">
                <a:solidFill>
                  <a:schemeClr val="bg1"/>
                </a:solidFill>
              </a:rPr>
              <a:t>Eye - III</a:t>
            </a:r>
            <a:endParaRPr lang="en-IN" dirty="0" smtClean="0">
              <a:solidFill>
                <a:schemeClr val="bg1"/>
              </a:solidFill>
            </a:endParaRPr>
          </a:p>
          <a:p>
            <a:pPr algn="l"/>
            <a:r>
              <a:rPr lang="en-IN" dirty="0" smtClean="0">
                <a:solidFill>
                  <a:schemeClr val="bg1"/>
                </a:solidFill>
              </a:rPr>
              <a:t>Course No. – VPB 1</a:t>
            </a:r>
            <a:r>
              <a:rPr lang="en-IN" baseline="30000" dirty="0" smtClean="0">
                <a:solidFill>
                  <a:schemeClr val="bg1"/>
                </a:solidFill>
              </a:rPr>
              <a:t>st</a:t>
            </a:r>
            <a:r>
              <a:rPr lang="en-IN" dirty="0" smtClean="0">
                <a:solidFill>
                  <a:schemeClr val="bg1"/>
                </a:solidFill>
              </a:rPr>
              <a:t> Professional year</a:t>
            </a:r>
          </a:p>
          <a:p>
            <a:pPr algn="l"/>
            <a:r>
              <a:rPr lang="en-IN" dirty="0" smtClean="0">
                <a:solidFill>
                  <a:schemeClr val="bg1"/>
                </a:solidFill>
              </a:rPr>
              <a:t>Credit Hrs. – 4+1=5</a:t>
            </a:r>
          </a:p>
          <a:p>
            <a:pPr algn="l"/>
            <a:r>
              <a:rPr lang="en-IN" dirty="0" smtClean="0">
                <a:solidFill>
                  <a:schemeClr val="bg1"/>
                </a:solidFill>
              </a:rPr>
              <a:t>Date: </a:t>
            </a:r>
            <a:r>
              <a:rPr lang="en-IN" dirty="0" smtClean="0">
                <a:solidFill>
                  <a:schemeClr val="bg1"/>
                </a:solidFill>
              </a:rPr>
              <a:t>16.06.2021</a:t>
            </a:r>
            <a:endParaRPr lang="en-IN" dirty="0" smtClean="0">
              <a:solidFill>
                <a:schemeClr val="bg1"/>
              </a:solidFill>
            </a:endParaRPr>
          </a:p>
          <a:p>
            <a:pPr algn="r"/>
            <a:r>
              <a:rPr lang="en-IN" b="1" dirty="0" err="1" smtClean="0">
                <a:solidFill>
                  <a:schemeClr val="bg1"/>
                </a:solidFill>
              </a:rPr>
              <a:t>Dr.</a:t>
            </a:r>
            <a:r>
              <a:rPr lang="en-IN" b="1" dirty="0" smtClean="0">
                <a:solidFill>
                  <a:schemeClr val="bg1"/>
                </a:solidFill>
              </a:rPr>
              <a:t> </a:t>
            </a:r>
            <a:r>
              <a:rPr lang="en-IN" b="1" dirty="0" err="1" smtClean="0">
                <a:solidFill>
                  <a:schemeClr val="bg1"/>
                </a:solidFill>
              </a:rPr>
              <a:t>Pramod</a:t>
            </a:r>
            <a:r>
              <a:rPr lang="en-IN" b="1" dirty="0" smtClean="0">
                <a:solidFill>
                  <a:schemeClr val="bg1"/>
                </a:solidFill>
              </a:rPr>
              <a:t> Kumar</a:t>
            </a:r>
          </a:p>
          <a:p>
            <a:pPr algn="r"/>
            <a:r>
              <a:rPr lang="en-IN" dirty="0" err="1" smtClean="0">
                <a:solidFill>
                  <a:schemeClr val="bg1"/>
                </a:solidFill>
              </a:rPr>
              <a:t>Asstt</a:t>
            </a:r>
            <a:r>
              <a:rPr lang="en-IN" dirty="0" smtClean="0">
                <a:solidFill>
                  <a:schemeClr val="bg1"/>
                </a:solidFill>
              </a:rPr>
              <a:t>. Professor</a:t>
            </a:r>
          </a:p>
          <a:p>
            <a:pPr algn="r"/>
            <a:r>
              <a:rPr lang="en-IN" dirty="0" smtClean="0">
                <a:solidFill>
                  <a:schemeClr val="bg1"/>
                </a:solidFill>
              </a:rPr>
              <a:t>Dept. of Veterinary Physiology</a:t>
            </a:r>
          </a:p>
          <a:p>
            <a:pPr algn="r"/>
            <a:r>
              <a:rPr lang="en-IN" dirty="0" smtClean="0">
                <a:solidFill>
                  <a:schemeClr val="bg1"/>
                </a:solidFill>
              </a:rPr>
              <a:t>BVC, Patna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BVC\Desktop\BASU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757" y="158994"/>
            <a:ext cx="1447800" cy="7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VC\Desktop\Colour_Logo_BV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1293" y="152400"/>
            <a:ext cx="780307" cy="8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0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239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5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IN" sz="3500" b="1" dirty="0" smtClean="0">
                <a:solidFill>
                  <a:schemeClr val="accent1">
                    <a:lumMod val="75000"/>
                  </a:schemeClr>
                </a:solidFill>
              </a:rPr>
              <a:t>arasympathetic activity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contracts </a:t>
            </a:r>
            <a:r>
              <a:rPr lang="en-IN" sz="2800" dirty="0"/>
              <a:t>ciliary muscles </a:t>
            </a:r>
            <a:endParaRPr lang="en-IN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relaxes </a:t>
            </a:r>
            <a:r>
              <a:rPr lang="en-IN" sz="2800" dirty="0"/>
              <a:t>suspensory ligaments in the </a:t>
            </a:r>
            <a:r>
              <a:rPr lang="en-IN" sz="2800" dirty="0" err="1" smtClean="0"/>
              <a:t>zonule</a:t>
            </a:r>
            <a:endParaRPr lang="en-IN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lens </a:t>
            </a:r>
            <a:r>
              <a:rPr lang="en-IN" sz="2800" dirty="0"/>
              <a:t>become more convex </a:t>
            </a:r>
            <a:endParaRPr lang="en-IN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power </a:t>
            </a:r>
            <a:r>
              <a:rPr lang="en-IN" sz="2800" dirty="0"/>
              <a:t>of the lens </a:t>
            </a:r>
            <a:r>
              <a:rPr lang="en-IN" sz="2800" dirty="0" smtClean="0"/>
              <a:t>increases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subject </a:t>
            </a:r>
            <a:r>
              <a:rPr lang="en-IN" sz="2800" dirty="0"/>
              <a:t>can focus near </a:t>
            </a:r>
            <a:r>
              <a:rPr lang="en-IN" sz="2800" dirty="0" smtClean="0"/>
              <a:t>objects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with </a:t>
            </a:r>
            <a:r>
              <a:rPr lang="en-IN" sz="2800" dirty="0"/>
              <a:t>age this ability </a:t>
            </a:r>
            <a:r>
              <a:rPr lang="en-IN" sz="2800" dirty="0" smtClean="0"/>
              <a:t>decreases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power </a:t>
            </a:r>
            <a:r>
              <a:rPr lang="en-IN" sz="2800" dirty="0"/>
              <a:t>of accommodation decreases </a:t>
            </a:r>
            <a:endParaRPr lang="en-IN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800" dirty="0" smtClean="0"/>
              <a:t>Presbyopia</a:t>
            </a:r>
            <a:r>
              <a:rPr lang="en-IN" sz="2800" dirty="0"/>
              <a:t>: is the lack of accommodation, occurs with age, requires + glass to increase </a:t>
            </a:r>
            <a:r>
              <a:rPr lang="en-IN" sz="2800" dirty="0" smtClean="0"/>
              <a:t>power</a:t>
            </a:r>
            <a:endParaRPr lang="en-I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0104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Errors of Refraction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Myopia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 short sightedness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near objects can be focussed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far </a:t>
            </a:r>
            <a:r>
              <a:rPr lang="en-IN" dirty="0"/>
              <a:t>objects focuses in front of retina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this </a:t>
            </a:r>
            <a:r>
              <a:rPr lang="en-IN" dirty="0"/>
              <a:t>could be due to </a:t>
            </a:r>
            <a:endParaRPr lang="en-IN" dirty="0" smtClean="0"/>
          </a:p>
          <a:p>
            <a:pPr algn="just"/>
            <a:r>
              <a:rPr lang="en-IN" dirty="0" smtClean="0"/>
              <a:t>lens </a:t>
            </a:r>
            <a:r>
              <a:rPr lang="en-IN" dirty="0"/>
              <a:t>having more refractive power </a:t>
            </a:r>
            <a:endParaRPr lang="en-IN" dirty="0" smtClean="0"/>
          </a:p>
          <a:p>
            <a:pPr algn="just"/>
            <a:r>
              <a:rPr lang="en-IN" dirty="0" smtClean="0"/>
              <a:t>eyeball </a:t>
            </a:r>
            <a:r>
              <a:rPr lang="en-IN" dirty="0"/>
              <a:t>being longer than normal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correction </a:t>
            </a:r>
            <a:r>
              <a:rPr lang="en-IN" dirty="0"/>
              <a:t>is done by </a:t>
            </a:r>
            <a:r>
              <a:rPr lang="en-IN" dirty="0" smtClean="0"/>
              <a:t>concave lenses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these </a:t>
            </a:r>
            <a:r>
              <a:rPr lang="en-IN" dirty="0"/>
              <a:t>lenses will move the image back to retina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33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010400" cy="5257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N" dirty="0" err="1" smtClean="0">
                <a:solidFill>
                  <a:schemeClr val="bg2">
                    <a:lumMod val="50000"/>
                  </a:schemeClr>
                </a:solidFill>
              </a:rPr>
              <a:t>Hypermeteropia</a:t>
            </a:r>
            <a:r>
              <a:rPr lang="en-IN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Far sightedness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objects </a:t>
            </a:r>
            <a:r>
              <a:rPr lang="en-IN" dirty="0"/>
              <a:t>are focused behind the retina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this </a:t>
            </a:r>
            <a:r>
              <a:rPr lang="en-IN" dirty="0"/>
              <a:t>could be due to </a:t>
            </a:r>
            <a:endParaRPr lang="en-IN" dirty="0" smtClean="0"/>
          </a:p>
          <a:p>
            <a:pPr algn="just"/>
            <a:r>
              <a:rPr lang="en-IN" dirty="0" smtClean="0"/>
              <a:t>lens </a:t>
            </a:r>
            <a:r>
              <a:rPr lang="en-IN" dirty="0"/>
              <a:t>having less refractive power </a:t>
            </a:r>
            <a:endParaRPr lang="en-IN" dirty="0" smtClean="0"/>
          </a:p>
          <a:p>
            <a:pPr algn="just"/>
            <a:r>
              <a:rPr lang="en-IN" dirty="0" smtClean="0"/>
              <a:t>eyeball </a:t>
            </a:r>
            <a:r>
              <a:rPr lang="en-IN" dirty="0"/>
              <a:t>being shorter than normal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correction </a:t>
            </a:r>
            <a:r>
              <a:rPr lang="en-IN" dirty="0"/>
              <a:t>is done by </a:t>
            </a:r>
            <a:r>
              <a:rPr lang="en-IN" dirty="0" smtClean="0"/>
              <a:t>convex lenses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these </a:t>
            </a:r>
            <a:r>
              <a:rPr lang="en-IN" dirty="0"/>
              <a:t>lenses will bring the image on to retina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55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162800" cy="4343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Astigmatism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spherical </a:t>
            </a:r>
            <a:r>
              <a:rPr lang="en-IN" dirty="0"/>
              <a:t>aberration of the cornea </a:t>
            </a:r>
            <a:r>
              <a:rPr lang="en-IN" dirty="0" smtClean="0"/>
              <a:t>or/and lens </a:t>
            </a:r>
            <a:r>
              <a:rPr lang="en-IN" dirty="0"/>
              <a:t>resulting in an image with </a:t>
            </a:r>
            <a:r>
              <a:rPr lang="en-IN" dirty="0" err="1"/>
              <a:t>mutiple</a:t>
            </a:r>
            <a:r>
              <a:rPr lang="en-IN" dirty="0"/>
              <a:t> focal points which is not clear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correction </a:t>
            </a:r>
            <a:r>
              <a:rPr lang="en-IN" dirty="0"/>
              <a:t>is done by spherical or cylindrical lenses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 smtClean="0"/>
              <a:t>these </a:t>
            </a:r>
            <a:r>
              <a:rPr lang="en-IN" dirty="0"/>
              <a:t>lenses will correct the disparity in corneal curvature</a:t>
            </a:r>
            <a:endParaRPr lang="en-US" sz="2800" dirty="0"/>
          </a:p>
        </p:txBody>
      </p:sp>
      <p:pic>
        <p:nvPicPr>
          <p:cNvPr id="3074" name="Picture 2" descr="Astigmatism – Understanding the Basics of a Common Eye Condition |  Iris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90343"/>
            <a:ext cx="5105400" cy="25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4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086600" cy="6400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Photochemistry of vision</a:t>
            </a:r>
            <a:r>
              <a:rPr lang="en-IN" b="1" dirty="0"/>
              <a:t> </a:t>
            </a:r>
            <a:endParaRPr lang="en-IN" b="1" dirty="0" smtClean="0"/>
          </a:p>
          <a:p>
            <a:pPr marL="0" indent="0" algn="just">
              <a:buNone/>
            </a:pPr>
            <a:r>
              <a:rPr lang="en-IN" dirty="0" err="1" smtClean="0">
                <a:solidFill>
                  <a:schemeClr val="bg2">
                    <a:lumMod val="50000"/>
                  </a:schemeClr>
                </a:solidFill>
              </a:rPr>
              <a:t>Photochemicals</a:t>
            </a:r>
            <a:r>
              <a:rPr lang="en-IN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IN" dirty="0"/>
              <a:t> </a:t>
            </a:r>
            <a:endParaRPr lang="en-IN" dirty="0" smtClean="0"/>
          </a:p>
          <a:p>
            <a:pPr algn="just"/>
            <a:r>
              <a:rPr lang="en-IN" dirty="0" smtClean="0"/>
              <a:t>rods </a:t>
            </a:r>
            <a:r>
              <a:rPr lang="en-IN" dirty="0"/>
              <a:t>contain </a:t>
            </a:r>
            <a:r>
              <a:rPr lang="en-IN" dirty="0" smtClean="0"/>
              <a:t>rhodopsin</a:t>
            </a:r>
          </a:p>
          <a:p>
            <a:pPr algn="just"/>
            <a:r>
              <a:rPr lang="en-IN" dirty="0" err="1" smtClean="0"/>
              <a:t>rhodospin</a:t>
            </a:r>
            <a:r>
              <a:rPr lang="en-IN" dirty="0" smtClean="0"/>
              <a:t> - outer </a:t>
            </a:r>
            <a:r>
              <a:rPr lang="en-IN" dirty="0"/>
              <a:t>segment contain rhodopsin or visual purple consists of protein </a:t>
            </a:r>
            <a:r>
              <a:rPr lang="en-IN" dirty="0" err="1"/>
              <a:t>scotopsin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carotenoid pigment retinal </a:t>
            </a:r>
            <a:r>
              <a:rPr lang="en-IN" dirty="0" smtClean="0"/>
              <a:t>(</a:t>
            </a:r>
            <a:r>
              <a:rPr lang="en-IN" dirty="0"/>
              <a:t>11-cis </a:t>
            </a:r>
            <a:r>
              <a:rPr lang="en-IN" dirty="0" smtClean="0"/>
              <a:t>retinal) </a:t>
            </a:r>
          </a:p>
          <a:p>
            <a:pPr marL="0" indent="0" algn="just">
              <a:buNone/>
            </a:pPr>
            <a:r>
              <a:rPr lang="en-IN" dirty="0" smtClean="0">
                <a:solidFill>
                  <a:schemeClr val="bg2">
                    <a:lumMod val="25000"/>
                  </a:schemeClr>
                </a:solidFill>
              </a:rPr>
              <a:t>Decomposition </a:t>
            </a:r>
            <a:r>
              <a:rPr lang="en-IN" dirty="0">
                <a:solidFill>
                  <a:schemeClr val="bg2">
                    <a:lumMod val="25000"/>
                  </a:schemeClr>
                </a:solidFill>
              </a:rPr>
              <a:t>of rhodopsin </a:t>
            </a:r>
            <a:r>
              <a:rPr lang="en-IN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</a:p>
          <a:p>
            <a:pPr algn="just"/>
            <a:r>
              <a:rPr lang="en-IN" dirty="0" smtClean="0"/>
              <a:t>by </a:t>
            </a:r>
            <a:r>
              <a:rPr lang="en-IN" dirty="0"/>
              <a:t>light 11-cis retinal combines with </a:t>
            </a:r>
            <a:r>
              <a:rPr lang="en-IN" dirty="0" err="1"/>
              <a:t>scotopsin</a:t>
            </a:r>
            <a:r>
              <a:rPr lang="en-IN" dirty="0"/>
              <a:t> to form </a:t>
            </a:r>
            <a:r>
              <a:rPr lang="en-IN" dirty="0" err="1"/>
              <a:t>rhodospin</a:t>
            </a:r>
            <a:r>
              <a:rPr lang="en-IN" dirty="0"/>
              <a:t> </a:t>
            </a:r>
            <a:endParaRPr lang="en-IN" dirty="0" smtClean="0"/>
          </a:p>
          <a:p>
            <a:pPr algn="just"/>
            <a:r>
              <a:rPr lang="en-IN" dirty="0" smtClean="0"/>
              <a:t>when </a:t>
            </a:r>
            <a:r>
              <a:rPr lang="en-IN" dirty="0"/>
              <a:t>light is absorbed by rhodopsin </a:t>
            </a:r>
            <a:endParaRPr lang="en-IN" dirty="0" smtClean="0"/>
          </a:p>
          <a:p>
            <a:pPr algn="just"/>
            <a:r>
              <a:rPr lang="en-IN" dirty="0" smtClean="0"/>
              <a:t>decomposition </a:t>
            </a:r>
            <a:r>
              <a:rPr lang="en-IN" dirty="0"/>
              <a:t>of rhodopsin </a:t>
            </a:r>
            <a:r>
              <a:rPr lang="en-IN" dirty="0" smtClean="0"/>
              <a:t>starts</a:t>
            </a:r>
          </a:p>
          <a:p>
            <a:pPr algn="just"/>
            <a:r>
              <a:rPr lang="en-IN" dirty="0" smtClean="0"/>
              <a:t>extremely </a:t>
            </a:r>
            <a:r>
              <a:rPr lang="en-IN" dirty="0"/>
              <a:t>unstable </a:t>
            </a:r>
            <a:r>
              <a:rPr lang="en-IN" dirty="0" err="1" smtClean="0"/>
              <a:t>barthorhodopsin-lumirhodopsin</a:t>
            </a:r>
            <a:r>
              <a:rPr lang="en-IN" dirty="0" smtClean="0"/>
              <a:t> - </a:t>
            </a:r>
            <a:r>
              <a:rPr lang="en-IN" dirty="0" err="1"/>
              <a:t>metarhodopsin</a:t>
            </a:r>
            <a:r>
              <a:rPr lang="en-IN" dirty="0"/>
              <a:t> I </a:t>
            </a:r>
            <a:r>
              <a:rPr lang="en-IN" dirty="0" smtClean="0"/>
              <a:t>- </a:t>
            </a:r>
            <a:r>
              <a:rPr lang="en-IN" dirty="0" err="1"/>
              <a:t>metarhodopsin</a:t>
            </a:r>
            <a:r>
              <a:rPr lang="en-IN" dirty="0"/>
              <a:t> II </a:t>
            </a:r>
            <a:endParaRPr lang="en-IN" dirty="0" smtClean="0"/>
          </a:p>
          <a:p>
            <a:pPr algn="just"/>
            <a:r>
              <a:rPr lang="en-IN" dirty="0" smtClean="0"/>
              <a:t>(</a:t>
            </a:r>
            <a:r>
              <a:rPr lang="en-IN" dirty="0" err="1"/>
              <a:t>metarhodopsin</a:t>
            </a:r>
            <a:r>
              <a:rPr lang="en-IN" dirty="0"/>
              <a:t> II also called activated rhodopsin starts neural activity) </a:t>
            </a:r>
            <a:endParaRPr lang="en-IN" dirty="0" smtClean="0"/>
          </a:p>
          <a:p>
            <a:pPr algn="just"/>
            <a:r>
              <a:rPr lang="en-IN" dirty="0" smtClean="0"/>
              <a:t>in </a:t>
            </a:r>
            <a:r>
              <a:rPr lang="en-IN" dirty="0"/>
              <a:t>few seconds it is converted to </a:t>
            </a:r>
            <a:r>
              <a:rPr lang="en-IN" dirty="0" err="1"/>
              <a:t>sotopsin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all trans retinal</a:t>
            </a:r>
          </a:p>
        </p:txBody>
      </p:sp>
    </p:spTree>
    <p:extLst>
      <p:ext uri="{BB962C8B-B14F-4D97-AF65-F5344CB8AC3E}">
        <p14:creationId xmlns:p14="http://schemas.microsoft.com/office/powerpoint/2010/main" val="173930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3152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Action potentials </a:t>
            </a:r>
            <a:endParaRPr lang="en-IN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excitation </a:t>
            </a:r>
            <a:r>
              <a:rPr lang="en-IN" sz="2800" b="1" dirty="0">
                <a:solidFill>
                  <a:schemeClr val="bg2">
                    <a:lumMod val="50000"/>
                  </a:schemeClr>
                </a:solidFill>
              </a:rPr>
              <a:t>of rods causes </a:t>
            </a:r>
            <a:endParaRPr lang="en-IN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hyperpolarisation </a:t>
            </a:r>
            <a:r>
              <a:rPr lang="en-IN" sz="2800" dirty="0"/>
              <a:t>rather than depolarisation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increased </a:t>
            </a:r>
            <a:r>
              <a:rPr lang="en-IN" sz="2800" dirty="0"/>
              <a:t>negativity of the </a:t>
            </a:r>
            <a:r>
              <a:rPr lang="en-IN" sz="2800" dirty="0" smtClean="0"/>
              <a:t>membrane due </a:t>
            </a:r>
            <a:r>
              <a:rPr lang="en-IN" sz="2800" dirty="0"/>
              <a:t>to decreased permeability to Na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inner </a:t>
            </a:r>
            <a:r>
              <a:rPr lang="en-IN" sz="2800" dirty="0"/>
              <a:t>segment pumps Na out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outer </a:t>
            </a:r>
            <a:r>
              <a:rPr lang="en-IN" sz="2800" dirty="0"/>
              <a:t>segment is very leaky to Na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97384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6858000" cy="647700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/>
              <a:t>normally membrane is -40mV (inside</a:t>
            </a:r>
            <a:r>
              <a:rPr lang="en-IN" sz="2800" dirty="0" smtClean="0"/>
              <a:t>)</a:t>
            </a:r>
          </a:p>
          <a:p>
            <a:pPr marL="0" indent="0" algn="just">
              <a:buNone/>
            </a:pPr>
            <a:r>
              <a:rPr lang="en-IN" sz="2800" dirty="0" smtClean="0"/>
              <a:t> </a:t>
            </a:r>
            <a:endParaRPr lang="en-IN" sz="28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/>
              <a:t>when excited outer segment prevents Na influx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inner </a:t>
            </a:r>
            <a:r>
              <a:rPr lang="en-IN" sz="2800" dirty="0"/>
              <a:t>segment continually pumps Na out increased negativity inside </a:t>
            </a:r>
            <a:r>
              <a:rPr lang="en-IN" sz="2800" dirty="0" smtClean="0"/>
              <a:t> </a:t>
            </a:r>
            <a:r>
              <a:rPr lang="en-IN" sz="2800" dirty="0"/>
              <a:t>hyperpolarisation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inside </a:t>
            </a:r>
            <a:r>
              <a:rPr lang="en-IN" sz="2800" dirty="0"/>
              <a:t>becomes -80mV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5987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6858000" cy="647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Neurotransmitter </a:t>
            </a:r>
            <a:endParaRPr lang="en-IN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b="1" dirty="0" smtClean="0">
              <a:solidFill>
                <a:schemeClr val="accent1"/>
              </a:solidFill>
            </a:endParaRPr>
          </a:p>
          <a:p>
            <a:pPr algn="just"/>
            <a:r>
              <a:rPr lang="en-IN" sz="2800" dirty="0" smtClean="0"/>
              <a:t>visual </a:t>
            </a:r>
            <a:r>
              <a:rPr lang="en-IN" sz="2800" dirty="0"/>
              <a:t>receptor cells </a:t>
            </a:r>
            <a:r>
              <a:rPr lang="en-IN" sz="2800" dirty="0" smtClean="0"/>
              <a:t>– glutamate</a:t>
            </a:r>
          </a:p>
          <a:p>
            <a:pPr algn="just"/>
            <a:endParaRPr lang="en-IN" sz="2800" dirty="0"/>
          </a:p>
          <a:p>
            <a:pPr algn="just"/>
            <a:r>
              <a:rPr lang="en-IN" sz="2800" dirty="0" err="1" smtClean="0"/>
              <a:t>Photochemicals</a:t>
            </a:r>
            <a:r>
              <a:rPr lang="en-IN" sz="2800" dirty="0" smtClean="0"/>
              <a:t> </a:t>
            </a:r>
            <a:r>
              <a:rPr lang="en-IN" sz="2800" dirty="0"/>
              <a:t>in cones are similar to rhodopsin (</a:t>
            </a:r>
            <a:r>
              <a:rPr lang="en-IN" sz="2800" dirty="0" err="1"/>
              <a:t>scotopsin</a:t>
            </a:r>
            <a:r>
              <a:rPr lang="en-IN" sz="2800" dirty="0"/>
              <a:t> + retinal) </a:t>
            </a:r>
            <a:endParaRPr lang="en-IN" sz="2800" dirty="0" smtClean="0"/>
          </a:p>
          <a:p>
            <a:pPr algn="just"/>
            <a:endParaRPr lang="en-IN" sz="2800" dirty="0" smtClean="0"/>
          </a:p>
          <a:p>
            <a:pPr algn="just"/>
            <a:r>
              <a:rPr lang="en-IN" sz="2800" dirty="0" smtClean="0"/>
              <a:t>cones </a:t>
            </a:r>
            <a:r>
              <a:rPr lang="en-IN" sz="2800" dirty="0"/>
              <a:t>contain </a:t>
            </a:r>
            <a:r>
              <a:rPr lang="en-IN" sz="2800" dirty="0" err="1"/>
              <a:t>photopsin</a:t>
            </a:r>
            <a:r>
              <a:rPr lang="en-IN" sz="2800" dirty="0"/>
              <a:t> + retinal </a:t>
            </a:r>
            <a:endParaRPr lang="en-IN" sz="2800" dirty="0" smtClean="0"/>
          </a:p>
          <a:p>
            <a:pPr algn="just"/>
            <a:endParaRPr lang="en-IN" sz="2800" dirty="0"/>
          </a:p>
          <a:p>
            <a:pPr algn="just"/>
            <a:r>
              <a:rPr lang="en-IN" sz="2800" dirty="0" smtClean="0"/>
              <a:t>3 </a:t>
            </a:r>
            <a:r>
              <a:rPr lang="en-IN" sz="2800" dirty="0"/>
              <a:t>different types of </a:t>
            </a:r>
            <a:r>
              <a:rPr lang="en-IN" sz="2800" dirty="0" err="1"/>
              <a:t>photochemicals</a:t>
            </a:r>
            <a:r>
              <a:rPr lang="en-IN" sz="2800" dirty="0"/>
              <a:t> are present in </a:t>
            </a:r>
            <a:r>
              <a:rPr lang="en-IN" sz="2800" dirty="0" smtClean="0"/>
              <a:t>cones </a:t>
            </a:r>
          </a:p>
          <a:p>
            <a:pPr algn="just"/>
            <a:endParaRPr lang="en-IN" sz="2800" dirty="0" smtClean="0"/>
          </a:p>
          <a:p>
            <a:pPr algn="just"/>
            <a:r>
              <a:rPr lang="en-IN" sz="2800" dirty="0" smtClean="0"/>
              <a:t>have </a:t>
            </a:r>
            <a:r>
              <a:rPr lang="en-IN" sz="2800" dirty="0"/>
              <a:t>peak sensitivity at 505 nm</a:t>
            </a:r>
          </a:p>
        </p:txBody>
      </p:sp>
    </p:spTree>
    <p:extLst>
      <p:ext uri="{BB962C8B-B14F-4D97-AF65-F5344CB8AC3E}">
        <p14:creationId xmlns:p14="http://schemas.microsoft.com/office/powerpoint/2010/main" val="6225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68580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Light </a:t>
            </a:r>
            <a:r>
              <a:rPr lang="en-IN" b="1" dirty="0" smtClean="0">
                <a:solidFill>
                  <a:schemeClr val="accent1"/>
                </a:solidFill>
              </a:rPr>
              <a:t>Adaptation</a:t>
            </a:r>
          </a:p>
          <a:p>
            <a:pPr algn="just"/>
            <a:r>
              <a:rPr lang="en-IN" sz="2800" dirty="0" smtClean="0"/>
              <a:t>retinal </a:t>
            </a:r>
            <a:r>
              <a:rPr lang="en-IN" sz="2800" dirty="0"/>
              <a:t>sensitivity depends on the amount of chemical </a:t>
            </a:r>
            <a:r>
              <a:rPr lang="en-IN" sz="2800" dirty="0" smtClean="0"/>
              <a:t>pigment</a:t>
            </a:r>
          </a:p>
          <a:p>
            <a:pPr algn="just"/>
            <a:r>
              <a:rPr lang="en-IN" sz="2800" dirty="0" smtClean="0"/>
              <a:t>if an object </a:t>
            </a:r>
            <a:r>
              <a:rPr lang="en-IN" sz="2800" dirty="0"/>
              <a:t>is in bright light for some time, large amount of photochemical is reduced to retinal and opsin </a:t>
            </a:r>
            <a:endParaRPr lang="en-IN" sz="2800" dirty="0" smtClean="0"/>
          </a:p>
          <a:p>
            <a:pPr algn="just"/>
            <a:r>
              <a:rPr lang="en-IN" sz="2800" dirty="0" smtClean="0"/>
              <a:t>retinal </a:t>
            </a:r>
            <a:r>
              <a:rPr lang="en-IN" sz="2800" dirty="0"/>
              <a:t>converted to vitamin A </a:t>
            </a:r>
            <a:r>
              <a:rPr lang="en-IN" sz="2800" dirty="0" smtClean="0"/>
              <a:t>and reduces </a:t>
            </a:r>
            <a:r>
              <a:rPr lang="en-IN" sz="2800" dirty="0"/>
              <a:t>the sensitivity of the retina </a:t>
            </a:r>
            <a:endParaRPr lang="en-IN" sz="2800" dirty="0" smtClean="0"/>
          </a:p>
          <a:p>
            <a:pPr algn="just"/>
            <a:r>
              <a:rPr lang="en-IN" sz="2800" dirty="0" smtClean="0"/>
              <a:t>this </a:t>
            </a:r>
            <a:r>
              <a:rPr lang="en-IN" sz="2800" dirty="0"/>
              <a:t>is known as light adaptation </a:t>
            </a:r>
            <a:endParaRPr lang="en-IN" sz="2800" dirty="0" smtClean="0"/>
          </a:p>
          <a:p>
            <a:pPr algn="just"/>
            <a:r>
              <a:rPr lang="en-IN" sz="2800" dirty="0" smtClean="0"/>
              <a:t>now </a:t>
            </a:r>
            <a:r>
              <a:rPr lang="en-IN" sz="2800" dirty="0"/>
              <a:t>if the </a:t>
            </a:r>
            <a:r>
              <a:rPr lang="en-IN" sz="2800" dirty="0" smtClean="0"/>
              <a:t>object </a:t>
            </a:r>
            <a:r>
              <a:rPr lang="en-IN" sz="2800" dirty="0"/>
              <a:t>goes into a dark room he cannot see any object </a:t>
            </a:r>
            <a:endParaRPr lang="en-IN" sz="2800" dirty="0" smtClean="0"/>
          </a:p>
          <a:p>
            <a:pPr algn="just"/>
            <a:r>
              <a:rPr lang="en-IN" sz="2800" dirty="0" smtClean="0"/>
              <a:t>reason</a:t>
            </a:r>
            <a:r>
              <a:rPr lang="en-IN" sz="2800" dirty="0"/>
              <a:t>: severe reduction in retinal </a:t>
            </a:r>
            <a:r>
              <a:rPr lang="en-IN" sz="2800" dirty="0" smtClean="0"/>
              <a:t>sensitivity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8039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858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>
                <a:solidFill>
                  <a:schemeClr val="accent1"/>
                </a:solidFill>
              </a:rPr>
              <a:t>Dark </a:t>
            </a:r>
            <a:r>
              <a:rPr lang="en-IN" sz="2800" b="1" dirty="0" smtClean="0">
                <a:solidFill>
                  <a:schemeClr val="accent1"/>
                </a:solidFill>
              </a:rPr>
              <a:t>Adaptation</a:t>
            </a:r>
          </a:p>
          <a:p>
            <a:pPr marL="0" indent="0" algn="ctr">
              <a:buNone/>
            </a:pPr>
            <a:endParaRPr lang="en-IN" sz="2800" b="1" dirty="0" smtClean="0">
              <a:solidFill>
                <a:schemeClr val="accent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if </a:t>
            </a:r>
            <a:r>
              <a:rPr lang="en-IN" sz="2800" dirty="0"/>
              <a:t>the person remains in dark for some time then the retinal sensitivity increases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this </a:t>
            </a:r>
            <a:r>
              <a:rPr lang="en-IN" sz="2800" dirty="0"/>
              <a:t>increases exponentially </a:t>
            </a: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800" dirty="0" smtClean="0"/>
              <a:t>this </a:t>
            </a:r>
            <a:r>
              <a:rPr lang="en-IN" sz="2800" dirty="0"/>
              <a:t>consists of two parts </a:t>
            </a:r>
            <a:endParaRPr lang="en-IN" sz="2800" dirty="0" smtClean="0"/>
          </a:p>
          <a:p>
            <a:pPr algn="just"/>
            <a:r>
              <a:rPr lang="en-IN" sz="2800" dirty="0" smtClean="0"/>
              <a:t>initial </a:t>
            </a:r>
            <a:r>
              <a:rPr lang="en-IN" sz="2800" dirty="0"/>
              <a:t>quick phase: due to adaptation of cones </a:t>
            </a:r>
            <a:endParaRPr lang="en-IN" sz="2800" dirty="0" smtClean="0"/>
          </a:p>
          <a:p>
            <a:pPr algn="just"/>
            <a:r>
              <a:rPr lang="en-IN" sz="2800" dirty="0" smtClean="0"/>
              <a:t>later </a:t>
            </a:r>
            <a:r>
              <a:rPr lang="en-IN" sz="2800" dirty="0"/>
              <a:t>slow phase: due to adaptation of rods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3370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7010400" cy="38862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solidFill>
                  <a:schemeClr val="accent6"/>
                </a:solidFill>
              </a:rPr>
              <a:t>Eye</a:t>
            </a:r>
            <a:r>
              <a:rPr lang="en-IN" dirty="0" smtClean="0"/>
              <a:t> </a:t>
            </a:r>
            <a:r>
              <a:rPr lang="en-IN" dirty="0"/>
              <a:t>receives light stimulus </a:t>
            </a:r>
            <a:r>
              <a:rPr lang="en-IN" dirty="0" smtClean="0"/>
              <a:t>and </a:t>
            </a:r>
            <a:r>
              <a:rPr lang="en-IN" dirty="0"/>
              <a:t>transforms it into a nerve impulse which runs along the optic nerve reaching the visual cortex </a:t>
            </a:r>
            <a:r>
              <a:rPr lang="en-IN" dirty="0" smtClean="0"/>
              <a:t>and </a:t>
            </a:r>
            <a:r>
              <a:rPr lang="en-IN" dirty="0"/>
              <a:t>gives rise to visual </a:t>
            </a:r>
            <a:r>
              <a:rPr lang="en-IN" dirty="0" smtClean="0"/>
              <a:t>sensation.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>
                <a:solidFill>
                  <a:schemeClr val="accent6"/>
                </a:solidFill>
              </a:rPr>
              <a:t>Eyeball</a:t>
            </a:r>
            <a:r>
              <a:rPr lang="en-IN" dirty="0" smtClean="0"/>
              <a:t> </a:t>
            </a:r>
            <a:r>
              <a:rPr lang="en-IN" dirty="0"/>
              <a:t>is a spherical structure</a:t>
            </a:r>
            <a:endParaRPr lang="en-IN" sz="2800" dirty="0"/>
          </a:p>
        </p:txBody>
      </p:sp>
      <p:pic>
        <p:nvPicPr>
          <p:cNvPr id="1026" name="Picture 2" descr="Different Animals Eyes Set Stock Illustration - Download Image Now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3505200"/>
            <a:ext cx="3203575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60 Animal Eyes ideas | eyes, animals, animals beautif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02" y="4001135"/>
            <a:ext cx="2971800" cy="27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6934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Eye has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layers</a:t>
            </a:r>
            <a:r>
              <a:rPr lang="en-IN" sz="2800" dirty="0" smtClean="0"/>
              <a:t>:-</a:t>
            </a:r>
          </a:p>
          <a:p>
            <a:pPr algn="just"/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Sclera</a:t>
            </a:r>
            <a:r>
              <a:rPr lang="en-IN" sz="2800" dirty="0" smtClean="0"/>
              <a:t> - Outer </a:t>
            </a:r>
            <a:r>
              <a:rPr lang="en-IN" sz="2800" dirty="0"/>
              <a:t>coat </a:t>
            </a:r>
            <a:r>
              <a:rPr lang="en-IN" sz="2800" dirty="0" smtClean="0"/>
              <a:t>protects anteriorly and </a:t>
            </a:r>
            <a:r>
              <a:rPr lang="en-IN" sz="2800" dirty="0"/>
              <a:t>is transparent </a:t>
            </a:r>
            <a:r>
              <a:rPr lang="en-IN" sz="2800" dirty="0" smtClean="0"/>
              <a:t>– cornea while, </a:t>
            </a:r>
            <a:r>
              <a:rPr lang="en-IN" sz="2800" dirty="0"/>
              <a:t>posteriorly it is white, opaque, avascular - sclera </a:t>
            </a:r>
            <a:r>
              <a:rPr lang="en-IN" sz="2800" dirty="0" smtClean="0"/>
              <a:t>and amidst it forms </a:t>
            </a:r>
            <a:r>
              <a:rPr lang="en-IN" sz="2800" dirty="0" err="1" smtClean="0"/>
              <a:t>sclerocorneal</a:t>
            </a:r>
            <a:r>
              <a:rPr lang="en-IN" sz="2800" dirty="0" smtClean="0"/>
              <a:t> </a:t>
            </a:r>
            <a:r>
              <a:rPr lang="en-IN" sz="2800" dirty="0"/>
              <a:t>junction</a:t>
            </a:r>
          </a:p>
          <a:p>
            <a:pPr algn="just"/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Choroid</a:t>
            </a:r>
            <a:r>
              <a:rPr lang="en-IN" sz="2800" dirty="0" smtClean="0"/>
              <a:t> - Middle </a:t>
            </a:r>
            <a:r>
              <a:rPr lang="en-IN" sz="2800" dirty="0"/>
              <a:t>coat vascular anteriorly (iris) - circular diaphragm with pupil </a:t>
            </a:r>
            <a:endParaRPr lang="en-IN" sz="2800" dirty="0" smtClean="0"/>
          </a:p>
          <a:p>
            <a:pPr algn="just"/>
            <a:r>
              <a:rPr lang="en-IN" sz="2800" dirty="0" smtClean="0"/>
              <a:t>In middle </a:t>
            </a:r>
            <a:r>
              <a:rPr lang="en-IN" sz="2800" dirty="0"/>
              <a:t>- ciliary body (intraocular muscle) </a:t>
            </a:r>
            <a:endParaRPr lang="en-IN" sz="2800" dirty="0" smtClean="0"/>
          </a:p>
          <a:p>
            <a:pPr algn="just"/>
            <a:r>
              <a:rPr lang="en-IN" sz="2800" dirty="0" smtClean="0"/>
              <a:t>inner </a:t>
            </a:r>
            <a:r>
              <a:rPr lang="en-IN" sz="2800" dirty="0"/>
              <a:t>aspect contain ciliary processes which secrete aqueous humour </a:t>
            </a:r>
            <a:endParaRPr lang="en-IN" sz="2800" dirty="0" smtClean="0"/>
          </a:p>
          <a:p>
            <a:pPr algn="just"/>
            <a:r>
              <a:rPr lang="en-IN" sz="2800" dirty="0" smtClean="0"/>
              <a:t>posteriorly </a:t>
            </a:r>
            <a:r>
              <a:rPr lang="en-IN" sz="2800" dirty="0"/>
              <a:t>- choroid</a:t>
            </a:r>
          </a:p>
          <a:p>
            <a:pPr algn="just"/>
            <a:r>
              <a:rPr lang="en-IN" sz="2800" b="1" dirty="0" smtClean="0">
                <a:solidFill>
                  <a:schemeClr val="accent6">
                    <a:lumMod val="50000"/>
                  </a:schemeClr>
                </a:solidFill>
              </a:rPr>
              <a:t>Retina</a:t>
            </a:r>
            <a:r>
              <a:rPr lang="en-IN" sz="2800" dirty="0" smtClean="0"/>
              <a:t> - Inner </a:t>
            </a:r>
            <a:r>
              <a:rPr lang="en-IN" sz="2800" dirty="0"/>
              <a:t>coat </a:t>
            </a:r>
            <a:r>
              <a:rPr lang="en-IN" sz="2800" dirty="0"/>
              <a:t>(</a:t>
            </a:r>
            <a:r>
              <a:rPr lang="en-IN" sz="2800" dirty="0" smtClean="0"/>
              <a:t>sensory) contains </a:t>
            </a:r>
            <a:r>
              <a:rPr lang="en-IN" sz="2800" dirty="0"/>
              <a:t>nerves </a:t>
            </a:r>
            <a:r>
              <a:rPr lang="en-IN" sz="2800" dirty="0" smtClean="0"/>
              <a:t>and are transparent</a:t>
            </a: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3152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b="1" dirty="0" smtClean="0"/>
              <a:t>Retina</a:t>
            </a:r>
            <a:r>
              <a:rPr lang="en-IN" dirty="0" smtClean="0"/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O</a:t>
            </a:r>
            <a:r>
              <a:rPr lang="en-IN" dirty="0" smtClean="0">
                <a:solidFill>
                  <a:srgbClr val="FF0000"/>
                </a:solidFill>
              </a:rPr>
              <a:t>ptic disc </a:t>
            </a:r>
            <a:r>
              <a:rPr lang="en-IN" dirty="0" smtClean="0"/>
              <a:t>- </a:t>
            </a:r>
            <a:r>
              <a:rPr lang="en-IN" dirty="0"/>
              <a:t>where optic nerve comes out of the eyeball, blind spot, no vision at this point </a:t>
            </a:r>
            <a:endParaRPr lang="en-IN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rgbClr val="FF0000"/>
                </a:solidFill>
              </a:rPr>
              <a:t>Macula</a:t>
            </a:r>
            <a:r>
              <a:rPr lang="en-IN" dirty="0" smtClean="0"/>
              <a:t> - </a:t>
            </a:r>
            <a:r>
              <a:rPr lang="en-IN" dirty="0"/>
              <a:t>the most sensitive spot, cones concentrated. </a:t>
            </a:r>
            <a:r>
              <a:rPr lang="en-IN" dirty="0" smtClean="0"/>
              <a:t>Fovea </a:t>
            </a:r>
            <a:r>
              <a:rPr lang="en-IN" dirty="0"/>
              <a:t>is the centre of the </a:t>
            </a:r>
            <a:r>
              <a:rPr lang="en-IN" dirty="0" smtClean="0"/>
              <a:t>macula.</a:t>
            </a:r>
            <a:endParaRPr lang="en-IN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rgbClr val="FF0000"/>
                </a:solidFill>
              </a:rPr>
              <a:t>Ophthalmoscopy</a:t>
            </a:r>
            <a:r>
              <a:rPr lang="en-IN" dirty="0" smtClean="0"/>
              <a:t> - Examination </a:t>
            </a:r>
            <a:r>
              <a:rPr lang="en-IN" dirty="0"/>
              <a:t>of the eye using an illuminated </a:t>
            </a:r>
            <a:r>
              <a:rPr lang="en-IN" dirty="0" smtClean="0"/>
              <a:t>source.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chemeClr val="accent6"/>
                </a:solidFill>
              </a:rPr>
              <a:t>Inside </a:t>
            </a:r>
            <a:r>
              <a:rPr lang="en-IN" dirty="0">
                <a:solidFill>
                  <a:schemeClr val="accent6"/>
                </a:solidFill>
              </a:rPr>
              <a:t>of the </a:t>
            </a:r>
            <a:r>
              <a:rPr lang="en-IN" dirty="0" smtClean="0">
                <a:solidFill>
                  <a:schemeClr val="accent6"/>
                </a:solidFill>
              </a:rPr>
              <a:t>retina</a:t>
            </a:r>
            <a:r>
              <a:rPr lang="en-IN" dirty="0" smtClean="0"/>
              <a:t>, optic </a:t>
            </a:r>
            <a:r>
              <a:rPr lang="en-IN" dirty="0"/>
              <a:t>disc containing blind </a:t>
            </a:r>
            <a:r>
              <a:rPr lang="en-IN" dirty="0" smtClean="0"/>
              <a:t>spot, </a:t>
            </a:r>
            <a:r>
              <a:rPr lang="en-IN" dirty="0"/>
              <a:t>macula </a:t>
            </a:r>
            <a:r>
              <a:rPr lang="en-IN" dirty="0"/>
              <a:t>&amp;</a:t>
            </a:r>
            <a:r>
              <a:rPr lang="en-IN" dirty="0" smtClean="0"/>
              <a:t> fovea and retinal </a:t>
            </a:r>
            <a:r>
              <a:rPr lang="en-IN" dirty="0"/>
              <a:t>blood </a:t>
            </a:r>
            <a:r>
              <a:rPr lang="en-IN" dirty="0" smtClean="0"/>
              <a:t>vessels </a:t>
            </a:r>
            <a:r>
              <a:rPr lang="en-IN" dirty="0"/>
              <a:t>can be </a:t>
            </a:r>
            <a:r>
              <a:rPr lang="en-IN" dirty="0" smtClean="0"/>
              <a:t>seen. 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6934200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300" b="1" dirty="0" smtClean="0"/>
              <a:t>Lens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300" dirty="0" smtClean="0"/>
              <a:t>crystalline </a:t>
            </a:r>
            <a:r>
              <a:rPr lang="en-IN" sz="3300" dirty="0"/>
              <a:t>structure </a:t>
            </a: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300" dirty="0" smtClean="0"/>
              <a:t>biconvex </a:t>
            </a:r>
            <a:r>
              <a:rPr lang="en-IN" sz="3300" dirty="0"/>
              <a:t>lens, posterior surface more convex </a:t>
            </a: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300" dirty="0" smtClean="0"/>
              <a:t>suspended </a:t>
            </a:r>
            <a:r>
              <a:rPr lang="en-IN" sz="3300" dirty="0"/>
              <a:t>from the ciliary body by fine delicate fibres called </a:t>
            </a:r>
            <a:r>
              <a:rPr lang="en-IN" sz="3300" dirty="0" err="1"/>
              <a:t>zonule</a:t>
            </a:r>
            <a:r>
              <a:rPr lang="en-IN" sz="3300" dirty="0"/>
              <a:t> or suspensory ligament of the lens </a:t>
            </a: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IN" sz="33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300" dirty="0" smtClean="0"/>
              <a:t>covered </a:t>
            </a:r>
            <a:r>
              <a:rPr lang="en-IN" sz="3300" dirty="0"/>
              <a:t>by a </a:t>
            </a:r>
            <a:r>
              <a:rPr lang="en-IN" sz="3300" dirty="0" smtClean="0"/>
              <a:t>capsule</a:t>
            </a:r>
            <a:endParaRPr lang="en-IN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162800" cy="6248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IN" sz="2800" dirty="0"/>
              <a:t>lens and </a:t>
            </a:r>
            <a:r>
              <a:rPr lang="en-IN" sz="2800" dirty="0" err="1"/>
              <a:t>zonule</a:t>
            </a:r>
            <a:r>
              <a:rPr lang="en-IN" sz="2800" dirty="0"/>
              <a:t> divide eyeball into posterior compartment containing a transparent jelly-like structure called </a:t>
            </a:r>
            <a:r>
              <a:rPr lang="en-IN" sz="2800" dirty="0">
                <a:solidFill>
                  <a:schemeClr val="accent3">
                    <a:lumMod val="75000"/>
                  </a:schemeClr>
                </a:solidFill>
              </a:rPr>
              <a:t>vitreous </a:t>
            </a:r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</a:rPr>
              <a:t>humour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IN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800" dirty="0"/>
              <a:t>lens and </a:t>
            </a:r>
            <a:r>
              <a:rPr lang="en-IN" sz="2800" dirty="0" err="1"/>
              <a:t>zonule</a:t>
            </a:r>
            <a:r>
              <a:rPr lang="en-IN" sz="2800" dirty="0"/>
              <a:t> divide eyeball into anterior compartment contains </a:t>
            </a:r>
            <a:r>
              <a:rPr lang="en-IN" sz="2800" dirty="0">
                <a:solidFill>
                  <a:schemeClr val="accent3">
                    <a:lumMod val="75000"/>
                  </a:schemeClr>
                </a:solidFill>
              </a:rPr>
              <a:t>aqueous humour </a:t>
            </a:r>
            <a:r>
              <a:rPr lang="en-IN" sz="2800" dirty="0"/>
              <a:t>subdivided by iris into anterior and posterior chamber and are communicated by pupil</a:t>
            </a:r>
            <a:endParaRPr lang="en-IN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7086600" cy="6477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Aqueous 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humour</a:t>
            </a:r>
          </a:p>
          <a:p>
            <a:pPr algn="just"/>
            <a:r>
              <a:rPr lang="en-IN" dirty="0" smtClean="0"/>
              <a:t>clear fluid</a:t>
            </a:r>
          </a:p>
          <a:p>
            <a:pPr algn="just"/>
            <a:r>
              <a:rPr lang="en-IN" dirty="0" smtClean="0"/>
              <a:t>volume </a:t>
            </a:r>
            <a:r>
              <a:rPr lang="en-IN" dirty="0"/>
              <a:t>is about 250 </a:t>
            </a:r>
            <a:r>
              <a:rPr lang="en-IN" dirty="0" err="1"/>
              <a:t>ul</a:t>
            </a:r>
            <a:r>
              <a:rPr lang="en-IN" dirty="0"/>
              <a:t> </a:t>
            </a:r>
            <a:endParaRPr lang="en-IN" dirty="0" smtClean="0"/>
          </a:p>
          <a:p>
            <a:pPr algn="just"/>
            <a:r>
              <a:rPr lang="en-IN" dirty="0" smtClean="0"/>
              <a:t>water </a:t>
            </a:r>
            <a:r>
              <a:rPr lang="en-IN" dirty="0"/>
              <a:t>98.9% </a:t>
            </a:r>
            <a:endParaRPr lang="en-IN" dirty="0" smtClean="0"/>
          </a:p>
          <a:p>
            <a:pPr algn="just"/>
            <a:r>
              <a:rPr lang="en-IN" dirty="0" smtClean="0"/>
              <a:t>other</a:t>
            </a:r>
            <a:r>
              <a:rPr lang="en-IN" dirty="0"/>
              <a:t>: protein, non-protein N, glucose, Na, K, Cl, ascorbic acid, pyruvate, lactate, dissolve </a:t>
            </a:r>
            <a:r>
              <a:rPr lang="en-IN" dirty="0" smtClean="0"/>
              <a:t>O2</a:t>
            </a:r>
          </a:p>
          <a:p>
            <a:pPr algn="just"/>
            <a:r>
              <a:rPr lang="en-IN" dirty="0" smtClean="0"/>
              <a:t>lower </a:t>
            </a:r>
            <a:r>
              <a:rPr lang="en-IN" dirty="0" err="1"/>
              <a:t>conc</a:t>
            </a:r>
            <a:r>
              <a:rPr lang="en-IN" dirty="0"/>
              <a:t> of protein, urea </a:t>
            </a:r>
            <a:r>
              <a:rPr lang="en-IN" dirty="0" smtClean="0"/>
              <a:t>and </a:t>
            </a:r>
            <a:r>
              <a:rPr lang="en-IN" dirty="0"/>
              <a:t>glucose than plasma </a:t>
            </a:r>
            <a:endParaRPr lang="en-IN" dirty="0" smtClean="0"/>
          </a:p>
          <a:p>
            <a:pPr algn="just"/>
            <a:r>
              <a:rPr lang="en-IN" dirty="0" smtClean="0"/>
              <a:t>osmotic </a:t>
            </a:r>
            <a:r>
              <a:rPr lang="en-IN" dirty="0"/>
              <a:t>pressure higher than plasma </a:t>
            </a:r>
            <a:endParaRPr lang="en-IN" dirty="0" smtClean="0"/>
          </a:p>
          <a:p>
            <a:pPr algn="just"/>
            <a:r>
              <a:rPr lang="en-IN" dirty="0" smtClean="0"/>
              <a:t>secreted </a:t>
            </a:r>
            <a:r>
              <a:rPr lang="en-IN" dirty="0"/>
              <a:t>by ciliary processes, </a:t>
            </a:r>
            <a:r>
              <a:rPr lang="en-IN" dirty="0" err="1"/>
              <a:t>ultrafiltrate</a:t>
            </a:r>
            <a:r>
              <a:rPr lang="en-IN" dirty="0"/>
              <a:t> of plasma </a:t>
            </a:r>
            <a:endParaRPr lang="en-IN" dirty="0" smtClean="0"/>
          </a:p>
          <a:p>
            <a:pPr algn="just"/>
            <a:r>
              <a:rPr lang="en-IN" dirty="0" smtClean="0"/>
              <a:t>pass </a:t>
            </a:r>
            <a:r>
              <a:rPr lang="en-IN" dirty="0"/>
              <a:t>through posterior chamber </a:t>
            </a:r>
            <a:endParaRPr lang="en-IN" dirty="0" smtClean="0"/>
          </a:p>
          <a:p>
            <a:pPr algn="just"/>
            <a:r>
              <a:rPr lang="en-IN" dirty="0" smtClean="0"/>
              <a:t>absorbed </a:t>
            </a:r>
            <a:r>
              <a:rPr lang="en-IN" dirty="0"/>
              <a:t>back into canal of </a:t>
            </a:r>
            <a:r>
              <a:rPr lang="en-IN" dirty="0" err="1"/>
              <a:t>Schlemm</a:t>
            </a:r>
            <a:r>
              <a:rPr lang="en-IN" dirty="0"/>
              <a:t> in </a:t>
            </a:r>
            <a:r>
              <a:rPr lang="en-IN" dirty="0" smtClean="0"/>
              <a:t>sclera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0104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Intra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ocular </a:t>
            </a: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pressure</a:t>
            </a:r>
          </a:p>
          <a:p>
            <a:pPr marL="0" indent="0" algn="ctr">
              <a:buNone/>
            </a:pPr>
            <a:endParaRPr lang="en-IN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sz="2800" dirty="0" smtClean="0"/>
              <a:t>this </a:t>
            </a:r>
            <a:r>
              <a:rPr lang="en-IN" sz="2800" dirty="0"/>
              <a:t>is about 10-20 mmHg </a:t>
            </a: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800" dirty="0" smtClean="0"/>
              <a:t>maintained </a:t>
            </a:r>
            <a:r>
              <a:rPr lang="en-IN" sz="2800" dirty="0"/>
              <a:t>by aqueous humour </a:t>
            </a: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800" dirty="0" smtClean="0"/>
              <a:t>measured </a:t>
            </a:r>
            <a:r>
              <a:rPr lang="en-IN" sz="2800" dirty="0"/>
              <a:t>using a tonometer </a:t>
            </a: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800" dirty="0" smtClean="0"/>
              <a:t>elevated </a:t>
            </a:r>
            <a:r>
              <a:rPr lang="en-IN" sz="2800" dirty="0"/>
              <a:t>intraocular pressure occurs in glaucoma </a:t>
            </a: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IN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800" dirty="0" smtClean="0"/>
              <a:t>glaucoma </a:t>
            </a:r>
            <a:r>
              <a:rPr lang="en-IN" sz="2800" dirty="0"/>
              <a:t>may cause blindness</a:t>
            </a:r>
          </a:p>
        </p:txBody>
      </p:sp>
    </p:spTree>
    <p:extLst>
      <p:ext uri="{BB962C8B-B14F-4D97-AF65-F5344CB8AC3E}">
        <p14:creationId xmlns:p14="http://schemas.microsoft.com/office/powerpoint/2010/main" val="185207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162800" cy="3962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Optics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</a:t>
            </a:r>
            <a:r>
              <a:rPr lang="en-IN" dirty="0" smtClean="0"/>
              <a:t>n </a:t>
            </a:r>
            <a:r>
              <a:rPr lang="en-IN" dirty="0"/>
              <a:t>the </a:t>
            </a:r>
            <a:r>
              <a:rPr lang="en-IN" dirty="0" smtClean="0"/>
              <a:t>eye, </a:t>
            </a:r>
            <a:r>
              <a:rPr lang="en-IN" dirty="0"/>
              <a:t>pupil act as the aperture </a:t>
            </a:r>
            <a:r>
              <a:rPr lang="en-IN" dirty="0" smtClean="0"/>
              <a:t>and </a:t>
            </a:r>
            <a:r>
              <a:rPr lang="en-IN" dirty="0"/>
              <a:t>its size can vary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lens </a:t>
            </a:r>
            <a:r>
              <a:rPr lang="en-IN" dirty="0"/>
              <a:t>can change its </a:t>
            </a:r>
            <a:r>
              <a:rPr lang="en-IN" dirty="0" smtClean="0"/>
              <a:t>curvature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as </a:t>
            </a:r>
            <a:r>
              <a:rPr lang="en-IN" dirty="0"/>
              <a:t>light passes through the lens system several interfaces are traversed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their </a:t>
            </a:r>
            <a:r>
              <a:rPr lang="en-IN" dirty="0"/>
              <a:t>refractive </a:t>
            </a:r>
            <a:r>
              <a:rPr lang="en-IN" dirty="0" smtClean="0"/>
              <a:t>indices are different.</a:t>
            </a:r>
            <a:r>
              <a:rPr lang="en-IN" dirty="0"/>
              <a:t> </a:t>
            </a:r>
            <a:endParaRPr lang="en-IN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95800"/>
            <a:ext cx="6343650" cy="2025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903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Courier New</vt:lpstr>
      <vt:lpstr>Wingdings</vt:lpstr>
      <vt:lpstr>Office Theme</vt:lpstr>
      <vt:lpstr>Unit-I physiology of EYE (Vision)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Organs Eye </dc:title>
  <dc:creator>physiology</dc:creator>
  <cp:lastModifiedBy>HP Inc.</cp:lastModifiedBy>
  <cp:revision>50</cp:revision>
  <dcterms:created xsi:type="dcterms:W3CDTF">2006-08-16T00:00:00Z</dcterms:created>
  <dcterms:modified xsi:type="dcterms:W3CDTF">2021-06-16T05:59:02Z</dcterms:modified>
</cp:coreProperties>
</file>