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0"/>
  </p:notesMasterIdLst>
  <p:sldIdLst>
    <p:sldId id="256" r:id="rId2"/>
    <p:sldId id="257" r:id="rId3"/>
    <p:sldId id="258" r:id="rId4"/>
    <p:sldId id="281" r:id="rId5"/>
    <p:sldId id="282" r:id="rId6"/>
    <p:sldId id="283" r:id="rId7"/>
    <p:sldId id="284" r:id="rId8"/>
    <p:sldId id="280" r:id="rId9"/>
  </p:sldIdLst>
  <p:sldSz cx="9144000" cy="6858000" type="screen4x3"/>
  <p:notesSz cx="6858000" cy="9144000"/>
  <p:custShowLst>
    <p:custShow name="Custom Show 1" id="0">
      <p:sldLst>
        <p:sld r:id="rId2"/>
        <p:sld r:id="rId3"/>
        <p:sld r:id="rId4"/>
      </p:sldLst>
    </p:custShow>
    <p:custShow name="Copy of Custom Show 1" id="1">
      <p:sldLst>
        <p:sld r:id="rId2"/>
        <p:sld r:id="rId3"/>
        <p:sld r:id="rId4"/>
      </p:sldLst>
    </p:custShow>
  </p:custShow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showPr>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4" d="100"/>
          <a:sy n="64" d="100"/>
        </p:scale>
        <p:origin x="-858" y="-102"/>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0D5F941-B80E-4D29-8D65-B38119FC8180}" type="datetimeFigureOut">
              <a:rPr lang="en-US" smtClean="0"/>
              <a:pPr/>
              <a:t>6/14/2021</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E186DC3-379A-4EED-B678-ED3FF6D68199}" type="slidenum">
              <a:rPr lang="en-US" smtClean="0"/>
              <a:pPr/>
              <a:t>‹#›</a:t>
            </a:fld>
            <a:endParaRPr lang="en-US" dirty="0"/>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19" name="Footer Placeholder 18"/>
          <p:cNvSpPr>
            <a:spLocks noGrp="1"/>
          </p:cNvSpPr>
          <p:nvPr>
            <p:ph type="ftr" sz="quarter" idx="11"/>
          </p:nvPr>
        </p:nvSpPr>
        <p:spPr/>
        <p:txBody>
          <a:bodyPr/>
          <a:lstStyle/>
          <a:p>
            <a:endParaRPr lang="en-US" dirty="0"/>
          </a:p>
        </p:txBody>
      </p:sp>
      <p:sp>
        <p:nvSpPr>
          <p:cNvPr id="27" name="Slide Number Placeholder 26"/>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dirty="0"/>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dirty="0"/>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8077200" y="6356350"/>
            <a:ext cx="609600" cy="365125"/>
          </a:xfrm>
        </p:spPr>
        <p:txBody>
          <a:bodyPr/>
          <a:lstStyle/>
          <a:p>
            <a:fld id="{CC4CC69A-932A-42FD-9A17-1D5FD765AC46}" type="slidenum">
              <a:rPr lang="en-US" smtClean="0"/>
              <a:pPr/>
              <a:t>‹#›</a:t>
            </a:fld>
            <a:endParaRPr lang="en-US" dirty="0"/>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dirty="0"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D706993C-BD0E-46BB-A558-08A52818644F}" type="datetimeFigureOut">
              <a:rPr lang="en-US" smtClean="0"/>
              <a:pPr/>
              <a:t>6/14/2021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C4CC69A-932A-42FD-9A17-1D5FD765AC46}"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D706993C-BD0E-46BB-A558-08A52818644F}" type="datetimeFigureOut">
              <a:rPr lang="en-US" smtClean="0"/>
              <a:pPr/>
              <a:t>6/14/2021</a:t>
            </a:fld>
            <a:endParaRPr lang="en-US" dirty="0"/>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dirty="0"/>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CC4CC69A-932A-42FD-9A17-1D5FD765AC46}" type="slidenum">
              <a:rPr lang="en-US" smtClean="0"/>
              <a:pPr/>
              <a:t>‹#›</a:t>
            </a:fld>
            <a:endParaRPr lang="en-US" dirty="0"/>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dirty="0"/>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33400" y="785794"/>
            <a:ext cx="8039128" cy="1928826"/>
          </a:xfrm>
        </p:spPr>
        <p:txBody>
          <a:bodyPr>
            <a:normAutofit/>
          </a:bodyPr>
          <a:lstStyle/>
          <a:p>
            <a:r>
              <a:rPr lang="en-US" sz="4400" dirty="0" smtClean="0">
                <a:latin typeface="+mn-lt"/>
              </a:rPr>
              <a:t>Flow through Pipes discharging from a Reservoir</a:t>
            </a:r>
            <a:endParaRPr lang="en-US" sz="4400" dirty="0">
              <a:latin typeface="+mn-lt"/>
            </a:endParaRPr>
          </a:p>
        </p:txBody>
      </p:sp>
      <p:sp>
        <p:nvSpPr>
          <p:cNvPr id="3" name="Subtitle 2"/>
          <p:cNvSpPr>
            <a:spLocks noGrp="1"/>
          </p:cNvSpPr>
          <p:nvPr>
            <p:ph type="subTitle" idx="1"/>
          </p:nvPr>
        </p:nvSpPr>
        <p:spPr>
          <a:xfrm>
            <a:off x="533400" y="3929066"/>
            <a:ext cx="7854696" cy="2571768"/>
          </a:xfrm>
        </p:spPr>
        <p:txBody>
          <a:bodyPr>
            <a:normAutofit fontScale="92500" lnSpcReduction="20000"/>
          </a:bodyPr>
          <a:lstStyle/>
          <a:p>
            <a:r>
              <a:rPr lang="en-US" dirty="0" smtClean="0"/>
              <a:t>By</a:t>
            </a:r>
          </a:p>
          <a:p>
            <a:r>
              <a:rPr lang="en-US" sz="3000" dirty="0" smtClean="0"/>
              <a:t>Dr. J. </a:t>
            </a:r>
            <a:r>
              <a:rPr lang="en-US" sz="3000" dirty="0" err="1" smtClean="0"/>
              <a:t>Badshah</a:t>
            </a:r>
            <a:endParaRPr lang="en-US" sz="3000" dirty="0" smtClean="0"/>
          </a:p>
          <a:p>
            <a:r>
              <a:rPr lang="en-US" sz="3000" dirty="0" smtClean="0"/>
              <a:t>University Professor-cum-Chief scientist</a:t>
            </a:r>
          </a:p>
          <a:p>
            <a:r>
              <a:rPr lang="en-US" sz="3000" dirty="0" smtClean="0"/>
              <a:t>Dairy Engineering Department</a:t>
            </a:r>
          </a:p>
          <a:p>
            <a:r>
              <a:rPr lang="en-US" sz="3000" dirty="0" smtClean="0"/>
              <a:t>SGIDT, PATNA</a:t>
            </a:r>
          </a:p>
          <a:p>
            <a:r>
              <a:rPr lang="en-US" sz="3000" dirty="0" smtClean="0"/>
              <a:t>(</a:t>
            </a:r>
            <a:r>
              <a:rPr lang="en-US" sz="3000" dirty="0" err="1" smtClean="0"/>
              <a:t>Basu</a:t>
            </a:r>
            <a:r>
              <a:rPr lang="en-US" sz="3000" dirty="0" smtClean="0"/>
              <a:t>, Patna)</a:t>
            </a:r>
            <a:endParaRPr lang="en-US" sz="3000"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28596" y="500042"/>
            <a:ext cx="8229600" cy="500066"/>
          </a:xfrm>
        </p:spPr>
        <p:txBody>
          <a:bodyPr>
            <a:normAutofit fontScale="90000"/>
          </a:bodyPr>
          <a:lstStyle/>
          <a:p>
            <a:r>
              <a:rPr lang="en-US" dirty="0" smtClean="0"/>
              <a:t>Pipe Discharging from a Reservoir</a:t>
            </a:r>
            <a:endParaRPr lang="en-US" dirty="0"/>
          </a:p>
        </p:txBody>
      </p:sp>
      <p:sp>
        <p:nvSpPr>
          <p:cNvPr id="3" name="Content Placeholder 2"/>
          <p:cNvSpPr>
            <a:spLocks noGrp="1"/>
          </p:cNvSpPr>
          <p:nvPr>
            <p:ph idx="1"/>
          </p:nvPr>
        </p:nvSpPr>
        <p:spPr>
          <a:xfrm>
            <a:off x="457200" y="1071546"/>
            <a:ext cx="8229600" cy="5286412"/>
          </a:xfrm>
        </p:spPr>
        <p:txBody>
          <a:bodyPr/>
          <a:lstStyle/>
          <a:p>
            <a:pPr>
              <a:buFont typeface="Wingdings" pitchFamily="2" charset="2"/>
              <a:buChar char="Ø"/>
            </a:pPr>
            <a:r>
              <a:rPr lang="en-US" dirty="0" smtClean="0"/>
              <a:t>Applying </a:t>
            </a:r>
            <a:r>
              <a:rPr lang="en-US" dirty="0" err="1" smtClean="0"/>
              <a:t>Bernoullis</a:t>
            </a:r>
            <a:r>
              <a:rPr lang="en-US" dirty="0" smtClean="0"/>
              <a:t> Theorems between A and </a:t>
            </a:r>
            <a:r>
              <a:rPr lang="en-US" dirty="0" smtClean="0"/>
              <a:t>B</a:t>
            </a:r>
          </a:p>
          <a:p>
            <a:pPr>
              <a:buFont typeface="Wingdings" pitchFamily="2" charset="2"/>
              <a:buChar char="Ø"/>
            </a:pPr>
            <a:r>
              <a:rPr lang="en-US" dirty="0" smtClean="0"/>
              <a:t>                                        </a:t>
            </a:r>
            <a:r>
              <a:rPr lang="en-US" dirty="0" err="1" smtClean="0"/>
              <a:t>hL</a:t>
            </a:r>
            <a:endParaRPr lang="en-US" dirty="0" smtClean="0"/>
          </a:p>
          <a:p>
            <a:pPr>
              <a:buNone/>
            </a:pPr>
            <a:r>
              <a:rPr lang="en-US" dirty="0" smtClean="0"/>
              <a:t>			   v2/2g		E.G.L.			</a:t>
            </a:r>
            <a:r>
              <a:rPr lang="en-US" dirty="0" err="1" smtClean="0"/>
              <a:t>hf</a:t>
            </a:r>
            <a:endParaRPr lang="en-US" dirty="0" smtClean="0"/>
          </a:p>
          <a:p>
            <a:pPr>
              <a:buNone/>
            </a:pPr>
            <a:r>
              <a:rPr lang="en-US" dirty="0" smtClean="0"/>
              <a:t>           H  				H.G.L. </a:t>
            </a:r>
          </a:p>
          <a:p>
            <a:pPr>
              <a:buNone/>
            </a:pPr>
            <a:endParaRPr lang="en-US" dirty="0" smtClean="0"/>
          </a:p>
          <a:p>
            <a:pPr>
              <a:buNone/>
            </a:pPr>
            <a:r>
              <a:rPr lang="en-US" dirty="0" smtClean="0"/>
              <a:t>				A					B    </a:t>
            </a:r>
            <a:endParaRPr lang="en-US" dirty="0" smtClean="0"/>
          </a:p>
        </p:txBody>
      </p:sp>
      <p:cxnSp>
        <p:nvCxnSpPr>
          <p:cNvPr id="6" name="Straight Connector 5"/>
          <p:cNvCxnSpPr/>
          <p:nvPr/>
        </p:nvCxnSpPr>
        <p:spPr>
          <a:xfrm rot="5400000">
            <a:off x="2536017" y="2536025"/>
            <a:ext cx="1357322"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rot="5400000">
            <a:off x="3036877" y="3821909"/>
            <a:ext cx="356396" cy="794"/>
          </a:xfrm>
          <a:prstGeom prst="line">
            <a:avLst/>
          </a:prstGeom>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3214678" y="3214686"/>
            <a:ext cx="2571768"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flipV="1">
            <a:off x="3214678" y="3571876"/>
            <a:ext cx="3429024" cy="71438"/>
          </a:xfrm>
          <a:prstGeom prst="line">
            <a:avLst/>
          </a:prstGeom>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rot="10800000">
            <a:off x="1428728" y="4000504"/>
            <a:ext cx="1785950"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rot="10800000">
            <a:off x="1428728" y="2000240"/>
            <a:ext cx="1785950"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p:nvCxnSpPr>
        <p:spPr>
          <a:xfrm>
            <a:off x="1857356" y="3429000"/>
            <a:ext cx="785818"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3071802" y="3429000"/>
            <a:ext cx="571504"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a:off x="5500694" y="3214686"/>
            <a:ext cx="857256"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rot="5400000">
            <a:off x="1821637" y="2250273"/>
            <a:ext cx="500066"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p:nvCxnSpPr>
        <p:spPr>
          <a:xfrm rot="5400000">
            <a:off x="1893075" y="3250405"/>
            <a:ext cx="357190"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a:off x="5715008" y="3214686"/>
            <a:ext cx="2214578"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33" name="Straight Connector 32"/>
          <p:cNvCxnSpPr/>
          <p:nvPr/>
        </p:nvCxnSpPr>
        <p:spPr>
          <a:xfrm>
            <a:off x="6643702" y="3571876"/>
            <a:ext cx="1357322"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35" name="Straight Connector 34"/>
          <p:cNvCxnSpPr/>
          <p:nvPr/>
        </p:nvCxnSpPr>
        <p:spPr>
          <a:xfrm>
            <a:off x="6643702" y="3429000"/>
            <a:ext cx="1357322"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3286116" y="2143116"/>
            <a:ext cx="3714776"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39" name="Straight Connector 38"/>
          <p:cNvCxnSpPr/>
          <p:nvPr/>
        </p:nvCxnSpPr>
        <p:spPr>
          <a:xfrm rot="5400000">
            <a:off x="5750727" y="3107529"/>
            <a:ext cx="214314"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41" name="Straight Connector 40"/>
          <p:cNvCxnSpPr/>
          <p:nvPr/>
        </p:nvCxnSpPr>
        <p:spPr>
          <a:xfrm rot="5400000">
            <a:off x="5894397" y="3106735"/>
            <a:ext cx="214314"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43" name="Straight Connector 42"/>
          <p:cNvCxnSpPr/>
          <p:nvPr/>
        </p:nvCxnSpPr>
        <p:spPr>
          <a:xfrm>
            <a:off x="3286116" y="2500306"/>
            <a:ext cx="4786346" cy="857256"/>
          </a:xfrm>
          <a:prstGeom prst="line">
            <a:avLst/>
          </a:prstGeom>
        </p:spPr>
        <p:style>
          <a:lnRef idx="1">
            <a:schemeClr val="accent1"/>
          </a:lnRef>
          <a:fillRef idx="0">
            <a:schemeClr val="accent1"/>
          </a:fillRef>
          <a:effectRef idx="0">
            <a:schemeClr val="accent1"/>
          </a:effectRef>
          <a:fontRef idx="minor">
            <a:schemeClr val="tx1"/>
          </a:fontRef>
        </p:style>
      </p:cxnSp>
      <p:cxnSp>
        <p:nvCxnSpPr>
          <p:cNvPr id="50" name="Straight Connector 49"/>
          <p:cNvCxnSpPr/>
          <p:nvPr/>
        </p:nvCxnSpPr>
        <p:spPr>
          <a:xfrm rot="5400000">
            <a:off x="7679553" y="3107529"/>
            <a:ext cx="500066"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52" name="Straight Connector 51"/>
          <p:cNvCxnSpPr/>
          <p:nvPr/>
        </p:nvCxnSpPr>
        <p:spPr>
          <a:xfrm>
            <a:off x="3286116" y="2143116"/>
            <a:ext cx="4714908" cy="857256"/>
          </a:xfrm>
          <a:prstGeom prst="line">
            <a:avLst/>
          </a:prstGeom>
        </p:spPr>
        <p:style>
          <a:lnRef idx="1">
            <a:schemeClr val="accent1"/>
          </a:lnRef>
          <a:fillRef idx="0">
            <a:schemeClr val="accent1"/>
          </a:fillRef>
          <a:effectRef idx="0">
            <a:schemeClr val="accent1"/>
          </a:effectRef>
          <a:fontRef idx="minor">
            <a:schemeClr val="tx1"/>
          </a:fontRef>
        </p:style>
      </p:cxnSp>
      <p:cxnSp>
        <p:nvCxnSpPr>
          <p:cNvPr id="54" name="Straight Connector 53"/>
          <p:cNvCxnSpPr/>
          <p:nvPr/>
        </p:nvCxnSpPr>
        <p:spPr>
          <a:xfrm>
            <a:off x="3286116" y="2000240"/>
            <a:ext cx="642942"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59" name="Straight Connector 58"/>
          <p:cNvCxnSpPr/>
          <p:nvPr/>
        </p:nvCxnSpPr>
        <p:spPr>
          <a:xfrm rot="5400000">
            <a:off x="3107521" y="2893215"/>
            <a:ext cx="642942"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61" name="Straight Connector 60"/>
          <p:cNvCxnSpPr/>
          <p:nvPr/>
        </p:nvCxnSpPr>
        <p:spPr>
          <a:xfrm rot="5400000">
            <a:off x="3321041" y="2893215"/>
            <a:ext cx="643736" cy="794"/>
          </a:xfrm>
          <a:prstGeom prst="line">
            <a:avLst/>
          </a:prstGeom>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28604"/>
            <a:ext cx="8229600" cy="928694"/>
          </a:xfrm>
        </p:spPr>
        <p:txBody>
          <a:bodyPr>
            <a:normAutofit/>
          </a:bodyPr>
          <a:lstStyle/>
          <a:p>
            <a:r>
              <a:rPr lang="en-US" sz="3600" b="1" dirty="0" smtClean="0"/>
              <a:t>Pipe Discharging from a reservoir</a:t>
            </a:r>
            <a:endParaRPr lang="en-US" sz="3600" b="1" dirty="0"/>
          </a:p>
        </p:txBody>
      </p:sp>
      <p:sp>
        <p:nvSpPr>
          <p:cNvPr id="3" name="Content Placeholder 2"/>
          <p:cNvSpPr>
            <a:spLocks noGrp="1"/>
          </p:cNvSpPr>
          <p:nvPr>
            <p:ph idx="1"/>
          </p:nvPr>
        </p:nvSpPr>
        <p:spPr>
          <a:xfrm>
            <a:off x="457200" y="1357298"/>
            <a:ext cx="8229600" cy="5357850"/>
          </a:xfrm>
        </p:spPr>
        <p:txBody>
          <a:bodyPr>
            <a:normAutofit/>
          </a:bodyPr>
          <a:lstStyle/>
          <a:p>
            <a:pPr algn="just"/>
            <a:r>
              <a:rPr lang="en-US" sz="2800" dirty="0" smtClean="0"/>
              <a:t>Applying </a:t>
            </a:r>
            <a:r>
              <a:rPr lang="en-US" sz="2800" dirty="0" err="1" smtClean="0"/>
              <a:t>Bernoullis</a:t>
            </a:r>
            <a:r>
              <a:rPr lang="en-US" sz="2800" dirty="0" smtClean="0"/>
              <a:t> Theorems equation to points A ( at the joint with reservoir ) and B (At the end of pipe):</a:t>
            </a:r>
          </a:p>
          <a:p>
            <a:pPr algn="just"/>
            <a:r>
              <a:rPr lang="en-US" sz="2800" dirty="0" smtClean="0"/>
              <a:t>H = </a:t>
            </a:r>
            <a:r>
              <a:rPr lang="en-US" sz="2800" dirty="0" err="1" smtClean="0"/>
              <a:t>h</a:t>
            </a:r>
            <a:r>
              <a:rPr lang="en-US" sz="2800" baseline="-25000" dirty="0" err="1" smtClean="0"/>
              <a:t>L</a:t>
            </a:r>
            <a:r>
              <a:rPr lang="en-US" sz="2800" dirty="0" smtClean="0"/>
              <a:t>+ </a:t>
            </a:r>
            <a:r>
              <a:rPr lang="en-US" sz="2800" dirty="0" err="1" smtClean="0"/>
              <a:t>h</a:t>
            </a:r>
            <a:r>
              <a:rPr lang="en-US" sz="2800" baseline="-25000" dirty="0" err="1" smtClean="0"/>
              <a:t>f</a:t>
            </a:r>
            <a:r>
              <a:rPr lang="en-US" sz="2800" dirty="0" smtClean="0"/>
              <a:t> + </a:t>
            </a:r>
            <a:r>
              <a:rPr lang="en-US" sz="2800" dirty="0" smtClean="0"/>
              <a:t>V</a:t>
            </a:r>
            <a:r>
              <a:rPr lang="en-US" sz="2800" baseline="30000" dirty="0" smtClean="0"/>
              <a:t>2</a:t>
            </a:r>
            <a:r>
              <a:rPr lang="en-US" sz="2800" dirty="0" smtClean="0"/>
              <a:t>/2g, </a:t>
            </a:r>
            <a:r>
              <a:rPr lang="en-US" sz="2800" dirty="0" err="1" smtClean="0"/>
              <a:t>h</a:t>
            </a:r>
            <a:r>
              <a:rPr lang="en-US" sz="2800" baseline="-25000" dirty="0" err="1" smtClean="0"/>
              <a:t>L</a:t>
            </a:r>
            <a:r>
              <a:rPr lang="en-US" sz="2800" dirty="0" smtClean="0"/>
              <a:t> = Loss of head at the entrance</a:t>
            </a:r>
          </a:p>
          <a:p>
            <a:pPr algn="just"/>
            <a:r>
              <a:rPr lang="en-US" sz="2800" dirty="0" err="1" smtClean="0"/>
              <a:t>h</a:t>
            </a:r>
            <a:r>
              <a:rPr lang="en-US" sz="2800" baseline="-25000" dirty="0" err="1" smtClean="0"/>
              <a:t>f</a:t>
            </a:r>
            <a:r>
              <a:rPr lang="en-US" sz="2800" baseline="-25000" dirty="0" smtClean="0"/>
              <a:t> </a:t>
            </a:r>
            <a:r>
              <a:rPr lang="en-US" sz="2800" dirty="0" smtClean="0"/>
              <a:t>= Loss due to friction in the entire length</a:t>
            </a:r>
          </a:p>
          <a:p>
            <a:pPr algn="just"/>
            <a:r>
              <a:rPr lang="en-US" sz="2800" dirty="0" smtClean="0"/>
              <a:t>V</a:t>
            </a:r>
            <a:r>
              <a:rPr lang="en-US" sz="2800" baseline="30000" dirty="0" smtClean="0"/>
              <a:t>2</a:t>
            </a:r>
            <a:r>
              <a:rPr lang="en-US" sz="2800" dirty="0" smtClean="0"/>
              <a:t>/2g = Distance between hydraulic gradient line and energy Gradient line</a:t>
            </a:r>
            <a:endParaRPr lang="en-US" sz="2800" dirty="0" smtClean="0"/>
          </a:p>
          <a:p>
            <a:pPr algn="just"/>
            <a:r>
              <a:rPr lang="en-US" sz="2800" dirty="0" smtClean="0"/>
              <a:t>If the entrance to the pipe is flush with the reservoir, </a:t>
            </a:r>
          </a:p>
          <a:p>
            <a:pPr algn="just"/>
            <a:r>
              <a:rPr lang="en-US" sz="2800" dirty="0" err="1" smtClean="0"/>
              <a:t>h</a:t>
            </a:r>
            <a:r>
              <a:rPr lang="en-US" sz="2800" baseline="-25000" dirty="0" err="1" smtClean="0"/>
              <a:t>L</a:t>
            </a:r>
            <a:r>
              <a:rPr lang="en-US" sz="2800" dirty="0" smtClean="0"/>
              <a:t> </a:t>
            </a:r>
            <a:r>
              <a:rPr lang="en-US" sz="2800" dirty="0" smtClean="0"/>
              <a:t>= 0.5 V</a:t>
            </a:r>
            <a:r>
              <a:rPr lang="en-US" sz="2800" baseline="30000" dirty="0" smtClean="0"/>
              <a:t>2</a:t>
            </a:r>
            <a:r>
              <a:rPr lang="en-US" sz="2800" dirty="0" smtClean="0"/>
              <a:t>/2g and </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653210"/>
          </a:xfrm>
        </p:spPr>
        <p:txBody>
          <a:bodyPr>
            <a:normAutofit/>
          </a:bodyPr>
          <a:lstStyle/>
          <a:p>
            <a:r>
              <a:rPr lang="en-US" sz="3600" b="1" dirty="0" smtClean="0"/>
              <a:t>Pipe Discharging from a reservoir</a:t>
            </a:r>
            <a:endParaRPr lang="en-US" sz="3600" dirty="0"/>
          </a:p>
        </p:txBody>
      </p:sp>
      <p:sp>
        <p:nvSpPr>
          <p:cNvPr id="3" name="Content Placeholder 2"/>
          <p:cNvSpPr>
            <a:spLocks noGrp="1"/>
          </p:cNvSpPr>
          <p:nvPr>
            <p:ph idx="1"/>
          </p:nvPr>
        </p:nvSpPr>
        <p:spPr>
          <a:xfrm>
            <a:off x="457200" y="1571612"/>
            <a:ext cx="8229600" cy="4752988"/>
          </a:xfrm>
        </p:spPr>
        <p:txBody>
          <a:bodyPr/>
          <a:lstStyle/>
          <a:p>
            <a:pPr algn="just"/>
            <a:r>
              <a:rPr lang="en-US" sz="2800" dirty="0" smtClean="0"/>
              <a:t>Frictional head is given by, </a:t>
            </a:r>
            <a:r>
              <a:rPr lang="en-US" sz="2800" dirty="0" err="1" smtClean="0"/>
              <a:t>h</a:t>
            </a:r>
            <a:r>
              <a:rPr lang="en-US" sz="2800" baseline="-25000" dirty="0" err="1" smtClean="0"/>
              <a:t>f</a:t>
            </a:r>
            <a:r>
              <a:rPr lang="en-US" sz="2800" dirty="0" smtClean="0"/>
              <a:t>  = f L/D (V</a:t>
            </a:r>
            <a:r>
              <a:rPr lang="en-US" sz="2800" baseline="30000" dirty="0" smtClean="0"/>
              <a:t>2</a:t>
            </a:r>
            <a:r>
              <a:rPr lang="en-US" sz="2800" dirty="0" smtClean="0"/>
              <a:t>/2g )</a:t>
            </a:r>
          </a:p>
          <a:p>
            <a:pPr algn="just"/>
            <a:r>
              <a:rPr lang="en-US" sz="2800" dirty="0" smtClean="0"/>
              <a:t>H </a:t>
            </a:r>
            <a:r>
              <a:rPr lang="en-US" sz="2800" dirty="0" smtClean="0"/>
              <a:t>= V</a:t>
            </a:r>
            <a:r>
              <a:rPr lang="en-US" sz="2800" baseline="30000" dirty="0" smtClean="0"/>
              <a:t>2</a:t>
            </a:r>
            <a:r>
              <a:rPr lang="en-US" sz="2800" dirty="0" smtClean="0"/>
              <a:t>/2g [1.50 + f L/D]</a:t>
            </a:r>
          </a:p>
          <a:p>
            <a:pPr algn="just"/>
            <a:r>
              <a:rPr lang="en-US" sz="2800" dirty="0" smtClean="0"/>
              <a:t>For Long pipes, the term </a:t>
            </a:r>
            <a:r>
              <a:rPr lang="en-US" sz="2800" dirty="0" err="1" smtClean="0"/>
              <a:t>fL</a:t>
            </a:r>
            <a:r>
              <a:rPr lang="en-US" sz="2800" dirty="0" smtClean="0"/>
              <a:t>/D is very large compared to 1.50, then i</a:t>
            </a:r>
            <a:r>
              <a:rPr lang="en-US" sz="2800" dirty="0" smtClean="0"/>
              <a:t>n </a:t>
            </a:r>
            <a:r>
              <a:rPr lang="en-US" sz="2800" dirty="0" smtClean="0"/>
              <a:t>such cases, the loss of head at the entrance and exit may be neglected. When the length of pipe is greater than 1000 D, only the friction loss need to be considered.</a:t>
            </a:r>
          </a:p>
          <a:p>
            <a:pPr algn="just"/>
            <a:r>
              <a:rPr lang="en-US" sz="2800" dirty="0" err="1" smtClean="0"/>
              <a:t>Numericals</a:t>
            </a:r>
            <a:r>
              <a:rPr lang="en-US" sz="2800" dirty="0" smtClean="0"/>
              <a:t> will be </a:t>
            </a:r>
            <a:r>
              <a:rPr lang="en-US" sz="2800" dirty="0" smtClean="0"/>
              <a:t>followed </a:t>
            </a:r>
            <a:r>
              <a:rPr lang="en-US" sz="2800" dirty="0" smtClean="0"/>
              <a:t>on white board by sharing it.</a:t>
            </a:r>
          </a:p>
          <a:p>
            <a:endParaRPr lang="en-US"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653210"/>
          </a:xfrm>
        </p:spPr>
        <p:txBody>
          <a:bodyPr>
            <a:normAutofit fontScale="90000"/>
          </a:bodyPr>
          <a:lstStyle/>
          <a:p>
            <a:r>
              <a:rPr lang="en-US" sz="3600" b="1" dirty="0" err="1" smtClean="0"/>
              <a:t>Numericals</a:t>
            </a:r>
            <a:r>
              <a:rPr lang="en-US" sz="3600" b="1" dirty="0" smtClean="0"/>
              <a:t> on Pipe </a:t>
            </a:r>
            <a:r>
              <a:rPr lang="en-US" sz="3600" b="1" dirty="0" smtClean="0"/>
              <a:t>Discharging from a reservoir</a:t>
            </a:r>
            <a:endParaRPr lang="en-US" sz="3600" dirty="0"/>
          </a:p>
        </p:txBody>
      </p:sp>
      <p:sp>
        <p:nvSpPr>
          <p:cNvPr id="3" name="Content Placeholder 2"/>
          <p:cNvSpPr>
            <a:spLocks noGrp="1"/>
          </p:cNvSpPr>
          <p:nvPr>
            <p:ph idx="1"/>
          </p:nvPr>
        </p:nvSpPr>
        <p:spPr>
          <a:xfrm>
            <a:off x="457200" y="1643050"/>
            <a:ext cx="8229600" cy="4681550"/>
          </a:xfrm>
        </p:spPr>
        <p:txBody>
          <a:bodyPr/>
          <a:lstStyle/>
          <a:p>
            <a:pPr algn="just"/>
            <a:r>
              <a:rPr lang="en-US" dirty="0" smtClean="0"/>
              <a:t>Water is discharged from a large reservoir to atmosphere through a 10 cm diameter and 500 m long pipe. Find the discharge if the outlet is 15 m below the free surface of water in the reservoir. Assume the entry to the pipe as sharp. Take friction factor f = 0.04.</a:t>
            </a:r>
          </a:p>
          <a:p>
            <a:pPr algn="just"/>
            <a:r>
              <a:rPr lang="en-US" dirty="0" smtClean="0"/>
              <a:t>Solution:</a:t>
            </a:r>
            <a:r>
              <a:rPr lang="en-US" sz="2400" dirty="0" smtClean="0"/>
              <a:t> H = V</a:t>
            </a:r>
            <a:r>
              <a:rPr lang="en-US" sz="2400" baseline="30000" dirty="0" smtClean="0"/>
              <a:t>2</a:t>
            </a:r>
            <a:r>
              <a:rPr lang="en-US" sz="2400" dirty="0" smtClean="0"/>
              <a:t>/2g [1.50 + f L/D</a:t>
            </a:r>
            <a:r>
              <a:rPr lang="en-US" sz="2400" dirty="0" smtClean="0"/>
              <a:t>]</a:t>
            </a:r>
          </a:p>
          <a:p>
            <a:pPr algn="just"/>
            <a:r>
              <a:rPr lang="en-US" sz="2400" dirty="0" smtClean="0"/>
              <a:t>15 = </a:t>
            </a:r>
            <a:r>
              <a:rPr lang="en-US" sz="2800" dirty="0" smtClean="0"/>
              <a:t>V</a:t>
            </a:r>
            <a:r>
              <a:rPr lang="en-US" sz="2800" baseline="30000" dirty="0" smtClean="0"/>
              <a:t>2</a:t>
            </a:r>
            <a:r>
              <a:rPr lang="en-US" sz="2800" dirty="0" smtClean="0"/>
              <a:t>/2g [1.50 + </a:t>
            </a:r>
            <a:r>
              <a:rPr lang="en-US" sz="2800" dirty="0" smtClean="0"/>
              <a:t>0.04. 500/ 0.10]</a:t>
            </a:r>
          </a:p>
          <a:p>
            <a:pPr algn="just"/>
            <a:r>
              <a:rPr lang="en-US" sz="2800" dirty="0" smtClean="0"/>
              <a:t>Therefore V = 1.21 m/s</a:t>
            </a:r>
          </a:p>
          <a:p>
            <a:pPr algn="just"/>
            <a:r>
              <a:rPr lang="en-US" sz="2800" dirty="0" smtClean="0"/>
              <a:t>And Discharge Q = AV = π/4 x 0.1x0.1x1.21 = 0.0095 </a:t>
            </a:r>
            <a:r>
              <a:rPr lang="en-US" sz="2800" dirty="0" err="1" smtClean="0"/>
              <a:t>cumecs</a:t>
            </a:r>
            <a:endParaRPr lang="en-US"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581772"/>
          </a:xfrm>
        </p:spPr>
        <p:txBody>
          <a:bodyPr>
            <a:noAutofit/>
          </a:bodyPr>
          <a:lstStyle/>
          <a:p>
            <a:r>
              <a:rPr lang="en-US" sz="3600" b="1" dirty="0" smtClean="0"/>
              <a:t>Pipe Connecting Two Reservoirs</a:t>
            </a:r>
            <a:endParaRPr lang="en-US" sz="3600" b="1" dirty="0"/>
          </a:p>
        </p:txBody>
      </p:sp>
      <p:sp>
        <p:nvSpPr>
          <p:cNvPr id="3" name="Content Placeholder 2"/>
          <p:cNvSpPr>
            <a:spLocks noGrp="1"/>
          </p:cNvSpPr>
          <p:nvPr>
            <p:ph idx="1"/>
          </p:nvPr>
        </p:nvSpPr>
        <p:spPr>
          <a:xfrm>
            <a:off x="457200" y="1571612"/>
            <a:ext cx="8229600" cy="4752988"/>
          </a:xfrm>
        </p:spPr>
        <p:txBody>
          <a:bodyPr/>
          <a:lstStyle/>
          <a:p>
            <a:r>
              <a:rPr lang="en-US" dirty="0" smtClean="0"/>
              <a:t>The liquid flows from the higher reservoir to the lower reservoir. The total losses is equal to the difference of liquid levels in the two reservoir. </a:t>
            </a:r>
          </a:p>
          <a:p>
            <a:r>
              <a:rPr lang="en-US" dirty="0" smtClean="0"/>
              <a:t>If the difference </a:t>
            </a:r>
            <a:r>
              <a:rPr lang="en-US" dirty="0" smtClean="0"/>
              <a:t>of liquid levels in the two </a:t>
            </a:r>
            <a:r>
              <a:rPr lang="en-US" dirty="0" smtClean="0"/>
              <a:t>reservoirs = H</a:t>
            </a:r>
          </a:p>
          <a:p>
            <a:r>
              <a:rPr lang="en-US" dirty="0" smtClean="0"/>
              <a:t>H = </a:t>
            </a:r>
            <a:r>
              <a:rPr lang="en-US" sz="2400" dirty="0" err="1" smtClean="0"/>
              <a:t>h</a:t>
            </a:r>
            <a:r>
              <a:rPr lang="en-US" sz="2400" baseline="-25000" dirty="0" err="1" smtClean="0"/>
              <a:t>L</a:t>
            </a:r>
            <a:r>
              <a:rPr lang="en-US" sz="2400" dirty="0" smtClean="0"/>
              <a:t>+ </a:t>
            </a:r>
            <a:r>
              <a:rPr lang="en-US" sz="2400" dirty="0" err="1" smtClean="0"/>
              <a:t>h</a:t>
            </a:r>
            <a:r>
              <a:rPr lang="en-US" sz="2400" baseline="-25000" dirty="0" err="1" smtClean="0"/>
              <a:t>f</a:t>
            </a:r>
            <a:r>
              <a:rPr lang="en-US" sz="2400" dirty="0" smtClean="0"/>
              <a:t> + </a:t>
            </a:r>
            <a:r>
              <a:rPr lang="en-US" sz="2400" dirty="0" smtClean="0"/>
              <a:t>V</a:t>
            </a:r>
            <a:r>
              <a:rPr lang="en-US" sz="2400" baseline="30000" dirty="0" smtClean="0"/>
              <a:t>2</a:t>
            </a:r>
            <a:r>
              <a:rPr lang="en-US" sz="2400" dirty="0" smtClean="0"/>
              <a:t>/2g</a:t>
            </a:r>
            <a:r>
              <a:rPr lang="en-US" sz="2400" dirty="0" smtClean="0"/>
              <a:t> </a:t>
            </a:r>
            <a:r>
              <a:rPr lang="en-US" sz="2400" dirty="0" smtClean="0"/>
              <a:t>= 0.5 V</a:t>
            </a:r>
            <a:r>
              <a:rPr lang="en-US" sz="2400" baseline="30000" dirty="0" smtClean="0"/>
              <a:t>2</a:t>
            </a:r>
            <a:r>
              <a:rPr lang="en-US" sz="2400" dirty="0" smtClean="0"/>
              <a:t>/2g + </a:t>
            </a:r>
            <a:r>
              <a:rPr lang="en-US" sz="2400" dirty="0" err="1" smtClean="0"/>
              <a:t>h</a:t>
            </a:r>
            <a:r>
              <a:rPr lang="en-US" sz="2400" baseline="-25000" dirty="0" err="1" smtClean="0"/>
              <a:t>f</a:t>
            </a:r>
            <a:r>
              <a:rPr lang="en-US" sz="2400" dirty="0" smtClean="0"/>
              <a:t> + V</a:t>
            </a:r>
            <a:r>
              <a:rPr lang="en-US" sz="2400" baseline="30000" dirty="0" smtClean="0"/>
              <a:t>2</a:t>
            </a:r>
            <a:r>
              <a:rPr lang="en-US" sz="2400" dirty="0" smtClean="0"/>
              <a:t>/2g </a:t>
            </a:r>
            <a:endParaRPr lang="en-US" sz="2400" dirty="0" smtClean="0"/>
          </a:p>
          <a:p>
            <a:pPr algn="just"/>
            <a:r>
              <a:rPr lang="en-US" sz="2400" dirty="0" err="1" smtClean="0"/>
              <a:t>h</a:t>
            </a:r>
            <a:r>
              <a:rPr lang="en-US" sz="2400" baseline="-25000" dirty="0" err="1" smtClean="0"/>
              <a:t>L</a:t>
            </a:r>
            <a:r>
              <a:rPr lang="en-US" sz="2400" dirty="0" smtClean="0"/>
              <a:t> = Loss of head at the entrance</a:t>
            </a:r>
          </a:p>
          <a:p>
            <a:pPr algn="just"/>
            <a:r>
              <a:rPr lang="en-US" sz="2400" dirty="0" err="1" smtClean="0"/>
              <a:t>h</a:t>
            </a:r>
            <a:r>
              <a:rPr lang="en-US" sz="2400" baseline="-25000" dirty="0" err="1" smtClean="0"/>
              <a:t>f</a:t>
            </a:r>
            <a:r>
              <a:rPr lang="en-US" sz="2400" baseline="-25000" dirty="0" smtClean="0"/>
              <a:t> </a:t>
            </a:r>
            <a:r>
              <a:rPr lang="en-US" sz="2400" dirty="0" smtClean="0"/>
              <a:t>= Loss due to friction in the entire length</a:t>
            </a:r>
          </a:p>
          <a:p>
            <a:pPr algn="just"/>
            <a:r>
              <a:rPr lang="en-US" sz="2400" dirty="0" smtClean="0"/>
              <a:t>V</a:t>
            </a:r>
            <a:r>
              <a:rPr lang="en-US" sz="2400" baseline="30000" dirty="0" smtClean="0"/>
              <a:t>2</a:t>
            </a:r>
            <a:r>
              <a:rPr lang="en-US" sz="2400" dirty="0" smtClean="0"/>
              <a:t>/2g = Distance between hydraulic gradient line and energy Gradient line</a:t>
            </a:r>
          </a:p>
          <a:p>
            <a:endParaRPr 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938962"/>
          </a:xfrm>
        </p:spPr>
        <p:txBody>
          <a:bodyPr>
            <a:normAutofit fontScale="90000"/>
          </a:bodyPr>
          <a:lstStyle/>
          <a:p>
            <a:r>
              <a:rPr lang="en-US" sz="3600" b="1" dirty="0" smtClean="0"/>
              <a:t>Pipes in series connecting between two reservoirs</a:t>
            </a:r>
            <a:endParaRPr lang="en-US" sz="3600" b="1" dirty="0"/>
          </a:p>
        </p:txBody>
      </p:sp>
      <p:sp>
        <p:nvSpPr>
          <p:cNvPr id="3" name="Content Placeholder 2"/>
          <p:cNvSpPr>
            <a:spLocks noGrp="1"/>
          </p:cNvSpPr>
          <p:nvPr>
            <p:ph idx="1"/>
          </p:nvPr>
        </p:nvSpPr>
        <p:spPr>
          <a:xfrm>
            <a:off x="457200" y="1785926"/>
            <a:ext cx="8229600" cy="4538674"/>
          </a:xfrm>
        </p:spPr>
        <p:txBody>
          <a:bodyPr/>
          <a:lstStyle/>
          <a:p>
            <a:r>
              <a:rPr lang="en-US" dirty="0" smtClean="0"/>
              <a:t>Difference in liquid levels between two reservoirs = h</a:t>
            </a:r>
            <a:r>
              <a:rPr lang="en-US" baseline="-25000" dirty="0" smtClean="0"/>
              <a:t>L1</a:t>
            </a:r>
            <a:r>
              <a:rPr lang="en-US" dirty="0" smtClean="0"/>
              <a:t> + h</a:t>
            </a:r>
            <a:r>
              <a:rPr lang="en-US" baseline="-25000" dirty="0" smtClean="0"/>
              <a:t>f1</a:t>
            </a:r>
            <a:r>
              <a:rPr lang="en-US" dirty="0" smtClean="0"/>
              <a:t> + h</a:t>
            </a:r>
            <a:r>
              <a:rPr lang="en-US" baseline="-25000" dirty="0" smtClean="0"/>
              <a:t>L2</a:t>
            </a:r>
            <a:r>
              <a:rPr lang="en-US" dirty="0" smtClean="0"/>
              <a:t> + h</a:t>
            </a:r>
            <a:r>
              <a:rPr lang="en-US" baseline="-25000" dirty="0" smtClean="0"/>
              <a:t>f2</a:t>
            </a:r>
            <a:r>
              <a:rPr lang="en-US" dirty="0" smtClean="0"/>
              <a:t> +</a:t>
            </a:r>
            <a:r>
              <a:rPr lang="en-US" dirty="0" smtClean="0"/>
              <a:t> </a:t>
            </a:r>
            <a:r>
              <a:rPr lang="en-US" dirty="0" smtClean="0"/>
              <a:t>h</a:t>
            </a:r>
            <a:r>
              <a:rPr lang="en-US" baseline="-25000" dirty="0" smtClean="0"/>
              <a:t>L3</a:t>
            </a:r>
            <a:r>
              <a:rPr lang="en-US" dirty="0" smtClean="0"/>
              <a:t> + h</a:t>
            </a:r>
            <a:r>
              <a:rPr lang="en-US" baseline="-25000" dirty="0" smtClean="0"/>
              <a:t>f3</a:t>
            </a:r>
            <a:r>
              <a:rPr lang="en-US" dirty="0" smtClean="0"/>
              <a:t> + V</a:t>
            </a:r>
            <a:r>
              <a:rPr lang="en-US" baseline="-25000" dirty="0" smtClean="0"/>
              <a:t>3</a:t>
            </a:r>
            <a:r>
              <a:rPr lang="en-US" dirty="0" smtClean="0"/>
              <a:t> </a:t>
            </a:r>
            <a:r>
              <a:rPr lang="en-US" baseline="30000" dirty="0" smtClean="0"/>
              <a:t>2</a:t>
            </a:r>
            <a:r>
              <a:rPr lang="en-US" dirty="0" smtClean="0"/>
              <a:t> /2g, where</a:t>
            </a:r>
          </a:p>
          <a:p>
            <a:r>
              <a:rPr lang="en-US" dirty="0" smtClean="0"/>
              <a:t>h</a:t>
            </a:r>
            <a:r>
              <a:rPr lang="en-US" baseline="-25000" dirty="0" smtClean="0"/>
              <a:t>L1</a:t>
            </a:r>
            <a:r>
              <a:rPr lang="en-US" dirty="0" smtClean="0"/>
              <a:t> = Losses at entrance</a:t>
            </a:r>
          </a:p>
          <a:p>
            <a:r>
              <a:rPr lang="en-US" dirty="0" smtClean="0"/>
              <a:t>h</a:t>
            </a:r>
            <a:r>
              <a:rPr lang="en-US" baseline="-25000" dirty="0" smtClean="0"/>
              <a:t>L2</a:t>
            </a:r>
            <a:r>
              <a:rPr lang="en-US" dirty="0" smtClean="0"/>
              <a:t> = Losses at contraction in figure</a:t>
            </a:r>
          </a:p>
          <a:p>
            <a:r>
              <a:rPr lang="en-US" dirty="0" smtClean="0"/>
              <a:t>h</a:t>
            </a:r>
            <a:r>
              <a:rPr lang="en-US" baseline="-25000" dirty="0" smtClean="0"/>
              <a:t>L3 </a:t>
            </a:r>
            <a:r>
              <a:rPr lang="en-US" dirty="0" smtClean="0"/>
              <a:t> = Losses at enlargement</a:t>
            </a:r>
          </a:p>
          <a:p>
            <a:r>
              <a:rPr lang="en-US" dirty="0" smtClean="0"/>
              <a:t>H</a:t>
            </a:r>
            <a:r>
              <a:rPr lang="en-US" baseline="-25000" dirty="0" smtClean="0"/>
              <a:t>f1 , </a:t>
            </a:r>
            <a:r>
              <a:rPr lang="en-US" dirty="0" smtClean="0"/>
              <a:t>h</a:t>
            </a:r>
            <a:r>
              <a:rPr lang="en-US" baseline="-25000" dirty="0" smtClean="0"/>
              <a:t>f2, </a:t>
            </a:r>
            <a:r>
              <a:rPr lang="en-US" dirty="0" smtClean="0"/>
              <a:t>h</a:t>
            </a:r>
            <a:r>
              <a:rPr lang="en-US" baseline="-25000" dirty="0" smtClean="0"/>
              <a:t>f3 </a:t>
            </a:r>
            <a:r>
              <a:rPr lang="en-US" dirty="0" smtClean="0"/>
              <a:t>  are losses due to friction in three pipes in series</a:t>
            </a:r>
          </a:p>
          <a:p>
            <a:r>
              <a:rPr lang="en-US" dirty="0" smtClean="0"/>
              <a:t>V</a:t>
            </a:r>
            <a:r>
              <a:rPr lang="en-US" baseline="-25000" dirty="0" smtClean="0"/>
              <a:t>3 </a:t>
            </a:r>
            <a:r>
              <a:rPr lang="en-US" dirty="0" smtClean="0"/>
              <a:t>  = Velocity in pipe 3</a:t>
            </a:r>
          </a:p>
          <a:p>
            <a:r>
              <a:rPr lang="en-US" dirty="0" smtClean="0"/>
              <a:t>Q</a:t>
            </a:r>
            <a:r>
              <a:rPr lang="en-US" baseline="-25000" dirty="0" smtClean="0"/>
              <a:t>1 </a:t>
            </a:r>
            <a:r>
              <a:rPr lang="en-US" dirty="0" smtClean="0"/>
              <a:t>= Q</a:t>
            </a:r>
            <a:r>
              <a:rPr lang="en-US" baseline="-25000" dirty="0" smtClean="0"/>
              <a:t>2</a:t>
            </a:r>
            <a:r>
              <a:rPr lang="en-US" dirty="0" smtClean="0"/>
              <a:t> = Q</a:t>
            </a:r>
            <a:r>
              <a:rPr lang="en-US" baseline="-25000" dirty="0" smtClean="0"/>
              <a:t>3</a:t>
            </a:r>
            <a:r>
              <a:rPr lang="en-US" dirty="0" smtClean="0"/>
              <a:t> and A</a:t>
            </a:r>
            <a:r>
              <a:rPr lang="en-US" baseline="-25000" dirty="0" smtClean="0"/>
              <a:t>1</a:t>
            </a:r>
            <a:r>
              <a:rPr lang="en-US" dirty="0" smtClean="0"/>
              <a:t>V</a:t>
            </a:r>
            <a:r>
              <a:rPr lang="en-US" baseline="-25000" dirty="0" smtClean="0"/>
              <a:t>1</a:t>
            </a:r>
            <a:r>
              <a:rPr lang="en-US" dirty="0" smtClean="0"/>
              <a:t> = A</a:t>
            </a:r>
            <a:r>
              <a:rPr lang="en-US" baseline="-25000" dirty="0" smtClean="0"/>
              <a:t>2</a:t>
            </a:r>
            <a:r>
              <a:rPr lang="en-US" dirty="0" smtClean="0"/>
              <a:t>V</a:t>
            </a:r>
            <a:r>
              <a:rPr lang="en-US" baseline="-25000" dirty="0" smtClean="0"/>
              <a:t>2</a:t>
            </a:r>
            <a:r>
              <a:rPr lang="en-US" dirty="0" smtClean="0"/>
              <a:t>= A</a:t>
            </a:r>
            <a:r>
              <a:rPr lang="en-US" baseline="-25000" dirty="0" smtClean="0"/>
              <a:t>3</a:t>
            </a:r>
            <a:r>
              <a:rPr lang="en-US" dirty="0" smtClean="0"/>
              <a:t>V</a:t>
            </a:r>
            <a:r>
              <a:rPr lang="en-US" baseline="-25000" dirty="0" smtClean="0"/>
              <a:t>3</a:t>
            </a:r>
            <a:endParaRPr lang="en-US" baseline="-25000"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t>
            </a:r>
            <a:endParaRPr lang="en-US" dirty="0"/>
          </a:p>
        </p:txBody>
      </p:sp>
      <p:sp>
        <p:nvSpPr>
          <p:cNvPr id="3" name="Content Placeholder 2"/>
          <p:cNvSpPr>
            <a:spLocks noGrp="1"/>
          </p:cNvSpPr>
          <p:nvPr>
            <p:ph idx="1"/>
          </p:nvPr>
        </p:nvSpPr>
        <p:spPr/>
        <p:txBody>
          <a:bodyPr/>
          <a:lstStyle/>
          <a:p>
            <a:pPr>
              <a:buNone/>
            </a:pPr>
            <a:r>
              <a:rPr lang="en-US" dirty="0" smtClean="0"/>
              <a:t>.</a:t>
            </a:r>
            <a:endParaRPr lang="en-US" dirty="0"/>
          </a:p>
        </p:txBody>
      </p:sp>
      <p:sp>
        <p:nvSpPr>
          <p:cNvPr id="4" name="Rectangle 3"/>
          <p:cNvSpPr/>
          <p:nvPr/>
        </p:nvSpPr>
        <p:spPr>
          <a:xfrm>
            <a:off x="2091673" y="2967335"/>
            <a:ext cx="3819828" cy="923330"/>
          </a:xfrm>
          <a:prstGeom prst="rect">
            <a:avLst/>
          </a:prstGeom>
          <a:noFill/>
        </p:spPr>
        <p:txBody>
          <a:bodyPr wrap="none" lIns="91440" tIns="45720" rIns="91440" bIns="45720">
            <a:spAutoFit/>
          </a:bodyPr>
          <a:lstStyle/>
          <a:p>
            <a:pPr algn="ctr"/>
            <a:r>
              <a:rPr lang="en-US" sz="5400" b="1" cap="none" spc="0" smtClean="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rPr>
              <a:t>Thank  You</a:t>
            </a:r>
            <a:endParaRPr lang="en-US" sz="5400" b="1" cap="none" spc="0"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endParaRPr>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382</TotalTime>
  <Words>488</Words>
  <Application>Microsoft Office PowerPoint</Application>
  <PresentationFormat>On-screen Show (4:3)</PresentationFormat>
  <Paragraphs>50</Paragraphs>
  <Slides>8</Slides>
  <Notes>0</Notes>
  <HiddenSlides>0</HiddenSlides>
  <MMClips>0</MMClips>
  <ScaleCrop>false</ScaleCrop>
  <HeadingPairs>
    <vt:vector size="6" baseType="variant">
      <vt:variant>
        <vt:lpstr>Theme</vt:lpstr>
      </vt:variant>
      <vt:variant>
        <vt:i4>1</vt:i4>
      </vt:variant>
      <vt:variant>
        <vt:lpstr>Slide Titles</vt:lpstr>
      </vt:variant>
      <vt:variant>
        <vt:i4>8</vt:i4>
      </vt:variant>
      <vt:variant>
        <vt:lpstr>Custom Shows</vt:lpstr>
      </vt:variant>
      <vt:variant>
        <vt:i4>2</vt:i4>
      </vt:variant>
    </vt:vector>
  </HeadingPairs>
  <TitlesOfParts>
    <vt:vector size="11" baseType="lpstr">
      <vt:lpstr>Flow</vt:lpstr>
      <vt:lpstr>Flow through Pipes discharging from a Reservoir</vt:lpstr>
      <vt:lpstr>Pipe Discharging from a Reservoir</vt:lpstr>
      <vt:lpstr>Pipe Discharging from a reservoir</vt:lpstr>
      <vt:lpstr>Pipe Discharging from a reservoir</vt:lpstr>
      <vt:lpstr>Numericals on Pipe Discharging from a reservoir</vt:lpstr>
      <vt:lpstr>Pipe Connecting Two Reservoirs</vt:lpstr>
      <vt:lpstr>Pipes in series connecting between two reservoirs</vt:lpstr>
      <vt:lpstr>.</vt:lpstr>
      <vt:lpstr>Custom Show 1</vt:lpstr>
      <vt:lpstr>Copy of Custom Show 1</vt:lpstr>
    </vt:vector>
  </TitlesOfParts>
  <Company>HP</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PHYSICO-CHEMICAL  CHANGES  DURING  MANUFACTURE  AND  STORAGE  OF KHOA</dc:title>
  <dc:creator>HP</dc:creator>
  <cp:lastModifiedBy>Jahangir Badshah</cp:lastModifiedBy>
  <cp:revision>52</cp:revision>
  <dcterms:created xsi:type="dcterms:W3CDTF">2020-05-25T12:07:21Z</dcterms:created>
  <dcterms:modified xsi:type="dcterms:W3CDTF">2021-06-14T08:49:17Z</dcterms:modified>
</cp:coreProperties>
</file>