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comments/comment1.xml" ContentType="application/vnd.openxmlformats-officedocument.presentationml.comments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4" r:id="rId1"/>
  </p:sldMasterIdLst>
  <p:notesMasterIdLst>
    <p:notesMasterId r:id="rId13"/>
  </p:notesMasterIdLst>
  <p:sldIdLst>
    <p:sldId id="584" r:id="rId2"/>
    <p:sldId id="666" r:id="rId3"/>
    <p:sldId id="710" r:id="rId4"/>
    <p:sldId id="699" r:id="rId5"/>
    <p:sldId id="668" r:id="rId6"/>
    <p:sldId id="674" r:id="rId7"/>
    <p:sldId id="677" r:id="rId8"/>
    <p:sldId id="681" r:id="rId9"/>
    <p:sldId id="682" r:id="rId10"/>
    <p:sldId id="683" r:id="rId11"/>
    <p:sldId id="613" r:id="rId1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Ajit Kumar" initials="AK" lastIdx="3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EA0E2"/>
    <a:srgbClr val="F96FF2"/>
    <a:srgbClr val="10E6CD"/>
    <a:srgbClr val="30F0D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1635" autoAdjust="0"/>
  </p:normalViewPr>
  <p:slideViewPr>
    <p:cSldViewPr>
      <p:cViewPr varScale="1">
        <p:scale>
          <a:sx n="107" d="100"/>
          <a:sy n="107" d="100"/>
        </p:scale>
        <p:origin x="-1734" y="-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commentAuthors" Target="commentAuthors.xml"/></Relationships>
</file>

<file path=ppt/comments/comment1.xml><?xml version="1.0" encoding="utf-8"?>
<p:cmLst xmlns:a="http://schemas.openxmlformats.org/drawingml/2006/main" xmlns:r="http://schemas.openxmlformats.org/officeDocument/2006/relationships" xmlns:p="http://schemas.openxmlformats.org/presentationml/2006/main">
  <p:cm authorId="1" dt="2021-06-01T18:08:00.022" idx="3">
    <p:pos x="2805" y="3483"/>
    <p:text/>
    <p:extLst>
      <p:ext uri="{C676402C-5697-4E1C-873F-D02D1690AC5C}">
        <p15:threadingInfo xmlns:p15="http://schemas.microsoft.com/office/powerpoint/2012/main" timeZoneBias="-330"/>
      </p:ext>
    </p:extLst>
  </p:cm>
</p:cmLst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B36AC89-1D24-4F9E-982F-DA5BF7ECD9F4}" type="datetimeFigureOut">
              <a:rPr lang="en-IN" smtClean="0"/>
              <a:pPr/>
              <a:t>18-06-2021</a:t>
            </a:fld>
            <a:endParaRPr lang="en-IN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1856353-8F37-4299-9A00-D215CE4B5BD8}" type="slidenum">
              <a:rPr lang="en-IN" smtClean="0"/>
              <a:pPr/>
              <a:t>‹#›</a:t>
            </a:fld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01039512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1</a:t>
            </a:fld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10293876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5950405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3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8574445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4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44252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5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731412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6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97549825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7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2708768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8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96246248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9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89437717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10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79854514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C22391-F062-4485-B1BA-127C2904BA5D}" type="slidenum">
              <a:rPr lang="en-IN" smtClean="0"/>
              <a:pPr/>
              <a:t>11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3609462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-8466" y="-8468"/>
            <a:ext cx="9169804" cy="6874935"/>
            <a:chOff x="-8466" y="-8468"/>
            <a:chExt cx="9169804" cy="6874935"/>
          </a:xfrm>
        </p:grpSpPr>
        <p:cxnSp>
          <p:nvCxnSpPr>
            <p:cNvPr id="17" name="Straight Connector 16"/>
            <p:cNvCxnSpPr/>
            <p:nvPr/>
          </p:nvCxnSpPr>
          <p:spPr>
            <a:xfrm flipV="1">
              <a:off x="5130830" y="4175605"/>
              <a:ext cx="4022475" cy="2682396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>
              <a:off x="7042707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9" name="Freeform 18"/>
            <p:cNvSpPr/>
            <p:nvPr/>
          </p:nvSpPr>
          <p:spPr>
            <a:xfrm>
              <a:off x="6891896" y="1"/>
              <a:ext cx="2269442" cy="6866466"/>
            </a:xfrm>
            <a:custGeom>
              <a:avLst/>
              <a:gdLst/>
              <a:ahLst/>
              <a:cxnLst/>
              <a:rect l="l" t="t" r="r" b="b"/>
              <a:pathLst>
                <a:path w="2269442" h="6866466">
                  <a:moveTo>
                    <a:pt x="2023534" y="0"/>
                  </a:moveTo>
                  <a:lnTo>
                    <a:pt x="0" y="6858000"/>
                  </a:lnTo>
                  <a:lnTo>
                    <a:pt x="2269067" y="6866466"/>
                  </a:lnTo>
                  <a:cubicBezTo>
                    <a:pt x="2271889" y="4580466"/>
                    <a:pt x="2257778" y="2294466"/>
                    <a:pt x="2260600" y="8466"/>
                  </a:cubicBezTo>
                  <a:lnTo>
                    <a:pt x="2023534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Freeform 19"/>
            <p:cNvSpPr/>
            <p:nvPr/>
          </p:nvSpPr>
          <p:spPr>
            <a:xfrm>
              <a:off x="7205158" y="-8467"/>
              <a:ext cx="1948147" cy="6866467"/>
            </a:xfrm>
            <a:custGeom>
              <a:avLst/>
              <a:gdLst/>
              <a:ahLst/>
              <a:cxnLst/>
              <a:rect l="l" t="t" r="r" b="b"/>
              <a:pathLst>
                <a:path w="1948147" h="6866467">
                  <a:moveTo>
                    <a:pt x="0" y="0"/>
                  </a:moveTo>
                  <a:lnTo>
                    <a:pt x="1202267" y="6866467"/>
                  </a:lnTo>
                  <a:lnTo>
                    <a:pt x="1947333" y="6866467"/>
                  </a:lnTo>
                  <a:cubicBezTo>
                    <a:pt x="1944511" y="4577645"/>
                    <a:pt x="1950155" y="2288822"/>
                    <a:pt x="1947333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Freeform 20"/>
            <p:cNvSpPr/>
            <p:nvPr/>
          </p:nvSpPr>
          <p:spPr>
            <a:xfrm>
              <a:off x="6637896" y="3920066"/>
              <a:ext cx="2513565" cy="2937933"/>
            </a:xfrm>
            <a:custGeom>
              <a:avLst/>
              <a:gdLst/>
              <a:ahLst/>
              <a:cxnLst/>
              <a:rect l="l" t="t" r="r" b="b"/>
              <a:pathLst>
                <a:path w="3259667" h="3810000">
                  <a:moveTo>
                    <a:pt x="0" y="3810000"/>
                  </a:moveTo>
                  <a:lnTo>
                    <a:pt x="3251200" y="0"/>
                  </a:lnTo>
                  <a:cubicBezTo>
                    <a:pt x="3254022" y="1270000"/>
                    <a:pt x="3256845" y="2540000"/>
                    <a:pt x="3259667" y="3810000"/>
                  </a:cubicBezTo>
                  <a:lnTo>
                    <a:pt x="0" y="3810000"/>
                  </a:lnTo>
                  <a:close/>
                </a:path>
              </a:pathLst>
            </a:cu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Freeform 21"/>
            <p:cNvSpPr/>
            <p:nvPr/>
          </p:nvSpPr>
          <p:spPr>
            <a:xfrm>
              <a:off x="7010429" y="-8467"/>
              <a:ext cx="2142876" cy="6866467"/>
            </a:xfrm>
            <a:custGeom>
              <a:avLst/>
              <a:gdLst/>
              <a:ahLst/>
              <a:cxnLst/>
              <a:rect l="l" t="t" r="r" b="b"/>
              <a:pathLst>
                <a:path w="2853267" h="6866467">
                  <a:moveTo>
                    <a:pt x="0" y="0"/>
                  </a:moveTo>
                  <a:lnTo>
                    <a:pt x="2472267" y="6866467"/>
                  </a:lnTo>
                  <a:lnTo>
                    <a:pt x="2853267" y="6858000"/>
                  </a:lnTo>
                  <a:lnTo>
                    <a:pt x="2853267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Freeform 22"/>
            <p:cNvSpPr/>
            <p:nvPr/>
          </p:nvSpPr>
          <p:spPr>
            <a:xfrm>
              <a:off x="8295776" y="-8467"/>
              <a:ext cx="857530" cy="6866467"/>
            </a:xfrm>
            <a:custGeom>
              <a:avLst/>
              <a:gdLst/>
              <a:ahLst/>
              <a:cxnLst/>
              <a:rect l="l" t="t" r="r" b="b"/>
              <a:pathLst>
                <a:path w="1286933" h="6866467">
                  <a:moveTo>
                    <a:pt x="1016000" y="0"/>
                  </a:moveTo>
                  <a:lnTo>
                    <a:pt x="0" y="6866467"/>
                  </a:lnTo>
                  <a:lnTo>
                    <a:pt x="1286933" y="6866467"/>
                  </a:lnTo>
                  <a:cubicBezTo>
                    <a:pt x="1284111" y="4577645"/>
                    <a:pt x="1281288" y="2288822"/>
                    <a:pt x="1278466" y="0"/>
                  </a:cubicBezTo>
                  <a:lnTo>
                    <a:pt x="1016000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Freeform 23"/>
            <p:cNvSpPr/>
            <p:nvPr/>
          </p:nvSpPr>
          <p:spPr>
            <a:xfrm>
              <a:off x="8077231" y="-8468"/>
              <a:ext cx="1066770" cy="6866467"/>
            </a:xfrm>
            <a:custGeom>
              <a:avLst/>
              <a:gdLst/>
              <a:ahLst/>
              <a:cxnLst/>
              <a:rect l="l" t="t" r="r" b="b"/>
              <a:pathLst>
                <a:path w="1270244" h="6866467">
                  <a:moveTo>
                    <a:pt x="0" y="0"/>
                  </a:moveTo>
                  <a:lnTo>
                    <a:pt x="1117600" y="6866467"/>
                  </a:lnTo>
                  <a:lnTo>
                    <a:pt x="1270000" y="6866467"/>
                  </a:lnTo>
                  <a:cubicBezTo>
                    <a:pt x="1272822" y="4574822"/>
                    <a:pt x="1250245" y="2291645"/>
                    <a:pt x="1253067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Freeform 24"/>
            <p:cNvSpPr/>
            <p:nvPr/>
          </p:nvSpPr>
          <p:spPr>
            <a:xfrm>
              <a:off x="8060297" y="4893733"/>
              <a:ext cx="1094086" cy="1964267"/>
            </a:xfrm>
            <a:custGeom>
              <a:avLst/>
              <a:gdLst/>
              <a:ahLst/>
              <a:cxnLst/>
              <a:rect l="l" t="t" r="r" b="b"/>
              <a:pathLst>
                <a:path w="1820333" h="3268133">
                  <a:moveTo>
                    <a:pt x="0" y="3268133"/>
                  </a:moveTo>
                  <a:lnTo>
                    <a:pt x="1811866" y="0"/>
                  </a:lnTo>
                  <a:cubicBezTo>
                    <a:pt x="1814688" y="1086555"/>
                    <a:pt x="1817511" y="2173111"/>
                    <a:pt x="1820333" y="3259666"/>
                  </a:cubicBezTo>
                  <a:lnTo>
                    <a:pt x="0" y="3268133"/>
                  </a:lnTo>
                  <a:close/>
                </a:path>
              </a:pathLst>
            </a:cu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Freeform 27"/>
            <p:cNvSpPr/>
            <p:nvPr/>
          </p:nvSpPr>
          <p:spPr>
            <a:xfrm>
              <a:off x="-8466" y="-8468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30595" y="2404534"/>
            <a:ext cx="5826719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30595" y="4050834"/>
            <a:ext cx="5826719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883396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999104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8" y="2700868"/>
            <a:ext cx="6347715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527448"/>
            <a:ext cx="6347715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694513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6347714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2160589"/>
            <a:ext cx="3088109" cy="3880772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869204" y="2160590"/>
            <a:ext cx="3088110" cy="388077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829186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609600"/>
            <a:ext cx="6347713" cy="1320800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9" y="2160983"/>
            <a:ext cx="309067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599" y="2737246"/>
            <a:ext cx="3090672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66640" y="2160983"/>
            <a:ext cx="309067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866640" y="2737246"/>
            <a:ext cx="3090672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411616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609600"/>
            <a:ext cx="6347714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219970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770633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1498604"/>
            <a:ext cx="2790182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1275" y="514925"/>
            <a:ext cx="3386037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599" y="2777069"/>
            <a:ext cx="2790182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763118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4800600"/>
            <a:ext cx="6347714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09599" y="609600"/>
            <a:ext cx="6347714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599" y="5367338"/>
            <a:ext cx="6347714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084739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6347714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4470400"/>
            <a:ext cx="6347714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817799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74885" y="609600"/>
            <a:ext cx="6072182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101074" y="3632200"/>
            <a:ext cx="541980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470400"/>
            <a:ext cx="6347715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482711" y="790378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6747699" y="2886556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6070454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8" y="1931988"/>
            <a:ext cx="6347715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527448"/>
            <a:ext cx="6347715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622239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74885" y="609600"/>
            <a:ext cx="6072182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09597" y="4013200"/>
            <a:ext cx="6347716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527448"/>
            <a:ext cx="6347715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482711" y="790378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6747699" y="2886556"/>
            <a:ext cx="457319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629351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5848" y="609600"/>
            <a:ext cx="6341465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09597" y="4013200"/>
            <a:ext cx="6347716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8" y="4527448"/>
            <a:ext cx="6347715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073184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46781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5977312" y="609600"/>
            <a:ext cx="978812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599" y="609600"/>
            <a:ext cx="5195026" cy="5251451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85856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/>
          <p:cNvGrpSpPr/>
          <p:nvPr/>
        </p:nvGrpSpPr>
        <p:grpSpPr>
          <a:xfrm>
            <a:off x="-8467" y="-8468"/>
            <a:ext cx="9169805" cy="6874935"/>
            <a:chOff x="-8467" y="-8468"/>
            <a:chExt cx="9169805" cy="6874935"/>
          </a:xfrm>
        </p:grpSpPr>
        <p:sp>
          <p:nvSpPr>
            <p:cNvPr id="7" name="Freeform 6"/>
            <p:cNvSpPr/>
            <p:nvPr/>
          </p:nvSpPr>
          <p:spPr>
            <a:xfrm>
              <a:off x="-8467" y="4013200"/>
              <a:ext cx="457200" cy="2853267"/>
            </a:xfrm>
            <a:custGeom>
              <a:avLst/>
              <a:gdLst/>
              <a:ahLst/>
              <a:cxnLst/>
              <a:rect l="l" t="t" r="r" b="b"/>
              <a:pathLst>
                <a:path w="457200" h="2853267">
                  <a:moveTo>
                    <a:pt x="0" y="0"/>
                  </a:moveTo>
                  <a:lnTo>
                    <a:pt x="457200" y="2853267"/>
                  </a:lnTo>
                  <a:lnTo>
                    <a:pt x="0" y="2844800"/>
                  </a:lnTo>
                  <a:cubicBezTo>
                    <a:pt x="2822" y="1905000"/>
                    <a:pt x="5645" y="965200"/>
                    <a:pt x="0" y="0"/>
                  </a:cubicBezTo>
                  <a:close/>
                </a:path>
              </a:pathLst>
            </a:cu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8" name="Straight Connector 7"/>
            <p:cNvCxnSpPr/>
            <p:nvPr/>
          </p:nvCxnSpPr>
          <p:spPr>
            <a:xfrm flipV="1">
              <a:off x="5130830" y="4175605"/>
              <a:ext cx="4022475" cy="2682396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9" name="Straight Connector 8"/>
            <p:cNvCxnSpPr/>
            <p:nvPr/>
          </p:nvCxnSpPr>
          <p:spPr>
            <a:xfrm>
              <a:off x="7042707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10" name="Freeform 9"/>
            <p:cNvSpPr/>
            <p:nvPr/>
          </p:nvSpPr>
          <p:spPr>
            <a:xfrm>
              <a:off x="6891896" y="1"/>
              <a:ext cx="2269442" cy="6866466"/>
            </a:xfrm>
            <a:custGeom>
              <a:avLst/>
              <a:gdLst/>
              <a:ahLst/>
              <a:cxnLst/>
              <a:rect l="l" t="t" r="r" b="b"/>
              <a:pathLst>
                <a:path w="2269442" h="6866466">
                  <a:moveTo>
                    <a:pt x="2023534" y="0"/>
                  </a:moveTo>
                  <a:lnTo>
                    <a:pt x="0" y="6858000"/>
                  </a:lnTo>
                  <a:lnTo>
                    <a:pt x="2269067" y="6866466"/>
                  </a:lnTo>
                  <a:cubicBezTo>
                    <a:pt x="2271889" y="4580466"/>
                    <a:pt x="2257778" y="2294466"/>
                    <a:pt x="2260600" y="8466"/>
                  </a:cubicBezTo>
                  <a:lnTo>
                    <a:pt x="2023534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Freeform 10"/>
            <p:cNvSpPr/>
            <p:nvPr/>
          </p:nvSpPr>
          <p:spPr>
            <a:xfrm>
              <a:off x="7205158" y="-8467"/>
              <a:ext cx="1948147" cy="6866467"/>
            </a:xfrm>
            <a:custGeom>
              <a:avLst/>
              <a:gdLst/>
              <a:ahLst/>
              <a:cxnLst/>
              <a:rect l="l" t="t" r="r" b="b"/>
              <a:pathLst>
                <a:path w="1948147" h="6866467">
                  <a:moveTo>
                    <a:pt x="0" y="0"/>
                  </a:moveTo>
                  <a:lnTo>
                    <a:pt x="1202267" y="6866467"/>
                  </a:lnTo>
                  <a:lnTo>
                    <a:pt x="1947333" y="6866467"/>
                  </a:lnTo>
                  <a:cubicBezTo>
                    <a:pt x="1944511" y="4577645"/>
                    <a:pt x="1950155" y="2288822"/>
                    <a:pt x="1947333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Freeform 11"/>
            <p:cNvSpPr/>
            <p:nvPr/>
          </p:nvSpPr>
          <p:spPr>
            <a:xfrm>
              <a:off x="6637896" y="3920066"/>
              <a:ext cx="2513565" cy="2937933"/>
            </a:xfrm>
            <a:custGeom>
              <a:avLst/>
              <a:gdLst/>
              <a:ahLst/>
              <a:cxnLst/>
              <a:rect l="l" t="t" r="r" b="b"/>
              <a:pathLst>
                <a:path w="3259667" h="3810000">
                  <a:moveTo>
                    <a:pt x="0" y="3810000"/>
                  </a:moveTo>
                  <a:lnTo>
                    <a:pt x="3251200" y="0"/>
                  </a:lnTo>
                  <a:cubicBezTo>
                    <a:pt x="3254022" y="1270000"/>
                    <a:pt x="3256845" y="2540000"/>
                    <a:pt x="3259667" y="3810000"/>
                  </a:cubicBezTo>
                  <a:lnTo>
                    <a:pt x="0" y="3810000"/>
                  </a:lnTo>
                  <a:close/>
                </a:path>
              </a:pathLst>
            </a:cu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Freeform 12"/>
            <p:cNvSpPr/>
            <p:nvPr/>
          </p:nvSpPr>
          <p:spPr>
            <a:xfrm>
              <a:off x="7010429" y="-8467"/>
              <a:ext cx="2142876" cy="6866467"/>
            </a:xfrm>
            <a:custGeom>
              <a:avLst/>
              <a:gdLst/>
              <a:ahLst/>
              <a:cxnLst/>
              <a:rect l="l" t="t" r="r" b="b"/>
              <a:pathLst>
                <a:path w="2853267" h="6866467">
                  <a:moveTo>
                    <a:pt x="0" y="0"/>
                  </a:moveTo>
                  <a:lnTo>
                    <a:pt x="2472267" y="6866467"/>
                  </a:lnTo>
                  <a:lnTo>
                    <a:pt x="2853267" y="6858000"/>
                  </a:lnTo>
                  <a:lnTo>
                    <a:pt x="2853267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Freeform 13"/>
            <p:cNvSpPr/>
            <p:nvPr/>
          </p:nvSpPr>
          <p:spPr>
            <a:xfrm>
              <a:off x="8295776" y="-8467"/>
              <a:ext cx="857530" cy="6866467"/>
            </a:xfrm>
            <a:custGeom>
              <a:avLst/>
              <a:gdLst/>
              <a:ahLst/>
              <a:cxnLst/>
              <a:rect l="l" t="t" r="r" b="b"/>
              <a:pathLst>
                <a:path w="1286933" h="6866467">
                  <a:moveTo>
                    <a:pt x="1016000" y="0"/>
                  </a:moveTo>
                  <a:lnTo>
                    <a:pt x="0" y="6866467"/>
                  </a:lnTo>
                  <a:lnTo>
                    <a:pt x="1286933" y="6866467"/>
                  </a:lnTo>
                  <a:cubicBezTo>
                    <a:pt x="1284111" y="4577645"/>
                    <a:pt x="1281288" y="2288822"/>
                    <a:pt x="1278466" y="0"/>
                  </a:cubicBezTo>
                  <a:lnTo>
                    <a:pt x="1016000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Freeform 14"/>
            <p:cNvSpPr/>
            <p:nvPr/>
          </p:nvSpPr>
          <p:spPr>
            <a:xfrm>
              <a:off x="8077231" y="-8468"/>
              <a:ext cx="1066770" cy="6866467"/>
            </a:xfrm>
            <a:custGeom>
              <a:avLst/>
              <a:gdLst/>
              <a:ahLst/>
              <a:cxnLst/>
              <a:rect l="l" t="t" r="r" b="b"/>
              <a:pathLst>
                <a:path w="1270244" h="6866467">
                  <a:moveTo>
                    <a:pt x="0" y="0"/>
                  </a:moveTo>
                  <a:lnTo>
                    <a:pt x="1117600" y="6866467"/>
                  </a:lnTo>
                  <a:lnTo>
                    <a:pt x="1270000" y="6866467"/>
                  </a:lnTo>
                  <a:cubicBezTo>
                    <a:pt x="1272822" y="4574822"/>
                    <a:pt x="1250245" y="2291645"/>
                    <a:pt x="1253067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Freeform 15"/>
            <p:cNvSpPr/>
            <p:nvPr/>
          </p:nvSpPr>
          <p:spPr>
            <a:xfrm>
              <a:off x="8060297" y="4893733"/>
              <a:ext cx="1094086" cy="1964267"/>
            </a:xfrm>
            <a:custGeom>
              <a:avLst/>
              <a:gdLst/>
              <a:ahLst/>
              <a:cxnLst/>
              <a:rect l="l" t="t" r="r" b="b"/>
              <a:pathLst>
                <a:path w="1820333" h="3268133">
                  <a:moveTo>
                    <a:pt x="0" y="3268133"/>
                  </a:moveTo>
                  <a:lnTo>
                    <a:pt x="1811866" y="0"/>
                  </a:lnTo>
                  <a:cubicBezTo>
                    <a:pt x="1814688" y="1086555"/>
                    <a:pt x="1817511" y="2173111"/>
                    <a:pt x="1820333" y="3259666"/>
                  </a:cubicBezTo>
                  <a:lnTo>
                    <a:pt x="0" y="3268133"/>
                  </a:lnTo>
                  <a:close/>
                </a:path>
              </a:pathLst>
            </a:cu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599" y="609600"/>
            <a:ext cx="6347713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599" y="2160590"/>
            <a:ext cx="6347714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405258" y="6041363"/>
            <a:ext cx="68413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6/18/2021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09599" y="6041363"/>
            <a:ext cx="4622973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44676" y="6041363"/>
            <a:ext cx="51263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05472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5" r:id="rId1"/>
    <p:sldLayoutId id="2147483726" r:id="rId2"/>
    <p:sldLayoutId id="2147483727" r:id="rId3"/>
    <p:sldLayoutId id="2147483728" r:id="rId4"/>
    <p:sldLayoutId id="2147483729" r:id="rId5"/>
    <p:sldLayoutId id="2147483730" r:id="rId6"/>
    <p:sldLayoutId id="2147483731" r:id="rId7"/>
    <p:sldLayoutId id="2147483732" r:id="rId8"/>
    <p:sldLayoutId id="2147483733" r:id="rId9"/>
    <p:sldLayoutId id="2147483734" r:id="rId10"/>
    <p:sldLayoutId id="2147483735" r:id="rId11"/>
    <p:sldLayoutId id="2147483736" r:id="rId12"/>
    <p:sldLayoutId id="2147483737" r:id="rId13"/>
    <p:sldLayoutId id="2147483738" r:id="rId14"/>
    <p:sldLayoutId id="2147483739" r:id="rId15"/>
    <p:sldLayoutId id="2147483740" r:id="rId16"/>
  </p:sldLayoutIdLst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basu.org.in/" TargetMode="External"/><Relationship Id="rId7" Type="http://schemas.openxmlformats.org/officeDocument/2006/relationships/image" Target="../media/image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3.jpeg"/><Relationship Id="rId5" Type="http://schemas.openxmlformats.org/officeDocument/2006/relationships/image" Target="../media/image2.jpeg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9.jpeg"/><Relationship Id="rId4" Type="http://schemas.openxmlformats.org/officeDocument/2006/relationships/image" Target="../media/image8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1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comments" Target="../comments/comment1.xm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Bihar Animal Sciences University | बिहार पशु विज्ञान विश्वविद्यालय">
            <a:hlinkClick r:id="rId3" tooltip="&quot;Bihar Animal Sciences University | बिहार पशु विज्ञान विश्वविद्यालय - &quot;"/>
          </p:cNvPr>
          <p:cNvPicPr/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168374" y="373676"/>
            <a:ext cx="1149087" cy="1193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" name="Picture 10" descr="Colour Logofinal"/>
          <p:cNvPicPr/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698333" y="232060"/>
            <a:ext cx="1099891" cy="12463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xmlns="" id="{A5FAD9BD-8876-4172-AA46-2441F7381F7F}"/>
              </a:ext>
            </a:extLst>
          </p:cNvPr>
          <p:cNvSpPr>
            <a:spLocks noChangeArrowheads="1"/>
          </p:cNvSpPr>
          <p:nvPr/>
        </p:nvSpPr>
        <p:spPr bwMode="auto">
          <a:xfrm>
            <a:off x="7092280" y="6651337"/>
            <a:ext cx="2051720" cy="206663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  <p:sp>
        <p:nvSpPr>
          <p:cNvPr id="3" name="Scroll: Horizontal 2">
            <a:extLst>
              <a:ext uri="{FF2B5EF4-FFF2-40B4-BE49-F238E27FC236}">
                <a16:creationId xmlns:a16="http://schemas.microsoft.com/office/drawing/2014/main" xmlns="" id="{1485DF43-3EA5-479B-B491-C4F123B13072}"/>
              </a:ext>
            </a:extLst>
          </p:cNvPr>
          <p:cNvSpPr/>
          <p:nvPr/>
        </p:nvSpPr>
        <p:spPr>
          <a:xfrm>
            <a:off x="1547664" y="139683"/>
            <a:ext cx="5328592" cy="1463336"/>
          </a:xfrm>
          <a:prstGeom prst="horizontalScroll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4000" dirty="0">
                <a:solidFill>
                  <a:srgbClr val="002060"/>
                </a:solidFill>
                <a:latin typeface="Bahnschrift SemiBold" panose="020B0502040204020203" pitchFamily="34" charset="0"/>
              </a:rPr>
              <a:t> </a:t>
            </a:r>
            <a:r>
              <a:rPr lang="en-US" sz="3600" i="1" dirty="0" err="1">
                <a:solidFill>
                  <a:srgbClr val="002060"/>
                </a:solidFill>
                <a:latin typeface="Bahnschrift SemiBold" panose="020B0502040204020203" pitchFamily="34" charset="0"/>
              </a:rPr>
              <a:t>Linguatula</a:t>
            </a:r>
            <a:r>
              <a:rPr lang="en-US" sz="3600" i="1" dirty="0">
                <a:solidFill>
                  <a:srgbClr val="002060"/>
                </a:solidFill>
                <a:latin typeface="Bahnschrift SemiBold" panose="020B0502040204020203" pitchFamily="34" charset="0"/>
              </a:rPr>
              <a:t> </a:t>
            </a:r>
            <a:r>
              <a:rPr lang="en-US" sz="3600" i="1" dirty="0" err="1" smtClean="0">
                <a:solidFill>
                  <a:srgbClr val="002060"/>
                </a:solidFill>
                <a:latin typeface="Bahnschrift SemiBold" panose="020B0502040204020203" pitchFamily="34" charset="0"/>
              </a:rPr>
              <a:t>serrata</a:t>
            </a:r>
            <a:endParaRPr lang="en-US" sz="3600" i="1" dirty="0">
              <a:solidFill>
                <a:srgbClr val="002060"/>
              </a:solidFill>
              <a:latin typeface="Bahnschrift SemiBold" panose="020B0502040204020203" pitchFamily="34" charset="0"/>
            </a:endParaRPr>
          </a:p>
          <a:p>
            <a:pPr algn="ctr"/>
            <a:r>
              <a:rPr lang="en-US" sz="3600" dirty="0">
                <a:solidFill>
                  <a:srgbClr val="002060"/>
                </a:solidFill>
                <a:latin typeface="Bahnschrift SemiBold" panose="020B0502040204020203" pitchFamily="34" charset="0"/>
              </a:rPr>
              <a:t> </a:t>
            </a:r>
          </a:p>
        </p:txBody>
      </p:sp>
      <p:sp>
        <p:nvSpPr>
          <p:cNvPr id="5" name="Flowchart: Multidocument 4">
            <a:extLst>
              <a:ext uri="{FF2B5EF4-FFF2-40B4-BE49-F238E27FC236}">
                <a16:creationId xmlns:a16="http://schemas.microsoft.com/office/drawing/2014/main" xmlns="" id="{4C150394-2B55-479F-8FF2-1659F0F9A9D5}"/>
              </a:ext>
            </a:extLst>
          </p:cNvPr>
          <p:cNvSpPr/>
          <p:nvPr/>
        </p:nvSpPr>
        <p:spPr>
          <a:xfrm>
            <a:off x="1680497" y="3915033"/>
            <a:ext cx="4994710" cy="2736304"/>
          </a:xfrm>
          <a:prstGeom prst="flowChartMultidocument">
            <a:avLst/>
          </a:prstGeom>
          <a:noFill/>
          <a:ln w="9525" cap="flat" cmpd="sng" algn="ctr">
            <a:solidFill>
              <a:schemeClr val="accent5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5"/>
          </a:fontRef>
        </p:style>
        <p:txBody>
          <a:bodyPr rtlCol="0" anchor="ctr"/>
          <a:lstStyle/>
          <a:p>
            <a:pPr marL="228600">
              <a:spcAft>
                <a:spcPts val="1000"/>
              </a:spcAft>
            </a:pPr>
            <a:r>
              <a:rPr lang="en-IN" sz="36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Mk- </a:t>
            </a:r>
            <a:r>
              <a:rPr lang="en-IN" sz="36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vthr</a:t>
            </a:r>
            <a:r>
              <a:rPr lang="en-IN" sz="36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36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dqekj</a:t>
            </a:r>
            <a:endParaRPr lang="en-IN" sz="3600" b="1" dirty="0">
              <a:solidFill>
                <a:srgbClr val="7030A0"/>
              </a:solidFill>
              <a:latin typeface="Kruti Dev 060 Wide" pitchFamily="2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28600" algn="ctr">
              <a:spcAft>
                <a:spcPts val="1000"/>
              </a:spcAft>
            </a:pP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ijthoh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foKku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foHkkx</a:t>
            </a:r>
            <a:endParaRPr lang="en-IN" sz="2000" b="1" dirty="0">
              <a:solidFill>
                <a:srgbClr val="7030A0"/>
              </a:solidFill>
              <a:effectLst/>
              <a:latin typeface="Kruti Dev 060 Wide" pitchFamily="2" charset="0"/>
              <a:ea typeface="Calibri" panose="020F0502020204030204" pitchFamily="34" charset="0"/>
              <a:cs typeface="Mangal" panose="02040503050203030202" pitchFamily="18" charset="0"/>
            </a:endParaRPr>
          </a:p>
          <a:p>
            <a:pPr marL="228600">
              <a:spcAft>
                <a:spcPts val="1000"/>
              </a:spcAft>
            </a:pP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fcgkj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Ik’kqfpfdRlk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egkfo|ky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;</a:t>
            </a:r>
          </a:p>
          <a:p>
            <a:pPr marL="228600" algn="ctr">
              <a:spcAft>
                <a:spcPts val="1000"/>
              </a:spcAft>
            </a:pP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fcgkj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Ik’kq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foKku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2000" b="1" dirty="0" err="1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fo’ofo|ky</a:t>
            </a: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;</a:t>
            </a:r>
          </a:p>
          <a:p>
            <a:pPr marL="228600">
              <a:spcAft>
                <a:spcPts val="1000"/>
              </a:spcAft>
            </a:pPr>
            <a:r>
              <a:rPr lang="en-IN" sz="2000" b="1" dirty="0">
                <a:solidFill>
                  <a:srgbClr val="7030A0"/>
                </a:solidFill>
                <a:effectLst/>
                <a:latin typeface="Kruti Dev 060 Wide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iVuk&amp;800014 ¼fcgkj½</a:t>
            </a:r>
            <a:endParaRPr lang="en-US" sz="2000" b="1" dirty="0">
              <a:solidFill>
                <a:srgbClr val="7030A0"/>
              </a:solidFill>
              <a:latin typeface="Kruti Dev 060 Wide" pitchFamily="2" charset="0"/>
            </a:endParaRPr>
          </a:p>
        </p:txBody>
      </p:sp>
      <p:pic>
        <p:nvPicPr>
          <p:cNvPr id="12" name="Picture 11" descr="There is no a &amp;#39;worm&amp;#39; under your dog&amp;#39;s tongue - Kempton Express"/>
          <p:cNvPicPr/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11760" y="1766566"/>
            <a:ext cx="2442845" cy="18319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3" name="Picture 12" descr="Pentastomida (The Tongue Worm Parasites) - Earth Life"/>
          <p:cNvPicPr/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4355597">
            <a:off x="4833305" y="2636788"/>
            <a:ext cx="1382088" cy="736526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760914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1619672" y="2204864"/>
            <a:ext cx="3960440" cy="2952328"/>
          </a:xfrm>
          <a:prstGeom prst="flowChartAlternateProcess">
            <a:avLst/>
          </a:prstGeom>
          <a:noFill/>
          <a:ln w="9525" cap="flat" cmpd="sng" algn="ctr">
            <a:solidFill>
              <a:schemeClr val="accent3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3"/>
          </a:fontRef>
        </p:style>
        <p:txBody>
          <a:bodyPr rtlCol="0" anchor="ctr"/>
          <a:lstStyle/>
          <a:p>
            <a:pPr lvl="0" algn="just">
              <a:spcBef>
                <a:spcPts val="510"/>
              </a:spcBef>
              <a:spcAft>
                <a:spcPts val="0"/>
              </a:spcAft>
              <a:tabLst>
                <a:tab pos="304165" algn="l"/>
                <a:tab pos="304800" algn="l"/>
              </a:tabLst>
            </a:pPr>
            <a:r>
              <a:rPr lang="en-US" b="1" dirty="0" smtClean="0">
                <a:solidFill>
                  <a:srgbClr val="00206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Class: </a:t>
            </a:r>
            <a:r>
              <a:rPr lang="en-US" b="1" dirty="0" err="1" smtClean="0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Pentostomida</a:t>
            </a:r>
            <a:endParaRPr lang="en-US" b="1" dirty="0" smtClean="0">
              <a:solidFill>
                <a:srgbClr val="FF0000"/>
              </a:solidFill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lvl="0" algn="just">
              <a:spcBef>
                <a:spcPts val="510"/>
              </a:spcBef>
              <a:spcAft>
                <a:spcPts val="0"/>
              </a:spcAft>
              <a:tabLst>
                <a:tab pos="304165" algn="l"/>
                <a:tab pos="304800" algn="l"/>
              </a:tabLst>
            </a:pPr>
            <a:r>
              <a:rPr lang="en-US" b="1" dirty="0" smtClean="0">
                <a:solidFill>
                  <a:srgbClr val="00206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Family</a:t>
            </a:r>
            <a:r>
              <a:rPr lang="en-US" b="1" dirty="0">
                <a:solidFill>
                  <a:srgbClr val="00206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:  </a:t>
            </a:r>
            <a:r>
              <a:rPr lang="en-US" b="1" i="1" dirty="0" err="1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Linguatulidae</a:t>
            </a:r>
            <a:endParaRPr lang="en-US" b="1" i="1" dirty="0">
              <a:solidFill>
                <a:srgbClr val="FF0000"/>
              </a:solidFill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lvl="0" algn="just">
              <a:spcBef>
                <a:spcPts val="510"/>
              </a:spcBef>
              <a:spcAft>
                <a:spcPts val="0"/>
              </a:spcAft>
              <a:tabLst>
                <a:tab pos="304165" algn="l"/>
                <a:tab pos="304800" algn="l"/>
              </a:tabLst>
            </a:pPr>
            <a:r>
              <a:rPr lang="en-US" b="1" dirty="0">
                <a:solidFill>
                  <a:srgbClr val="00206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Species: </a:t>
            </a:r>
            <a:r>
              <a:rPr lang="en-US" b="1" i="1" dirty="0" err="1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Linguatula</a:t>
            </a:r>
            <a:r>
              <a:rPr lang="en-US" b="1" i="1" dirty="0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 serrata</a:t>
            </a:r>
            <a:endParaRPr lang="en-US" sz="1800" b="1" i="1" dirty="0"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lvl="0" algn="just">
              <a:spcBef>
                <a:spcPts val="510"/>
              </a:spcBef>
              <a:spcAft>
                <a:spcPts val="0"/>
              </a:spcAft>
              <a:tabLst>
                <a:tab pos="304165" algn="l"/>
                <a:tab pos="304800" algn="l"/>
              </a:tabLst>
            </a:pPr>
            <a:r>
              <a:rPr lang="en-US" b="1" dirty="0">
                <a:solidFill>
                  <a:srgbClr val="00206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Common Name:  </a:t>
            </a:r>
            <a:r>
              <a:rPr lang="en-US" b="1" dirty="0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Tongue worm</a:t>
            </a:r>
            <a:endParaRPr lang="en-US" b="1" dirty="0"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xmlns="" id="{928A4BDD-1321-4FE7-8074-FF73B19D15A8}"/>
              </a:ext>
            </a:extLst>
          </p:cNvPr>
          <p:cNvSpPr/>
          <p:nvPr/>
        </p:nvSpPr>
        <p:spPr>
          <a:xfrm>
            <a:off x="1115616" y="23476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4" name="Picture 3" descr="Pentastomida (The Tongue Worm Parasites) - Earth Life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5396910" y="3036139"/>
            <a:ext cx="2508885" cy="14224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37937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1331640" y="1556792"/>
            <a:ext cx="4104456" cy="3621108"/>
          </a:xfrm>
          <a:prstGeom prst="flowChartAlternateProcess">
            <a:avLst/>
          </a:prstGeom>
          <a:noFill/>
          <a:ln w="9525" cap="flat" cmpd="sng" algn="ctr">
            <a:solidFill>
              <a:schemeClr val="accent3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3"/>
          </a:fontRef>
        </p:style>
        <p:txBody>
          <a:bodyPr rtlCol="0" anchor="ctr"/>
          <a:lstStyle/>
          <a:p>
            <a:pPr marL="342900" lvl="0" indent="-342900" algn="just">
              <a:spcBef>
                <a:spcPts val="345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It</a:t>
            </a:r>
            <a:r>
              <a:rPr lang="en-US" sz="1800" spc="19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commonly</a:t>
            </a:r>
            <a:r>
              <a:rPr lang="en-US" sz="1800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known</a:t>
            </a:r>
            <a:r>
              <a:rPr lang="en-US" sz="1800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as</a:t>
            </a:r>
            <a:r>
              <a:rPr lang="en-US" sz="1800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b="1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tongue</a:t>
            </a:r>
            <a:r>
              <a:rPr lang="en-US" sz="1800" b="1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b="1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worm</a:t>
            </a:r>
            <a:r>
              <a:rPr lang="en-US" sz="1800" b="1" spc="19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as</a:t>
            </a:r>
            <a:r>
              <a:rPr lang="en-US" sz="1800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the</a:t>
            </a:r>
            <a:r>
              <a:rPr lang="en-US" sz="1800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adult</a:t>
            </a:r>
            <a:r>
              <a:rPr lang="en-US" sz="1800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stage</a:t>
            </a:r>
            <a:r>
              <a:rPr lang="en-US" sz="1800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is</a:t>
            </a:r>
            <a:r>
              <a:rPr lang="en-US" sz="1800" spc="195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 smtClean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somewhat</a:t>
            </a:r>
            <a:r>
              <a:rPr lang="en-IN" dirty="0"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 smtClean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tongue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shaped. </a:t>
            </a:r>
            <a:endParaRPr lang="en-US" sz="1800" dirty="0" smtClean="0">
              <a:solidFill>
                <a:srgbClr val="010202"/>
              </a:solidFill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lvl="0" indent="-342900" algn="just">
              <a:spcBef>
                <a:spcPts val="345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US" sz="1800" dirty="0" smtClean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Body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is flattened and resembling a fluke.</a:t>
            </a:r>
            <a:endParaRPr lang="en-IN" sz="1800" dirty="0"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lvl="0" algn="just">
              <a:spcBef>
                <a:spcPts val="510"/>
              </a:spcBef>
              <a:spcAft>
                <a:spcPts val="0"/>
              </a:spcAft>
              <a:tabLst>
                <a:tab pos="304165" algn="l"/>
                <a:tab pos="304800" algn="l"/>
              </a:tabLst>
            </a:pPr>
            <a:endParaRPr lang="en-US" b="1" i="1" dirty="0">
              <a:solidFill>
                <a:srgbClr val="FF0000"/>
              </a:solidFill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xmlns="" id="{928A4BDD-1321-4FE7-8074-FF73B19D15A8}"/>
              </a:ext>
            </a:extLst>
          </p:cNvPr>
          <p:cNvSpPr/>
          <p:nvPr/>
        </p:nvSpPr>
        <p:spPr>
          <a:xfrm>
            <a:off x="1043608" y="16793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4" name="Picture 3" descr="Tongue worm levels in wild dogs &amp;quot;alarmingly high&amp;quot; | Queensland Country Life  | Queensland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68649" y="4437112"/>
            <a:ext cx="2174240" cy="229679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929393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860214" y="671988"/>
            <a:ext cx="5800017" cy="5661248"/>
          </a:xfrm>
        </p:spPr>
        <p:txBody>
          <a:bodyPr>
            <a:normAutofit/>
          </a:bodyPr>
          <a:lstStyle/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954252" y="1628800"/>
            <a:ext cx="4769876" cy="3888432"/>
          </a:xfrm>
          <a:prstGeom prst="flowChartAlternateProcess">
            <a:avLst/>
          </a:prstGeom>
          <a:ln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marL="342900" lvl="0" indent="-342900">
              <a:spcBef>
                <a:spcPts val="600"/>
              </a:spcBef>
              <a:buFont typeface="Wingdings" panose="05000000000000000000" pitchFamily="2" charset="2"/>
              <a:buChar char=""/>
              <a:tabLst>
                <a:tab pos="354965" algn="l"/>
                <a:tab pos="355600" algn="l"/>
              </a:tabLst>
            </a:pPr>
            <a:endParaRPr lang="en-IN" sz="2000" dirty="0"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indent="-342900" algn="just">
              <a:spcBef>
                <a:spcPts val="510"/>
              </a:spcBef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IN" sz="1800" b="1" dirty="0">
                <a:solidFill>
                  <a:srgbClr val="FF000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Final Hots: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Dog, fox, wolf, horse, sheep, goat and rarely man </a:t>
            </a:r>
            <a:endParaRPr lang="en-IN" sz="1800" b="1" dirty="0">
              <a:solidFill>
                <a:srgbClr val="7030A0"/>
              </a:solidFill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indent="-342900" algn="just">
              <a:spcBef>
                <a:spcPts val="510"/>
              </a:spcBef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IN" b="1" dirty="0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Intermediate Hosts:  </a:t>
            </a:r>
            <a:r>
              <a:rPr lang="en-US" sz="1800" b="1" dirty="0">
                <a:solidFill>
                  <a:srgbClr val="00206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Herbivorous animals (Horse, sheep, goat, bovine, rabbit and rodents) act as intermediate host.</a:t>
            </a:r>
            <a:endParaRPr lang="en-IN" sz="1800" b="1" dirty="0">
              <a:solidFill>
                <a:srgbClr val="00206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spcBef>
                <a:spcPts val="510"/>
              </a:spcBef>
              <a:tabLst>
                <a:tab pos="304165" algn="l"/>
                <a:tab pos="304800" algn="l"/>
              </a:tabLst>
            </a:pPr>
            <a:endParaRPr lang="en-IN" b="1" dirty="0">
              <a:solidFill>
                <a:srgbClr val="FF0000"/>
              </a:solidFill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indent="-342900" algn="just">
              <a:spcBef>
                <a:spcPts val="510"/>
              </a:spcBef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IN" sz="1800" b="1" dirty="0">
                <a:solidFill>
                  <a:srgbClr val="FF000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Location: </a:t>
            </a:r>
            <a:r>
              <a:rPr lang="en-US" b="1" dirty="0">
                <a:solidFill>
                  <a:srgbClr val="0070C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N</a:t>
            </a:r>
            <a:r>
              <a:rPr lang="en-US" sz="1800" b="1" dirty="0">
                <a:solidFill>
                  <a:srgbClr val="0070C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asal and respiratory passage of dog</a:t>
            </a:r>
            <a:endParaRPr lang="en-IN" sz="1800" b="1" dirty="0">
              <a:solidFill>
                <a:srgbClr val="0070C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342900" indent="-342900" algn="just">
              <a:spcBef>
                <a:spcPts val="510"/>
              </a:spcBef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endParaRPr lang="en-IN" sz="1800" b="1" dirty="0"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</p:txBody>
      </p:sp>
      <p:sp>
        <p:nvSpPr>
          <p:cNvPr id="9" name="Oval 8">
            <a:extLst>
              <a:ext uri="{FF2B5EF4-FFF2-40B4-BE49-F238E27FC236}">
                <a16:creationId xmlns:a16="http://schemas.microsoft.com/office/drawing/2014/main" xmlns="" id="{2137E211-2F3B-4441-A637-102032F26173}"/>
              </a:ext>
            </a:extLst>
          </p:cNvPr>
          <p:cNvSpPr/>
          <p:nvPr/>
        </p:nvSpPr>
        <p:spPr>
          <a:xfrm>
            <a:off x="1043608" y="16793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5" name="Picture 4" descr="Investigation of histopathological changes caused by adult stage of  Linguatula serrata in dog | Semantic Scholar"/>
          <p:cNvPicPr/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1025" y="5103410"/>
            <a:ext cx="2269822" cy="1719332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Picture 6" descr="How dogs contribute to your health and happiness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4128" y="1196752"/>
            <a:ext cx="2709545" cy="1546860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Picture 7" descr="Illustration Red Female Cow Sheep White Stock Illustration 335380313"/>
          <p:cNvPicPr/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61" t="3150" r="2762" b="9224"/>
          <a:stretch/>
        </p:blipFill>
        <p:spPr bwMode="auto">
          <a:xfrm>
            <a:off x="5929924" y="3573016"/>
            <a:ext cx="2468245" cy="2426335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1071237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860214" y="671988"/>
            <a:ext cx="5800017" cy="5661248"/>
          </a:xfrm>
        </p:spPr>
        <p:txBody>
          <a:bodyPr>
            <a:normAutofit/>
          </a:bodyPr>
          <a:lstStyle/>
          <a:p>
            <a:pPr algn="just"/>
            <a:endParaRPr lang="en-US" sz="2000" b="1" dirty="0">
              <a:solidFill>
                <a:srgbClr val="FF000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1043608" y="1496681"/>
            <a:ext cx="4392488" cy="4308583"/>
          </a:xfrm>
          <a:prstGeom prst="flowChartAlternateProcess">
            <a:avLst/>
          </a:prstGeom>
          <a:ln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r>
              <a:rPr lang="en-US" sz="2000" dirty="0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Life-cycle:</a:t>
            </a:r>
          </a:p>
          <a:p>
            <a:pPr marL="342900" marR="74930" lvl="0" indent="-342900" algn="just">
              <a:lnSpc>
                <a:spcPct val="106000"/>
              </a:lnSpc>
              <a:spcBef>
                <a:spcPts val="225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Infected dog excretes eggs through nasal secretion </a:t>
            </a:r>
            <a:r>
              <a:rPr lang="en-US" sz="1800" spc="-1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or,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if swallowed, with </a:t>
            </a:r>
            <a:r>
              <a:rPr lang="en-US" sz="1800" dirty="0" err="1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faeces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.</a:t>
            </a:r>
            <a:endParaRPr lang="en-IN" sz="1800" dirty="0">
              <a:solidFill>
                <a:srgbClr val="7030A0"/>
              </a:solidFill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marR="73660" lvl="0" indent="-342900" algn="just">
              <a:lnSpc>
                <a:spcPct val="106000"/>
              </a:lnSpc>
              <a:spcBef>
                <a:spcPts val="220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Ingested</a:t>
            </a:r>
            <a:r>
              <a:rPr lang="en-US" sz="1800" spc="-7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eggs</a:t>
            </a:r>
            <a:r>
              <a:rPr lang="en-US" sz="1800" spc="-6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hatched</a:t>
            </a:r>
            <a:r>
              <a:rPr lang="en-US" sz="1800" spc="-7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to</a:t>
            </a:r>
            <a:r>
              <a:rPr lang="en-US" sz="1800" spc="-6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four-legged</a:t>
            </a:r>
            <a:r>
              <a:rPr lang="en-US" sz="1800" spc="-7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larvae</a:t>
            </a:r>
            <a:r>
              <a:rPr lang="en-US" sz="1800" spc="-6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(resembling</a:t>
            </a:r>
            <a:r>
              <a:rPr lang="en-US" sz="1800" spc="-7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a</a:t>
            </a:r>
            <a:r>
              <a:rPr lang="en-US" sz="1800" spc="-6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mite)</a:t>
            </a:r>
            <a:r>
              <a:rPr lang="en-US" sz="1800" spc="-7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in</a:t>
            </a:r>
            <a:r>
              <a:rPr lang="en-US" sz="1800" spc="-6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infected intermediate host.</a:t>
            </a:r>
            <a:endParaRPr lang="en-IN" sz="1800" dirty="0">
              <a:solidFill>
                <a:srgbClr val="7030A0"/>
              </a:solidFill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marR="74295" lvl="0" indent="-342900" algn="just">
              <a:lnSpc>
                <a:spcPct val="106000"/>
              </a:lnSpc>
              <a:spcBef>
                <a:spcPts val="225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Dogs get the infection by the ingestion of nymph stage infected viscera</a:t>
            </a:r>
            <a:r>
              <a:rPr lang="en-US" sz="1800" spc="-15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of infected intermediate hosts especially of sheep and</a:t>
            </a:r>
            <a:r>
              <a:rPr lang="en-US" sz="1800" spc="-1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cattle.</a:t>
            </a:r>
            <a:endParaRPr lang="en-IN" sz="1800" dirty="0">
              <a:solidFill>
                <a:srgbClr val="7030A0"/>
              </a:solidFill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</p:txBody>
      </p:sp>
      <p:sp>
        <p:nvSpPr>
          <p:cNvPr id="9" name="Oval 8">
            <a:extLst>
              <a:ext uri="{FF2B5EF4-FFF2-40B4-BE49-F238E27FC236}">
                <a16:creationId xmlns:a16="http://schemas.microsoft.com/office/drawing/2014/main" xmlns="" id="{E16DEC9E-DA9B-43D9-8820-F38A66082567}"/>
              </a:ext>
            </a:extLst>
          </p:cNvPr>
          <p:cNvSpPr/>
          <p:nvPr/>
        </p:nvSpPr>
        <p:spPr>
          <a:xfrm>
            <a:off x="1043608" y="16793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5" name="Picture 4" descr="Linguatula - an overview | ScienceDirect Topics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44982" y="1412776"/>
            <a:ext cx="3707904" cy="2952328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Picture 5" descr="Linguatulosis | Life Cycle"/>
          <p:cNvPicPr/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0152" y="4459605"/>
            <a:ext cx="1760855" cy="239839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01946604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651526" y="1178309"/>
            <a:ext cx="7736898" cy="4986995"/>
          </a:xfrm>
        </p:spPr>
        <p:txBody>
          <a:bodyPr>
            <a:normAutofit/>
          </a:bodyPr>
          <a:lstStyle/>
          <a:p>
            <a:pPr algn="just"/>
            <a:r>
              <a:rPr lang="en-US" sz="2600" b="1" dirty="0">
                <a:solidFill>
                  <a:srgbClr val="FF0000"/>
                </a:solidFill>
                <a:latin typeface="Arial Rounded MT Bold" panose="020F0704030504030204" pitchFamily="34" charset="0"/>
              </a:rPr>
              <a:t>Life-cycle: </a:t>
            </a:r>
            <a:endParaRPr lang="en-US" sz="2000" b="1" dirty="0">
              <a:solidFill>
                <a:srgbClr val="0070C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r>
              <a:rPr lang="en-US" sz="2000" dirty="0" smtClean="0">
                <a:solidFill>
                  <a:srgbClr val="002060"/>
                </a:solidFill>
                <a:latin typeface="Arial Rounded MT Bold" panose="020F0704030504030204" pitchFamily="34" charset="0"/>
              </a:rPr>
              <a:t>Infective stage: </a:t>
            </a:r>
            <a:r>
              <a:rPr lang="en-US" sz="2000" dirty="0" smtClean="0">
                <a:solidFill>
                  <a:srgbClr val="7030A0"/>
                </a:solidFill>
                <a:latin typeface="Arial Rounded MT Bold" panose="020F0704030504030204" pitchFamily="34" charset="0"/>
              </a:rPr>
              <a:t>Nymph</a:t>
            </a: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712665" y="2429760"/>
            <a:ext cx="1020438" cy="644263"/>
          </a:xfrm>
          <a:prstGeom prst="flowChartAlternateProcess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>
              <a:spcBef>
                <a:spcPts val="310"/>
              </a:spcBef>
              <a:spcAft>
                <a:spcPts val="0"/>
              </a:spcAft>
              <a:tabLst>
                <a:tab pos="304165" algn="l"/>
                <a:tab pos="304800" algn="l"/>
              </a:tabLst>
            </a:pPr>
            <a:r>
              <a:rPr lang="en-US" sz="2000" b="1" dirty="0">
                <a:solidFill>
                  <a:srgbClr val="7030A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E</a:t>
            </a:r>
            <a:r>
              <a:rPr lang="en-US" sz="2000" b="1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gg</a:t>
            </a:r>
          </a:p>
        </p:txBody>
      </p:sp>
      <p:sp>
        <p:nvSpPr>
          <p:cNvPr id="2" name="Arrow: Right 1">
            <a:extLst>
              <a:ext uri="{FF2B5EF4-FFF2-40B4-BE49-F238E27FC236}">
                <a16:creationId xmlns:a16="http://schemas.microsoft.com/office/drawing/2014/main" xmlns="" id="{08014D54-B0F6-4DE6-9374-5215C36C2F84}"/>
              </a:ext>
            </a:extLst>
          </p:cNvPr>
          <p:cNvSpPr/>
          <p:nvPr/>
        </p:nvSpPr>
        <p:spPr>
          <a:xfrm>
            <a:off x="1967899" y="2765969"/>
            <a:ext cx="432048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xmlns="" id="{671DF22D-0454-41C5-9350-511E9A0C72B6}"/>
              </a:ext>
            </a:extLst>
          </p:cNvPr>
          <p:cNvSpPr/>
          <p:nvPr/>
        </p:nvSpPr>
        <p:spPr>
          <a:xfrm>
            <a:off x="4716016" y="2402291"/>
            <a:ext cx="1475929" cy="735243"/>
          </a:xfrm>
          <a:prstGeom prst="round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>
              <a:latin typeface="Arial Rounded MT Bold" panose="020F0704030504030204" pitchFamily="34" charset="0"/>
            </a:endParaRPr>
          </a:p>
          <a:p>
            <a:pPr algn="ctr"/>
            <a:r>
              <a:rPr lang="en-US" dirty="0">
                <a:latin typeface="Arial Rounded MT Bold" panose="020F0704030504030204" pitchFamily="34" charset="0"/>
              </a:rPr>
              <a:t>Nymph</a:t>
            </a:r>
          </a:p>
          <a:p>
            <a:pPr algn="ctr"/>
            <a:endParaRPr lang="en-IN" dirty="0">
              <a:latin typeface="Arial Rounded MT Bold" panose="020F0704030504030204" pitchFamily="34" charset="0"/>
            </a:endParaRPr>
          </a:p>
        </p:txBody>
      </p:sp>
      <p:sp>
        <p:nvSpPr>
          <p:cNvPr id="6" name="Arrow: Right 5">
            <a:extLst>
              <a:ext uri="{FF2B5EF4-FFF2-40B4-BE49-F238E27FC236}">
                <a16:creationId xmlns:a16="http://schemas.microsoft.com/office/drawing/2014/main" xmlns="" id="{BCAFE27E-5917-4E99-A416-B668085D89D3}"/>
              </a:ext>
            </a:extLst>
          </p:cNvPr>
          <p:cNvSpPr/>
          <p:nvPr/>
        </p:nvSpPr>
        <p:spPr>
          <a:xfrm>
            <a:off x="6310253" y="2751892"/>
            <a:ext cx="576064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7" name="Rectangle: Rounded Corners 6">
            <a:extLst>
              <a:ext uri="{FF2B5EF4-FFF2-40B4-BE49-F238E27FC236}">
                <a16:creationId xmlns:a16="http://schemas.microsoft.com/office/drawing/2014/main" xmlns="" id="{23A0514E-53E3-458A-AB3D-ACDFC24BF9CC}"/>
              </a:ext>
            </a:extLst>
          </p:cNvPr>
          <p:cNvSpPr/>
          <p:nvPr/>
        </p:nvSpPr>
        <p:spPr>
          <a:xfrm>
            <a:off x="6732240" y="2354141"/>
            <a:ext cx="1343149" cy="735243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Adult</a:t>
            </a:r>
            <a:endParaRPr lang="en-IN" dirty="0"/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xmlns="" id="{47951E6A-A1FB-48DD-8BCC-65D87FEA2705}"/>
              </a:ext>
            </a:extLst>
          </p:cNvPr>
          <p:cNvSpPr/>
          <p:nvPr/>
        </p:nvSpPr>
        <p:spPr>
          <a:xfrm>
            <a:off x="2472113" y="2384884"/>
            <a:ext cx="1235318" cy="734016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/>
              <a:t>Larva</a:t>
            </a:r>
            <a:endParaRPr lang="en-IN" dirty="0"/>
          </a:p>
        </p:txBody>
      </p:sp>
      <p:sp>
        <p:nvSpPr>
          <p:cNvPr id="13" name="Arrow: Right 12">
            <a:extLst>
              <a:ext uri="{FF2B5EF4-FFF2-40B4-BE49-F238E27FC236}">
                <a16:creationId xmlns:a16="http://schemas.microsoft.com/office/drawing/2014/main" xmlns="" id="{601A3607-0DBC-4E5E-93D3-CFA09693BCA2}"/>
              </a:ext>
            </a:extLst>
          </p:cNvPr>
          <p:cNvSpPr/>
          <p:nvPr/>
        </p:nvSpPr>
        <p:spPr>
          <a:xfrm>
            <a:off x="3923455" y="2751892"/>
            <a:ext cx="432048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N"/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xmlns="" id="{AD323BC6-3B86-4C21-802F-1FEA8A3C67FE}"/>
              </a:ext>
            </a:extLst>
          </p:cNvPr>
          <p:cNvSpPr/>
          <p:nvPr/>
        </p:nvSpPr>
        <p:spPr>
          <a:xfrm>
            <a:off x="1043608" y="16793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098486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860214" y="671988"/>
            <a:ext cx="5800017" cy="5661248"/>
          </a:xfrm>
        </p:spPr>
        <p:txBody>
          <a:bodyPr>
            <a:normAutofit/>
          </a:bodyPr>
          <a:lstStyle/>
          <a:p>
            <a:pPr algn="just"/>
            <a:endParaRPr lang="en-US" sz="2000" b="1" dirty="0">
              <a:solidFill>
                <a:srgbClr val="FF000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1043608" y="1025352"/>
            <a:ext cx="5904656" cy="5832648"/>
          </a:xfrm>
          <a:prstGeom prst="flowChartAlternateProcess">
            <a:avLst/>
          </a:prstGeom>
          <a:ln/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r>
              <a:rPr lang="en-US" sz="2000" b="1" dirty="0">
                <a:solidFill>
                  <a:srgbClr val="FF000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Pathogenesis:</a:t>
            </a:r>
          </a:p>
          <a:p>
            <a:pPr marL="342900" marR="74295" lvl="0" indent="-342900" algn="just">
              <a:lnSpc>
                <a:spcPct val="106000"/>
              </a:lnSpc>
              <a:spcBef>
                <a:spcPts val="225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165" algn="l"/>
                <a:tab pos="304800" algn="l"/>
              </a:tabLst>
            </a:pPr>
            <a:r>
              <a:rPr lang="en-US" sz="1800" spc="-15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Tongue </a:t>
            </a:r>
            <a:r>
              <a:rPr lang="en-US" sz="180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worm infected dogs sneeze and cough at interval and nasal discharge often blood stained may also be</a:t>
            </a:r>
            <a:r>
              <a:rPr lang="en-US" sz="1800" spc="-15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0070C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observed.</a:t>
            </a:r>
            <a:endParaRPr lang="en-IN" sz="1800" dirty="0">
              <a:solidFill>
                <a:srgbClr val="0070C0"/>
              </a:solidFill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marR="74295" lvl="0" indent="-342900" algn="just">
              <a:lnSpc>
                <a:spcPct val="106000"/>
              </a:lnSpc>
              <a:spcBef>
                <a:spcPts val="505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800" algn="l"/>
              </a:tabLst>
            </a:pP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Consumption</a:t>
            </a:r>
            <a:r>
              <a:rPr lang="en-US" sz="1800" spc="-2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of</a:t>
            </a:r>
            <a:r>
              <a:rPr lang="en-US" sz="1800" spc="-2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raw</a:t>
            </a:r>
            <a:r>
              <a:rPr lang="en-US" sz="1800" spc="-2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or</a:t>
            </a:r>
            <a:r>
              <a:rPr lang="en-US" sz="1800" spc="-1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undercooked</a:t>
            </a:r>
            <a:r>
              <a:rPr lang="en-US" sz="1800" spc="-2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liver</a:t>
            </a:r>
            <a:r>
              <a:rPr lang="en-US" sz="1800" spc="-2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of</a:t>
            </a:r>
            <a:r>
              <a:rPr lang="en-US" sz="1800" spc="-1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sheep</a:t>
            </a:r>
            <a:r>
              <a:rPr lang="en-US" sz="1800" spc="-2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and</a:t>
            </a:r>
            <a:r>
              <a:rPr lang="en-US" sz="1800" spc="-2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goat</a:t>
            </a:r>
            <a:r>
              <a:rPr lang="en-US" sz="1800" spc="-2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infected</a:t>
            </a:r>
            <a:r>
              <a:rPr lang="en-US" sz="1800" spc="-1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with immature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stage</a:t>
            </a:r>
            <a:r>
              <a:rPr lang="en-US" sz="1800" spc="-4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of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i="1" dirty="0" err="1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Linguatula</a:t>
            </a:r>
            <a:r>
              <a:rPr lang="en-US" sz="1800" i="1" spc="-4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i="1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serrata</a:t>
            </a:r>
            <a:r>
              <a:rPr lang="en-US" sz="1800" i="1" spc="-4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by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the</a:t>
            </a:r>
            <a:r>
              <a:rPr lang="en-US" sz="1800" spc="-4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man,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as</a:t>
            </a:r>
            <a:r>
              <a:rPr lang="en-US" sz="1800" spc="-4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a</a:t>
            </a:r>
            <a:r>
              <a:rPr lang="en-US" sz="1800" spc="-4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part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of</a:t>
            </a:r>
            <a:r>
              <a:rPr lang="en-US" sz="1800" spc="-4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the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religious ritual in Eastern Mediterranean countries has resulted in the development of a condition known as </a:t>
            </a:r>
            <a:r>
              <a:rPr lang="en-US" sz="1800" b="1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“</a:t>
            </a:r>
            <a:r>
              <a:rPr lang="en-US" sz="1800" b="1" dirty="0" err="1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Halzoun</a:t>
            </a:r>
            <a:r>
              <a:rPr lang="en-US" sz="1800" b="1" spc="-15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</a:t>
            </a:r>
            <a:r>
              <a:rPr lang="en-US" sz="1800" b="1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syndrome”</a:t>
            </a:r>
            <a:r>
              <a:rPr lang="en-US" sz="1800" dirty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.</a:t>
            </a:r>
            <a:endParaRPr lang="en-IN" sz="1800" dirty="0">
              <a:solidFill>
                <a:srgbClr val="7030A0"/>
              </a:solidFill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marR="74930" lvl="0" indent="-342900" algn="just">
              <a:lnSpc>
                <a:spcPct val="106000"/>
              </a:lnSpc>
              <a:spcBef>
                <a:spcPts val="235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800" algn="l"/>
              </a:tabLst>
            </a:pP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In Sudan, nasopharyngeal linguatuliasis (</a:t>
            </a:r>
            <a:r>
              <a:rPr lang="en-US" sz="1800" dirty="0" err="1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marra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syndrome) in human </a:t>
            </a:r>
            <a:r>
              <a:rPr lang="en-US" sz="1800" dirty="0" smtClean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occurs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by the consummation of </a:t>
            </a:r>
            <a:r>
              <a:rPr lang="en-US" sz="1800" dirty="0" err="1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marra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dish, a </a:t>
            </a:r>
            <a:r>
              <a:rPr lang="en-US" sz="1800" dirty="0" smtClean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favorite 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Sudanese dish prepared from raw liver, lung trachea and rumen of sheep or goat with </a:t>
            </a:r>
            <a:r>
              <a:rPr lang="en-US" sz="1800" dirty="0" err="1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chillies</a:t>
            </a:r>
            <a:r>
              <a:rPr lang="en-US" sz="1800" dirty="0">
                <a:solidFill>
                  <a:srgbClr val="010202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 and lemon.</a:t>
            </a:r>
            <a:endParaRPr lang="en-IN" sz="1800" dirty="0"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marL="342900" marR="73025" lvl="0" indent="-342900" algn="just">
              <a:lnSpc>
                <a:spcPct val="106000"/>
              </a:lnSpc>
              <a:spcBef>
                <a:spcPts val="235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800" algn="l"/>
              </a:tabLst>
            </a:pPr>
            <a:endParaRPr lang="en-IN" sz="1600" dirty="0"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lvl="0"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endParaRPr lang="en-US" sz="1600" dirty="0"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xmlns="" id="{65F99071-DD87-48CD-AE6D-CBDA23C4CA0E}"/>
              </a:ext>
            </a:extLst>
          </p:cNvPr>
          <p:cNvSpPr/>
          <p:nvPr/>
        </p:nvSpPr>
        <p:spPr>
          <a:xfrm>
            <a:off x="1043608" y="16793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970070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860214" y="671988"/>
            <a:ext cx="5800017" cy="5661248"/>
          </a:xfrm>
        </p:spPr>
        <p:txBody>
          <a:bodyPr>
            <a:normAutofit/>
          </a:bodyPr>
          <a:lstStyle/>
          <a:p>
            <a:pPr algn="just"/>
            <a:endParaRPr lang="en-US" sz="2000" b="1" dirty="0">
              <a:solidFill>
                <a:srgbClr val="FF000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1331640" y="2060848"/>
            <a:ext cx="4320480" cy="2664296"/>
          </a:xfrm>
          <a:prstGeom prst="flowChartAlternateProcess">
            <a:avLst/>
          </a:prstGeom>
          <a:ln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r>
              <a:rPr lang="en-US" sz="2000" b="1" dirty="0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Diagnosis :</a:t>
            </a:r>
          </a:p>
          <a:p>
            <a:pPr marL="342900" marR="74295" lvl="0" indent="-342900" algn="just">
              <a:lnSpc>
                <a:spcPct val="106000"/>
              </a:lnSpc>
              <a:spcBef>
                <a:spcPts val="240"/>
              </a:spcBef>
              <a:spcAft>
                <a:spcPts val="0"/>
              </a:spcAft>
              <a:buFont typeface="Wingdings" panose="05000000000000000000" pitchFamily="2" charset="2"/>
              <a:buChar char=""/>
              <a:tabLst>
                <a:tab pos="304800" algn="l"/>
              </a:tabLst>
            </a:pP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Eggs</a:t>
            </a:r>
            <a:r>
              <a:rPr lang="en-US" sz="18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of</a:t>
            </a:r>
            <a:r>
              <a:rPr lang="en-US" sz="18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tongue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worm</a:t>
            </a:r>
            <a:r>
              <a:rPr lang="en-US" sz="18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found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in</a:t>
            </a:r>
            <a:r>
              <a:rPr lang="en-US" sz="18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the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faeces</a:t>
            </a:r>
            <a:r>
              <a:rPr lang="en-US" sz="18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or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the</a:t>
            </a:r>
            <a:r>
              <a:rPr lang="en-US" sz="18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nasal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discharge</a:t>
            </a:r>
            <a:r>
              <a:rPr lang="en-US" sz="18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of</a:t>
            </a:r>
            <a:r>
              <a:rPr lang="en-US" sz="18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18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infected animals.</a:t>
            </a:r>
            <a:endParaRPr lang="en-IN" sz="1800" dirty="0">
              <a:solidFill>
                <a:srgbClr val="7030A0"/>
              </a:solidFill>
              <a:effectLst/>
              <a:latin typeface="Rockwell Extra Bold" panose="02060903040505020403" pitchFamily="18" charset="0"/>
              <a:ea typeface="Times New Roman" panose="02020603050405020304" pitchFamily="18" charset="0"/>
            </a:endParaRPr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xmlns="" id="{34FD44D3-4B5E-4EC6-84C9-E950EB508ECC}"/>
              </a:ext>
            </a:extLst>
          </p:cNvPr>
          <p:cNvSpPr/>
          <p:nvPr/>
        </p:nvSpPr>
        <p:spPr>
          <a:xfrm>
            <a:off x="1043608" y="16793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5" name="Picture 4" descr="A zoonotic parasite, Linguatula serrata, infection in a dog imported from  Ethiopia to the United States - ScienceDirect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356" t="4268" r="4322" b="13618"/>
          <a:stretch/>
        </p:blipFill>
        <p:spPr bwMode="auto">
          <a:xfrm>
            <a:off x="5508104" y="4509120"/>
            <a:ext cx="3081020" cy="1729740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36128520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860214" y="671988"/>
            <a:ext cx="5800017" cy="5661248"/>
          </a:xfrm>
        </p:spPr>
        <p:txBody>
          <a:bodyPr>
            <a:normAutofit/>
          </a:bodyPr>
          <a:lstStyle/>
          <a:p>
            <a:pPr algn="just"/>
            <a:endParaRPr lang="en-US" sz="2000" b="1" dirty="0">
              <a:solidFill>
                <a:srgbClr val="FF000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1455966" y="941591"/>
            <a:ext cx="4608512" cy="5256584"/>
          </a:xfrm>
          <a:prstGeom prst="flowChartAlternateProcess">
            <a:avLst/>
          </a:prstGeom>
          <a:noFill/>
          <a:ln w="9525" cap="flat" cmpd="sng" algn="ctr">
            <a:solidFill>
              <a:schemeClr val="accent4"/>
            </a:solidFill>
            <a:prstDash val="solid"/>
            <a:round/>
            <a:headEnd type="none" w="med" len="med"/>
            <a:tailEnd type="none" w="med" len="med"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accent4"/>
          </a:fontRef>
        </p:style>
        <p:txBody>
          <a:bodyPr rtlCol="0" anchor="ctr"/>
          <a:lstStyle/>
          <a:p>
            <a:pPr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endParaRPr lang="en-IN" sz="18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r>
              <a:rPr lang="en-US" sz="2000" dirty="0">
                <a:solidFill>
                  <a:srgbClr val="FF0000"/>
                </a:solidFill>
                <a:latin typeface="Rockwell Extra Bold" panose="02060903040505020403" pitchFamily="18" charset="0"/>
                <a:ea typeface="Times New Roman" panose="02020603050405020304" pitchFamily="18" charset="0"/>
              </a:rPr>
              <a:t>Treatment</a:t>
            </a:r>
            <a:r>
              <a:rPr lang="en-US" sz="2000" dirty="0" smtClean="0">
                <a:solidFill>
                  <a:srgbClr val="FF0000"/>
                </a:solidFill>
                <a:latin typeface="Rockwell Extra Bold" panose="02060903040505020403" pitchFamily="18" charset="0"/>
                <a:ea typeface="Times New Roman" panose="02020603050405020304" pitchFamily="18" charset="0"/>
              </a:rPr>
              <a:t>:</a:t>
            </a:r>
          </a:p>
          <a:p>
            <a:pPr marL="342900" indent="-342900" algn="just">
              <a:spcBef>
                <a:spcPts val="600"/>
              </a:spcBef>
              <a:buFont typeface="Courier New" panose="02070309020205020404" pitchFamily="49" charset="0"/>
              <a:buChar char="o"/>
              <a:tabLst>
                <a:tab pos="354965" algn="l"/>
                <a:tab pos="355600" algn="l"/>
              </a:tabLst>
            </a:pPr>
            <a:r>
              <a:rPr lang="en-US" sz="2000" dirty="0" smtClean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No</a:t>
            </a:r>
            <a:r>
              <a:rPr lang="en-US" sz="2000" spc="-50" dirty="0" smtClean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satisfactory</a:t>
            </a:r>
            <a:r>
              <a:rPr lang="en-US" sz="20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treatment</a:t>
            </a:r>
            <a:r>
              <a:rPr lang="en-US" sz="20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but</a:t>
            </a:r>
            <a:r>
              <a:rPr lang="en-US" sz="20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treatment</a:t>
            </a:r>
            <a:r>
              <a:rPr lang="en-US" sz="20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with</a:t>
            </a:r>
            <a:r>
              <a:rPr lang="en-US" sz="2000" spc="-5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organophosphate</a:t>
            </a:r>
            <a:r>
              <a:rPr lang="en-US" sz="20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insecticides may be useful. </a:t>
            </a:r>
            <a:endParaRPr lang="en-US" sz="2000" dirty="0" smtClean="0">
              <a:solidFill>
                <a:srgbClr val="7030A0"/>
              </a:solidFill>
              <a:effectLst/>
              <a:latin typeface="Rockwell Extra Bold" panose="02060903040505020403" pitchFamily="18" charset="0"/>
              <a:ea typeface="Times New Roman" panose="02020603050405020304" pitchFamily="18" charset="0"/>
            </a:endParaRPr>
          </a:p>
          <a:p>
            <a:pPr marL="342900" indent="-342900" algn="just">
              <a:spcBef>
                <a:spcPts val="600"/>
              </a:spcBef>
              <a:buFont typeface="Courier New" panose="02070309020205020404" pitchFamily="49" charset="0"/>
              <a:buChar char="o"/>
              <a:tabLst>
                <a:tab pos="354965" algn="l"/>
                <a:tab pos="355600" algn="l"/>
              </a:tabLst>
            </a:pPr>
            <a:r>
              <a:rPr lang="en-US" sz="2000" spc="-15" dirty="0" smtClean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Tongue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worms may be removed</a:t>
            </a:r>
            <a:r>
              <a:rPr lang="en-US" sz="2000" spc="-45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 </a:t>
            </a:r>
            <a:r>
              <a:rPr lang="en-US" sz="2000" dirty="0">
                <a:solidFill>
                  <a:srgbClr val="7030A0"/>
                </a:solidFill>
                <a:effectLst/>
                <a:latin typeface="Rockwell Extra Bold" panose="02060903040505020403" pitchFamily="18" charset="0"/>
                <a:ea typeface="Times New Roman" panose="02020603050405020304" pitchFamily="18" charset="0"/>
              </a:rPr>
              <a:t>surgically</a:t>
            </a:r>
            <a:r>
              <a:rPr lang="en-US" sz="2000" dirty="0">
                <a:solidFill>
                  <a:srgbClr val="010202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IN" sz="2000" dirty="0"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lvl="0"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endParaRPr lang="en-US" sz="2000" dirty="0">
              <a:solidFill>
                <a:srgbClr val="FF0000"/>
              </a:solidFill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</p:txBody>
      </p:sp>
      <p:sp>
        <p:nvSpPr>
          <p:cNvPr id="7" name="Oval 6">
            <a:extLst>
              <a:ext uri="{FF2B5EF4-FFF2-40B4-BE49-F238E27FC236}">
                <a16:creationId xmlns:a16="http://schemas.microsoft.com/office/drawing/2014/main" xmlns="" id="{BCB66E57-1936-4527-8790-D6BC1476621A}"/>
              </a:ext>
            </a:extLst>
          </p:cNvPr>
          <p:cNvSpPr/>
          <p:nvPr/>
        </p:nvSpPr>
        <p:spPr>
          <a:xfrm>
            <a:off x="1043608" y="16793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506096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860214" y="671988"/>
            <a:ext cx="5800017" cy="5661248"/>
          </a:xfrm>
        </p:spPr>
        <p:txBody>
          <a:bodyPr>
            <a:normAutofit/>
          </a:bodyPr>
          <a:lstStyle/>
          <a:p>
            <a:pPr algn="just"/>
            <a:endParaRPr lang="en-US" sz="2000" b="1" dirty="0">
              <a:solidFill>
                <a:srgbClr val="FF0000"/>
              </a:solidFill>
              <a:latin typeface="Arial Rounded MT Bold" panose="020F0704030504030204" pitchFamily="34" charset="0"/>
            </a:endParaRPr>
          </a:p>
          <a:p>
            <a:pPr lvl="0" algn="just">
              <a:spcBef>
                <a:spcPts val="260"/>
              </a:spcBef>
              <a:tabLst>
                <a:tab pos="355600" algn="l"/>
              </a:tabLst>
            </a:pPr>
            <a:endParaRPr lang="en-IN" sz="2000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3" name="Flowchart: Alternate Process 2">
            <a:extLst>
              <a:ext uri="{FF2B5EF4-FFF2-40B4-BE49-F238E27FC236}">
                <a16:creationId xmlns:a16="http://schemas.microsoft.com/office/drawing/2014/main" xmlns="" id="{A69BA3E7-9F4A-468E-A98A-22E33587B36B}"/>
              </a:ext>
            </a:extLst>
          </p:cNvPr>
          <p:cNvSpPr/>
          <p:nvPr/>
        </p:nvSpPr>
        <p:spPr>
          <a:xfrm>
            <a:off x="1691680" y="1340768"/>
            <a:ext cx="4896544" cy="3960440"/>
          </a:xfrm>
          <a:prstGeom prst="flowChartAlternateProcess">
            <a:avLst/>
          </a:prstGeom>
          <a:ln/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lvl="0"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r>
              <a:rPr lang="en-US" sz="2000" dirty="0">
                <a:solidFill>
                  <a:srgbClr val="FF0000"/>
                </a:solidFill>
                <a:latin typeface="Arial Rounded MT Bold" panose="020F0704030504030204" pitchFamily="34" charset="0"/>
                <a:ea typeface="Times New Roman" panose="02020603050405020304" pitchFamily="18" charset="0"/>
              </a:rPr>
              <a:t>Control: </a:t>
            </a:r>
          </a:p>
          <a:p>
            <a:pPr marL="285750" indent="-285750" algn="just">
              <a:spcBef>
                <a:spcPts val="600"/>
              </a:spcBef>
              <a:buFont typeface="Courier New" panose="02070309020205020404" pitchFamily="49" charset="0"/>
              <a:buChar char="o"/>
              <a:tabLst>
                <a:tab pos="354965" algn="l"/>
                <a:tab pos="355600" algn="l"/>
              </a:tabLst>
            </a:pPr>
            <a:r>
              <a:rPr lang="en-US" sz="1800" dirty="0" smtClean="0">
                <a:solidFill>
                  <a:srgbClr val="7030A0"/>
                </a:solidFill>
                <a:effectLst/>
                <a:latin typeface="Arial Rounded MT Bold" panose="020F0704030504030204" pitchFamily="34" charset="0"/>
                <a:ea typeface="Times New Roman" panose="02020603050405020304" pitchFamily="18" charset="0"/>
              </a:rPr>
              <a:t>By preventing the dogs and foxes from eating of possible infected material.</a:t>
            </a:r>
            <a:endParaRPr lang="en-IN" sz="1800" dirty="0">
              <a:solidFill>
                <a:srgbClr val="7030A0"/>
              </a:solidFill>
              <a:effectLst/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  <a:p>
            <a:pPr lvl="0" algn="just">
              <a:spcBef>
                <a:spcPts val="600"/>
              </a:spcBef>
              <a:tabLst>
                <a:tab pos="354965" algn="l"/>
                <a:tab pos="355600" algn="l"/>
              </a:tabLst>
            </a:pPr>
            <a:endParaRPr lang="en-US" sz="2000" dirty="0">
              <a:latin typeface="Arial Rounded MT Bold" panose="020F0704030504030204" pitchFamily="34" charset="0"/>
              <a:ea typeface="Times New Roman" panose="02020603050405020304" pitchFamily="18" charset="0"/>
            </a:endParaRPr>
          </a:p>
        </p:txBody>
      </p:sp>
      <p:sp>
        <p:nvSpPr>
          <p:cNvPr id="7" name="Oval 6">
            <a:extLst>
              <a:ext uri="{FF2B5EF4-FFF2-40B4-BE49-F238E27FC236}">
                <a16:creationId xmlns:a16="http://schemas.microsoft.com/office/drawing/2014/main" xmlns="" id="{AB5B7E7F-49CC-443C-9AD7-30B5C68F2950}"/>
              </a:ext>
            </a:extLst>
          </p:cNvPr>
          <p:cNvSpPr/>
          <p:nvPr/>
        </p:nvSpPr>
        <p:spPr>
          <a:xfrm>
            <a:off x="1043608" y="167932"/>
            <a:ext cx="5904656" cy="982065"/>
          </a:xfrm>
          <a:prstGeom prst="ellipse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sz="2800" i="1" dirty="0" err="1">
                <a:solidFill>
                  <a:srgbClr val="7030A0"/>
                </a:solidFill>
                <a:latin typeface="Arial Rounded MT Bold" panose="020F0704030504030204" pitchFamily="34" charset="0"/>
              </a:rPr>
              <a:t>Linguatula</a:t>
            </a:r>
            <a:r>
              <a:rPr lang="en-US" sz="2800" i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 serrata</a:t>
            </a:r>
          </a:p>
          <a:p>
            <a:pPr algn="ctr"/>
            <a:endParaRPr lang="en-IN" sz="2400" i="1" dirty="0">
              <a:solidFill>
                <a:srgbClr val="7030A0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556141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611560" y="665252"/>
            <a:ext cx="4104456" cy="6218148"/>
          </a:xfrm>
        </p:spPr>
        <p:txBody>
          <a:bodyPr>
            <a:normAutofit/>
          </a:bodyPr>
          <a:lstStyle/>
          <a:p>
            <a:pPr lvl="0" algn="just">
              <a:spcBef>
                <a:spcPts val="315"/>
              </a:spcBef>
              <a:tabLst>
                <a:tab pos="355600" algn="l"/>
              </a:tabLst>
            </a:pPr>
            <a:r>
              <a:rPr lang="en-US" sz="2000" b="1" dirty="0">
                <a:solidFill>
                  <a:srgbClr val="00B0F0"/>
                </a:solidFill>
                <a:latin typeface="Arial Rounded MT Bold" panose="020F0704030504030204" pitchFamily="34" charset="0"/>
              </a:rPr>
              <a:t>      </a:t>
            </a:r>
            <a:endParaRPr lang="en-IN" sz="2000" dirty="0">
              <a:solidFill>
                <a:srgbClr val="00B0F0"/>
              </a:solidFill>
              <a:latin typeface="Arial Rounded MT Bold" panose="020F0704030504030204" pitchFamily="34" charset="0"/>
            </a:endParaRPr>
          </a:p>
        </p:txBody>
      </p:sp>
      <p:sp>
        <p:nvSpPr>
          <p:cNvPr id="2" name="Scroll: Vertical 1">
            <a:extLst>
              <a:ext uri="{FF2B5EF4-FFF2-40B4-BE49-F238E27FC236}">
                <a16:creationId xmlns:a16="http://schemas.microsoft.com/office/drawing/2014/main" xmlns="" id="{926CF2AF-0901-4A62-BA10-97AB237C34BA}"/>
              </a:ext>
            </a:extLst>
          </p:cNvPr>
          <p:cNvSpPr/>
          <p:nvPr/>
        </p:nvSpPr>
        <p:spPr>
          <a:xfrm>
            <a:off x="971600" y="665252"/>
            <a:ext cx="6120680" cy="5112568"/>
          </a:xfrm>
          <a:prstGeom prst="verticalScroll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5400" dirty="0">
                <a:solidFill>
                  <a:srgbClr val="FFFF00"/>
                </a:solidFill>
                <a:latin typeface="Arial Rounded MT Bold" panose="020F0704030504030204" pitchFamily="34" charset="0"/>
              </a:rPr>
              <a:t>THANK</a:t>
            </a:r>
          </a:p>
          <a:p>
            <a:pPr algn="ctr"/>
            <a:r>
              <a:rPr lang="en-US" sz="5400" dirty="0">
                <a:solidFill>
                  <a:srgbClr val="FFFF00"/>
                </a:solidFill>
                <a:latin typeface="Arial Rounded MT Bold" panose="020F0704030504030204" pitchFamily="34" charset="0"/>
              </a:rPr>
              <a:t>YOU</a:t>
            </a:r>
            <a:endParaRPr lang="en-IN" sz="5400" dirty="0">
              <a:solidFill>
                <a:srgbClr val="FFFF00"/>
              </a:solidFill>
              <a:latin typeface="Arial Rounded MT Bold" panose="020F07040305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912140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random/>
      </p:transition>
    </mc:Choice>
    <mc:Fallback xmlns="">
      <p:transition spd="slow">
        <p:random/>
      </p:transition>
    </mc:Fallback>
  </mc:AlternateContent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Facet" id="{C0C680CD-088A-49FC-A102-D699147F32B2}" vid="{CFBC31BA-B70F-4F30-BCAA-4F3011E16C4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7078</TotalTime>
  <Words>374</Words>
  <Application>Microsoft Office PowerPoint</Application>
  <PresentationFormat>On-screen Show (4:3)</PresentationFormat>
  <Paragraphs>70</Paragraphs>
  <Slides>11</Slides>
  <Notes>11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Facet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GENERAL VETERINARY PARASITOLOGY</dc:title>
  <dc:creator>Dr.Ajit</dc:creator>
  <cp:lastModifiedBy>Ajit Kumar</cp:lastModifiedBy>
  <cp:revision>819</cp:revision>
  <dcterms:created xsi:type="dcterms:W3CDTF">2006-08-16T00:00:00Z</dcterms:created>
  <dcterms:modified xsi:type="dcterms:W3CDTF">2021-06-18T07:41:50Z</dcterms:modified>
</cp:coreProperties>
</file>