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1" r:id="rId6"/>
    <p:sldId id="261" r:id="rId7"/>
    <p:sldId id="262" r:id="rId8"/>
    <p:sldId id="263" r:id="rId9"/>
    <p:sldId id="264" r:id="rId10"/>
    <p:sldId id="270" r:id="rId11"/>
    <p:sldId id="265" r:id="rId12"/>
    <p:sldId id="272" r:id="rId13"/>
    <p:sldId id="266" r:id="rId14"/>
    <p:sldId id="273" r:id="rId15"/>
    <p:sldId id="274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/>
    </p:cSldViewPr>
  </p:slideViewPr>
  <p:notesTextViewPr>
    <p:cViewPr>
      <p:scale>
        <a:sx n="50" d="100"/>
        <a:sy n="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C4419-56FC-4BCC-B754-F6545A66149F}" type="datetimeFigureOut">
              <a:rPr lang="en-IN" smtClean="0"/>
              <a:t>15-06-2021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7A41-1028-42F9-8E5B-7857DE6183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0333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C4419-56FC-4BCC-B754-F6545A66149F}" type="datetimeFigureOut">
              <a:rPr lang="en-IN" smtClean="0"/>
              <a:t>15-06-2021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7A41-1028-42F9-8E5B-7857DE6183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2673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C4419-56FC-4BCC-B754-F6545A66149F}" type="datetimeFigureOut">
              <a:rPr lang="en-IN" smtClean="0"/>
              <a:t>15-06-2021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7A41-1028-42F9-8E5B-7857DE6183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6317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C4419-56FC-4BCC-B754-F6545A66149F}" type="datetimeFigureOut">
              <a:rPr lang="en-IN" smtClean="0"/>
              <a:t>15-06-2021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7A41-1028-42F9-8E5B-7857DE6183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7026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C4419-56FC-4BCC-B754-F6545A66149F}" type="datetimeFigureOut">
              <a:rPr lang="en-IN" smtClean="0"/>
              <a:t>15-06-2021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7A41-1028-42F9-8E5B-7857DE6183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9712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C4419-56FC-4BCC-B754-F6545A66149F}" type="datetimeFigureOut">
              <a:rPr lang="en-IN" smtClean="0"/>
              <a:t>15-06-2021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7A41-1028-42F9-8E5B-7857DE6183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552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C4419-56FC-4BCC-B754-F6545A66149F}" type="datetimeFigureOut">
              <a:rPr lang="en-IN" smtClean="0"/>
              <a:t>15-06-2021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7A41-1028-42F9-8E5B-7857DE6183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6433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C4419-56FC-4BCC-B754-F6545A66149F}" type="datetimeFigureOut">
              <a:rPr lang="en-IN" smtClean="0"/>
              <a:t>15-06-2021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7A41-1028-42F9-8E5B-7857DE6183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2290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C4419-56FC-4BCC-B754-F6545A66149F}" type="datetimeFigureOut">
              <a:rPr lang="en-IN" smtClean="0"/>
              <a:t>15-06-2021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7A41-1028-42F9-8E5B-7857DE6183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7520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C4419-56FC-4BCC-B754-F6545A66149F}" type="datetimeFigureOut">
              <a:rPr lang="en-IN" smtClean="0"/>
              <a:t>15-06-2021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7A41-1028-42F9-8E5B-7857DE6183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660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C4419-56FC-4BCC-B754-F6545A66149F}" type="datetimeFigureOut">
              <a:rPr lang="en-IN" smtClean="0"/>
              <a:t>15-06-2021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7A41-1028-42F9-8E5B-7857DE6183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3403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C4419-56FC-4BCC-B754-F6545A66149F}" type="datetimeFigureOut">
              <a:rPr lang="en-IN" smtClean="0"/>
              <a:t>15-06-2021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67A41-1028-42F9-8E5B-7857DE6183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3932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533400"/>
            <a:ext cx="81534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ANIMAL GENETICS &amp; BREEDING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 </a:t>
            </a:r>
            <a:b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endParaRPr lang="en-US" sz="2800" dirty="0">
              <a:solidFill>
                <a:srgbClr val="FF0000"/>
              </a:solidFill>
              <a:latin typeface="Comic Sans MS" panose="030F0702030302020204" pitchFamily="66" charset="0"/>
              <a:cs typeface="Aharoni" panose="02010803020104030203" pitchFamily="2" charset="-79"/>
            </a:endParaRP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UNIT – III</a:t>
            </a:r>
          </a:p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Principles of Animal Breeding</a:t>
            </a:r>
            <a:r>
              <a:rPr lang="en-US" sz="2400" dirty="0">
                <a:solidFill>
                  <a:srgbClr val="C0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/>
            </a:r>
            <a:br>
              <a:rPr lang="en-US" sz="2400" dirty="0">
                <a:solidFill>
                  <a:srgbClr val="C0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sz="2400" b="1" dirty="0" smtClean="0">
                <a:solidFill>
                  <a:srgbClr val="00B05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Theory</a:t>
            </a:r>
            <a:endParaRPr lang="en-US" dirty="0">
              <a:solidFill>
                <a:srgbClr val="00B050"/>
              </a:solidFill>
              <a:latin typeface="Comic Sans MS" panose="030F0702030302020204" pitchFamily="66" charset="0"/>
              <a:cs typeface="Aharoni" panose="02010803020104030203" pitchFamily="2" charset="-79"/>
            </a:endParaRPr>
          </a:p>
          <a:p>
            <a:pPr algn="ctr"/>
            <a:endParaRPr lang="en-US" dirty="0">
              <a:solidFill>
                <a:srgbClr val="FF0000"/>
              </a:solidFill>
              <a:latin typeface="Comic Sans MS" panose="030F0702030302020204" pitchFamily="66" charset="0"/>
              <a:cs typeface="Aharoni" panose="02010803020104030203" pitchFamily="2" charset="-79"/>
            </a:endParaRPr>
          </a:p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/>
            </a:r>
            <a:b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Methods of</a:t>
            </a:r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 </a:t>
            </a:r>
            <a:r>
              <a:rPr lang="en-US" sz="3200" b="1" dirty="0" smtClean="0">
                <a:solidFill>
                  <a:schemeClr val="tx2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Selection</a:t>
            </a:r>
          </a:p>
          <a:p>
            <a:pPr algn="ctr"/>
            <a:endParaRPr lang="en-US" sz="2400" dirty="0">
              <a:solidFill>
                <a:srgbClr val="FF0000"/>
              </a:solidFill>
              <a:latin typeface="Comic Sans MS" panose="030F0702030302020204" pitchFamily="66" charset="0"/>
              <a:cs typeface="Aharoni" panose="02010803020104030203" pitchFamily="2" charset="-79"/>
            </a:endParaRP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 </a:t>
            </a:r>
            <a:b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sz="2400" b="1" dirty="0">
                <a:solidFill>
                  <a:srgbClr val="7030A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Dr K G Mandal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Department of Animal Genetics &amp; Breeding </a:t>
            </a:r>
            <a:b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Bihar Veterinary College, Patna </a:t>
            </a:r>
            <a:b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Bihar Animal Sciences University, Patna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 </a:t>
            </a:r>
            <a:endParaRPr lang="en-IN" dirty="0">
              <a:latin typeface="Comic Sans MS" panose="030F0702030302020204" pitchFamily="66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149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0571"/>
            <a:ext cx="10515600" cy="559639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Efficiency of the method: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dirty="0">
                <a:latin typeface="Comic Sans MS" panose="030F0702030302020204" pitchFamily="66" charset="0"/>
              </a:rPr>
              <a:t>It depends </a:t>
            </a:r>
            <a:r>
              <a:rPr lang="en-GB" dirty="0" smtClean="0">
                <a:latin typeface="Comic Sans MS" panose="030F0702030302020204" pitchFamily="66" charset="0"/>
              </a:rPr>
              <a:t>on standard (level) </a:t>
            </a:r>
            <a:r>
              <a:rPr lang="en-GB" dirty="0">
                <a:latin typeface="Comic Sans MS" panose="030F0702030302020204" pitchFamily="66" charset="0"/>
              </a:rPr>
              <a:t>fixed for each character. </a:t>
            </a:r>
            <a:endParaRPr lang="en-GB" dirty="0" smtClean="0">
              <a:latin typeface="Comic Sans MS" panose="030F0702030302020204" pitchFamily="66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dirty="0" smtClean="0">
                <a:latin typeface="Comic Sans MS" panose="030F0702030302020204" pitchFamily="66" charset="0"/>
              </a:rPr>
              <a:t>If </a:t>
            </a:r>
            <a:r>
              <a:rPr lang="en-GB" dirty="0">
                <a:latin typeface="Comic Sans MS" panose="030F0702030302020204" pitchFamily="66" charset="0"/>
              </a:rPr>
              <a:t>level fixed is low, very few animals are </a:t>
            </a:r>
            <a:r>
              <a:rPr lang="en-GB" dirty="0" smtClean="0">
                <a:latin typeface="Comic Sans MS" panose="030F0702030302020204" pitchFamily="66" charset="0"/>
              </a:rPr>
              <a:t>to be rejected</a:t>
            </a:r>
            <a:r>
              <a:rPr lang="en-GB" dirty="0">
                <a:latin typeface="Comic Sans MS" panose="030F0702030302020204" pitchFamily="66" charset="0"/>
              </a:rPr>
              <a:t>. </a:t>
            </a:r>
            <a:endParaRPr lang="en-GB" dirty="0" smtClean="0">
              <a:latin typeface="Comic Sans MS" panose="030F0702030302020204" pitchFamily="66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dirty="0" smtClean="0">
                <a:latin typeface="Comic Sans MS" panose="030F0702030302020204" pitchFamily="66" charset="0"/>
              </a:rPr>
              <a:t>If </a:t>
            </a:r>
            <a:r>
              <a:rPr lang="en-GB" dirty="0">
                <a:latin typeface="Comic Sans MS" panose="030F0702030302020204" pitchFamily="66" charset="0"/>
              </a:rPr>
              <a:t>standard kept at very high level, </a:t>
            </a:r>
            <a:r>
              <a:rPr lang="en-GB" dirty="0" smtClean="0">
                <a:latin typeface="Comic Sans MS" panose="030F0702030302020204" pitchFamily="66" charset="0"/>
              </a:rPr>
              <a:t>only few </a:t>
            </a:r>
            <a:r>
              <a:rPr lang="en-GB" dirty="0">
                <a:latin typeface="Comic Sans MS" panose="030F0702030302020204" pitchFamily="66" charset="0"/>
              </a:rPr>
              <a:t>animals </a:t>
            </a:r>
            <a:r>
              <a:rPr lang="en-GB" dirty="0" smtClean="0">
                <a:latin typeface="Comic Sans MS" panose="030F0702030302020204" pitchFamily="66" charset="0"/>
              </a:rPr>
              <a:t>will have the opportunity to be </a:t>
            </a:r>
            <a:r>
              <a:rPr lang="en-GB" dirty="0">
                <a:latin typeface="Comic Sans MS" panose="030F0702030302020204" pitchFamily="66" charset="0"/>
              </a:rPr>
              <a:t>selected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dirty="0" smtClean="0">
                <a:latin typeface="Comic Sans MS" panose="030F0702030302020204" pitchFamily="66" charset="0"/>
              </a:rPr>
              <a:t>It is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superior than the tandem method</a:t>
            </a:r>
            <a:r>
              <a:rPr lang="en-GB" dirty="0" smtClean="0">
                <a:latin typeface="Comic Sans MS" panose="030F0702030302020204" pitchFamily="66" charset="0"/>
              </a:rPr>
              <a:t> of selection.</a:t>
            </a:r>
            <a:endParaRPr lang="en-GB" dirty="0" smtClean="0">
              <a:latin typeface="Comic Sans MS" panose="030F0702030302020204" pitchFamily="66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dirty="0">
                <a:latin typeface="Comic Sans MS" panose="030F0702030302020204" pitchFamily="66" charset="0"/>
              </a:rPr>
              <a:t>It is 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inferior to Selection index</a:t>
            </a:r>
            <a:r>
              <a:rPr lang="en-GB" dirty="0">
                <a:latin typeface="Comic Sans MS" panose="030F0702030302020204" pitchFamily="66" charset="0"/>
              </a:rPr>
              <a:t> or total score method.</a:t>
            </a: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20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1"/>
            <a:ext cx="10515600" cy="505732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3. Selection Index</a:t>
            </a:r>
            <a:endParaRPr lang="en-IN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3772"/>
            <a:ext cx="10515600" cy="539319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Introduction:</a:t>
            </a:r>
            <a:endParaRPr lang="en-GB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dirty="0" smtClean="0">
                <a:latin typeface="Comic Sans MS" panose="030F0702030302020204" pitchFamily="66" charset="0"/>
              </a:rPr>
              <a:t>Selection index is the numerical score assigned to an individual to estimate its breeding value on the basis of economic weight of the traits considered for selection.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dirty="0" smtClean="0">
                <a:latin typeface="Comic Sans MS" panose="030F0702030302020204" pitchFamily="66" charset="0"/>
              </a:rPr>
              <a:t>Several number of traits are considered simultaneously for selection of an individual.</a:t>
            </a:r>
            <a:endParaRPr lang="en-GB" dirty="0">
              <a:latin typeface="Comic Sans MS" panose="030F0702030302020204" pitchFamily="66" charset="0"/>
            </a:endParaRPr>
          </a:p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dirty="0">
                <a:latin typeface="Comic Sans MS" panose="030F0702030302020204" pitchFamily="66" charset="0"/>
              </a:rPr>
              <a:t>Selection index is an index of the net merit of an animal for many traits.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dirty="0">
                <a:latin typeface="Comic Sans MS" panose="030F0702030302020204" pitchFamily="66" charset="0"/>
              </a:rPr>
              <a:t>Deficiency in some traits is taken into account by superiority of other traits.</a:t>
            </a:r>
            <a:endParaRPr lang="en-GB" dirty="0" smtClean="0">
              <a:latin typeface="Comic Sans MS" panose="030F0702030302020204" pitchFamily="66" charset="0"/>
            </a:endParaRPr>
          </a:p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dirty="0" smtClean="0">
                <a:latin typeface="Comic Sans MS" panose="030F0702030302020204" pitchFamily="66" charset="0"/>
              </a:rPr>
              <a:t>Certain value (economic weight) is assigned to each trait depending its h2 and economic value as well as genetic correlation among the traits.</a:t>
            </a: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22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8343"/>
            <a:ext cx="10515600" cy="582862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dirty="0">
                <a:latin typeface="Comic Sans MS" panose="030F0702030302020204" pitchFamily="66" charset="0"/>
              </a:rPr>
              <a:t>Values of all the traits are added together to get the total score for an animal. For this reason selection index is also known as total score </a:t>
            </a:r>
            <a:r>
              <a:rPr lang="en-GB" dirty="0" smtClean="0">
                <a:latin typeface="Comic Sans MS" panose="030F0702030302020204" pitchFamily="66" charset="0"/>
              </a:rPr>
              <a:t>method.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dirty="0" smtClean="0">
                <a:latin typeface="Comic Sans MS" panose="030F0702030302020204" pitchFamily="66" charset="0"/>
              </a:rPr>
              <a:t>Credits and penalties are given to each animal according to the degree of superiority or inferiority in each trait.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dirty="0" smtClean="0">
                <a:latin typeface="Comic Sans MS" panose="030F0702030302020204" pitchFamily="66" charset="0"/>
              </a:rPr>
              <a:t>The animal with the highest score is then selected for breeding.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dirty="0" smtClean="0">
                <a:latin typeface="Comic Sans MS" panose="030F0702030302020204" pitchFamily="66" charset="0"/>
              </a:rPr>
              <a:t>Some weightage is given to each trait due to their unequal economic importance and thus allows equal attention to each trait.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dirty="0" smtClean="0">
                <a:latin typeface="Comic Sans MS" panose="030F0702030302020204" pitchFamily="66" charset="0"/>
              </a:rPr>
              <a:t>The amount of weightage given to each trait in relation to other traits determines the influence of each trait on the final index.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dirty="0" smtClean="0">
                <a:latin typeface="Comic Sans MS" panose="030F0702030302020204" pitchFamily="66" charset="0"/>
              </a:rPr>
              <a:t>The amount of weightage depends upon the economic weight and genetic significance of the traits. </a:t>
            </a:r>
          </a:p>
          <a:p>
            <a:pPr marL="0" indent="0" algn="just">
              <a:lnSpc>
                <a:spcPct val="100000"/>
              </a:lnSpc>
              <a:spcAft>
                <a:spcPts val="600"/>
              </a:spcAft>
              <a:buNone/>
            </a:pP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28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8344"/>
            <a:ext cx="10515600" cy="600891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</a:pPr>
            <a:r>
              <a:rPr lang="en-GB" dirty="0" smtClean="0">
                <a:latin typeface="Comic Sans MS" panose="030F0702030302020204" pitchFamily="66" charset="0"/>
              </a:rPr>
              <a:t>Selection index is the sum of the product of phenotypic value with the respective economic weight of different characters incorporated into the index. </a:t>
            </a:r>
          </a:p>
          <a:p>
            <a:pPr algn="just">
              <a:lnSpc>
                <a:spcPct val="100000"/>
              </a:lnSpc>
            </a:pPr>
            <a:r>
              <a:rPr lang="en-GB" dirty="0" smtClean="0">
                <a:latin typeface="Comic Sans MS" panose="030F0702030302020204" pitchFamily="66" charset="0"/>
              </a:rPr>
              <a:t> Thus, selection index,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dirty="0">
                <a:latin typeface="Comic Sans MS" panose="030F0702030302020204" pitchFamily="66" charset="0"/>
              </a:rPr>
              <a:t>	</a:t>
            </a:r>
            <a:r>
              <a:rPr lang="en-GB" dirty="0" smtClean="0">
                <a:latin typeface="Comic Sans MS" panose="030F0702030302020204" pitchFamily="66" charset="0"/>
              </a:rPr>
              <a:t>I = ∑</a:t>
            </a:r>
            <a:r>
              <a:rPr lang="en-GB" dirty="0" err="1" smtClean="0">
                <a:latin typeface="Comic Sans MS" panose="030F0702030302020204" pitchFamily="66" charset="0"/>
              </a:rPr>
              <a:t>bixi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GB" dirty="0">
                <a:latin typeface="Comic Sans MS" panose="030F0702030302020204" pitchFamily="66" charset="0"/>
              </a:rPr>
              <a:t>	</a:t>
            </a:r>
            <a:r>
              <a:rPr lang="en-GB" dirty="0" smtClean="0">
                <a:latin typeface="Comic Sans MS" panose="030F0702030302020204" pitchFamily="66" charset="0"/>
              </a:rPr>
              <a:t>   = b1.x1 + b2.x2 + b3.x3 + ………….. + </a:t>
            </a:r>
            <a:r>
              <a:rPr lang="en-GB" dirty="0" err="1" smtClean="0">
                <a:latin typeface="Comic Sans MS" panose="030F0702030302020204" pitchFamily="66" charset="0"/>
              </a:rPr>
              <a:t>bn.xn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GB" dirty="0" smtClean="0">
                <a:latin typeface="Comic Sans MS" panose="030F0702030302020204" pitchFamily="66" charset="0"/>
              </a:rPr>
              <a:t>Where,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b="1" dirty="0" smtClean="0">
                <a:latin typeface="Comic Sans MS" panose="030F0702030302020204" pitchFamily="66" charset="0"/>
              </a:rPr>
              <a:t>xi</a:t>
            </a:r>
            <a:r>
              <a:rPr lang="en-GB" dirty="0" smtClean="0">
                <a:latin typeface="Comic Sans MS" panose="030F0702030302020204" pitchFamily="66" charset="0"/>
              </a:rPr>
              <a:t> (x1, x2, x3 ……..</a:t>
            </a:r>
            <a:r>
              <a:rPr lang="en-GB" dirty="0" err="1" smtClean="0">
                <a:latin typeface="Comic Sans MS" panose="030F0702030302020204" pitchFamily="66" charset="0"/>
              </a:rPr>
              <a:t>xn</a:t>
            </a:r>
            <a:r>
              <a:rPr lang="en-GB" dirty="0" smtClean="0">
                <a:latin typeface="Comic Sans MS" panose="030F0702030302020204" pitchFamily="66" charset="0"/>
              </a:rPr>
              <a:t>) represents the phenotypic values for different traits and </a:t>
            </a:r>
            <a:r>
              <a:rPr lang="en-GB" b="1" dirty="0" smtClean="0">
                <a:latin typeface="Comic Sans MS" panose="030F0702030302020204" pitchFamily="66" charset="0"/>
              </a:rPr>
              <a:t>‘bi’</a:t>
            </a:r>
            <a:r>
              <a:rPr lang="en-GB" dirty="0" smtClean="0">
                <a:latin typeface="Comic Sans MS" panose="030F0702030302020204" pitchFamily="66" charset="0"/>
              </a:rPr>
              <a:t> are the weighting factors (partial regression coefficient) given to each trait.</a:t>
            </a:r>
          </a:p>
          <a:p>
            <a:pPr algn="just">
              <a:lnSpc>
                <a:spcPct val="100000"/>
              </a:lnSpc>
            </a:pPr>
            <a:r>
              <a:rPr lang="en-GB" dirty="0" smtClean="0">
                <a:latin typeface="Comic Sans MS" panose="030F0702030302020204" pitchFamily="66" charset="0"/>
              </a:rPr>
              <a:t>Selection index was developed by </a:t>
            </a:r>
            <a:r>
              <a:rPr lang="en-GB" dirty="0" err="1" smtClean="0">
                <a:latin typeface="Comic Sans MS" panose="030F0702030302020204" pitchFamily="66" charset="0"/>
              </a:rPr>
              <a:t>Prof.</a:t>
            </a:r>
            <a:r>
              <a:rPr lang="en-GB" dirty="0" smtClean="0">
                <a:latin typeface="Comic Sans MS" panose="030F0702030302020204" pitchFamily="66" charset="0"/>
              </a:rPr>
              <a:t> R A Fisher in 1936 and first used for genetic improvement in animals by Hazel in 1943.</a:t>
            </a: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98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4457"/>
            <a:ext cx="10515600" cy="6008913"/>
          </a:xfrm>
        </p:spPr>
        <p:txBody>
          <a:bodyPr>
            <a:normAutofit/>
          </a:bodyPr>
          <a:lstStyle/>
          <a:p>
            <a:pPr algn="just"/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Merit of selection index:</a:t>
            </a:r>
            <a:endParaRPr lang="en-GB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571500" indent="-571500" algn="just">
              <a:buFont typeface="+mj-lt"/>
              <a:buAutoNum type="romanLcPeriod"/>
            </a:pPr>
            <a:r>
              <a:rPr lang="en-GB" dirty="0" smtClean="0">
                <a:latin typeface="Comic Sans MS" panose="030F0702030302020204" pitchFamily="66" charset="0"/>
              </a:rPr>
              <a:t>It is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superior than the tandem and ICL methods.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en-GB" dirty="0" smtClean="0">
                <a:latin typeface="Comic Sans MS" panose="030F0702030302020204" pitchFamily="66" charset="0"/>
              </a:rPr>
              <a:t>It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overcomes the disadvantages shown by tandem and ICL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en-GB" dirty="0" smtClean="0">
                <a:latin typeface="Comic Sans MS" panose="030F0702030302020204" pitchFamily="66" charset="0"/>
              </a:rPr>
              <a:t>Selection on the basis of an index is a more balanced approach since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it combines information of various traits</a:t>
            </a:r>
            <a:r>
              <a:rPr lang="en-GB" dirty="0" smtClean="0">
                <a:latin typeface="Comic Sans MS" panose="030F0702030302020204" pitchFamily="66" charset="0"/>
              </a:rPr>
              <a:t> on the basis of their economic importance.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It allows individuals which are superior in some traits to be selected regardless of their inferiority in other traits.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en-GB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Efficiency of S.I. increases</a:t>
            </a:r>
            <a:r>
              <a:rPr lang="en-GB" dirty="0" smtClean="0">
                <a:latin typeface="Comic Sans MS" panose="030F0702030302020204" pitchFamily="66" charset="0"/>
              </a:rPr>
              <a:t> with the </a:t>
            </a:r>
            <a:r>
              <a:rPr lang="en-GB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increase in the number of traits</a:t>
            </a:r>
            <a:r>
              <a:rPr lang="en-GB" dirty="0" smtClean="0">
                <a:latin typeface="Comic Sans MS" panose="030F0702030302020204" pitchFamily="66" charset="0"/>
              </a:rPr>
              <a:t> to be selected but the </a:t>
            </a:r>
            <a:r>
              <a:rPr lang="en-GB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response in the individual traits become less.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en-GB" dirty="0" smtClean="0">
                <a:latin typeface="Comic Sans MS" panose="030F0702030302020204" pitchFamily="66" charset="0"/>
              </a:rPr>
              <a:t>Hence, only those traits considered more important should be included into the index.</a:t>
            </a: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074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7029"/>
            <a:ext cx="10515600" cy="5639934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Requirements in the construction of S.I.:</a:t>
            </a:r>
            <a:endParaRPr lang="en-GB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571500" indent="-571500">
              <a:buFont typeface="+mj-lt"/>
              <a:buAutoNum type="romanLcPeriod"/>
            </a:pP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Economic value</a:t>
            </a:r>
            <a:r>
              <a:rPr lang="en-GB" dirty="0" smtClean="0">
                <a:latin typeface="Comic Sans MS" panose="030F0702030302020204" pitchFamily="66" charset="0"/>
              </a:rPr>
              <a:t> or relative economic importance of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each of the trait.</a:t>
            </a:r>
          </a:p>
          <a:p>
            <a:pPr marL="571500" indent="-571500">
              <a:buFont typeface="+mj-lt"/>
              <a:buAutoNum type="romanLcPeriod"/>
            </a:pPr>
            <a:r>
              <a:rPr lang="en-GB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Genetic and phenotypic variances</a:t>
            </a:r>
            <a:r>
              <a:rPr lang="en-GB" dirty="0" smtClean="0">
                <a:latin typeface="Comic Sans MS" panose="030F0702030302020204" pitchFamily="66" charset="0"/>
              </a:rPr>
              <a:t> of all the traits.</a:t>
            </a:r>
          </a:p>
          <a:p>
            <a:pPr marL="571500" indent="-571500">
              <a:buFont typeface="+mj-lt"/>
              <a:buAutoNum type="romanLcPeriod"/>
            </a:pP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Genetic and phenotypic covariance</a:t>
            </a:r>
            <a:r>
              <a:rPr lang="en-GB" dirty="0" smtClean="0">
                <a:latin typeface="Comic Sans MS" panose="030F0702030302020204" pitchFamily="66" charset="0"/>
              </a:rPr>
              <a:t> among all the traits.</a:t>
            </a: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1449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5371"/>
            <a:ext cx="10515600" cy="5291592"/>
          </a:xfrm>
        </p:spPr>
        <p:txBody>
          <a:bodyPr/>
          <a:lstStyle/>
          <a:p>
            <a:pPr marL="0" indent="0" algn="ctr">
              <a:buNone/>
            </a:pPr>
            <a:endParaRPr lang="en-GB" sz="115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GB" sz="11500" dirty="0" smtClean="0">
                <a:solidFill>
                  <a:srgbClr val="00B050"/>
                </a:solidFill>
              </a:rPr>
              <a:t>THANK 	YOU</a:t>
            </a:r>
            <a:endParaRPr lang="en-IN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52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5732"/>
          </a:xfrm>
        </p:spPr>
        <p:txBody>
          <a:bodyPr/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Methods of Selection</a:t>
            </a:r>
            <a:endParaRPr lang="en-IN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86971"/>
            <a:ext cx="10515600" cy="518999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Introduction:</a:t>
            </a:r>
          </a:p>
          <a:p>
            <a:pPr algn="just"/>
            <a:r>
              <a:rPr lang="en-GB" dirty="0" smtClean="0">
                <a:latin typeface="Comic Sans MS" panose="030F0702030302020204" pitchFamily="66" charset="0"/>
              </a:rPr>
              <a:t>The </a:t>
            </a:r>
            <a:r>
              <a:rPr lang="en-GB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net economic value</a:t>
            </a:r>
            <a:r>
              <a:rPr lang="en-GB" dirty="0" smtClean="0">
                <a:latin typeface="Comic Sans MS" panose="030F0702030302020204" pitchFamily="66" charset="0"/>
              </a:rPr>
              <a:t> of an animal depends on </a:t>
            </a:r>
            <a:r>
              <a:rPr lang="en-GB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performance of several characters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pPr algn="just"/>
            <a:r>
              <a:rPr lang="en-GB" dirty="0" smtClean="0">
                <a:latin typeface="Comic Sans MS" panose="030F0702030302020204" pitchFamily="66" charset="0"/>
              </a:rPr>
              <a:t>For example, </a:t>
            </a:r>
            <a:r>
              <a:rPr lang="en-GB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a dairy cow will be more economical</a:t>
            </a:r>
            <a:r>
              <a:rPr lang="en-GB" dirty="0" smtClean="0">
                <a:latin typeface="Comic Sans MS" panose="030F0702030302020204" pitchFamily="66" charset="0"/>
              </a:rPr>
              <a:t> to maintain if she produces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more milk</a:t>
            </a:r>
            <a:r>
              <a:rPr lang="en-GB" dirty="0" smtClean="0">
                <a:latin typeface="Comic Sans MS" panose="030F0702030302020204" pitchFamily="66" charset="0"/>
              </a:rPr>
              <a:t> (more LMY) with higher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fat content in milk</a:t>
            </a:r>
            <a:r>
              <a:rPr lang="en-GB" dirty="0" smtClean="0">
                <a:latin typeface="Comic Sans MS" panose="030F0702030302020204" pitchFamily="66" charset="0"/>
              </a:rPr>
              <a:t> ( fat %) for a longer period of time (longer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lactation length</a:t>
            </a:r>
            <a:r>
              <a:rPr lang="en-GB" dirty="0" smtClean="0">
                <a:latin typeface="Comic Sans MS" panose="030F0702030302020204" pitchFamily="66" charset="0"/>
              </a:rPr>
              <a:t>), remain dry for a shorter time between two successive </a:t>
            </a:r>
            <a:r>
              <a:rPr lang="en-GB" dirty="0" err="1" smtClean="0">
                <a:latin typeface="Comic Sans MS" panose="030F0702030302020204" pitchFamily="66" charset="0"/>
              </a:rPr>
              <a:t>calvings</a:t>
            </a:r>
            <a:r>
              <a:rPr lang="en-GB" dirty="0" smtClean="0">
                <a:latin typeface="Comic Sans MS" panose="030F0702030302020204" pitchFamily="66" charset="0"/>
              </a:rPr>
              <a:t> (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shorter Calving Interval</a:t>
            </a:r>
            <a:r>
              <a:rPr lang="en-GB" dirty="0" smtClean="0">
                <a:latin typeface="Comic Sans MS" panose="030F0702030302020204" pitchFamily="66" charset="0"/>
              </a:rPr>
              <a:t>) etc.</a:t>
            </a:r>
          </a:p>
          <a:p>
            <a:pPr algn="just"/>
            <a:r>
              <a:rPr lang="en-GB" dirty="0" smtClean="0">
                <a:latin typeface="Comic Sans MS" panose="030F0702030302020204" pitchFamily="66" charset="0"/>
              </a:rPr>
              <a:t>It is therefore , essential </a:t>
            </a:r>
            <a:r>
              <a:rPr lang="en-GB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to estimate</a:t>
            </a:r>
            <a:r>
              <a:rPr lang="en-GB" dirty="0" smtClean="0">
                <a:latin typeface="Comic Sans MS" panose="030F0702030302020204" pitchFamily="66" charset="0"/>
              </a:rPr>
              <a:t> the total breeding worth i.e.,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net merit of an animal.</a:t>
            </a:r>
            <a:endParaRPr lang="en-IN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52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71" y="420914"/>
            <a:ext cx="10874829" cy="600891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Multi trait selection:</a:t>
            </a:r>
            <a:endParaRPr lang="en-GB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Selection is practiced for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several traits simultaneously</a:t>
            </a:r>
            <a:r>
              <a:rPr lang="en-GB" dirty="0" smtClean="0">
                <a:latin typeface="Comic Sans MS" panose="030F0702030302020204" pitchFamily="66" charset="0"/>
              </a:rPr>
              <a:t> to improve the overall merit of the individuals.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Requirement and efficiency of multi trait selection</a:t>
            </a:r>
            <a:r>
              <a:rPr lang="en-GB" b="1" dirty="0" smtClean="0">
                <a:latin typeface="Comic Sans MS" panose="030F0702030302020204" pitchFamily="66" charset="0"/>
              </a:rPr>
              <a:t>: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571500" indent="-571500" algn="just">
              <a:buFont typeface="+mj-lt"/>
              <a:buAutoNum type="romanLcPeriod"/>
            </a:pPr>
            <a:r>
              <a:rPr lang="en-GB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Estimation of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economic value</a:t>
            </a:r>
            <a:r>
              <a:rPr lang="en-GB" dirty="0" smtClean="0">
                <a:latin typeface="Comic Sans MS" panose="030F0702030302020204" pitchFamily="66" charset="0"/>
              </a:rPr>
              <a:t> of the traits.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en-GB" dirty="0" smtClean="0">
                <a:latin typeface="Comic Sans MS" panose="030F0702030302020204" pitchFamily="66" charset="0"/>
              </a:rPr>
              <a:t>Genetic significance of the animal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 terms of h</a:t>
            </a:r>
            <a:r>
              <a:rPr lang="en-GB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GB" dirty="0" smtClean="0">
                <a:latin typeface="Comic Sans MS" panose="030F0702030302020204" pitchFamily="66" charset="0"/>
              </a:rPr>
              <a:t> of the traits and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genetic correlations </a:t>
            </a:r>
            <a:r>
              <a:rPr lang="en-GB" dirty="0" smtClean="0">
                <a:latin typeface="Comic Sans MS" panose="030F0702030302020204" pitchFamily="66" charset="0"/>
              </a:rPr>
              <a:t>among the traits.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en-GB" dirty="0" smtClean="0">
                <a:latin typeface="Comic Sans MS" panose="030F0702030302020204" pitchFamily="66" charset="0"/>
              </a:rPr>
              <a:t>The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methods of selection</a:t>
            </a:r>
            <a:r>
              <a:rPr lang="en-GB" dirty="0" smtClean="0">
                <a:latin typeface="Comic Sans MS" panose="030F0702030302020204" pitchFamily="66" charset="0"/>
              </a:rPr>
              <a:t> and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number of traits</a:t>
            </a:r>
            <a:r>
              <a:rPr lang="en-GB" dirty="0" smtClean="0">
                <a:latin typeface="Comic Sans MS" panose="030F0702030302020204" pitchFamily="66" charset="0"/>
              </a:rPr>
              <a:t> to be included in the selection criteria.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Methods of Selection: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Tandem method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Independent Culling Level method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Selection Index or total score method</a:t>
            </a: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26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18645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1. Tandem Method</a:t>
            </a:r>
            <a:endParaRPr lang="en-IN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943" y="1001484"/>
            <a:ext cx="10755086" cy="528320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dirty="0" smtClean="0">
                <a:latin typeface="Comic Sans MS" panose="030F0702030302020204" pitchFamily="66" charset="0"/>
              </a:rPr>
              <a:t>This is a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multi trait selection</a:t>
            </a:r>
            <a:r>
              <a:rPr lang="en-GB" dirty="0" smtClean="0">
                <a:latin typeface="Comic Sans MS" panose="030F0702030302020204" pitchFamily="66" charset="0"/>
              </a:rPr>
              <a:t>. 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Tandem method is practiced for improvement of several traits but at different times</a:t>
            </a:r>
            <a:r>
              <a:rPr lang="en-GB" dirty="0" smtClean="0">
                <a:latin typeface="Comic Sans MS" panose="030F0702030302020204" pitchFamily="66" charset="0"/>
              </a:rPr>
              <a:t> i.e.,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one trait at a time</a:t>
            </a:r>
            <a:r>
              <a:rPr lang="en-GB" dirty="0" smtClean="0">
                <a:latin typeface="Comic Sans MS" panose="030F0702030302020204" pitchFamily="66" charset="0"/>
              </a:rPr>
              <a:t> and </a:t>
            </a:r>
            <a:r>
              <a:rPr lang="en-GB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selection process will continue</a:t>
            </a:r>
            <a:r>
              <a:rPr lang="en-GB" dirty="0" smtClean="0">
                <a:latin typeface="Comic Sans MS" panose="030F0702030302020204" pitchFamily="66" charset="0"/>
              </a:rPr>
              <a:t> for several generations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till the improvement is made in that trait</a:t>
            </a:r>
            <a:r>
              <a:rPr lang="en-GB" dirty="0" smtClean="0">
                <a:latin typeface="Comic Sans MS" panose="030F0702030302020204" pitchFamily="66" charset="0"/>
              </a:rPr>
              <a:t> up to desired level. 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dirty="0" smtClean="0">
                <a:latin typeface="Comic Sans MS" panose="030F0702030302020204" pitchFamily="66" charset="0"/>
              </a:rPr>
              <a:t>Thereafter, </a:t>
            </a:r>
            <a:r>
              <a:rPr lang="en-GB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selection is practiced for improvement in the second trait</a:t>
            </a:r>
            <a:r>
              <a:rPr lang="en-GB" dirty="0" smtClean="0">
                <a:latin typeface="Comic Sans MS" panose="030F0702030302020204" pitchFamily="66" charset="0"/>
              </a:rPr>
              <a:t> and the selection process will also continue for several generations 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till the goal is achieved to the desired level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dirty="0" smtClean="0">
                <a:latin typeface="Comic Sans MS" panose="030F0702030302020204" pitchFamily="66" charset="0"/>
              </a:rPr>
              <a:t>In this way </a:t>
            </a:r>
            <a:r>
              <a:rPr lang="en-GB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selection will continue for all the traits one by one.</a:t>
            </a:r>
          </a:p>
        </p:txBody>
      </p:sp>
    </p:spTree>
    <p:extLst>
      <p:ext uri="{BB962C8B-B14F-4D97-AF65-F5344CB8AC3E}">
        <p14:creationId xmlns:p14="http://schemas.microsoft.com/office/powerpoint/2010/main" val="240082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4457"/>
            <a:ext cx="10515600" cy="5712506"/>
          </a:xfrm>
        </p:spPr>
        <p:txBody>
          <a:bodyPr>
            <a:normAutofit/>
          </a:bodyPr>
          <a:lstStyle/>
          <a:p>
            <a:pPr algn="just"/>
            <a:r>
              <a:rPr lang="en-GB" dirty="0">
                <a:latin typeface="Comic Sans MS" panose="030F0702030302020204" pitchFamily="66" charset="0"/>
              </a:rPr>
              <a:t>If number of traits considered for selection is ‘ n ‘, then the average genetic improvement in each of n independent and equally important traits per generation would be only 1/n </a:t>
            </a:r>
            <a:r>
              <a:rPr lang="en-GB" dirty="0" smtClean="0">
                <a:latin typeface="Comic Sans MS" panose="030F0702030302020204" pitchFamily="66" charset="0"/>
              </a:rPr>
              <a:t>times.</a:t>
            </a:r>
          </a:p>
          <a:p>
            <a:pPr algn="just"/>
            <a:r>
              <a:rPr lang="en-GB" dirty="0">
                <a:solidFill>
                  <a:srgbClr val="7030A0"/>
                </a:solidFill>
                <a:latin typeface="Comic Sans MS" panose="030F0702030302020204" pitchFamily="66" charset="0"/>
              </a:rPr>
              <a:t>The efficiency of this method depends on the 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genetic correlation</a:t>
            </a:r>
            <a:r>
              <a:rPr lang="en-GB" dirty="0">
                <a:solidFill>
                  <a:srgbClr val="7030A0"/>
                </a:solidFill>
                <a:latin typeface="Comic Sans MS" panose="030F0702030302020204" pitchFamily="66" charset="0"/>
              </a:rPr>
              <a:t> among the traits under selection.</a:t>
            </a:r>
            <a:endParaRPr lang="en-GB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Merit of Tandem method:</a:t>
            </a:r>
          </a:p>
          <a:p>
            <a:pPr algn="just"/>
            <a:r>
              <a:rPr lang="en-GB" dirty="0" smtClean="0">
                <a:latin typeface="Comic Sans MS" panose="030F0702030302020204" pitchFamily="66" charset="0"/>
              </a:rPr>
              <a:t>This method is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easy to understand</a:t>
            </a:r>
            <a:r>
              <a:rPr lang="en-GB" dirty="0" smtClean="0">
                <a:latin typeface="Comic Sans MS" panose="030F0702030302020204" pitchFamily="66" charset="0"/>
              </a:rPr>
              <a:t> and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easy to conduct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pPr algn="just"/>
            <a:r>
              <a:rPr lang="en-GB" dirty="0" smtClean="0">
                <a:latin typeface="Comic Sans MS" panose="030F0702030302020204" pitchFamily="66" charset="0"/>
              </a:rPr>
              <a:t> If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genetic correlation</a:t>
            </a:r>
            <a:r>
              <a:rPr lang="en-GB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between the traits</a:t>
            </a:r>
            <a:r>
              <a:rPr lang="en-GB" dirty="0" smtClean="0">
                <a:latin typeface="Comic Sans MS" panose="030F0702030302020204" pitchFamily="66" charset="0"/>
              </a:rPr>
              <a:t> is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positive</a:t>
            </a:r>
            <a:r>
              <a:rPr lang="en-GB" dirty="0" smtClean="0">
                <a:latin typeface="Comic Sans MS" panose="030F0702030302020204" pitchFamily="66" charset="0"/>
              </a:rPr>
              <a:t> then </a:t>
            </a:r>
            <a:r>
              <a:rPr lang="en-GB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improvement in any one trait</a:t>
            </a:r>
            <a:r>
              <a:rPr lang="en-GB" dirty="0" smtClean="0">
                <a:latin typeface="Comic Sans MS" panose="030F0702030302020204" pitchFamily="66" charset="0"/>
              </a:rPr>
              <a:t> would </a:t>
            </a:r>
            <a:r>
              <a:rPr lang="en-GB" dirty="0">
                <a:latin typeface="Comic Sans MS" panose="030F0702030302020204" pitchFamily="66" charset="0"/>
              </a:rPr>
              <a:t>lead </a:t>
            </a:r>
            <a:r>
              <a:rPr lang="en-GB" dirty="0">
                <a:solidFill>
                  <a:srgbClr val="C00000"/>
                </a:solidFill>
                <a:latin typeface="Comic Sans MS" panose="030F0702030302020204" pitchFamily="66" charset="0"/>
              </a:rPr>
              <a:t>improvement in </a:t>
            </a:r>
            <a:r>
              <a:rPr lang="en-GB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the correlated traits.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dirty="0">
              <a:latin typeface="Comic Sans MS" panose="030F0702030302020204" pitchFamily="66" charset="0"/>
            </a:endParaRPr>
          </a:p>
          <a:p>
            <a:pPr algn="just">
              <a:spcAft>
                <a:spcPts val="600"/>
              </a:spcAft>
            </a:pP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69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172" y="304800"/>
            <a:ext cx="10515600" cy="5770563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Demerit of tandem method</a:t>
            </a:r>
            <a:r>
              <a:rPr lang="en-GB" b="1" dirty="0">
                <a:latin typeface="Comic Sans MS" panose="030F0702030302020204" pitchFamily="66" charset="0"/>
              </a:rPr>
              <a:t>:</a:t>
            </a:r>
          </a:p>
          <a:p>
            <a:pPr algn="just">
              <a:spcAft>
                <a:spcPts val="600"/>
              </a:spcAft>
            </a:pP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This method is less efficient</a:t>
            </a:r>
            <a:r>
              <a:rPr lang="en-GB" dirty="0">
                <a:latin typeface="Comic Sans MS" panose="030F0702030302020204" pitchFamily="66" charset="0"/>
              </a:rPr>
              <a:t> than other methods.</a:t>
            </a:r>
          </a:p>
          <a:p>
            <a:pPr algn="just">
              <a:spcAft>
                <a:spcPts val="600"/>
              </a:spcAft>
            </a:pPr>
            <a:r>
              <a:rPr lang="en-GB" dirty="0">
                <a:latin typeface="Comic Sans MS" panose="030F0702030302020204" pitchFamily="66" charset="0"/>
              </a:rPr>
              <a:t>The </a:t>
            </a:r>
            <a:r>
              <a:rPr lang="en-GB" dirty="0">
                <a:solidFill>
                  <a:srgbClr val="00B050"/>
                </a:solidFill>
                <a:latin typeface="Comic Sans MS" panose="030F0702030302020204" pitchFamily="66" charset="0"/>
              </a:rPr>
              <a:t>genetic progress per unit of time is less.</a:t>
            </a:r>
          </a:p>
          <a:p>
            <a:pPr algn="just">
              <a:spcAft>
                <a:spcPts val="600"/>
              </a:spcAft>
            </a:pPr>
            <a:r>
              <a:rPr lang="en-GB" dirty="0">
                <a:latin typeface="Comic Sans MS" panose="030F0702030302020204" pitchFamily="66" charset="0"/>
              </a:rPr>
              <a:t>It 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requires more time</a:t>
            </a:r>
            <a:r>
              <a:rPr lang="en-GB" dirty="0">
                <a:latin typeface="Comic Sans MS" panose="030F0702030302020204" pitchFamily="66" charset="0"/>
              </a:rPr>
              <a:t> for improvement in </a:t>
            </a:r>
            <a:r>
              <a:rPr lang="en-GB" dirty="0">
                <a:solidFill>
                  <a:srgbClr val="7030A0"/>
                </a:solidFill>
                <a:latin typeface="Comic Sans MS" panose="030F0702030302020204" pitchFamily="66" charset="0"/>
              </a:rPr>
              <a:t>all the traits</a:t>
            </a:r>
            <a:r>
              <a:rPr lang="en-GB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.</a:t>
            </a:r>
          </a:p>
          <a:p>
            <a:pPr algn="just">
              <a:spcAft>
                <a:spcPts val="600"/>
              </a:spcAft>
            </a:pPr>
            <a:r>
              <a:rPr lang="en-GB" dirty="0" smtClean="0">
                <a:latin typeface="Comic Sans MS" panose="030F0702030302020204" pitchFamily="66" charset="0"/>
              </a:rPr>
              <a:t>An </a:t>
            </a:r>
            <a:r>
              <a:rPr lang="en-GB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undesirable genetic correlation between two traits</a:t>
            </a:r>
            <a:r>
              <a:rPr lang="en-GB" dirty="0" smtClean="0">
                <a:latin typeface="Comic Sans MS" panose="030F0702030302020204" pitchFamily="66" charset="0"/>
              </a:rPr>
              <a:t> would </a:t>
            </a:r>
            <a:r>
              <a:rPr lang="en-GB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neutralize the genetic progress made in any one trait.</a:t>
            </a:r>
          </a:p>
          <a:p>
            <a:pPr algn="just"/>
            <a:endParaRPr lang="en-IN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0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0246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 smtClean="0">
                <a:latin typeface="Comic Sans MS" panose="030F0702030302020204" pitchFamily="66" charset="0"/>
              </a:rPr>
              <a:t>2. </a:t>
            </a:r>
            <a:r>
              <a:rPr lang="en-GB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Independent Culling Level Method of Selection</a:t>
            </a:r>
            <a:endParaRPr lang="en-IN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0514"/>
            <a:ext cx="10515600" cy="54864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Two or more traits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are taken at a time</a:t>
            </a:r>
            <a:r>
              <a:rPr lang="en-GB" dirty="0" smtClean="0">
                <a:latin typeface="Comic Sans MS" panose="030F0702030302020204" pitchFamily="66" charset="0"/>
              </a:rPr>
              <a:t> for selection of an individual.</a:t>
            </a:r>
          </a:p>
          <a:p>
            <a:pPr algn="just">
              <a:lnSpc>
                <a:spcPct val="150000"/>
              </a:lnSpc>
            </a:pPr>
            <a:r>
              <a:rPr lang="en-GB" dirty="0" smtClean="0">
                <a:latin typeface="Comic Sans MS" panose="030F0702030302020204" pitchFamily="66" charset="0"/>
              </a:rPr>
              <a:t>A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minimum standard (level) is fixed</a:t>
            </a:r>
            <a:r>
              <a:rPr lang="en-GB" dirty="0" smtClean="0">
                <a:latin typeface="Comic Sans MS" panose="030F0702030302020204" pitchFamily="66" charset="0"/>
              </a:rPr>
              <a:t> for 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each and every trait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Each and every animal</a:t>
            </a:r>
            <a:r>
              <a:rPr lang="en-GB" dirty="0" smtClean="0">
                <a:latin typeface="Comic Sans MS" panose="030F0702030302020204" pitchFamily="66" charset="0"/>
              </a:rPr>
              <a:t> has to </a:t>
            </a:r>
            <a:r>
              <a:rPr lang="en-GB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achieve the target fixed for each character</a:t>
            </a:r>
            <a:r>
              <a:rPr lang="en-GB" dirty="0" smtClean="0">
                <a:latin typeface="Comic Sans MS" panose="030F0702030302020204" pitchFamily="66" charset="0"/>
              </a:rPr>
              <a:t> for its selection.</a:t>
            </a:r>
          </a:p>
          <a:p>
            <a:pPr algn="just">
              <a:lnSpc>
                <a:spcPct val="150000"/>
              </a:lnSpc>
            </a:pPr>
            <a:r>
              <a:rPr lang="en-GB" dirty="0" smtClean="0">
                <a:latin typeface="Comic Sans MS" panose="030F0702030302020204" pitchFamily="66" charset="0"/>
              </a:rPr>
              <a:t>If </a:t>
            </a:r>
            <a:r>
              <a:rPr lang="en-GB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an animal fails to meet the minimum standard </a:t>
            </a:r>
            <a:r>
              <a:rPr lang="en-GB" dirty="0" smtClean="0">
                <a:latin typeface="Comic Sans MS" panose="030F0702030302020204" pitchFamily="66" charset="0"/>
              </a:rPr>
              <a:t>fixed for any one character</a:t>
            </a:r>
            <a:r>
              <a:rPr lang="en-GB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will be rejected</a:t>
            </a:r>
            <a:r>
              <a:rPr lang="en-GB" dirty="0" smtClean="0">
                <a:latin typeface="Comic Sans MS" panose="030F0702030302020204" pitchFamily="66" charset="0"/>
              </a:rPr>
              <a:t> even though it is exceptionally good for all other traits.</a:t>
            </a: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08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2514"/>
            <a:ext cx="10515600" cy="5654449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Example: IC L method of selection in buffalo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Buffalo no. 2 is rejected though it is excellent in LMY.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Buffalo no. 1 is selected as it has achieved the minimum target fixed for all the three traits.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909220"/>
              </p:ext>
            </p:extLst>
          </p:nvPr>
        </p:nvGraphicFramePr>
        <p:xfrm>
          <a:off x="1030513" y="1495538"/>
          <a:ext cx="9898743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8962">
                  <a:extLst>
                    <a:ext uri="{9D8B030D-6E8A-4147-A177-3AD203B41FA5}">
                      <a16:colId xmlns:a16="http://schemas.microsoft.com/office/drawing/2014/main" val="150175693"/>
                    </a:ext>
                  </a:extLst>
                </a:gridCol>
                <a:gridCol w="2179270">
                  <a:extLst>
                    <a:ext uri="{9D8B030D-6E8A-4147-A177-3AD203B41FA5}">
                      <a16:colId xmlns:a16="http://schemas.microsoft.com/office/drawing/2014/main" val="3315282185"/>
                    </a:ext>
                  </a:extLst>
                </a:gridCol>
                <a:gridCol w="2045825">
                  <a:extLst>
                    <a:ext uri="{9D8B030D-6E8A-4147-A177-3AD203B41FA5}">
                      <a16:colId xmlns:a16="http://schemas.microsoft.com/office/drawing/2014/main" val="684997268"/>
                    </a:ext>
                  </a:extLst>
                </a:gridCol>
                <a:gridCol w="2474686">
                  <a:extLst>
                    <a:ext uri="{9D8B030D-6E8A-4147-A177-3AD203B41FA5}">
                      <a16:colId xmlns:a16="http://schemas.microsoft.com/office/drawing/2014/main" val="39902709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Traits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Standard Set</a:t>
                      </a:r>
                      <a:endParaRPr lang="en-IN" sz="2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Buffalo No.</a:t>
                      </a:r>
                      <a:endParaRPr lang="en-IN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612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2</a:t>
                      </a:r>
                      <a:endParaRPr lang="en-IN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308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AFC (months)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42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40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44</a:t>
                      </a:r>
                      <a:endParaRPr lang="en-IN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8627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LMY (Kg)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1800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1850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2200</a:t>
                      </a:r>
                      <a:endParaRPr lang="en-IN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0858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Fat</a:t>
                      </a:r>
                      <a:r>
                        <a:rPr lang="en-GB" sz="2800" baseline="0" dirty="0" smtClean="0"/>
                        <a:t> %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7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7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6.5</a:t>
                      </a:r>
                      <a:endParaRPr lang="en-IN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4137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23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2514"/>
            <a:ext cx="10515600" cy="5979886"/>
          </a:xfrm>
        </p:spPr>
        <p:txBody>
          <a:bodyPr>
            <a:normAutofit fontScale="92500"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Advantages of IC L:</a:t>
            </a:r>
          </a:p>
          <a:p>
            <a:pPr marL="571500" indent="-571500" algn="just">
              <a:lnSpc>
                <a:spcPct val="100000"/>
              </a:lnSpc>
              <a:buFont typeface="+mj-lt"/>
              <a:buAutoNum type="romanLcPeriod"/>
            </a:pPr>
            <a:r>
              <a:rPr lang="en-GB" dirty="0" smtClean="0">
                <a:latin typeface="Comic Sans MS" panose="030F0702030302020204" pitchFamily="66" charset="0"/>
              </a:rPr>
              <a:t>It is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superior to tandem method</a:t>
            </a:r>
            <a:r>
              <a:rPr lang="en-GB" dirty="0" smtClean="0">
                <a:latin typeface="Comic Sans MS" panose="030F0702030302020204" pitchFamily="66" charset="0"/>
              </a:rPr>
              <a:t>  because selection is practiced for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more than one trait at a time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pPr marL="571500" indent="-571500" algn="just">
              <a:lnSpc>
                <a:spcPct val="100000"/>
              </a:lnSpc>
              <a:buFont typeface="+mj-lt"/>
              <a:buAutoNum type="romanLcPeriod"/>
            </a:pP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Culling process</a:t>
            </a:r>
            <a:r>
              <a:rPr lang="en-GB" dirty="0" smtClean="0">
                <a:latin typeface="Comic Sans MS" panose="030F0702030302020204" pitchFamily="66" charset="0"/>
              </a:rPr>
              <a:t> may be started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at the early age</a:t>
            </a:r>
            <a:r>
              <a:rPr lang="en-GB" dirty="0" smtClean="0">
                <a:latin typeface="Comic Sans MS" panose="030F0702030302020204" pitchFamily="66" charset="0"/>
              </a:rPr>
              <a:t> for the traits expressed at early age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  <a:endParaRPr lang="en-GB" dirty="0" smtClean="0">
              <a:latin typeface="Comic Sans MS" panose="030F0702030302020204" pitchFamily="66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Disadvantages:</a:t>
            </a:r>
          </a:p>
          <a:p>
            <a:pPr marL="571500" indent="-571500" algn="just">
              <a:lnSpc>
                <a:spcPct val="100000"/>
              </a:lnSpc>
              <a:buFont typeface="+mj-lt"/>
              <a:buAutoNum type="romanLcPeriod"/>
            </a:pPr>
            <a:r>
              <a:rPr lang="en-GB" dirty="0" smtClean="0">
                <a:latin typeface="Comic Sans MS" panose="030F0702030302020204" pitchFamily="66" charset="0"/>
              </a:rPr>
              <a:t>It is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inferior to Selection index</a:t>
            </a:r>
            <a:r>
              <a:rPr lang="en-GB" dirty="0" smtClean="0">
                <a:latin typeface="Comic Sans MS" panose="030F0702030302020204" pitchFamily="66" charset="0"/>
              </a:rPr>
              <a:t> or total score method.</a:t>
            </a:r>
          </a:p>
          <a:p>
            <a:pPr marL="571500" indent="-571500" algn="just">
              <a:lnSpc>
                <a:spcPct val="100000"/>
              </a:lnSpc>
              <a:buFont typeface="+mj-lt"/>
              <a:buAutoNum type="romanLcPeriod"/>
            </a:pPr>
            <a:r>
              <a:rPr lang="en-GB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No compensation for superiority</a:t>
            </a:r>
            <a:r>
              <a:rPr lang="en-GB" dirty="0" smtClean="0">
                <a:latin typeface="Comic Sans MS" panose="030F0702030302020204" pitchFamily="66" charset="0"/>
              </a:rPr>
              <a:t> of an excellent trait.</a:t>
            </a:r>
          </a:p>
          <a:p>
            <a:pPr marL="571500" indent="-571500" algn="just">
              <a:lnSpc>
                <a:spcPct val="100000"/>
              </a:lnSpc>
              <a:buFont typeface="+mj-lt"/>
              <a:buAutoNum type="romanLcPeriod"/>
            </a:pP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More emphasis is given</a:t>
            </a:r>
            <a:r>
              <a:rPr lang="en-GB" dirty="0" smtClean="0">
                <a:latin typeface="Comic Sans MS" panose="030F0702030302020204" pitchFamily="66" charset="0"/>
              </a:rPr>
              <a:t> to the traits </a:t>
            </a:r>
            <a:r>
              <a:rPr lang="en-GB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expressed at early life</a:t>
            </a:r>
            <a:r>
              <a:rPr lang="en-GB" dirty="0" smtClean="0">
                <a:latin typeface="Comic Sans MS" panose="030F0702030302020204" pitchFamily="66" charset="0"/>
              </a:rPr>
              <a:t>. </a:t>
            </a:r>
          </a:p>
          <a:p>
            <a:pPr marL="571500" indent="-571500" algn="just">
              <a:lnSpc>
                <a:spcPct val="100000"/>
              </a:lnSpc>
              <a:buFont typeface="+mj-lt"/>
              <a:buAutoNum type="romanLcPeriod"/>
            </a:pP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Intensity of selection is reduced</a:t>
            </a:r>
            <a:r>
              <a:rPr lang="en-GB" dirty="0" smtClean="0">
                <a:latin typeface="Comic Sans MS" panose="030F0702030302020204" pitchFamily="66" charset="0"/>
              </a:rPr>
              <a:t> with the increase in number of traits.</a:t>
            </a:r>
          </a:p>
          <a:p>
            <a:pPr marL="571500" indent="-571500" algn="just">
              <a:lnSpc>
                <a:spcPct val="100000"/>
              </a:lnSpc>
              <a:buFont typeface="+mj-lt"/>
              <a:buAutoNum type="romanLcPeriod"/>
            </a:pPr>
            <a:r>
              <a:rPr lang="en-GB" dirty="0" smtClean="0">
                <a:latin typeface="Comic Sans MS" panose="030F0702030302020204" pitchFamily="66" charset="0"/>
              </a:rPr>
              <a:t>Only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mediocre animals are selected.</a:t>
            </a:r>
          </a:p>
          <a:p>
            <a:pPr marL="0" indent="0" algn="just">
              <a:buNone/>
            </a:pP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83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1149</Words>
  <Application>Microsoft Office PowerPoint</Application>
  <PresentationFormat>Widescreen</PresentationFormat>
  <Paragraphs>117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Aharoni</vt:lpstr>
      <vt:lpstr>Arial</vt:lpstr>
      <vt:lpstr>Calibri</vt:lpstr>
      <vt:lpstr>Calibri Light</vt:lpstr>
      <vt:lpstr>Comic Sans MS</vt:lpstr>
      <vt:lpstr>Wingdings</vt:lpstr>
      <vt:lpstr>Office Theme</vt:lpstr>
      <vt:lpstr>PowerPoint Presentation</vt:lpstr>
      <vt:lpstr>Methods of Selection</vt:lpstr>
      <vt:lpstr>PowerPoint Presentation</vt:lpstr>
      <vt:lpstr>1. Tandem Method</vt:lpstr>
      <vt:lpstr>PowerPoint Presentation</vt:lpstr>
      <vt:lpstr>PowerPoint Presentation</vt:lpstr>
      <vt:lpstr>2. Independent Culling Level Method of Selection</vt:lpstr>
      <vt:lpstr>PowerPoint Presentation</vt:lpstr>
      <vt:lpstr>PowerPoint Presentation</vt:lpstr>
      <vt:lpstr>PowerPoint Presentation</vt:lpstr>
      <vt:lpstr>3. Selection Index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K G Mandal</dc:creator>
  <cp:lastModifiedBy>Dr K G Mandal</cp:lastModifiedBy>
  <cp:revision>72</cp:revision>
  <dcterms:created xsi:type="dcterms:W3CDTF">2021-06-07T05:17:51Z</dcterms:created>
  <dcterms:modified xsi:type="dcterms:W3CDTF">2021-06-15T11:09:27Z</dcterms:modified>
</cp:coreProperties>
</file>