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21"/>
  </p:notesMasterIdLst>
  <p:sldIdLst>
    <p:sldId id="369" r:id="rId2"/>
    <p:sldId id="323" r:id="rId3"/>
    <p:sldId id="324" r:id="rId4"/>
    <p:sldId id="330" r:id="rId5"/>
    <p:sldId id="331" r:id="rId6"/>
    <p:sldId id="343" r:id="rId7"/>
    <p:sldId id="326" r:id="rId8"/>
    <p:sldId id="332" r:id="rId9"/>
    <p:sldId id="327" r:id="rId10"/>
    <p:sldId id="328" r:id="rId11"/>
    <p:sldId id="329" r:id="rId12"/>
    <p:sldId id="345" r:id="rId13"/>
    <p:sldId id="346" r:id="rId14"/>
    <p:sldId id="350" r:id="rId15"/>
    <p:sldId id="357" r:id="rId16"/>
    <p:sldId id="358" r:id="rId17"/>
    <p:sldId id="347" r:id="rId18"/>
    <p:sldId id="348" r:id="rId19"/>
    <p:sldId id="34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FB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A29F4F-9AAE-402F-92E9-F3459A720658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33864-E33C-4006-A761-10E97AAE56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615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66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 altLang="en-US" smtClean="0"/>
          </a:p>
        </p:txBody>
      </p:sp>
      <p:sp>
        <p:nvSpPr>
          <p:cNvPr id="196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2F881C3-7A6B-42C1-928A-CA01679E2BAA}" type="slidenum">
              <a:rPr lang="en-IN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I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6/28/2021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asu.org.in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745038"/>
            <a:ext cx="5943600" cy="2092325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pt-BR" sz="24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Dr. AJIT KUMAR</a:t>
            </a:r>
          </a:p>
          <a:p>
            <a:pPr algn="ctr" eaLnBrk="1" hangingPunct="1">
              <a:lnSpc>
                <a:spcPct val="80000"/>
              </a:lnSpc>
              <a:defRPr/>
            </a:pPr>
            <a:endParaRPr lang="en-US" sz="2400" b="1" dirty="0" smtClean="0">
              <a:solidFill>
                <a:srgbClr val="FFFF00"/>
              </a:solidFill>
              <a:latin typeface="Arial Black" panose="020B0A04020102020204" pitchFamily="34" charset="0"/>
            </a:endParaRPr>
          </a:p>
          <a:p>
            <a:pPr algn="ctr" eaLnBrk="1" hangingPunct="1">
              <a:lnSpc>
                <a:spcPct val="80000"/>
              </a:lnSpc>
              <a:defRPr/>
            </a:pPr>
            <a:r>
              <a:rPr lang="en-US" sz="24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Department of Veterinary  Veterinary Parasitology</a:t>
            </a:r>
          </a:p>
          <a:p>
            <a:pPr algn="ctr" eaLnBrk="1" hangingPunct="1">
              <a:lnSpc>
                <a:spcPct val="80000"/>
              </a:lnSpc>
              <a:defRPr/>
            </a:pPr>
            <a:r>
              <a:rPr lang="en-US" sz="24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Bihar Veterinary College</a:t>
            </a:r>
          </a:p>
          <a:p>
            <a:pPr algn="ctr" eaLnBrk="1" hangingPunct="1">
              <a:lnSpc>
                <a:spcPct val="80000"/>
              </a:lnSpc>
              <a:defRPr/>
            </a:pPr>
            <a:r>
              <a:rPr lang="en-US" sz="24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Bihar Animal Sciences University</a:t>
            </a:r>
          </a:p>
          <a:p>
            <a:pPr algn="ctr" eaLnBrk="1" hangingPunct="1">
              <a:lnSpc>
                <a:spcPct val="80000"/>
              </a:lnSpc>
              <a:defRPr/>
            </a:pPr>
            <a:r>
              <a:rPr lang="en-US" sz="2400" b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Patna-800014</a:t>
            </a: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2209800" y="1867043"/>
            <a:ext cx="5105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dirty="0" smtClean="0">
                <a:solidFill>
                  <a:srgbClr val="FFC000"/>
                </a:solidFill>
                <a:latin typeface="Arial Rounded MT Bold" pitchFamily="34" charset="0"/>
              </a:rPr>
              <a:t>Family: </a:t>
            </a:r>
            <a:r>
              <a:rPr lang="en-US" altLang="en-US" b="1" dirty="0" err="1" smtClean="0">
                <a:solidFill>
                  <a:srgbClr val="FFC000"/>
                </a:solidFill>
                <a:latin typeface="Arial Rounded MT Bold" pitchFamily="34" charset="0"/>
              </a:rPr>
              <a:t>Paragonimidae</a:t>
            </a:r>
            <a:endParaRPr lang="en-US" altLang="en-US" b="1" dirty="0">
              <a:solidFill>
                <a:srgbClr val="FFC000"/>
              </a:solidFill>
              <a:latin typeface="Arial Rounded MT Bold" pitchFamily="34" charset="0"/>
            </a:endParaRPr>
          </a:p>
        </p:txBody>
      </p:sp>
      <p:pic>
        <p:nvPicPr>
          <p:cNvPr id="2052" name="Picture 9" descr="Bihar Animal Sciences University | बिहार पशु विज्ञान विश्वविद्यालय">
            <a:hlinkClick r:id="rId3" tooltip="&quot;Bihar Animal Sciences University | बिहार पशु विज्ञान विश्वविद्यालय - &quot;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050" y="265113"/>
            <a:ext cx="1149350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0" descr="Colour Logofina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8575" y="212725"/>
            <a:ext cx="1100138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2822145801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Symptoms of P. </a:t>
            </a:r>
            <a:r>
              <a:rPr lang="en-US" sz="3600" dirty="0" err="1" smtClean="0"/>
              <a:t>westermanii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FF0000"/>
                </a:solidFill>
                <a:latin typeface="Arial Black" pitchFamily="34" charset="0"/>
              </a:rPr>
              <a:t>Rusty </a:t>
            </a:r>
            <a:r>
              <a:rPr lang="en-US" b="1" dirty="0" err="1" smtClean="0">
                <a:solidFill>
                  <a:srgbClr val="FF0000"/>
                </a:solidFill>
                <a:latin typeface="Arial Black" pitchFamily="34" charset="0"/>
              </a:rPr>
              <a:t>colour</a:t>
            </a:r>
            <a:r>
              <a:rPr lang="en-US" b="1" dirty="0" smtClean="0">
                <a:solidFill>
                  <a:srgbClr val="FF0000"/>
                </a:solidFill>
                <a:latin typeface="Arial Black" pitchFamily="34" charset="0"/>
              </a:rPr>
              <a:t> sputum</a:t>
            </a:r>
            <a:r>
              <a:rPr lang="en-US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dirty="0" smtClean="0">
                <a:latin typeface="Arial Black" pitchFamily="34" charset="0"/>
              </a:rPr>
              <a:t>which is similar to those of bronchial cough with </a:t>
            </a:r>
            <a:r>
              <a:rPr lang="en-US" dirty="0" smtClean="0">
                <a:solidFill>
                  <a:srgbClr val="FFFF00"/>
                </a:solidFill>
                <a:latin typeface="Arial Black" pitchFamily="34" charset="0"/>
              </a:rPr>
              <a:t>thick sputum containing a little blood and the eggs of the parasites, 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FFFF00"/>
                </a:solidFill>
                <a:latin typeface="Arial Black" pitchFamily="34" charset="0"/>
              </a:rPr>
              <a:t>sneezing</a:t>
            </a:r>
          </a:p>
          <a:p>
            <a:pPr algn="just">
              <a:buFont typeface="Wingdings" pitchFamily="2" charset="2"/>
              <a:buChar char="Ø"/>
            </a:pPr>
            <a:endParaRPr lang="en-US" dirty="0" smtClean="0">
              <a:latin typeface="Arial Black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FFC000"/>
                </a:solidFill>
                <a:latin typeface="Arial Black" pitchFamily="34" charset="0"/>
              </a:rPr>
              <a:t>Haemoptysis</a:t>
            </a:r>
            <a:r>
              <a:rPr lang="en-US" dirty="0" smtClean="0">
                <a:latin typeface="Arial Black" pitchFamily="34" charset="0"/>
              </a:rPr>
              <a:t> following paroxysmal coughing. </a:t>
            </a:r>
          </a:p>
          <a:p>
            <a:pPr algn="just"/>
            <a:endParaRPr lang="en-US" i="1" dirty="0" smtClean="0">
              <a:latin typeface="Arial Black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Arial Black" pitchFamily="34" charset="0"/>
              </a:rPr>
              <a:t>In man causes cerebral </a:t>
            </a:r>
            <a:r>
              <a:rPr lang="en-US" dirty="0" err="1" smtClean="0">
                <a:latin typeface="Arial Black" pitchFamily="34" charset="0"/>
              </a:rPr>
              <a:t>paragonimiasis</a:t>
            </a:r>
            <a:r>
              <a:rPr lang="en-US" dirty="0" smtClean="0">
                <a:latin typeface="Arial Black" pitchFamily="34" charset="0"/>
              </a:rPr>
              <a:t> characteristically producing a </a:t>
            </a:r>
            <a:r>
              <a:rPr lang="en-US" dirty="0" err="1" smtClean="0">
                <a:latin typeface="Arial Black" pitchFamily="34" charset="0"/>
              </a:rPr>
              <a:t>Jacksonian</a:t>
            </a:r>
            <a:r>
              <a:rPr lang="en-US" dirty="0" smtClean="0">
                <a:latin typeface="Arial Black" pitchFamily="34" charset="0"/>
              </a:rPr>
              <a:t> type of epilepsy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Arial Black" pitchFamily="34" charset="0"/>
              </a:rPr>
              <a:t> </a:t>
            </a:r>
            <a:endParaRPr lang="en-US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Diagnosis of P. </a:t>
            </a:r>
            <a:r>
              <a:rPr lang="en-US" sz="3600" dirty="0" err="1" smtClean="0"/>
              <a:t>westermanii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6400800" cy="5791200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 Black" pitchFamily="34" charset="0"/>
              </a:rPr>
              <a:t>On the basis of 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Arial Black" pitchFamily="34" charset="0"/>
              </a:rPr>
              <a:t>Characteristic Clinical signs </a:t>
            </a:r>
            <a:r>
              <a:rPr lang="en-US" dirty="0" smtClean="0">
                <a:solidFill>
                  <a:srgbClr val="FFFF00"/>
                </a:solidFill>
                <a:latin typeface="Arial Black" pitchFamily="34" charset="0"/>
              </a:rPr>
              <a:t>(</a:t>
            </a:r>
            <a:r>
              <a:rPr lang="en-US" b="1" dirty="0" smtClean="0">
                <a:solidFill>
                  <a:srgbClr val="FFFF00"/>
                </a:solidFill>
                <a:latin typeface="Arial Black" pitchFamily="34" charset="0"/>
              </a:rPr>
              <a:t>Rusty </a:t>
            </a:r>
            <a:r>
              <a:rPr lang="en-US" b="1" dirty="0" err="1" smtClean="0">
                <a:solidFill>
                  <a:srgbClr val="FFFF00"/>
                </a:solidFill>
                <a:latin typeface="Arial Black" pitchFamily="34" charset="0"/>
              </a:rPr>
              <a:t>colour</a:t>
            </a:r>
            <a:r>
              <a:rPr lang="en-US" b="1" dirty="0" smtClean="0">
                <a:solidFill>
                  <a:srgbClr val="FFFF00"/>
                </a:solidFill>
                <a:latin typeface="Arial Black" pitchFamily="34" charset="0"/>
              </a:rPr>
              <a:t> sputum</a:t>
            </a:r>
            <a:r>
              <a:rPr lang="en-US" dirty="0" smtClean="0">
                <a:solidFill>
                  <a:srgbClr val="FFFF00"/>
                </a:solidFill>
                <a:latin typeface="Arial Black" pitchFamily="34" charset="0"/>
              </a:rPr>
              <a:t> )</a:t>
            </a:r>
          </a:p>
          <a:p>
            <a:pPr algn="just">
              <a:buFont typeface="Wingdings" pitchFamily="2" charset="2"/>
              <a:buChar char="v"/>
            </a:pPr>
            <a:endParaRPr lang="en-US" dirty="0" smtClean="0">
              <a:latin typeface="Arial Black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latin typeface="Arial Black" pitchFamily="34" charset="0"/>
              </a:rPr>
              <a:t>Microscopic examination of </a:t>
            </a:r>
            <a:r>
              <a:rPr lang="en-US" dirty="0" smtClean="0">
                <a:solidFill>
                  <a:srgbClr val="FFFF00"/>
                </a:solidFill>
                <a:latin typeface="Arial Black" pitchFamily="34" charset="0"/>
              </a:rPr>
              <a:t>sputum/ </a:t>
            </a:r>
            <a:r>
              <a:rPr lang="en-US" dirty="0" err="1" smtClean="0">
                <a:solidFill>
                  <a:srgbClr val="FFFF00"/>
                </a:solidFill>
                <a:latin typeface="Arial Black" pitchFamily="34" charset="0"/>
              </a:rPr>
              <a:t>faecal</a:t>
            </a:r>
            <a:r>
              <a:rPr lang="en-US" dirty="0" smtClean="0">
                <a:latin typeface="Arial Black" pitchFamily="34" charset="0"/>
              </a:rPr>
              <a:t> sample which reveals the presence of characteristic eggs of  </a:t>
            </a:r>
            <a:r>
              <a:rPr lang="en-US" i="1" dirty="0" err="1" smtClean="0">
                <a:latin typeface="Arial Black" pitchFamily="34" charset="0"/>
              </a:rPr>
              <a:t>Paragonimus</a:t>
            </a:r>
            <a:r>
              <a:rPr lang="en-US" i="1" dirty="0" smtClean="0">
                <a:latin typeface="Arial Black" pitchFamily="34" charset="0"/>
              </a:rPr>
              <a:t> </a:t>
            </a:r>
            <a:r>
              <a:rPr lang="en-US" i="1" dirty="0" err="1" smtClean="0">
                <a:latin typeface="Arial Black" pitchFamily="34" charset="0"/>
              </a:rPr>
              <a:t>westermanii</a:t>
            </a:r>
            <a:r>
              <a:rPr lang="en-US" dirty="0" smtClean="0">
                <a:latin typeface="Arial Black" pitchFamily="34" charset="0"/>
              </a:rPr>
              <a:t>.</a:t>
            </a:r>
          </a:p>
          <a:p>
            <a:pPr algn="just">
              <a:buFont typeface="Wingdings" pitchFamily="2" charset="2"/>
              <a:buChar char="v"/>
            </a:pPr>
            <a:endParaRPr lang="en-US" dirty="0" smtClean="0">
              <a:latin typeface="Arial Black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solidFill>
                  <a:srgbClr val="FFFF00"/>
                </a:solidFill>
                <a:latin typeface="Arial Black" pitchFamily="34" charset="0"/>
              </a:rPr>
              <a:t>Eggs are yellowish-brown in </a:t>
            </a:r>
            <a:r>
              <a:rPr lang="en-US" dirty="0" err="1" smtClean="0">
                <a:solidFill>
                  <a:srgbClr val="FFFF00"/>
                </a:solidFill>
                <a:latin typeface="Arial Black" pitchFamily="34" charset="0"/>
              </a:rPr>
              <a:t>colour</a:t>
            </a:r>
            <a:r>
              <a:rPr lang="en-US" dirty="0" smtClean="0">
                <a:solidFill>
                  <a:srgbClr val="FFFF00"/>
                </a:solidFill>
                <a:latin typeface="Arial Black" pitchFamily="34" charset="0"/>
              </a:rPr>
              <a:t>, </a:t>
            </a:r>
            <a:r>
              <a:rPr lang="en-US" dirty="0" err="1" smtClean="0">
                <a:solidFill>
                  <a:srgbClr val="FFFF00"/>
                </a:solidFill>
                <a:latin typeface="Arial Black" pitchFamily="34" charset="0"/>
              </a:rPr>
              <a:t>operculated</a:t>
            </a:r>
            <a:r>
              <a:rPr lang="en-US" dirty="0" smtClean="0">
                <a:solidFill>
                  <a:srgbClr val="FFFF00"/>
                </a:solidFill>
                <a:latin typeface="Arial Black" pitchFamily="34" charset="0"/>
              </a:rPr>
              <a:t> and the shell is thickened at the pole opposite this.</a:t>
            </a:r>
          </a:p>
          <a:p>
            <a:pPr lvl="0" algn="just">
              <a:buFont typeface="Wingdings" pitchFamily="2" charset="2"/>
              <a:buChar char="v"/>
            </a:pPr>
            <a:r>
              <a:rPr lang="en-US" dirty="0" smtClean="0">
                <a:solidFill>
                  <a:srgbClr val="FFFF00"/>
                </a:solidFill>
                <a:latin typeface="Arial Black" pitchFamily="34" charset="0"/>
              </a:rPr>
              <a:t>.</a:t>
            </a:r>
            <a:endParaRPr lang="en-US" dirty="0">
              <a:solidFill>
                <a:srgbClr val="FFFF00"/>
              </a:solidFill>
              <a:latin typeface="Arial Black" pitchFamily="34" charset="0"/>
            </a:endParaRPr>
          </a:p>
        </p:txBody>
      </p:sp>
      <p:pic>
        <p:nvPicPr>
          <p:cNvPr id="6146" name="Picture 2" descr="H:\New Folder\egg p.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1066800"/>
            <a:ext cx="1676400" cy="1905000"/>
          </a:xfrm>
          <a:prstGeom prst="rect">
            <a:avLst/>
          </a:prstGeom>
          <a:noFill/>
        </p:spPr>
      </p:pic>
      <p:pic>
        <p:nvPicPr>
          <p:cNvPr id="6147" name="Picture 3" descr="H:\New Folder\images.jpoperculated eg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3581400"/>
            <a:ext cx="1828800" cy="272415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Treatment of P. </a:t>
            </a:r>
            <a:r>
              <a:rPr lang="en-US" sz="3600" dirty="0" err="1" smtClean="0"/>
              <a:t>westermanii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6400800" cy="5791200"/>
          </a:xfrm>
        </p:spPr>
        <p:txBody>
          <a:bodyPr>
            <a:normAutofit/>
          </a:bodyPr>
          <a:lstStyle/>
          <a:p>
            <a:pPr algn="just"/>
            <a:endParaRPr lang="en-US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dirty="0" err="1" smtClean="0">
                <a:solidFill>
                  <a:srgbClr val="FFFF00"/>
                </a:solidFill>
                <a:latin typeface="Arial Black" pitchFamily="34" charset="0"/>
              </a:rPr>
              <a:t>Albendazole</a:t>
            </a:r>
            <a:r>
              <a:rPr lang="en-US" dirty="0" smtClean="0">
                <a:solidFill>
                  <a:srgbClr val="FFFF00"/>
                </a:solidFill>
                <a:latin typeface="Arial Black" pitchFamily="34" charset="0"/>
              </a:rPr>
              <a:t> @ 5-100 mg/kg/day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solidFill>
                  <a:srgbClr val="FFFF00"/>
                </a:solidFill>
                <a:latin typeface="Arial Black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 Black" pitchFamily="34" charset="0"/>
              </a:rPr>
              <a:t>Niclofon</a:t>
            </a:r>
            <a:r>
              <a:rPr lang="en-US" dirty="0" smtClean="0">
                <a:solidFill>
                  <a:srgbClr val="FFFF00"/>
                </a:solidFill>
                <a:latin typeface="Arial Black" pitchFamily="34" charset="0"/>
              </a:rPr>
              <a:t> @ 1mg/kg b. wt daily 	for 3 consecutive days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err="1" smtClean="0">
                <a:solidFill>
                  <a:srgbClr val="FFFF00"/>
                </a:solidFill>
                <a:latin typeface="Arial Black" pitchFamily="34" charset="0"/>
              </a:rPr>
              <a:t>Bithionol</a:t>
            </a:r>
            <a:r>
              <a:rPr lang="en-US" dirty="0" smtClean="0">
                <a:solidFill>
                  <a:srgbClr val="FFFF00"/>
                </a:solidFill>
                <a:latin typeface="Arial Black" pitchFamily="34" charset="0"/>
              </a:rPr>
              <a:t>@ 100mg/kg b. wt 	daily for 7 days</a:t>
            </a:r>
          </a:p>
          <a:p>
            <a:pPr algn="just"/>
            <a:r>
              <a:rPr lang="en-US" dirty="0" smtClean="0">
                <a:solidFill>
                  <a:srgbClr val="C00000"/>
                </a:solidFill>
                <a:latin typeface="Arial Black" pitchFamily="34" charset="0"/>
              </a:rPr>
              <a:t>Control: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 smtClean="0">
                <a:latin typeface="Arial Black" pitchFamily="34" charset="0"/>
              </a:rPr>
              <a:t>Uncooked or raw crabs should not be eaten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 smtClean="0">
                <a:latin typeface="Arial Black" pitchFamily="34" charset="0"/>
              </a:rPr>
              <a:t>Destruction of snails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 smtClean="0">
                <a:latin typeface="Arial Black" pitchFamily="34" charset="0"/>
              </a:rPr>
              <a:t>Improving sanitary measures</a:t>
            </a:r>
          </a:p>
          <a:p>
            <a:pPr algn="just"/>
            <a:endParaRPr lang="en-US" dirty="0" smtClean="0">
              <a:latin typeface="Arial Black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Family: </a:t>
            </a:r>
            <a:r>
              <a:rPr lang="en-US" sz="3600" dirty="0" err="1" smtClean="0"/>
              <a:t>Prosthogonimidae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FFC000"/>
                </a:solidFill>
                <a:latin typeface="Arial Black" pitchFamily="34" charset="0"/>
              </a:rPr>
              <a:t>Spiny cuticle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FFC000"/>
                </a:solidFill>
                <a:latin typeface="Arial Black" pitchFamily="34" charset="0"/>
              </a:rPr>
              <a:t>Tapering </a:t>
            </a:r>
            <a:r>
              <a:rPr lang="en-US" dirty="0" err="1" smtClean="0">
                <a:solidFill>
                  <a:srgbClr val="FFC000"/>
                </a:solidFill>
                <a:latin typeface="Arial Black" pitchFamily="34" charset="0"/>
              </a:rPr>
              <a:t>anteriorly</a:t>
            </a:r>
            <a:r>
              <a:rPr lang="en-US" dirty="0" smtClean="0">
                <a:solidFill>
                  <a:srgbClr val="FFC000"/>
                </a:solidFill>
                <a:latin typeface="Arial Black" pitchFamily="34" charset="0"/>
              </a:rPr>
              <a:t> and rounded </a:t>
            </a:r>
            <a:r>
              <a:rPr lang="en-US" dirty="0" err="1" smtClean="0">
                <a:solidFill>
                  <a:srgbClr val="FFC000"/>
                </a:solidFill>
                <a:latin typeface="Arial Black" pitchFamily="34" charset="0"/>
              </a:rPr>
              <a:t>posteriorly</a:t>
            </a:r>
            <a:endParaRPr lang="en-US" dirty="0" smtClean="0">
              <a:solidFill>
                <a:srgbClr val="FFC000"/>
              </a:solidFill>
              <a:latin typeface="Arial Black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FFC000"/>
                </a:solidFill>
                <a:latin typeface="Arial Black" pitchFamily="34" charset="0"/>
              </a:rPr>
              <a:t>Broad </a:t>
            </a:r>
            <a:r>
              <a:rPr lang="en-US" dirty="0" err="1" smtClean="0">
                <a:solidFill>
                  <a:srgbClr val="FFC000"/>
                </a:solidFill>
                <a:latin typeface="Arial Black" pitchFamily="34" charset="0"/>
              </a:rPr>
              <a:t>posteriorly</a:t>
            </a:r>
            <a:endParaRPr lang="en-US" dirty="0" smtClean="0">
              <a:solidFill>
                <a:srgbClr val="FFC000"/>
              </a:solidFill>
              <a:latin typeface="Arial Black" pitchFamily="34" charset="0"/>
            </a:endParaRPr>
          </a:p>
          <a:p>
            <a:pPr algn="just"/>
            <a:endParaRPr lang="en-US" dirty="0" smtClean="0">
              <a:latin typeface="Arial Black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FFFF00"/>
                </a:solidFill>
                <a:latin typeface="Arial Black" pitchFamily="34" charset="0"/>
              </a:rPr>
              <a:t>much </a:t>
            </a:r>
            <a:r>
              <a:rPr lang="en-US" dirty="0" err="1" smtClean="0">
                <a:solidFill>
                  <a:srgbClr val="FFFF00"/>
                </a:solidFill>
                <a:latin typeface="Arial Black" pitchFamily="34" charset="0"/>
              </a:rPr>
              <a:t>lobulated</a:t>
            </a:r>
            <a:r>
              <a:rPr lang="en-US" dirty="0" smtClean="0">
                <a:solidFill>
                  <a:srgbClr val="FFFF00"/>
                </a:solidFill>
                <a:latin typeface="Arial Black" pitchFamily="34" charset="0"/>
              </a:rPr>
              <a:t> ovary and </a:t>
            </a:r>
            <a:r>
              <a:rPr lang="en-US" dirty="0" err="1" smtClean="0">
                <a:solidFill>
                  <a:srgbClr val="FFFF00"/>
                </a:solidFill>
                <a:latin typeface="Arial Black" pitchFamily="34" charset="0"/>
              </a:rPr>
              <a:t>vitellaria</a:t>
            </a:r>
            <a:r>
              <a:rPr lang="en-US" dirty="0" smtClean="0">
                <a:solidFill>
                  <a:srgbClr val="FFFF00"/>
                </a:solidFill>
                <a:latin typeface="Arial Black" pitchFamily="34" charset="0"/>
              </a:rPr>
              <a:t> like 	bunches of grapes lie in the lateral field.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FFFF00"/>
                </a:solidFill>
                <a:latin typeface="Arial Black" pitchFamily="34" charset="0"/>
              </a:rPr>
              <a:t>Genital pore situated next to the oral sucker</a:t>
            </a:r>
          </a:p>
          <a:p>
            <a:pPr algn="just"/>
            <a:endParaRPr lang="en-US" dirty="0" smtClean="0">
              <a:latin typeface="Arial Black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  <a:latin typeface="Arial Black" pitchFamily="34" charset="0"/>
              </a:rPr>
              <a:t>Oval testes lie horizontal at the middle of 	the 	body</a:t>
            </a:r>
          </a:p>
          <a:p>
            <a:pPr algn="just"/>
            <a:endParaRPr lang="en-US" dirty="0" smtClean="0">
              <a:latin typeface="Arial Black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002060"/>
                </a:solidFill>
                <a:latin typeface="Arial Black" pitchFamily="34" charset="0"/>
              </a:rPr>
              <a:t>Redia</a:t>
            </a:r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 stage absent. </a:t>
            </a:r>
          </a:p>
          <a:p>
            <a:pPr algn="just">
              <a:buFont typeface="Wingdings" pitchFamily="2" charset="2"/>
              <a:buChar char="Ø"/>
            </a:pPr>
            <a:endParaRPr lang="en-US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Family : : </a:t>
            </a:r>
            <a:r>
              <a:rPr lang="en-US" dirty="0" err="1" smtClean="0"/>
              <a:t>Prosthogonimidae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endParaRPr lang="en-US" dirty="0">
              <a:latin typeface="Arial Black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1219200"/>
          <a:ext cx="9144001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521463"/>
                <a:gridCol w="2393044"/>
                <a:gridCol w="1896494"/>
                <a:gridCol w="1504200"/>
              </a:tblGrid>
              <a:tr h="112165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 Black" pitchFamily="34" charset="0"/>
                        </a:rPr>
                        <a:t>Species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 Black" pitchFamily="34" charset="0"/>
                        </a:rPr>
                        <a:t>Final host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 Black" pitchFamily="34" charset="0"/>
                        </a:rPr>
                        <a:t>Intermediate host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 Black" pitchFamily="34" charset="0"/>
                        </a:rPr>
                        <a:t>2</a:t>
                      </a:r>
                      <a:r>
                        <a:rPr lang="en-US" baseline="30000" dirty="0" smtClean="0">
                          <a:latin typeface="Arial Black" pitchFamily="34" charset="0"/>
                        </a:rPr>
                        <a:t>nd</a:t>
                      </a:r>
                      <a:r>
                        <a:rPr lang="en-US" baseline="0" dirty="0" smtClean="0">
                          <a:latin typeface="Arial Black" pitchFamily="34" charset="0"/>
                        </a:rPr>
                        <a:t> intermediate host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 Black" pitchFamily="34" charset="0"/>
                        </a:rPr>
                        <a:t>Location 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682054">
                <a:tc>
                  <a:txBody>
                    <a:bodyPr/>
                    <a:lstStyle/>
                    <a:p>
                      <a:r>
                        <a:rPr kumimoji="0" lang="en-US" sz="1800" i="1" kern="1200" dirty="0" err="1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Prosthogonimus</a:t>
                      </a:r>
                      <a:r>
                        <a:rPr kumimoji="0" lang="en-US" sz="1800" i="1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i="1" kern="1200" dirty="0" err="1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ovatus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</a:t>
                      </a:r>
                      <a:endParaRPr lang="en-US" i="1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Domestic fowl &amp; Geese.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i="1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Bithynia </a:t>
                      </a:r>
                      <a:r>
                        <a:rPr kumimoji="0" lang="en-US" sz="1800" i="1" kern="1200" dirty="0" err="1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leachi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&amp; </a:t>
                      </a:r>
                      <a:r>
                        <a:rPr kumimoji="0" lang="en-US" sz="1800" i="1" kern="1200" dirty="0" err="1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Gyraulus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spp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Nymphal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(naiads) stage of dragon fly ( </a:t>
                      </a:r>
                      <a:r>
                        <a:rPr kumimoji="0" lang="en-US" sz="1800" i="1" kern="1200" dirty="0" err="1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Sympatrum</a:t>
                      </a:r>
                      <a:r>
                        <a:rPr kumimoji="0" lang="en-US" sz="1800" i="1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i="1" kern="1200" dirty="0" err="1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decoloratum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)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Bursa of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Fabricius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&amp; Oviduct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1835090">
                <a:tc>
                  <a:txBody>
                    <a:bodyPr/>
                    <a:lstStyle/>
                    <a:p>
                      <a:r>
                        <a:rPr kumimoji="0" lang="en-US" sz="1800" i="1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P. </a:t>
                      </a:r>
                      <a:r>
                        <a:rPr kumimoji="0" lang="en-US" sz="1800" i="1" kern="1200" dirty="0" err="1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pellucidus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-do-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-do-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Arial Black" pitchFamily="34" charset="0"/>
                        </a:rPr>
                        <a:t>-do-</a:t>
                      </a:r>
                    </a:p>
                    <a:p>
                      <a:endParaRPr lang="en-US" dirty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Arial Black" pitchFamily="34" charset="0"/>
                        </a:rPr>
                        <a:t>-do-</a:t>
                      </a:r>
                    </a:p>
                    <a:p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838200"/>
          </a:xfrm>
        </p:spPr>
        <p:txBody>
          <a:bodyPr>
            <a:noAutofit/>
          </a:bodyPr>
          <a:lstStyle/>
          <a:p>
            <a:r>
              <a:rPr lang="en-US" sz="2800" dirty="0" err="1" smtClean="0">
                <a:latin typeface="Arial Black" pitchFamily="34" charset="0"/>
              </a:rPr>
              <a:t>Paragonimus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westermanii</a:t>
            </a:r>
            <a:endParaRPr lang="en-US" sz="2800" dirty="0"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838200"/>
            <a:ext cx="9144000" cy="6019800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n-US" dirty="0" smtClean="0">
                <a:solidFill>
                  <a:srgbClr val="FFFF00"/>
                </a:solidFill>
                <a:latin typeface="Arial Black" pitchFamily="34" charset="0"/>
              </a:rPr>
              <a:t>Common name: </a:t>
            </a:r>
            <a:r>
              <a:rPr lang="en-US" dirty="0" err="1" smtClean="0">
                <a:latin typeface="Arial Black" pitchFamily="34" charset="0"/>
              </a:rPr>
              <a:t>Oviducal</a:t>
            </a:r>
            <a:r>
              <a:rPr lang="en-US" dirty="0" smtClean="0">
                <a:latin typeface="Arial Black" pitchFamily="34" charset="0"/>
              </a:rPr>
              <a:t> fluke or Oviduct 				fluke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>
                <a:solidFill>
                  <a:srgbClr val="FFFF00"/>
                </a:solidFill>
                <a:latin typeface="Arial Black" pitchFamily="34" charset="0"/>
              </a:rPr>
              <a:t>Final host- </a:t>
            </a:r>
            <a:r>
              <a:rPr lang="en-US" dirty="0" smtClean="0">
                <a:latin typeface="Arial Black" pitchFamily="34" charset="0"/>
              </a:rPr>
              <a:t>Domestic fowl &amp; Geese</a:t>
            </a:r>
            <a:r>
              <a:rPr lang="en-US" dirty="0" smtClean="0">
                <a:solidFill>
                  <a:schemeClr val="dk1"/>
                </a:solidFill>
                <a:latin typeface="Arial Black" pitchFamily="34" charset="0"/>
              </a:rPr>
              <a:t>.</a:t>
            </a:r>
            <a:endParaRPr lang="en-US" dirty="0" smtClean="0">
              <a:latin typeface="Arial Black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dirty="0" smtClean="0">
                <a:solidFill>
                  <a:srgbClr val="FFFF00"/>
                </a:solidFill>
                <a:latin typeface="Arial Black" pitchFamily="34" charset="0"/>
              </a:rPr>
              <a:t>1</a:t>
            </a:r>
            <a:r>
              <a:rPr lang="en-US" baseline="30000" dirty="0" smtClean="0">
                <a:solidFill>
                  <a:srgbClr val="FFFF00"/>
                </a:solidFill>
                <a:latin typeface="Arial Black" pitchFamily="34" charset="0"/>
              </a:rPr>
              <a:t>st</a:t>
            </a:r>
            <a:r>
              <a:rPr lang="en-US" dirty="0" smtClean="0">
                <a:solidFill>
                  <a:srgbClr val="FFFF00"/>
                </a:solidFill>
                <a:latin typeface="Arial Black" pitchFamily="34" charset="0"/>
              </a:rPr>
              <a:t> Intermediate host:-</a:t>
            </a:r>
            <a:r>
              <a:rPr lang="pt-BR" i="1" dirty="0" smtClean="0">
                <a:solidFill>
                  <a:srgbClr val="FFFF00"/>
                </a:solidFill>
                <a:latin typeface="Arial Black" pitchFamily="34" charset="0"/>
              </a:rPr>
              <a:t> </a:t>
            </a:r>
            <a:r>
              <a:rPr lang="en-US" i="1" dirty="0" smtClean="0">
                <a:latin typeface="Arial Black" pitchFamily="34" charset="0"/>
              </a:rPr>
              <a:t>Bithynia </a:t>
            </a:r>
            <a:r>
              <a:rPr lang="en-US" i="1" dirty="0" err="1" smtClean="0">
                <a:latin typeface="Arial Black" pitchFamily="34" charset="0"/>
              </a:rPr>
              <a:t>leachi</a:t>
            </a:r>
            <a:r>
              <a:rPr lang="en-US" dirty="0" smtClean="0">
                <a:latin typeface="Arial Black" pitchFamily="34" charset="0"/>
              </a:rPr>
              <a:t> &amp; 	</a:t>
            </a:r>
            <a:r>
              <a:rPr lang="en-US" i="1" dirty="0" err="1" smtClean="0">
                <a:latin typeface="Arial Black" pitchFamily="34" charset="0"/>
              </a:rPr>
              <a:t>Gyraulus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spp</a:t>
            </a:r>
            <a:r>
              <a:rPr lang="pt-BR" dirty="0" smtClean="0">
                <a:solidFill>
                  <a:schemeClr val="dk1"/>
                </a:solidFill>
                <a:latin typeface="Arial Black" pitchFamily="34" charset="0"/>
              </a:rPr>
              <a:t> </a:t>
            </a:r>
            <a:r>
              <a:rPr lang="pt-BR" dirty="0" smtClean="0">
                <a:latin typeface="Arial Black" pitchFamily="34" charset="0"/>
              </a:rPr>
              <a:t>(snails)</a:t>
            </a:r>
          </a:p>
          <a:p>
            <a:pPr algn="just">
              <a:buFont typeface="Wingdings" pitchFamily="2" charset="2"/>
              <a:buChar char="ü"/>
            </a:pPr>
            <a:r>
              <a:rPr lang="pt-BR" dirty="0" smtClean="0">
                <a:solidFill>
                  <a:srgbClr val="FFFF00"/>
                </a:solidFill>
                <a:latin typeface="Arial Black" pitchFamily="34" charset="0"/>
              </a:rPr>
              <a:t>2nd Intermediate host: </a:t>
            </a:r>
            <a:r>
              <a:rPr lang="en-US" dirty="0" err="1" smtClean="0">
                <a:latin typeface="Arial Black" pitchFamily="34" charset="0"/>
              </a:rPr>
              <a:t>Nymphal</a:t>
            </a:r>
            <a:r>
              <a:rPr lang="en-US" dirty="0" smtClean="0">
                <a:latin typeface="Arial Black" pitchFamily="34" charset="0"/>
              </a:rPr>
              <a:t> (naiads) 						stage of dragon fly </a:t>
            </a:r>
          </a:p>
          <a:p>
            <a:pPr algn="just"/>
            <a:r>
              <a:rPr lang="en-US" dirty="0" smtClean="0">
                <a:latin typeface="Arial Black" pitchFamily="34" charset="0"/>
              </a:rPr>
              <a:t>			( </a:t>
            </a:r>
            <a:r>
              <a:rPr lang="en-US" i="1" dirty="0" err="1" smtClean="0">
                <a:latin typeface="Arial Black" pitchFamily="34" charset="0"/>
              </a:rPr>
              <a:t>Sympatrum</a:t>
            </a:r>
            <a:r>
              <a:rPr lang="en-US" i="1" dirty="0" smtClean="0">
                <a:latin typeface="Arial Black" pitchFamily="34" charset="0"/>
              </a:rPr>
              <a:t> 	</a:t>
            </a:r>
            <a:r>
              <a:rPr lang="en-US" i="1" dirty="0" err="1" smtClean="0">
                <a:latin typeface="Arial Black" pitchFamily="34" charset="0"/>
              </a:rPr>
              <a:t>decoloratum</a:t>
            </a:r>
            <a:r>
              <a:rPr lang="en-US" dirty="0" smtClean="0">
                <a:latin typeface="Arial Black" pitchFamily="34" charset="0"/>
              </a:rPr>
              <a:t>)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>
                <a:solidFill>
                  <a:srgbClr val="FFFF00"/>
                </a:solidFill>
                <a:latin typeface="Arial Black" pitchFamily="34" charset="0"/>
              </a:rPr>
              <a:t>Infective stage:-</a:t>
            </a:r>
            <a:r>
              <a:rPr lang="en-US" dirty="0" err="1" smtClean="0">
                <a:latin typeface="Arial Black" pitchFamily="34" charset="0"/>
              </a:rPr>
              <a:t>Metacercaria</a:t>
            </a:r>
            <a:r>
              <a:rPr lang="en-US" dirty="0" smtClean="0">
                <a:latin typeface="Arial Black" pitchFamily="34" charset="0"/>
              </a:rPr>
              <a:t> infected naiad 				or the adult fly.</a:t>
            </a:r>
            <a:endParaRPr lang="en-US" b="1" dirty="0" smtClean="0">
              <a:solidFill>
                <a:srgbClr val="FFFF00"/>
              </a:solidFill>
              <a:latin typeface="Arial Black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b="1" dirty="0" smtClean="0">
                <a:solidFill>
                  <a:srgbClr val="FFFF00"/>
                </a:solidFill>
                <a:latin typeface="Arial Black" pitchFamily="34" charset="0"/>
              </a:rPr>
              <a:t>Mode of infection</a:t>
            </a:r>
            <a:r>
              <a:rPr lang="en-US" b="1" dirty="0" smtClean="0">
                <a:latin typeface="Arial Black" pitchFamily="34" charset="0"/>
              </a:rPr>
              <a:t>: by ingestion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>
                <a:solidFill>
                  <a:srgbClr val="FFFF00"/>
                </a:solidFill>
                <a:latin typeface="Arial Black" pitchFamily="34" charset="0"/>
              </a:rPr>
              <a:t>Location: - Bursa of </a:t>
            </a:r>
            <a:r>
              <a:rPr lang="en-US" dirty="0" err="1" smtClean="0">
                <a:solidFill>
                  <a:srgbClr val="FFFF00"/>
                </a:solidFill>
                <a:latin typeface="Arial Black" pitchFamily="34" charset="0"/>
              </a:rPr>
              <a:t>Fabricius</a:t>
            </a:r>
            <a:r>
              <a:rPr lang="en-US" dirty="0" smtClean="0">
                <a:solidFill>
                  <a:srgbClr val="FFFF00"/>
                </a:solidFill>
                <a:latin typeface="Arial Black" pitchFamily="34" charset="0"/>
              </a:rPr>
              <a:t> , Oviduct</a:t>
            </a:r>
            <a:endParaRPr lang="en-US" dirty="0" smtClean="0">
              <a:latin typeface="Arial Black" pitchFamily="34" charset="0"/>
            </a:endParaRPr>
          </a:p>
          <a:p>
            <a:pPr algn="just">
              <a:buFont typeface="Wingdings" pitchFamily="2" charset="2"/>
              <a:buChar char="ü"/>
            </a:pPr>
            <a:endParaRPr lang="en-US" b="1" dirty="0" smtClean="0">
              <a:solidFill>
                <a:srgbClr val="FFFF00"/>
              </a:solidFill>
              <a:latin typeface="Arial Black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b="1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3188"/>
            <a:ext cx="9144000" cy="646112"/>
          </a:xfrm>
          <a:gradFill rotWithShape="1">
            <a:gsLst>
              <a:gs pos="0">
                <a:srgbClr val="E7FEBE"/>
              </a:gs>
              <a:gs pos="100000">
                <a:srgbClr val="F1FD9B"/>
              </a:gs>
            </a:gsLst>
            <a:lin ang="5400000" scaled="1"/>
          </a:gradFill>
          <a:ln w="63500" cmpd="thickThin"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 Rounded MT Bold" pitchFamily="34" charset="0"/>
              </a:rPr>
              <a:t>LIFE-CYCLE OF  P. OVATUS</a:t>
            </a:r>
            <a:endParaRPr lang="en-IN" sz="3600" dirty="0" smtClean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0" y="762000"/>
            <a:ext cx="9163050" cy="609600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q"/>
            </a:pPr>
            <a:endParaRPr lang="en-IN" b="1" dirty="0" smtClean="0">
              <a:solidFill>
                <a:srgbClr val="FFFFDB"/>
              </a:solidFill>
              <a:latin typeface="Arial Black" pitchFamily="34" charset="0"/>
            </a:endParaRPr>
          </a:p>
          <a:p>
            <a:pPr>
              <a:buFontTx/>
              <a:buNone/>
            </a:pPr>
            <a:r>
              <a:rPr lang="pt-BR" dirty="0" smtClean="0">
                <a:solidFill>
                  <a:srgbClr val="FFFF00"/>
                </a:solidFill>
                <a:latin typeface="Arial Black" pitchFamily="34" charset="0"/>
              </a:rPr>
              <a:t>Egg</a:t>
            </a:r>
            <a:r>
              <a:rPr lang="pt-BR" dirty="0" smtClean="0">
                <a:solidFill>
                  <a:srgbClr val="FFFF00"/>
                </a:solidFill>
              </a:rPr>
              <a:t>  </a:t>
            </a:r>
            <a:r>
              <a:rPr lang="pt-BR" dirty="0" smtClean="0">
                <a:solidFill>
                  <a:schemeClr val="bg1"/>
                </a:solidFill>
              </a:rPr>
              <a:t>                     </a:t>
            </a:r>
            <a:r>
              <a:rPr lang="pt-BR" b="1" dirty="0" smtClean="0">
                <a:solidFill>
                  <a:srgbClr val="FFFF00"/>
                </a:solidFill>
                <a:latin typeface="Arial Black" pitchFamily="34" charset="0"/>
              </a:rPr>
              <a:t>Miracidium</a:t>
            </a:r>
          </a:p>
          <a:p>
            <a:pPr>
              <a:buFontTx/>
              <a:buNone/>
            </a:pPr>
            <a:r>
              <a:rPr lang="pt-BR" dirty="0" smtClean="0">
                <a:solidFill>
                  <a:schemeClr val="bg1"/>
                </a:solidFill>
              </a:rPr>
              <a:t>                </a:t>
            </a:r>
          </a:p>
          <a:p>
            <a:pPr>
              <a:buFontTx/>
              <a:buNone/>
            </a:pPr>
            <a:r>
              <a:rPr lang="pt-BR" dirty="0" smtClean="0">
                <a:solidFill>
                  <a:schemeClr val="bg1"/>
                </a:solidFill>
              </a:rPr>
              <a:t>                       </a:t>
            </a:r>
          </a:p>
          <a:p>
            <a:pPr>
              <a:buFontTx/>
              <a:buNone/>
            </a:pPr>
            <a:r>
              <a:rPr lang="pt-BR" dirty="0" smtClean="0">
                <a:solidFill>
                  <a:srgbClr val="FFFF00"/>
                </a:solidFill>
              </a:rPr>
              <a:t>                                 </a:t>
            </a:r>
            <a:r>
              <a:rPr lang="pt-BR" b="1" dirty="0" smtClean="0">
                <a:solidFill>
                  <a:srgbClr val="FFFF00"/>
                </a:solidFill>
                <a:latin typeface="Arial Black" pitchFamily="34" charset="0"/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  <a:latin typeface="Arial Black" pitchFamily="34" charset="0"/>
              </a:rPr>
              <a:t>Sporocyst</a:t>
            </a:r>
            <a:r>
              <a:rPr lang="en-US" b="1" dirty="0" smtClean="0">
                <a:solidFill>
                  <a:srgbClr val="FFFF00"/>
                </a:solidFill>
                <a:latin typeface="Arial Black" pitchFamily="34" charset="0"/>
              </a:rPr>
              <a:t>   </a:t>
            </a:r>
          </a:p>
          <a:p>
            <a:pPr>
              <a:buFontTx/>
              <a:buNone/>
            </a:pPr>
            <a:r>
              <a:rPr lang="en-US" dirty="0" smtClean="0">
                <a:solidFill>
                  <a:schemeClr val="bg1"/>
                </a:solidFill>
              </a:rPr>
              <a:t>                    </a:t>
            </a:r>
          </a:p>
          <a:p>
            <a:pPr>
              <a:buFontTx/>
              <a:buNone/>
            </a:pPr>
            <a:r>
              <a:rPr lang="en-US" dirty="0" smtClean="0">
                <a:solidFill>
                  <a:schemeClr val="bg1"/>
                </a:solidFill>
              </a:rPr>
              <a:t>                          </a:t>
            </a:r>
          </a:p>
          <a:p>
            <a:pPr>
              <a:buFontTx/>
              <a:buNone/>
            </a:pPr>
            <a:r>
              <a:rPr lang="en-US" dirty="0" smtClean="0">
                <a:solidFill>
                  <a:srgbClr val="FFFF00"/>
                </a:solidFill>
              </a:rPr>
              <a:t>                                  </a:t>
            </a:r>
          </a:p>
          <a:p>
            <a:pPr>
              <a:buFontTx/>
              <a:buNone/>
            </a:pPr>
            <a:r>
              <a:rPr lang="en-US" dirty="0" smtClean="0">
                <a:solidFill>
                  <a:srgbClr val="FFFF00"/>
                </a:solidFill>
              </a:rPr>
              <a:t>				</a:t>
            </a:r>
            <a:r>
              <a:rPr lang="en-US" dirty="0" smtClean="0">
                <a:solidFill>
                  <a:srgbClr val="FFFF00"/>
                </a:solidFill>
                <a:latin typeface="Arial Black" pitchFamily="34" charset="0"/>
              </a:rPr>
              <a:t>Daughter</a:t>
            </a:r>
          </a:p>
          <a:p>
            <a:pPr>
              <a:buFontTx/>
              <a:buNone/>
            </a:pPr>
            <a:r>
              <a:rPr lang="en-US" dirty="0" smtClean="0">
                <a:solidFill>
                  <a:srgbClr val="FFFF00"/>
                </a:solidFill>
                <a:latin typeface="Arial Black" pitchFamily="34" charset="0"/>
              </a:rPr>
              <a:t>				</a:t>
            </a:r>
            <a:r>
              <a:rPr lang="en-US" dirty="0" err="1" smtClean="0">
                <a:solidFill>
                  <a:srgbClr val="FFFF00"/>
                </a:solidFill>
                <a:latin typeface="Arial Black" pitchFamily="34" charset="0"/>
              </a:rPr>
              <a:t>sporocyst</a:t>
            </a:r>
            <a:r>
              <a:rPr lang="en-US" dirty="0" smtClean="0">
                <a:solidFill>
                  <a:srgbClr val="FFFF00"/>
                </a:solidFill>
                <a:latin typeface="Arial Black" pitchFamily="34" charset="0"/>
              </a:rPr>
              <a:t>     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pPr>
              <a:buFontTx/>
              <a:buNone/>
            </a:pPr>
            <a:r>
              <a:rPr lang="en-US" dirty="0" smtClean="0">
                <a:solidFill>
                  <a:schemeClr val="bg1"/>
                </a:solidFill>
              </a:rPr>
              <a:t>                        </a:t>
            </a:r>
          </a:p>
          <a:p>
            <a:pPr>
              <a:buFontTx/>
              <a:buNone/>
            </a:pPr>
            <a:r>
              <a:rPr lang="en-US" dirty="0" smtClean="0">
                <a:solidFill>
                  <a:schemeClr val="bg1"/>
                </a:solidFill>
              </a:rPr>
              <a:t>                                     </a:t>
            </a:r>
            <a:r>
              <a:rPr lang="en-US" b="1" dirty="0" err="1" smtClean="0">
                <a:solidFill>
                  <a:srgbClr val="FFFF00"/>
                </a:solidFill>
                <a:latin typeface="Arial Black" pitchFamily="34" charset="0"/>
              </a:rPr>
              <a:t>Cercaria</a:t>
            </a:r>
            <a:r>
              <a:rPr lang="pt-BR" dirty="0" smtClean="0">
                <a:solidFill>
                  <a:schemeClr val="bg1"/>
                </a:solidFill>
              </a:rPr>
              <a:t>   </a:t>
            </a:r>
            <a:endParaRPr lang="en-IN" dirty="0" smtClean="0">
              <a:solidFill>
                <a:schemeClr val="bg1"/>
              </a:solidFill>
            </a:endParaRPr>
          </a:p>
          <a:p>
            <a:pPr>
              <a:buFontTx/>
              <a:buNone/>
            </a:pPr>
            <a:r>
              <a:rPr lang="pt-BR" dirty="0" smtClean="0">
                <a:solidFill>
                  <a:schemeClr val="bg1"/>
                </a:solidFill>
                <a:latin typeface="Arial Black" pitchFamily="34" charset="0"/>
              </a:rPr>
              <a:t>                                           	</a:t>
            </a:r>
          </a:p>
          <a:p>
            <a:pPr>
              <a:buFontTx/>
              <a:buNone/>
            </a:pPr>
            <a:r>
              <a:rPr lang="pt-BR" dirty="0" smtClean="0">
                <a:solidFill>
                  <a:schemeClr val="bg1"/>
                </a:solidFill>
                <a:latin typeface="Arial Black" pitchFamily="34" charset="0"/>
              </a:rPr>
              <a:t>					 </a:t>
            </a:r>
          </a:p>
          <a:p>
            <a:pPr>
              <a:buFontTx/>
              <a:buNone/>
            </a:pPr>
            <a:r>
              <a:rPr lang="pt-BR" sz="2800" dirty="0" smtClean="0">
                <a:latin typeface="Arial Black" pitchFamily="34" charset="0"/>
              </a:rPr>
              <a:t>cercaria emerge fromsnail &amp; enter </a:t>
            </a:r>
            <a:r>
              <a:rPr lang="pt-BR" sz="2800" dirty="0" smtClean="0">
                <a:solidFill>
                  <a:srgbClr val="FFFF00"/>
                </a:solidFill>
                <a:latin typeface="Arial Black" pitchFamily="34" charset="0"/>
              </a:rPr>
              <a:t>dragon fly</a:t>
            </a:r>
          </a:p>
          <a:p>
            <a:pPr>
              <a:buFontTx/>
              <a:buNone/>
            </a:pPr>
            <a:endParaRPr lang="pt-BR" dirty="0" smtClean="0">
              <a:latin typeface="Arial Black" pitchFamily="34" charset="0"/>
            </a:endParaRPr>
          </a:p>
          <a:p>
            <a:pPr>
              <a:buFontTx/>
              <a:buNone/>
            </a:pPr>
            <a:r>
              <a:rPr lang="pt-BR" sz="2800" dirty="0" smtClean="0">
                <a:latin typeface="Arial Black" pitchFamily="34" charset="0"/>
              </a:rPr>
              <a:t>                           Form metacercaria inside dargon fly                 </a:t>
            </a:r>
            <a:endParaRPr lang="en-IN" sz="2800" dirty="0" smtClean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30725" name="Right Arrow 13"/>
          <p:cNvSpPr>
            <a:spLocks noChangeArrowheads="1"/>
          </p:cNvSpPr>
          <p:nvPr/>
        </p:nvSpPr>
        <p:spPr bwMode="auto">
          <a:xfrm flipV="1">
            <a:off x="1219200" y="1143000"/>
            <a:ext cx="685800" cy="3048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en-IN"/>
              <a:t>    </a:t>
            </a:r>
          </a:p>
        </p:txBody>
      </p:sp>
      <p:sp>
        <p:nvSpPr>
          <p:cNvPr id="30726" name="Right Arrow 15"/>
          <p:cNvSpPr>
            <a:spLocks noChangeArrowheads="1"/>
          </p:cNvSpPr>
          <p:nvPr/>
        </p:nvSpPr>
        <p:spPr bwMode="auto">
          <a:xfrm rot="5400000" flipV="1">
            <a:off x="3200400" y="1447800"/>
            <a:ext cx="685800" cy="533400"/>
          </a:xfrm>
          <a:prstGeom prst="rightArrow">
            <a:avLst>
              <a:gd name="adj1" fmla="val 42861"/>
              <a:gd name="adj2" fmla="val 50000"/>
            </a:avLst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en-IN"/>
              <a:t>   </a:t>
            </a:r>
          </a:p>
        </p:txBody>
      </p:sp>
      <p:sp>
        <p:nvSpPr>
          <p:cNvPr id="30727" name="Right Arrow 16"/>
          <p:cNvSpPr>
            <a:spLocks noChangeArrowheads="1"/>
          </p:cNvSpPr>
          <p:nvPr/>
        </p:nvSpPr>
        <p:spPr bwMode="auto">
          <a:xfrm rot="5400000" flipV="1">
            <a:off x="3162300" y="2628900"/>
            <a:ext cx="914400" cy="533400"/>
          </a:xfrm>
          <a:prstGeom prst="rightArrow">
            <a:avLst>
              <a:gd name="adj1" fmla="val 42861"/>
              <a:gd name="adj2" fmla="val 50000"/>
            </a:avLst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en-IN"/>
              <a:t>   </a:t>
            </a:r>
          </a:p>
        </p:txBody>
      </p:sp>
      <p:sp>
        <p:nvSpPr>
          <p:cNvPr id="30728" name="Right Arrow 17"/>
          <p:cNvSpPr>
            <a:spLocks noChangeArrowheads="1"/>
          </p:cNvSpPr>
          <p:nvPr/>
        </p:nvSpPr>
        <p:spPr bwMode="auto">
          <a:xfrm rot="5400000" flipV="1">
            <a:off x="3505200" y="4191000"/>
            <a:ext cx="685800" cy="533400"/>
          </a:xfrm>
          <a:prstGeom prst="rightArrow">
            <a:avLst>
              <a:gd name="adj1" fmla="val 42861"/>
              <a:gd name="adj2" fmla="val 50000"/>
            </a:avLst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en-IN"/>
              <a:t>   </a:t>
            </a:r>
          </a:p>
        </p:txBody>
      </p:sp>
      <p:sp>
        <p:nvSpPr>
          <p:cNvPr id="30729" name="Rectangle 20"/>
          <p:cNvSpPr>
            <a:spLocks noChangeArrowheads="1"/>
          </p:cNvSpPr>
          <p:nvPr/>
        </p:nvSpPr>
        <p:spPr bwMode="auto">
          <a:xfrm>
            <a:off x="4267200" y="2133600"/>
            <a:ext cx="1828800" cy="27432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en-US" sz="2000" b="1" dirty="0">
                <a:latin typeface="Arial Black" pitchFamily="34" charset="0"/>
              </a:rPr>
              <a:t>INSIDE</a:t>
            </a:r>
          </a:p>
          <a:p>
            <a:endParaRPr lang="en-US" sz="2000" b="1" dirty="0">
              <a:latin typeface="Arial Black" pitchFamily="34" charset="0"/>
            </a:endParaRPr>
          </a:p>
          <a:p>
            <a:endParaRPr lang="en-US" sz="2000" b="1" dirty="0">
              <a:latin typeface="Arial Black" pitchFamily="34" charset="0"/>
            </a:endParaRPr>
          </a:p>
          <a:p>
            <a:r>
              <a:rPr lang="en-US" sz="2000" b="1" dirty="0">
                <a:latin typeface="Arial Black" pitchFamily="34" charset="0"/>
              </a:rPr>
              <a:t> THE </a:t>
            </a:r>
          </a:p>
          <a:p>
            <a:endParaRPr lang="en-US" sz="2000" b="1" dirty="0">
              <a:latin typeface="Arial Black" pitchFamily="34" charset="0"/>
            </a:endParaRPr>
          </a:p>
          <a:p>
            <a:endParaRPr lang="en-US" sz="2000" b="1" dirty="0">
              <a:latin typeface="Arial Black" pitchFamily="34" charset="0"/>
            </a:endParaRPr>
          </a:p>
          <a:p>
            <a:endParaRPr lang="en-US" sz="2000" b="1" dirty="0">
              <a:latin typeface="Arial Black" pitchFamily="34" charset="0"/>
            </a:endParaRPr>
          </a:p>
          <a:p>
            <a:endParaRPr lang="en-US" sz="2000" b="1" dirty="0">
              <a:latin typeface="Arial Black" pitchFamily="34" charset="0"/>
            </a:endParaRPr>
          </a:p>
          <a:p>
            <a:r>
              <a:rPr lang="en-US" sz="2000" b="1" dirty="0">
                <a:latin typeface="Arial Black" pitchFamily="34" charset="0"/>
              </a:rPr>
              <a:t>SNAIL</a:t>
            </a:r>
            <a:r>
              <a:rPr lang="en-US" sz="2000" b="1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endParaRPr lang="en-IN" sz="2000" dirty="0">
              <a:solidFill>
                <a:srgbClr val="FF0000"/>
              </a:solidFill>
            </a:endParaRPr>
          </a:p>
        </p:txBody>
      </p:sp>
      <p:sp>
        <p:nvSpPr>
          <p:cNvPr id="28" name="Bent Arrow 27"/>
          <p:cNvSpPr/>
          <p:nvPr/>
        </p:nvSpPr>
        <p:spPr bwMode="auto">
          <a:xfrm rot="409011" flipV="1">
            <a:off x="3682848" y="5059240"/>
            <a:ext cx="533400" cy="457200"/>
          </a:xfrm>
          <a:prstGeom prst="bentArrow">
            <a:avLst>
              <a:gd name="adj1" fmla="val 25000"/>
              <a:gd name="adj2" fmla="val 25000"/>
              <a:gd name="adj3" fmla="val 50000"/>
              <a:gd name="adj4" fmla="val 43750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IN"/>
          </a:p>
        </p:txBody>
      </p:sp>
      <p:pic>
        <p:nvPicPr>
          <p:cNvPr id="48130" name="Picture 2" descr="C:\Users\Dr. Ajit\Downloads\indopnanorbissnai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5595938" y="2633662"/>
            <a:ext cx="2743200" cy="1743075"/>
          </a:xfrm>
          <a:prstGeom prst="rect">
            <a:avLst/>
          </a:prstGeom>
          <a:noFill/>
        </p:spPr>
      </p:pic>
      <p:pic>
        <p:nvPicPr>
          <p:cNvPr id="61442" name="Picture 2" descr="J:\New Folder\cary fiahes p. ovatu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9000" y="5105400"/>
            <a:ext cx="1524000" cy="140017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Pathogenesis of P. </a:t>
            </a:r>
            <a:r>
              <a:rPr lang="en-US" sz="3600" dirty="0" err="1" smtClean="0"/>
              <a:t>ovatus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6324600" cy="57912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Arial Black" pitchFamily="34" charset="0"/>
              </a:rPr>
              <a:t> 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Arial Black" pitchFamily="34" charset="0"/>
              </a:rPr>
              <a:t>Acute inflammation of the 	oviduct,</a:t>
            </a:r>
          </a:p>
          <a:p>
            <a:pPr algn="just">
              <a:buFont typeface="Wingdings" pitchFamily="2" charset="2"/>
              <a:buChar char="Ø"/>
            </a:pPr>
            <a:endParaRPr lang="en-US" dirty="0" smtClean="0">
              <a:latin typeface="Arial Black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Arial Black" pitchFamily="34" charset="0"/>
              </a:rPr>
              <a:t>production of abnormal eggs      </a:t>
            </a:r>
          </a:p>
          <a:p>
            <a:pPr algn="just"/>
            <a:r>
              <a:rPr lang="en-US" dirty="0" smtClean="0">
                <a:solidFill>
                  <a:srgbClr val="FFFF00"/>
                </a:solidFill>
                <a:latin typeface="Arial Black" pitchFamily="34" charset="0"/>
              </a:rPr>
              <a:t>                    and </a:t>
            </a:r>
          </a:p>
          <a:p>
            <a:pPr algn="just"/>
            <a:endParaRPr lang="en-US" dirty="0" smtClean="0">
              <a:latin typeface="Arial Black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Arial Black" pitchFamily="34" charset="0"/>
              </a:rPr>
              <a:t>discharges of albumen from 	the </a:t>
            </a:r>
            <a:r>
              <a:rPr lang="en-US" dirty="0" err="1" smtClean="0">
                <a:latin typeface="Arial Black" pitchFamily="34" charset="0"/>
              </a:rPr>
              <a:t>cloaca</a:t>
            </a:r>
            <a:r>
              <a:rPr lang="en-US" dirty="0" smtClean="0">
                <a:latin typeface="Arial Black" pitchFamily="34" charset="0"/>
              </a:rPr>
              <a:t> and peritonitis</a:t>
            </a:r>
          </a:p>
        </p:txBody>
      </p:sp>
      <p:pic>
        <p:nvPicPr>
          <p:cNvPr id="62466" name="Picture 2" descr="J:\New Folder\bir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1371600"/>
            <a:ext cx="2600325" cy="1752600"/>
          </a:xfrm>
          <a:prstGeom prst="rect">
            <a:avLst/>
          </a:prstGeom>
          <a:noFill/>
        </p:spPr>
      </p:pic>
      <p:pic>
        <p:nvPicPr>
          <p:cNvPr id="62467" name="Picture 3" descr="J:\New Folder\p. ovatus egg ruptur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3581400"/>
            <a:ext cx="2314575" cy="19812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Symptoms of   P. </a:t>
            </a:r>
            <a:r>
              <a:rPr lang="en-US" sz="3600" dirty="0" err="1" smtClean="0"/>
              <a:t>ovatus</a:t>
            </a:r>
            <a:r>
              <a:rPr lang="en-US" sz="3600" dirty="0" smtClean="0"/>
              <a:t> infection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9144000" cy="57912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>
                <a:latin typeface="Arial Black" pitchFamily="34" charset="0"/>
              </a:rPr>
              <a:t>Symptoms include 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solidFill>
                  <a:srgbClr val="FFC000"/>
                </a:solidFill>
                <a:latin typeface="Arial Black" pitchFamily="34" charset="0"/>
              </a:rPr>
              <a:t>laying of the eggs with soft shells or without 	any shell, </a:t>
            </a:r>
          </a:p>
          <a:p>
            <a:pPr algn="just">
              <a:buFont typeface="Wingdings" pitchFamily="2" charset="2"/>
              <a:buChar char="v"/>
            </a:pPr>
            <a:endParaRPr lang="en-US" dirty="0" smtClean="0">
              <a:latin typeface="Arial Black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solidFill>
                  <a:srgbClr val="FFFF00"/>
                </a:solidFill>
                <a:latin typeface="Arial Black" pitchFamily="34" charset="0"/>
              </a:rPr>
              <a:t>milky discharge from the </a:t>
            </a:r>
            <a:r>
              <a:rPr lang="en-US" dirty="0" err="1" smtClean="0">
                <a:solidFill>
                  <a:srgbClr val="FFFF00"/>
                </a:solidFill>
                <a:latin typeface="Arial Black" pitchFamily="34" charset="0"/>
              </a:rPr>
              <a:t>cloaca</a:t>
            </a:r>
            <a:r>
              <a:rPr lang="en-US" dirty="0" smtClean="0">
                <a:solidFill>
                  <a:srgbClr val="FFFF00"/>
                </a:solidFill>
                <a:latin typeface="Arial Black" pitchFamily="34" charset="0"/>
              </a:rPr>
              <a:t> containing 	calcareous material which soils the 	feathers in </a:t>
            </a:r>
            <a:r>
              <a:rPr lang="en-US" dirty="0" err="1" smtClean="0">
                <a:solidFill>
                  <a:srgbClr val="FFFF00"/>
                </a:solidFill>
                <a:latin typeface="Arial Black" pitchFamily="34" charset="0"/>
              </a:rPr>
              <a:t>perineal</a:t>
            </a:r>
            <a:r>
              <a:rPr lang="en-US" dirty="0" smtClean="0">
                <a:solidFill>
                  <a:srgbClr val="FFFF00"/>
                </a:solidFill>
                <a:latin typeface="Arial Black" pitchFamily="34" charset="0"/>
              </a:rPr>
              <a:t> region.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solidFill>
                  <a:srgbClr val="C00000"/>
                </a:solidFill>
                <a:latin typeface="Arial Black" pitchFamily="34" charset="0"/>
              </a:rPr>
              <a:t>Marked tendency to sit on the nest.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solidFill>
                  <a:srgbClr val="FFFF00"/>
                </a:solidFill>
                <a:latin typeface="Arial Black" pitchFamily="34" charset="0"/>
              </a:rPr>
              <a:t>Abdomen is pendulous and the legs are held widely apart in walking</a:t>
            </a:r>
          </a:p>
          <a:p>
            <a:pPr algn="just">
              <a:buFont typeface="Wingdings" pitchFamily="2" charset="2"/>
              <a:buChar char="v"/>
            </a:pPr>
            <a:endParaRPr lang="en-US" dirty="0" smtClean="0">
              <a:latin typeface="Arial Black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The disease is usually seen in spring or 	early summer.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Diagnosis of P. </a:t>
            </a:r>
            <a:r>
              <a:rPr lang="en-US" sz="3600" dirty="0" err="1" smtClean="0"/>
              <a:t>ovatus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7239000" cy="57912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dirty="0" smtClean="0">
                <a:solidFill>
                  <a:srgbClr val="FFFF00"/>
                </a:solidFill>
                <a:latin typeface="Arial Black" pitchFamily="34" charset="0"/>
              </a:rPr>
              <a:t>Microscopic examination of </a:t>
            </a:r>
            <a:r>
              <a:rPr lang="en-US" dirty="0" err="1" smtClean="0">
                <a:solidFill>
                  <a:srgbClr val="FFFF00"/>
                </a:solidFill>
                <a:latin typeface="Arial Black" pitchFamily="34" charset="0"/>
              </a:rPr>
              <a:t>cloacal</a:t>
            </a:r>
            <a:r>
              <a:rPr lang="en-US" dirty="0" smtClean="0">
                <a:solidFill>
                  <a:srgbClr val="FFFF00"/>
                </a:solidFill>
                <a:latin typeface="Arial Black" pitchFamily="34" charset="0"/>
              </a:rPr>
              <a:t> 	discharges for presence of eggs.</a:t>
            </a:r>
          </a:p>
          <a:p>
            <a:pPr algn="just"/>
            <a:endParaRPr lang="en-US" dirty="0" smtClean="0">
              <a:solidFill>
                <a:srgbClr val="FFFF00"/>
              </a:solidFill>
              <a:latin typeface="Arial Black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solidFill>
                  <a:srgbClr val="FFC000"/>
                </a:solidFill>
                <a:latin typeface="Arial Black" pitchFamily="34" charset="0"/>
              </a:rPr>
              <a:t>Eggs are </a:t>
            </a:r>
            <a:r>
              <a:rPr lang="en-US" dirty="0" err="1" smtClean="0">
                <a:solidFill>
                  <a:srgbClr val="FFC000"/>
                </a:solidFill>
                <a:latin typeface="Arial Black" pitchFamily="34" charset="0"/>
              </a:rPr>
              <a:t>perculated</a:t>
            </a:r>
            <a:r>
              <a:rPr lang="en-US" dirty="0" smtClean="0">
                <a:solidFill>
                  <a:srgbClr val="FFC000"/>
                </a:solidFill>
                <a:latin typeface="Arial Black" pitchFamily="34" charset="0"/>
              </a:rPr>
              <a:t>, dark-brown bear a 	small spine at the pole opposite to the 	operculum.</a:t>
            </a:r>
          </a:p>
          <a:p>
            <a:pPr algn="just"/>
            <a:endParaRPr lang="en-US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Family: </a:t>
            </a:r>
            <a:r>
              <a:rPr lang="en-US" dirty="0" err="1" smtClean="0"/>
              <a:t>Paragonimidae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5791200" cy="57912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dirty="0" smtClean="0">
                <a:latin typeface="Arial Black" pitchFamily="34" charset="0"/>
              </a:rPr>
              <a:t>Body of the parasite </a:t>
            </a:r>
            <a:r>
              <a:rPr lang="en-US" dirty="0" smtClean="0">
                <a:solidFill>
                  <a:srgbClr val="FF0000"/>
                </a:solidFill>
                <a:latin typeface="Arial Black" pitchFamily="34" charset="0"/>
              </a:rPr>
              <a:t>is oval to </a:t>
            </a:r>
            <a:r>
              <a:rPr lang="en-US" dirty="0" err="1" smtClean="0">
                <a:solidFill>
                  <a:srgbClr val="FF0000"/>
                </a:solidFill>
                <a:latin typeface="Arial Black" pitchFamily="34" charset="0"/>
              </a:rPr>
              <a:t>fusiform</a:t>
            </a:r>
            <a:r>
              <a:rPr lang="en-US" dirty="0" smtClean="0">
                <a:solidFill>
                  <a:srgbClr val="FF0000"/>
                </a:solidFill>
                <a:latin typeface="Arial Black" pitchFamily="34" charset="0"/>
              </a:rPr>
              <a:t>. 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solidFill>
                  <a:srgbClr val="FFFF00"/>
                </a:solidFill>
                <a:latin typeface="Arial Black" pitchFamily="34" charset="0"/>
              </a:rPr>
              <a:t>Whole body is highly bifid spiny.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latin typeface="Arial Black" pitchFamily="34" charset="0"/>
              </a:rPr>
              <a:t>Oral sucker is </a:t>
            </a:r>
            <a:r>
              <a:rPr lang="en-US" dirty="0" err="1" smtClean="0">
                <a:solidFill>
                  <a:srgbClr val="FFFF00"/>
                </a:solidFill>
                <a:latin typeface="Arial Black" pitchFamily="34" charset="0"/>
              </a:rPr>
              <a:t>subterminal</a:t>
            </a:r>
            <a:endParaRPr lang="en-US" dirty="0" smtClean="0">
              <a:solidFill>
                <a:srgbClr val="FFFF00"/>
              </a:solidFill>
              <a:latin typeface="Arial Black" pitchFamily="34" charset="0"/>
            </a:endParaRPr>
          </a:p>
          <a:p>
            <a:pPr algn="just"/>
            <a:endParaRPr lang="en-US" dirty="0" smtClean="0">
              <a:latin typeface="Arial Black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dirty="0" err="1" smtClean="0">
                <a:latin typeface="Arial Black" pitchFamily="34" charset="0"/>
              </a:rPr>
              <a:t>oesophagus</a:t>
            </a:r>
            <a:r>
              <a:rPr lang="en-US" dirty="0" smtClean="0">
                <a:latin typeface="Arial Black" pitchFamily="34" charset="0"/>
              </a:rPr>
              <a:t> is short but </a:t>
            </a:r>
            <a:r>
              <a:rPr lang="en-US" dirty="0" err="1" smtClean="0">
                <a:latin typeface="Arial Black" pitchFamily="34" charset="0"/>
              </a:rPr>
              <a:t>caeca</a:t>
            </a:r>
            <a:r>
              <a:rPr lang="en-US" dirty="0" smtClean="0">
                <a:latin typeface="Arial Black" pitchFamily="34" charset="0"/>
              </a:rPr>
              <a:t> is long. </a:t>
            </a:r>
          </a:p>
          <a:p>
            <a:pPr algn="just"/>
            <a:endParaRPr lang="en-US" dirty="0" smtClean="0">
              <a:latin typeface="Arial Black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Ventral sucker too small present on anterior part of the body. </a:t>
            </a:r>
            <a:endParaRPr lang="en-US" dirty="0">
              <a:solidFill>
                <a:srgbClr val="002060"/>
              </a:solidFill>
              <a:latin typeface="Arial Black" pitchFamily="34" charset="0"/>
            </a:endParaRPr>
          </a:p>
        </p:txBody>
      </p:sp>
      <p:pic>
        <p:nvPicPr>
          <p:cNvPr id="4098" name="Picture 2" descr="H:\New Folder\paragonimus-westermani-body-part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5519739" y="2024063"/>
            <a:ext cx="4200525" cy="3048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Family: </a:t>
            </a:r>
            <a:r>
              <a:rPr lang="en-US" dirty="0" err="1" smtClean="0"/>
              <a:t>Paragonimidae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5791200" cy="5791200"/>
          </a:xfrm>
        </p:spPr>
        <p:txBody>
          <a:bodyPr>
            <a:normAutofit/>
          </a:bodyPr>
          <a:lstStyle/>
          <a:p>
            <a:pPr algn="just">
              <a:buFont typeface="Courier New" pitchFamily="49" charset="0"/>
              <a:buChar char="o"/>
            </a:pPr>
            <a:r>
              <a:rPr lang="en-US" dirty="0" smtClean="0">
                <a:latin typeface="Arial Black" pitchFamily="34" charset="0"/>
              </a:rPr>
              <a:t>Testes lobed, symmetrical in position and present in the posterior part of the body.</a:t>
            </a:r>
          </a:p>
          <a:p>
            <a:pPr algn="just">
              <a:buFont typeface="Courier New" pitchFamily="49" charset="0"/>
              <a:buChar char="o"/>
            </a:pPr>
            <a:r>
              <a:rPr lang="en-US" dirty="0" smtClean="0">
                <a:latin typeface="Arial Black" pitchFamily="34" charset="0"/>
              </a:rPr>
              <a:t> </a:t>
            </a:r>
          </a:p>
          <a:p>
            <a:pPr algn="just">
              <a:buFont typeface="Courier New" pitchFamily="49" charset="0"/>
              <a:buChar char="o"/>
            </a:pPr>
            <a:r>
              <a:rPr lang="en-US" dirty="0" smtClean="0">
                <a:latin typeface="Arial Black" pitchFamily="34" charset="0"/>
              </a:rPr>
              <a:t>Genital pore just behind ventral sucker.</a:t>
            </a:r>
          </a:p>
          <a:p>
            <a:pPr algn="just">
              <a:buFont typeface="Courier New" pitchFamily="49" charset="0"/>
              <a:buChar char="o"/>
            </a:pPr>
            <a:endParaRPr lang="en-US" dirty="0" smtClean="0">
              <a:latin typeface="Arial Black" pitchFamily="34" charset="0"/>
            </a:endParaRPr>
          </a:p>
          <a:p>
            <a:pPr algn="just">
              <a:buFont typeface="Courier New" pitchFamily="49" charset="0"/>
              <a:buChar char="o"/>
            </a:pPr>
            <a:r>
              <a:rPr lang="en-US" dirty="0" smtClean="0">
                <a:latin typeface="Arial Black" pitchFamily="34" charset="0"/>
              </a:rPr>
              <a:t>ovary lobed located between ventral sucker and testes. Uterus is coiled. </a:t>
            </a:r>
          </a:p>
          <a:p>
            <a:pPr algn="just">
              <a:buFont typeface="Courier New" pitchFamily="49" charset="0"/>
              <a:buChar char="o"/>
            </a:pPr>
            <a:r>
              <a:rPr lang="en-US" dirty="0" smtClean="0">
                <a:latin typeface="Arial Black" pitchFamily="34" charset="0"/>
              </a:rPr>
              <a:t>Excretory vesicle extends up to </a:t>
            </a:r>
            <a:r>
              <a:rPr lang="en-US" dirty="0" err="1" smtClean="0">
                <a:latin typeface="Arial Black" pitchFamily="34" charset="0"/>
              </a:rPr>
              <a:t>oesophagus</a:t>
            </a:r>
            <a:r>
              <a:rPr lang="en-US" dirty="0" smtClean="0">
                <a:latin typeface="Arial Black" pitchFamily="34" charset="0"/>
              </a:rPr>
              <a:t>. </a:t>
            </a:r>
          </a:p>
          <a:p>
            <a:pPr algn="just">
              <a:buFont typeface="Courier New" pitchFamily="49" charset="0"/>
              <a:buChar char="o"/>
            </a:pPr>
            <a:endParaRPr lang="en-US" dirty="0">
              <a:solidFill>
                <a:srgbClr val="FFFF00"/>
              </a:solidFill>
              <a:latin typeface="Arial Black" pitchFamily="34" charset="0"/>
            </a:endParaRPr>
          </a:p>
        </p:txBody>
      </p:sp>
      <p:pic>
        <p:nvPicPr>
          <p:cNvPr id="4098" name="Picture 2" descr="H:\New Folder\paragonimus-westermani-body-part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5519739" y="2024063"/>
            <a:ext cx="4200525" cy="3048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Family : </a:t>
            </a:r>
            <a:r>
              <a:rPr lang="en-US" dirty="0" err="1" smtClean="0"/>
              <a:t>paragonimidae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endParaRPr lang="en-US" dirty="0">
              <a:latin typeface="Arial Black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1219200"/>
          <a:ext cx="9144001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521463"/>
                <a:gridCol w="2393044"/>
                <a:gridCol w="1896494"/>
                <a:gridCol w="1504200"/>
              </a:tblGrid>
              <a:tr h="1121656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 Black" pitchFamily="34" charset="0"/>
                        </a:rPr>
                        <a:t>Species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 Black" pitchFamily="34" charset="0"/>
                        </a:rPr>
                        <a:t>Final host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 Black" pitchFamily="34" charset="0"/>
                        </a:rPr>
                        <a:t>Intermediate host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 Black" pitchFamily="34" charset="0"/>
                        </a:rPr>
                        <a:t>2</a:t>
                      </a:r>
                      <a:r>
                        <a:rPr lang="en-US" baseline="30000" dirty="0" smtClean="0">
                          <a:latin typeface="Arial Black" pitchFamily="34" charset="0"/>
                        </a:rPr>
                        <a:t>nd</a:t>
                      </a:r>
                      <a:r>
                        <a:rPr lang="en-US" baseline="0" dirty="0" smtClean="0">
                          <a:latin typeface="Arial Black" pitchFamily="34" charset="0"/>
                        </a:rPr>
                        <a:t> intermediate host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 Black" pitchFamily="34" charset="0"/>
                        </a:rPr>
                        <a:t>Location 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2682054">
                <a:tc>
                  <a:txBody>
                    <a:bodyPr/>
                    <a:lstStyle/>
                    <a:p>
                      <a:r>
                        <a:rPr kumimoji="0" lang="en-US" sz="1800" i="1" kern="1200" dirty="0" err="1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Paragonimus</a:t>
                      </a:r>
                      <a:r>
                        <a:rPr kumimoji="0" lang="en-US" sz="1800" i="1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i="1" kern="1200" dirty="0" err="1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westermanii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         </a:t>
                      </a:r>
                      <a:r>
                        <a:rPr kumimoji="0" lang="en-US" sz="1800" b="1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( Oriental lung fluke)</a:t>
                      </a:r>
                      <a:endParaRPr lang="en-US" i="1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Pig, dog, cat, Cattle, goat, fox and man.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t-BR" sz="1800" i="1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Melania</a:t>
                      </a:r>
                      <a:r>
                        <a:rPr kumimoji="0" lang="pt-BR" sz="1800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pt-BR" sz="1800" i="1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Hua</a:t>
                      </a:r>
                      <a:r>
                        <a:rPr kumimoji="0" lang="pt-BR" sz="1800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pt-BR" sz="1800" i="1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Ampullaria</a:t>
                      </a:r>
                      <a:r>
                        <a:rPr kumimoji="0" lang="pt-BR" sz="1800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pt-BR" sz="1800" i="1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Assiminea </a:t>
                      </a:r>
                      <a:r>
                        <a:rPr kumimoji="0" lang="pt-BR" sz="1800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sp.</a:t>
                      </a:r>
                      <a:r>
                        <a:rPr kumimoji="0" lang="pt-BR" sz="1800" kern="1200" baseline="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(snails)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Cray fishes &amp; crabs         </a:t>
                      </a:r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( </a:t>
                      </a:r>
                      <a:r>
                        <a:rPr kumimoji="0" lang="en-US" sz="1800" i="1" kern="1200" dirty="0" err="1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Eriocheir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800" i="1" kern="1200" dirty="0" err="1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Patomon</a:t>
                      </a:r>
                      <a:r>
                        <a:rPr kumimoji="0" lang="en-US" sz="1800" i="1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spp.)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Mainly in lungs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1835090">
                <a:tc>
                  <a:txBody>
                    <a:bodyPr/>
                    <a:lstStyle/>
                    <a:p>
                      <a:r>
                        <a:rPr kumimoji="0" lang="en-US" sz="1800" i="1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P. </a:t>
                      </a:r>
                      <a:r>
                        <a:rPr kumimoji="0" lang="en-US" sz="1800" i="1" kern="1200" dirty="0" err="1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kellicoti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Wild animals, cat, dog &amp; Pig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-do-</a:t>
                      </a:r>
                      <a:endParaRPr lang="en-US" dirty="0">
                        <a:latin typeface="Arial Black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Arial Black" pitchFamily="34" charset="0"/>
                        </a:rPr>
                        <a:t>-do-</a:t>
                      </a:r>
                    </a:p>
                    <a:p>
                      <a:endParaRPr lang="en-US" dirty="0">
                        <a:latin typeface="Arial Black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Arial Black" pitchFamily="34" charset="0"/>
                        </a:rPr>
                        <a:t>-do-</a:t>
                      </a:r>
                    </a:p>
                    <a:p>
                      <a:endParaRPr lang="en-US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838200"/>
          </a:xfrm>
        </p:spPr>
        <p:txBody>
          <a:bodyPr>
            <a:noAutofit/>
          </a:bodyPr>
          <a:lstStyle/>
          <a:p>
            <a:r>
              <a:rPr lang="en-US" sz="2800" dirty="0" err="1" smtClean="0">
                <a:latin typeface="Arial Black" pitchFamily="34" charset="0"/>
              </a:rPr>
              <a:t>Paragonimus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westermanii</a:t>
            </a:r>
            <a:endParaRPr lang="en-US" sz="2800" dirty="0"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838200"/>
            <a:ext cx="9144000" cy="6019800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n-US" dirty="0" smtClean="0">
                <a:solidFill>
                  <a:srgbClr val="FFFF00"/>
                </a:solidFill>
                <a:latin typeface="Arial Black" pitchFamily="34" charset="0"/>
              </a:rPr>
              <a:t>Common name: </a:t>
            </a:r>
            <a:r>
              <a:rPr lang="en-US" dirty="0" smtClean="0">
                <a:latin typeface="Arial Black" pitchFamily="34" charset="0"/>
              </a:rPr>
              <a:t>Oriental lung fluke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>
                <a:solidFill>
                  <a:srgbClr val="FFFF00"/>
                </a:solidFill>
                <a:latin typeface="Arial Black" pitchFamily="34" charset="0"/>
              </a:rPr>
              <a:t>Final host- </a:t>
            </a:r>
            <a:r>
              <a:rPr lang="en-US" dirty="0" smtClean="0">
                <a:latin typeface="Arial Black" pitchFamily="34" charset="0"/>
              </a:rPr>
              <a:t>Pig, dog, cat, cattle, goat, fox and man.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>
                <a:solidFill>
                  <a:srgbClr val="FFFF00"/>
                </a:solidFill>
                <a:latin typeface="Arial Black" pitchFamily="34" charset="0"/>
              </a:rPr>
              <a:t>1</a:t>
            </a:r>
            <a:r>
              <a:rPr lang="en-US" baseline="30000" dirty="0" smtClean="0">
                <a:solidFill>
                  <a:srgbClr val="FFFF00"/>
                </a:solidFill>
                <a:latin typeface="Arial Black" pitchFamily="34" charset="0"/>
              </a:rPr>
              <a:t>st</a:t>
            </a:r>
            <a:r>
              <a:rPr lang="en-US" dirty="0" smtClean="0">
                <a:solidFill>
                  <a:srgbClr val="FFFF00"/>
                </a:solidFill>
                <a:latin typeface="Arial Black" pitchFamily="34" charset="0"/>
              </a:rPr>
              <a:t> Intermediate host:-</a:t>
            </a:r>
            <a:r>
              <a:rPr lang="pt-BR" i="1" dirty="0" smtClean="0">
                <a:solidFill>
                  <a:srgbClr val="FFFF00"/>
                </a:solidFill>
                <a:latin typeface="Arial Black" pitchFamily="34" charset="0"/>
              </a:rPr>
              <a:t> </a:t>
            </a:r>
            <a:r>
              <a:rPr lang="pt-BR" i="1" dirty="0" smtClean="0">
                <a:latin typeface="Arial Black" pitchFamily="34" charset="0"/>
              </a:rPr>
              <a:t>Melania</a:t>
            </a:r>
            <a:r>
              <a:rPr lang="pt-BR" dirty="0" smtClean="0">
                <a:latin typeface="Arial Black" pitchFamily="34" charset="0"/>
              </a:rPr>
              <a:t>, </a:t>
            </a:r>
            <a:r>
              <a:rPr lang="pt-BR" i="1" dirty="0" smtClean="0">
                <a:latin typeface="Arial Black" pitchFamily="34" charset="0"/>
              </a:rPr>
              <a:t>Hua</a:t>
            </a:r>
            <a:r>
              <a:rPr lang="pt-BR" dirty="0" smtClean="0">
                <a:latin typeface="Arial Black" pitchFamily="34" charset="0"/>
              </a:rPr>
              <a:t>, </a:t>
            </a:r>
            <a:r>
              <a:rPr lang="pt-BR" i="1" dirty="0" smtClean="0">
                <a:latin typeface="Arial Black" pitchFamily="34" charset="0"/>
              </a:rPr>
              <a:t>Ampullaria</a:t>
            </a:r>
            <a:r>
              <a:rPr lang="pt-BR" dirty="0" smtClean="0">
                <a:latin typeface="Arial Black" pitchFamily="34" charset="0"/>
              </a:rPr>
              <a:t>, </a:t>
            </a:r>
            <a:r>
              <a:rPr lang="pt-BR" i="1" dirty="0" smtClean="0">
                <a:latin typeface="Arial Black" pitchFamily="34" charset="0"/>
              </a:rPr>
              <a:t>Assiminea </a:t>
            </a:r>
            <a:r>
              <a:rPr lang="pt-BR" dirty="0" smtClean="0">
                <a:latin typeface="Arial Black" pitchFamily="34" charset="0"/>
              </a:rPr>
              <a:t>sp.</a:t>
            </a:r>
            <a:r>
              <a:rPr lang="pt-BR" dirty="0" smtClean="0">
                <a:solidFill>
                  <a:schemeClr val="dk1"/>
                </a:solidFill>
                <a:latin typeface="Arial Black" pitchFamily="34" charset="0"/>
              </a:rPr>
              <a:t> </a:t>
            </a:r>
            <a:r>
              <a:rPr lang="pt-BR" dirty="0" smtClean="0">
                <a:latin typeface="Arial Black" pitchFamily="34" charset="0"/>
              </a:rPr>
              <a:t>(snails)</a:t>
            </a:r>
          </a:p>
          <a:p>
            <a:r>
              <a:rPr lang="pt-BR" dirty="0" smtClean="0">
                <a:solidFill>
                  <a:srgbClr val="FFFF00"/>
                </a:solidFill>
                <a:latin typeface="Arial Black" pitchFamily="34" charset="0"/>
              </a:rPr>
              <a:t>2nd Intermediate host: </a:t>
            </a:r>
            <a:r>
              <a:rPr lang="en-US" dirty="0" smtClean="0">
                <a:latin typeface="Arial Black" pitchFamily="34" charset="0"/>
              </a:rPr>
              <a:t>Cray fishes &amp; crabs         </a:t>
            </a:r>
          </a:p>
          <a:p>
            <a:r>
              <a:rPr lang="en-US" dirty="0" smtClean="0">
                <a:latin typeface="Arial Black" pitchFamily="34" charset="0"/>
              </a:rPr>
              <a:t> ( </a:t>
            </a:r>
            <a:r>
              <a:rPr lang="en-US" i="1" dirty="0" err="1" smtClean="0">
                <a:latin typeface="Arial Black" pitchFamily="34" charset="0"/>
              </a:rPr>
              <a:t>Eriocheir</a:t>
            </a:r>
            <a:r>
              <a:rPr lang="en-US" dirty="0" smtClean="0">
                <a:latin typeface="Arial Black" pitchFamily="34" charset="0"/>
              </a:rPr>
              <a:t>, </a:t>
            </a:r>
            <a:r>
              <a:rPr lang="en-US" i="1" dirty="0" err="1" smtClean="0">
                <a:latin typeface="Arial Black" pitchFamily="34" charset="0"/>
              </a:rPr>
              <a:t>Patomon</a:t>
            </a:r>
            <a:r>
              <a:rPr lang="en-US" i="1" dirty="0" smtClean="0">
                <a:latin typeface="Arial Black" pitchFamily="34" charset="0"/>
              </a:rPr>
              <a:t> </a:t>
            </a:r>
            <a:r>
              <a:rPr lang="en-US" dirty="0" smtClean="0">
                <a:latin typeface="Arial Black" pitchFamily="34" charset="0"/>
              </a:rPr>
              <a:t>spp.)</a:t>
            </a:r>
          </a:p>
          <a:p>
            <a:pPr algn="just"/>
            <a:endParaRPr lang="en-US" dirty="0" smtClean="0">
              <a:latin typeface="Arial Black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dirty="0" smtClean="0">
                <a:solidFill>
                  <a:srgbClr val="FFFF00"/>
                </a:solidFill>
                <a:latin typeface="Arial Black" pitchFamily="34" charset="0"/>
              </a:rPr>
              <a:t>Infective stage:-</a:t>
            </a:r>
            <a:r>
              <a:rPr lang="en-US" dirty="0" err="1" smtClean="0">
                <a:latin typeface="Arial Black" pitchFamily="34" charset="0"/>
              </a:rPr>
              <a:t>Metacercaria</a:t>
            </a:r>
            <a:r>
              <a:rPr lang="en-US" dirty="0" smtClean="0">
                <a:latin typeface="Arial Black" pitchFamily="34" charset="0"/>
              </a:rPr>
              <a:t> infected </a:t>
            </a:r>
            <a:r>
              <a:rPr lang="en-US" dirty="0" err="1" smtClean="0">
                <a:latin typeface="Arial Black" pitchFamily="34" charset="0"/>
              </a:rPr>
              <a:t>carbs</a:t>
            </a:r>
            <a:endParaRPr lang="en-US" dirty="0" smtClean="0">
              <a:latin typeface="Arial Black" pitchFamily="34" charset="0"/>
            </a:endParaRPr>
          </a:p>
          <a:p>
            <a:pPr algn="just"/>
            <a:endParaRPr lang="en-US" b="1" dirty="0" smtClean="0">
              <a:solidFill>
                <a:srgbClr val="FFFF00"/>
              </a:solidFill>
              <a:latin typeface="Arial Black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b="1" dirty="0" smtClean="0">
                <a:solidFill>
                  <a:srgbClr val="FFFF00"/>
                </a:solidFill>
                <a:latin typeface="Arial Black" pitchFamily="34" charset="0"/>
              </a:rPr>
              <a:t>Mode of infection</a:t>
            </a:r>
            <a:r>
              <a:rPr lang="en-US" b="1" dirty="0" smtClean="0">
                <a:latin typeface="Arial Black" pitchFamily="34" charset="0"/>
              </a:rPr>
              <a:t>: by ingestion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>
                <a:solidFill>
                  <a:srgbClr val="FFFF00"/>
                </a:solidFill>
                <a:latin typeface="Arial Black" pitchFamily="34" charset="0"/>
              </a:rPr>
              <a:t>Location: -</a:t>
            </a:r>
            <a:r>
              <a:rPr lang="en-US" dirty="0" smtClean="0">
                <a:latin typeface="Arial Black" pitchFamily="34" charset="0"/>
              </a:rPr>
              <a:t>lungs</a:t>
            </a:r>
          </a:p>
          <a:p>
            <a:pPr algn="just">
              <a:buFont typeface="Wingdings" pitchFamily="2" charset="2"/>
              <a:buChar char="ü"/>
            </a:pPr>
            <a:endParaRPr lang="en-US" b="1" dirty="0" smtClean="0">
              <a:solidFill>
                <a:srgbClr val="FFFF00"/>
              </a:solidFill>
              <a:latin typeface="Arial Black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b="1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838200"/>
          </a:xfrm>
        </p:spPr>
        <p:txBody>
          <a:bodyPr>
            <a:noAutofit/>
          </a:bodyPr>
          <a:lstStyle/>
          <a:p>
            <a:r>
              <a:rPr lang="en-US" sz="2800" dirty="0" err="1" smtClean="0">
                <a:latin typeface="Arial Black" pitchFamily="34" charset="0"/>
              </a:rPr>
              <a:t>Ampullaria</a:t>
            </a:r>
            <a:r>
              <a:rPr lang="en-US" sz="2800" dirty="0" smtClean="0">
                <a:latin typeface="Arial Black" pitchFamily="34" charset="0"/>
              </a:rPr>
              <a:t> snails </a:t>
            </a:r>
            <a:endParaRPr lang="en-US" sz="2800" dirty="0"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838200"/>
            <a:ext cx="9144000" cy="6019800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endParaRPr lang="en-US" b="1" dirty="0">
              <a:latin typeface="Arial Black" pitchFamily="34" charset="0"/>
            </a:endParaRPr>
          </a:p>
        </p:txBody>
      </p:sp>
      <p:pic>
        <p:nvPicPr>
          <p:cNvPr id="67586" name="Picture 2" descr="C:\Users\Dr. Ajit\Desktop\amullaria snai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62000"/>
            <a:ext cx="9144000" cy="6096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Family: </a:t>
            </a:r>
            <a:r>
              <a:rPr lang="en-US" dirty="0" err="1" smtClean="0"/>
              <a:t>Paragonimidae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FFFF00"/>
                </a:solidFill>
                <a:latin typeface="Arial Black" pitchFamily="34" charset="0"/>
              </a:rPr>
              <a:t>Cercariae</a:t>
            </a:r>
            <a:r>
              <a:rPr lang="en-US" dirty="0" smtClean="0">
                <a:solidFill>
                  <a:srgbClr val="FFFF00"/>
                </a:solidFill>
                <a:latin typeface="Arial Black" pitchFamily="34" charset="0"/>
              </a:rPr>
              <a:t> are emerge out from the infected snail and then penetrate into the crabs and </a:t>
            </a:r>
            <a:r>
              <a:rPr lang="en-US" dirty="0" err="1" smtClean="0">
                <a:solidFill>
                  <a:srgbClr val="FFFF00"/>
                </a:solidFill>
                <a:latin typeface="Arial Black" pitchFamily="34" charset="0"/>
              </a:rPr>
              <a:t>cray</a:t>
            </a:r>
            <a:r>
              <a:rPr lang="en-US" dirty="0" smtClean="0">
                <a:solidFill>
                  <a:srgbClr val="FFFF00"/>
                </a:solidFill>
                <a:latin typeface="Arial Black" pitchFamily="34" charset="0"/>
              </a:rPr>
              <a:t> fishes in which they </a:t>
            </a:r>
            <a:r>
              <a:rPr lang="en-US" dirty="0" err="1" smtClean="0">
                <a:solidFill>
                  <a:srgbClr val="FFFF00"/>
                </a:solidFill>
                <a:latin typeface="Arial Black" pitchFamily="34" charset="0"/>
              </a:rPr>
              <a:t>encyst</a:t>
            </a:r>
            <a:r>
              <a:rPr lang="en-US" dirty="0" smtClean="0">
                <a:solidFill>
                  <a:srgbClr val="FFFF00"/>
                </a:solidFill>
                <a:latin typeface="Arial Black" pitchFamily="34" charset="0"/>
              </a:rPr>
              <a:t> to become </a:t>
            </a:r>
            <a:r>
              <a:rPr lang="en-US" dirty="0" err="1" smtClean="0">
                <a:solidFill>
                  <a:srgbClr val="FFFF00"/>
                </a:solidFill>
                <a:latin typeface="Arial Black" pitchFamily="34" charset="0"/>
              </a:rPr>
              <a:t>metacercaria</a:t>
            </a:r>
            <a:r>
              <a:rPr lang="en-US" dirty="0" smtClean="0">
                <a:solidFill>
                  <a:srgbClr val="FFFF00"/>
                </a:solidFill>
                <a:latin typeface="Arial Black" pitchFamily="34" charset="0"/>
              </a:rPr>
              <a:t>. </a:t>
            </a:r>
          </a:p>
          <a:p>
            <a:pPr lvl="0" algn="just">
              <a:buFont typeface="Wingdings" pitchFamily="2" charset="2"/>
              <a:buChar char="Ø"/>
            </a:pPr>
            <a:endParaRPr lang="en-US" dirty="0" smtClean="0">
              <a:latin typeface="Arial Black" pitchFamily="34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en-US" dirty="0" smtClean="0">
                <a:latin typeface="Arial Black" pitchFamily="34" charset="0"/>
              </a:rPr>
              <a:t>Final hosts get the infection by the ingestion of </a:t>
            </a:r>
            <a:r>
              <a:rPr lang="en-US" dirty="0" err="1" smtClean="0">
                <a:latin typeface="Arial Black" pitchFamily="34" charset="0"/>
              </a:rPr>
              <a:t>metacercaria</a:t>
            </a:r>
            <a:r>
              <a:rPr lang="en-US" dirty="0" smtClean="0">
                <a:latin typeface="Arial Black" pitchFamily="34" charset="0"/>
              </a:rPr>
              <a:t> infected raw or undercooked crabs or </a:t>
            </a:r>
            <a:r>
              <a:rPr lang="en-US" dirty="0" err="1" smtClean="0">
                <a:latin typeface="Arial Black" pitchFamily="34" charset="0"/>
              </a:rPr>
              <a:t>cray</a:t>
            </a:r>
            <a:r>
              <a:rPr lang="en-US" dirty="0" smtClean="0">
                <a:latin typeface="Arial Black" pitchFamily="34" charset="0"/>
              </a:rPr>
              <a:t> fishes.</a:t>
            </a:r>
          </a:p>
          <a:p>
            <a:pPr lvl="0" algn="just">
              <a:buFont typeface="Wingdings" pitchFamily="2" charset="2"/>
              <a:buChar char="Ø"/>
            </a:pPr>
            <a:endParaRPr lang="en-US" dirty="0" smtClean="0">
              <a:latin typeface="Arial Black" pitchFamily="34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en-US" dirty="0" smtClean="0">
                <a:solidFill>
                  <a:srgbClr val="FFC000"/>
                </a:solidFill>
                <a:latin typeface="Arial Black" pitchFamily="34" charset="0"/>
              </a:rPr>
              <a:t>The </a:t>
            </a:r>
            <a:r>
              <a:rPr lang="en-US" dirty="0" err="1" smtClean="0">
                <a:solidFill>
                  <a:srgbClr val="FFC000"/>
                </a:solidFill>
                <a:latin typeface="Arial Black" pitchFamily="34" charset="0"/>
              </a:rPr>
              <a:t>cercaria</a:t>
            </a:r>
            <a:r>
              <a:rPr lang="en-US" dirty="0" smtClean="0">
                <a:solidFill>
                  <a:srgbClr val="FFC000"/>
                </a:solidFill>
                <a:latin typeface="Arial Black" pitchFamily="34" charset="0"/>
              </a:rPr>
              <a:t> has very short tail or stumpy called </a:t>
            </a:r>
            <a:r>
              <a:rPr lang="en-US" b="1" dirty="0" err="1" smtClean="0">
                <a:solidFill>
                  <a:srgbClr val="FFC000"/>
                </a:solidFill>
                <a:latin typeface="Arial Black" pitchFamily="34" charset="0"/>
              </a:rPr>
              <a:t>microcercous</a:t>
            </a:r>
            <a:r>
              <a:rPr lang="en-US" b="1" dirty="0" smtClean="0">
                <a:solidFill>
                  <a:srgbClr val="FFC000"/>
                </a:solidFill>
                <a:latin typeface="Arial Black" pitchFamily="34" charset="0"/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  <a:latin typeface="Arial Black" pitchFamily="34" charset="0"/>
              </a:rPr>
              <a:t>cercaria</a:t>
            </a:r>
            <a:r>
              <a:rPr lang="en-US" dirty="0" smtClean="0">
                <a:solidFill>
                  <a:srgbClr val="FFC000"/>
                </a:solidFill>
                <a:latin typeface="Arial Black" pitchFamily="34" charset="0"/>
              </a:rPr>
              <a:t>.</a:t>
            </a:r>
          </a:p>
          <a:p>
            <a:pPr algn="just">
              <a:buFont typeface="Wingdings" pitchFamily="2" charset="2"/>
              <a:buChar char="Ø"/>
            </a:pPr>
            <a:endParaRPr lang="en-US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Life-cycle of </a:t>
            </a:r>
            <a:r>
              <a:rPr lang="en-US" sz="4000" dirty="0" err="1" smtClean="0"/>
              <a:t>Paragonimus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endParaRPr lang="en-US" dirty="0">
              <a:solidFill>
                <a:srgbClr val="FFFF00"/>
              </a:solidFill>
              <a:latin typeface="Arial Black" pitchFamily="34" charset="0"/>
            </a:endParaRPr>
          </a:p>
        </p:txBody>
      </p:sp>
      <p:pic>
        <p:nvPicPr>
          <p:cNvPr id="5122" name="Picture 2" descr="H:\New Folder\Paragonimus-westermani drawi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14400"/>
            <a:ext cx="9144000" cy="59436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Pathogenesis of P. </a:t>
            </a:r>
            <a:r>
              <a:rPr lang="en-US" sz="3600" dirty="0" err="1" smtClean="0"/>
              <a:t>westermanii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b="1" dirty="0" smtClean="0">
                <a:latin typeface="Arial Black" pitchFamily="34" charset="0"/>
              </a:rPr>
              <a:t> Eggs are deposited in the cystic pocket from where they are voided through the opening of the cyst to the outside either with </a:t>
            </a:r>
            <a:r>
              <a:rPr lang="en-US" b="1" dirty="0" smtClean="0">
                <a:solidFill>
                  <a:srgbClr val="FFFF00"/>
                </a:solidFill>
                <a:latin typeface="Arial Black" pitchFamily="34" charset="0"/>
              </a:rPr>
              <a:t>sputum or </a:t>
            </a:r>
            <a:r>
              <a:rPr lang="en-US" b="1" dirty="0" err="1" smtClean="0">
                <a:solidFill>
                  <a:srgbClr val="FFFF00"/>
                </a:solidFill>
                <a:latin typeface="Arial Black" pitchFamily="34" charset="0"/>
              </a:rPr>
              <a:t>faeces</a:t>
            </a:r>
            <a:r>
              <a:rPr lang="en-US" b="1" dirty="0" smtClean="0">
                <a:solidFill>
                  <a:srgbClr val="FFFF00"/>
                </a:solidFill>
                <a:latin typeface="Arial Black" pitchFamily="34" charset="0"/>
              </a:rPr>
              <a:t>. </a:t>
            </a:r>
          </a:p>
          <a:p>
            <a:pPr algn="just"/>
            <a:endParaRPr lang="en-US" b="1" dirty="0" smtClean="0">
              <a:solidFill>
                <a:srgbClr val="FFFF00"/>
              </a:solidFill>
              <a:latin typeface="Arial Black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b="1" dirty="0" smtClean="0">
                <a:latin typeface="Arial Black" pitchFamily="34" charset="0"/>
              </a:rPr>
              <a:t>Each Cyst in lungs usually contains </a:t>
            </a:r>
            <a:r>
              <a:rPr lang="en-US" b="1" dirty="0" smtClean="0">
                <a:solidFill>
                  <a:srgbClr val="FFFF00"/>
                </a:solidFill>
                <a:latin typeface="Arial Black" pitchFamily="34" charset="0"/>
              </a:rPr>
              <a:t>two parasites</a:t>
            </a:r>
            <a:r>
              <a:rPr lang="en-US" b="1" dirty="0" smtClean="0">
                <a:latin typeface="Arial Black" pitchFamily="34" charset="0"/>
              </a:rPr>
              <a:t> surrounded by a purulent fluid mixed with blood and eggs.</a:t>
            </a:r>
          </a:p>
          <a:p>
            <a:pPr algn="just"/>
            <a:endParaRPr lang="en-US" b="1" dirty="0" smtClean="0">
              <a:latin typeface="Arial Black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b="1" dirty="0" smtClean="0">
                <a:latin typeface="Arial Black" pitchFamily="34" charset="0"/>
              </a:rPr>
              <a:t>Migrating immature flukes cause </a:t>
            </a:r>
            <a:r>
              <a:rPr lang="en-US" b="1" dirty="0" err="1" smtClean="0">
                <a:solidFill>
                  <a:srgbClr val="FFC000"/>
                </a:solidFill>
                <a:latin typeface="Arial Black" pitchFamily="34" charset="0"/>
              </a:rPr>
              <a:t>eosinophilic</a:t>
            </a:r>
            <a:r>
              <a:rPr lang="en-US" b="1" dirty="0" smtClean="0">
                <a:solidFill>
                  <a:srgbClr val="FFC000"/>
                </a:solidFill>
                <a:latin typeface="Arial Black" pitchFamily="34" charset="0"/>
              </a:rPr>
              <a:t> peritonitis, </a:t>
            </a:r>
            <a:r>
              <a:rPr lang="en-US" b="1" dirty="0" err="1" smtClean="0">
                <a:solidFill>
                  <a:srgbClr val="FFC000"/>
                </a:solidFill>
                <a:latin typeface="Arial Black" pitchFamily="34" charset="0"/>
              </a:rPr>
              <a:t>bronchiolitis</a:t>
            </a:r>
            <a:r>
              <a:rPr lang="en-US" b="1" dirty="0" smtClean="0">
                <a:solidFill>
                  <a:srgbClr val="FFC000"/>
                </a:solidFill>
                <a:latin typeface="Arial Black" pitchFamily="34" charset="0"/>
              </a:rPr>
              <a:t> and chronic </a:t>
            </a:r>
            <a:r>
              <a:rPr lang="en-US" b="1" dirty="0" err="1" smtClean="0">
                <a:solidFill>
                  <a:srgbClr val="FFC000"/>
                </a:solidFill>
                <a:latin typeface="Arial Black" pitchFamily="34" charset="0"/>
              </a:rPr>
              <a:t>granulomatous</a:t>
            </a:r>
            <a:r>
              <a:rPr lang="en-US" b="1" dirty="0" smtClean="0">
                <a:solidFill>
                  <a:srgbClr val="FFC000"/>
                </a:solidFill>
                <a:latin typeface="Arial Black" pitchFamily="34" charset="0"/>
              </a:rPr>
              <a:t> pneumonia. </a:t>
            </a:r>
          </a:p>
          <a:p>
            <a:pPr lvl="0" algn="just">
              <a:buFont typeface="Wingdings" pitchFamily="2" charset="2"/>
              <a:buChar char="Ø"/>
            </a:pPr>
            <a:endParaRPr lang="en-US" b="1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1176</TotalTime>
  <Words>650</Words>
  <Application>Microsoft Office PowerPoint</Application>
  <PresentationFormat>On-screen Show (4:3)</PresentationFormat>
  <Paragraphs>180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Flow</vt:lpstr>
      <vt:lpstr>PowerPoint Presentation</vt:lpstr>
      <vt:lpstr>Family: Paragonimidae</vt:lpstr>
      <vt:lpstr>Family: Paragonimidae</vt:lpstr>
      <vt:lpstr>Family : paragonimidae</vt:lpstr>
      <vt:lpstr>Paragonimus westermanii</vt:lpstr>
      <vt:lpstr>Ampullaria snails </vt:lpstr>
      <vt:lpstr>Family: Paragonimidae</vt:lpstr>
      <vt:lpstr>Life-cycle of Paragonimus </vt:lpstr>
      <vt:lpstr>Pathogenesis of P. westermanii</vt:lpstr>
      <vt:lpstr>Symptoms of P. westermanii</vt:lpstr>
      <vt:lpstr>Diagnosis of P. westermanii</vt:lpstr>
      <vt:lpstr>Treatment of P. westermanii</vt:lpstr>
      <vt:lpstr>Family: Prosthogonimidae</vt:lpstr>
      <vt:lpstr>Family : : Prosthogonimidae</vt:lpstr>
      <vt:lpstr>Paragonimus westermanii</vt:lpstr>
      <vt:lpstr>LIFE-CYCLE OF  P. OVATUS</vt:lpstr>
      <vt:lpstr>Pathogenesis of P. ovatus</vt:lpstr>
      <vt:lpstr>Symptoms of   P. ovatus infection</vt:lpstr>
      <vt:lpstr>Diagnosis of P. ovatus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 : Paramphistomidae</dc:title>
  <dc:creator>Dr. Ajit</dc:creator>
  <cp:lastModifiedBy>Ajit Kumar</cp:lastModifiedBy>
  <cp:revision>130</cp:revision>
  <dcterms:created xsi:type="dcterms:W3CDTF">2006-08-16T00:00:00Z</dcterms:created>
  <dcterms:modified xsi:type="dcterms:W3CDTF">2021-06-28T08:36:39Z</dcterms:modified>
</cp:coreProperties>
</file>