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40" r:id="rId1"/>
  </p:sldMasterIdLst>
  <p:notesMasterIdLst>
    <p:notesMasterId r:id="rId27"/>
  </p:notesMasterIdLst>
  <p:sldIdLst>
    <p:sldId id="370" r:id="rId2"/>
    <p:sldId id="369" r:id="rId3"/>
    <p:sldId id="257" r:id="rId4"/>
    <p:sldId id="258" r:id="rId5"/>
    <p:sldId id="272" r:id="rId6"/>
    <p:sldId id="274" r:id="rId7"/>
    <p:sldId id="275" r:id="rId8"/>
    <p:sldId id="276" r:id="rId9"/>
    <p:sldId id="277" r:id="rId10"/>
    <p:sldId id="278" r:id="rId11"/>
    <p:sldId id="367" r:id="rId12"/>
    <p:sldId id="273" r:id="rId13"/>
    <p:sldId id="361" r:id="rId14"/>
    <p:sldId id="297" r:id="rId15"/>
    <p:sldId id="279" r:id="rId16"/>
    <p:sldId id="259" r:id="rId17"/>
    <p:sldId id="261" r:id="rId18"/>
    <p:sldId id="360" r:id="rId19"/>
    <p:sldId id="280" r:id="rId20"/>
    <p:sldId id="292" r:id="rId21"/>
    <p:sldId id="263" r:id="rId22"/>
    <p:sldId id="293" r:id="rId23"/>
    <p:sldId id="265" r:id="rId24"/>
    <p:sldId id="264" r:id="rId25"/>
    <p:sldId id="266" r:id="rId2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BFBB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110" d="100"/>
          <a:sy n="110" d="100"/>
        </p:scale>
        <p:origin x="-164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6A29F4F-9AAE-402F-92E9-F3459A720658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4A33864-E33C-4006-A761-10E97AAE56FD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7133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33795" name="Notes Placeholder 2"/>
          <p:cNvSpPr>
            <a:spLocks noGrp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IN" altLang="en-US" smtClean="0"/>
          </a:p>
        </p:txBody>
      </p:sp>
      <p:sp>
        <p:nvSpPr>
          <p:cNvPr id="33796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30000"/>
              </a:spcBef>
              <a:defRPr sz="12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</a:pPr>
            <a:fld id="{1C446E27-3D0C-45EB-A7B2-2B0D88A9A2A5}" type="slidenum">
              <a:rPr lang="en-IN" altLang="en-US" smtClean="0"/>
              <a:pPr eaLnBrk="1" hangingPunct="1">
                <a:spcBef>
                  <a:spcPct val="0"/>
                </a:spcBef>
              </a:pPr>
              <a:t>1</a:t>
            </a:fld>
            <a:endParaRPr lang="en-IN" altLang="en-US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4A33864-E33C-4006-A761-10E97AAE56FD}" type="slidenum">
              <a:rPr lang="en-US" smtClean="0"/>
              <a:pPr/>
              <a:t>22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48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48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73152" indent="0" algn="l">
              <a:buNone/>
              <a:defRPr sz="20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924800" y="6416675"/>
            <a:ext cx="7620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2"/>
            <a:ext cx="4040188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535112"/>
            <a:ext cx="4041775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220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524000"/>
            <a:ext cx="3008313" cy="4602163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</a:lstStyle>
          <a:p>
            <a:pPr marL="0" algn="l" rtl="0" eaLnBrk="1" latinLnBrk="0" hangingPunct="1"/>
            <a:r>
              <a:rPr kumimoji="0" lang="en-US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Click icon to add picture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457200" y="6416675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2/15/2021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124200" y="6416675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7924800" y="6416675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841" r:id="rId1"/>
    <p:sldLayoutId id="2147483842" r:id="rId2"/>
    <p:sldLayoutId id="2147483843" r:id="rId3"/>
    <p:sldLayoutId id="2147483844" r:id="rId4"/>
    <p:sldLayoutId id="2147483845" r:id="rId5"/>
    <p:sldLayoutId id="2147483846" r:id="rId6"/>
    <p:sldLayoutId id="2147483847" r:id="rId7"/>
    <p:sldLayoutId id="2147483848" r:id="rId8"/>
    <p:sldLayoutId id="2147483849" r:id="rId9"/>
    <p:sldLayoutId id="2147483850" r:id="rId10"/>
    <p:sldLayoutId id="2147483851" r:id="rId11"/>
  </p:sldLayoutIdLst>
  <p:transition>
    <p:wipe dir="d"/>
  </p:transition>
  <p:timing>
    <p:tnLst>
      <p:par>
        <p:cTn id="1" dur="indefinite" restart="never" nodeType="tmRoot"/>
      </p:par>
    </p:tnLst>
  </p:timing>
  <p:txStyles>
    <p:titleStyle>
      <a:lvl1pPr algn="ctr" rtl="0" eaLnBrk="1" latinLnBrk="0" hangingPunct="1">
        <a:spcBef>
          <a:spcPct val="0"/>
        </a:spcBef>
        <a:buNone/>
        <a:defRPr kumimoji="0" sz="4100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548640" indent="-41148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868680" indent="-283464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33856" indent="-22860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353312" indent="-18288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54533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64792" indent="-18288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65960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167128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6829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jpeg"/><Relationship Id="rId3" Type="http://schemas.openxmlformats.org/officeDocument/2006/relationships/hyperlink" Target="https://www.basu.org.in/" TargetMode="External"/><Relationship Id="rId7" Type="http://schemas.openxmlformats.org/officeDocument/2006/relationships/image" Target="../media/image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jpeg"/><Relationship Id="rId5" Type="http://schemas.openxmlformats.org/officeDocument/2006/relationships/image" Target="../media/image3.jpeg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7.jpe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hyperlink" Target="http://en.wikipedia.org/wiki/Haemorrhage" TargetMode="External"/><Relationship Id="rId2" Type="http://schemas.openxmlformats.org/officeDocument/2006/relationships/hyperlink" Target="http://en.wikipedia.org/wiki/Necrosis" TargetMode="External"/><Relationship Id="rId1" Type="http://schemas.openxmlformats.org/officeDocument/2006/relationships/slideLayout" Target="../slideLayouts/slideLayout1.xml"/><Relationship Id="rId4" Type="http://schemas.openxmlformats.org/officeDocument/2006/relationships/hyperlink" Target="http://en.wikipedia.org/wiki/Faeces" TargetMode="Externa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0.gif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1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subTitle" idx="1"/>
          </p:nvPr>
        </p:nvSpPr>
        <p:spPr>
          <a:xfrm>
            <a:off x="1295400" y="4740275"/>
            <a:ext cx="7086600" cy="2097088"/>
          </a:xfrm>
        </p:spPr>
        <p:txBody>
          <a:bodyPr>
            <a:normAutofit fontScale="92500" lnSpcReduction="10000"/>
          </a:bodyPr>
          <a:lstStyle/>
          <a:p>
            <a:pPr eaLnBrk="1" hangingPunct="1">
              <a:lnSpc>
                <a:spcPct val="80000"/>
              </a:lnSpc>
              <a:defRPr/>
            </a:pPr>
            <a:r>
              <a:rPr lang="pt-BR" sz="24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Dr. AJIT KUMAR</a:t>
            </a:r>
          </a:p>
          <a:p>
            <a:pPr eaLnBrk="1" hangingPunct="1">
              <a:lnSpc>
                <a:spcPct val="80000"/>
              </a:lnSpc>
              <a:defRPr/>
            </a:pPr>
            <a:endParaRPr lang="en-US" sz="2400" b="1" dirty="0" smtClean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eaLnBrk="1" hangingPunct="1">
              <a:lnSpc>
                <a:spcPct val="80000"/>
              </a:lnSpc>
              <a:defRPr/>
            </a:pPr>
            <a:r>
              <a:rPr lang="en-US" sz="24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Department of Veterinary  Veterinary Parasitology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4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Bihar Veterinary College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4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Bihar Animal Sciences University</a:t>
            </a:r>
          </a:p>
          <a:p>
            <a:pPr eaLnBrk="1" hangingPunct="1">
              <a:lnSpc>
                <a:spcPct val="80000"/>
              </a:lnSpc>
              <a:defRPr/>
            </a:pPr>
            <a:r>
              <a:rPr lang="en-US" sz="2400" b="1" dirty="0" smtClean="0">
                <a:solidFill>
                  <a:srgbClr val="FFFF00"/>
                </a:solidFill>
                <a:latin typeface="Arial Black" panose="020B0A04020102020204" pitchFamily="34" charset="0"/>
              </a:rPr>
              <a:t>Patna-800014</a:t>
            </a:r>
          </a:p>
        </p:txBody>
      </p:sp>
      <p:sp>
        <p:nvSpPr>
          <p:cNvPr id="2051" name="Rectangle 6"/>
          <p:cNvSpPr>
            <a:spLocks noChangeArrowheads="1"/>
          </p:cNvSpPr>
          <p:nvPr/>
        </p:nvSpPr>
        <p:spPr bwMode="auto">
          <a:xfrm>
            <a:off x="87313" y="625664"/>
            <a:ext cx="9144000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12700" cap="sq">
                <a:solidFill>
                  <a:srgbClr val="000000"/>
                </a:solidFill>
                <a:miter lim="800000"/>
                <a:headEnd type="none" w="sm" len="sm"/>
                <a:tailEnd type="none" w="sm" len="sm"/>
              </a14:hiddenLine>
            </a:ext>
          </a:extLst>
        </p:spPr>
        <p:txBody>
          <a:bodyPr anchor="ctr">
            <a:spAutoFit/>
          </a:bodyPr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sz="2400" dirty="0">
                <a:solidFill>
                  <a:srgbClr val="FFFF00"/>
                </a:solidFill>
                <a:latin typeface="Arial Black" panose="020B0A04020102020204" pitchFamily="34" charset="0"/>
              </a:rPr>
              <a:t>Family : </a:t>
            </a:r>
            <a:r>
              <a:rPr lang="en-US" sz="2400" dirty="0" err="1">
                <a:solidFill>
                  <a:srgbClr val="FFFF00"/>
                </a:solidFill>
                <a:latin typeface="Arial Black" panose="020B0A04020102020204" pitchFamily="34" charset="0"/>
              </a:rPr>
              <a:t>Paramphistomidae</a:t>
            </a:r>
            <a:endParaRPr lang="en-US" altLang="en-US" sz="2400" b="1" dirty="0">
              <a:solidFill>
                <a:srgbClr val="FFFF00"/>
              </a:solidFill>
              <a:latin typeface="Arial Black" panose="020B0A04020102020204" pitchFamily="34" charset="0"/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400" b="1" dirty="0">
                <a:solidFill>
                  <a:srgbClr val="FFFF00"/>
                </a:solidFill>
                <a:latin typeface="Arial Rounded MT Bold" pitchFamily="34" charset="0"/>
              </a:rPr>
              <a:t>Veterinary Helminthology – I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400" b="1" dirty="0">
                <a:solidFill>
                  <a:srgbClr val="FFFF00"/>
                </a:solidFill>
                <a:latin typeface="Arial Rounded MT Bold" pitchFamily="34" charset="0"/>
              </a:rPr>
              <a:t>(VPA- 601)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en-US" sz="2400" b="1" dirty="0">
                <a:solidFill>
                  <a:srgbClr val="FFFF00"/>
                </a:solidFill>
                <a:latin typeface="Arial Rounded MT Bold" pitchFamily="34" charset="0"/>
              </a:rPr>
              <a:t>Date: </a:t>
            </a:r>
            <a:r>
              <a:rPr lang="en-US" altLang="en-US" sz="2400" b="1" dirty="0" smtClean="0">
                <a:solidFill>
                  <a:srgbClr val="FFFF00"/>
                </a:solidFill>
                <a:latin typeface="Arial Rounded MT Bold" pitchFamily="34" charset="0"/>
              </a:rPr>
              <a:t>12.02.2021 </a:t>
            </a:r>
            <a:endParaRPr lang="en-US" altLang="en-US" sz="2400" b="1" dirty="0">
              <a:solidFill>
                <a:srgbClr val="FFFF00"/>
              </a:solidFill>
              <a:latin typeface="Arial Rounded MT Bold" pitchFamily="34" charset="0"/>
            </a:endParaRPr>
          </a:p>
        </p:txBody>
      </p:sp>
      <p:pic>
        <p:nvPicPr>
          <p:cNvPr id="2052" name="Picture 9" descr="Bihar Animal Sciences University | बिहार पशु विज्ञान विश्वविद्यालय">
            <a:hlinkClick r:id="rId3" tooltip="&quot;Bihar Animal Sciences University | बिहार पशु विज्ञान विश्वविद्यालय - &quot;"/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6050" y="265113"/>
            <a:ext cx="1149350" cy="1193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3" name="Picture 10" descr="Colour Logofinal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48575" y="212725"/>
            <a:ext cx="1100138" cy="12461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54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  <p:pic>
        <p:nvPicPr>
          <p:cNvPr id="2055" name="Picture 7" descr="C:\Users\ACER\Desktop\goat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0725" y="2667000"/>
            <a:ext cx="2609850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1" descr="G:\images.jp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3657600" y="2439281"/>
            <a:ext cx="3855828" cy="2208038"/>
          </a:xfrm>
          <a:prstGeom prst="rect">
            <a:avLst/>
          </a:prstGeom>
          <a:noFill/>
        </p:spPr>
      </p:pic>
      <p:pic>
        <p:nvPicPr>
          <p:cNvPr id="11" name="Picture 2" descr="C:\Users\Dr. Ajit\Downloads\indopnanorbissnail.jpg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 rot="16200000">
            <a:off x="7539487" y="3107531"/>
            <a:ext cx="1309688" cy="871538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3674663145"/>
      </p:ext>
    </p:extLst>
  </p:cSld>
  <p:clrMapOvr>
    <a:masterClrMapping/>
  </p:clrMapOvr>
  <p:transition>
    <p:blinds dir="vert"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Family : </a:t>
            </a:r>
            <a:r>
              <a:rPr lang="en-US" dirty="0" err="1" smtClean="0"/>
              <a:t>Paramphistomidae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5943600" cy="5562600"/>
          </a:xfrm>
        </p:spPr>
        <p:txBody>
          <a:bodyPr>
            <a:normAutofit fontScale="85000" lnSpcReduction="1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Thick fleshy flukes commonly called </a:t>
            </a:r>
            <a:r>
              <a:rPr lang="en-US" dirty="0" err="1" smtClean="0">
                <a:latin typeface="Arial Black" pitchFamily="34" charset="0"/>
              </a:rPr>
              <a:t>amphistomes</a:t>
            </a:r>
            <a:endParaRPr lang="en-US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Oral sucker is visible at the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tip of cone </a:t>
            </a:r>
            <a:r>
              <a:rPr lang="en-US" dirty="0" smtClean="0">
                <a:latin typeface="Arial Black" pitchFamily="34" charset="0"/>
              </a:rPr>
              <a:t>and the ventral sucker situated at the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subterminally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posterior end called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acetabulum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.  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CBFBB1"/>
                </a:solidFill>
                <a:latin typeface="Arial Black" pitchFamily="34" charset="0"/>
              </a:rPr>
              <a:t>Due location of posterior sucker (</a:t>
            </a:r>
            <a:r>
              <a:rPr lang="en-US" dirty="0" err="1" smtClean="0">
                <a:solidFill>
                  <a:srgbClr val="CBFBB1"/>
                </a:solidFill>
                <a:latin typeface="Arial Black" pitchFamily="34" charset="0"/>
              </a:rPr>
              <a:t>acetabulum</a:t>
            </a:r>
            <a:r>
              <a:rPr lang="en-US" dirty="0" smtClean="0">
                <a:solidFill>
                  <a:srgbClr val="CBFBB1"/>
                </a:solidFill>
                <a:latin typeface="Arial Black" pitchFamily="34" charset="0"/>
              </a:rPr>
              <a:t>) at posterior end called as </a:t>
            </a:r>
            <a:r>
              <a:rPr lang="en-US" dirty="0" err="1" smtClean="0">
                <a:solidFill>
                  <a:srgbClr val="CBFBB1"/>
                </a:solidFill>
                <a:latin typeface="Arial Black" pitchFamily="34" charset="0"/>
              </a:rPr>
              <a:t>amphistomes</a:t>
            </a:r>
            <a:r>
              <a:rPr lang="en-US" dirty="0" smtClean="0">
                <a:solidFill>
                  <a:srgbClr val="CBFBB1"/>
                </a:solidFill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Pharynx absent and tegument is spineless.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Intestinal </a:t>
            </a:r>
            <a:r>
              <a:rPr lang="en-US" dirty="0" err="1" smtClean="0">
                <a:solidFill>
                  <a:srgbClr val="002060"/>
                </a:solidFill>
                <a:latin typeface="Arial Black" pitchFamily="34" charset="0"/>
              </a:rPr>
              <a:t>caeca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are simple.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Testes are frequently lobed and usually anterior to the small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ovary</a:t>
            </a:r>
          </a:p>
          <a:p>
            <a:pPr algn="just">
              <a:buFont typeface="Wingdings" pitchFamily="2" charset="2"/>
              <a:buChar char="Ø"/>
            </a:pPr>
            <a:endParaRPr lang="en-US" dirty="0">
              <a:latin typeface="Arial Black" pitchFamily="34" charset="0"/>
            </a:endParaRPr>
          </a:p>
        </p:txBody>
      </p:sp>
      <p:pic>
        <p:nvPicPr>
          <p:cNvPr id="48129" name="Picture 1" descr="G:\paramphistomum-cervi-92d782fb-411e-4e7f-9774-391fe2a613d-resize-750.jpe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77000" y="1295400"/>
            <a:ext cx="2438400" cy="48768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311664099"/>
      </p:ext>
    </p:extLst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sz="3600" dirty="0" smtClean="0"/>
              <a:t>Family : </a:t>
            </a:r>
            <a:r>
              <a:rPr lang="en-US" sz="3600" dirty="0" err="1" smtClean="0"/>
              <a:t>Paramphistomidae</a:t>
            </a:r>
            <a:endParaRPr lang="en-US" sz="36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9144000" cy="5562600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endParaRPr lang="en-US" dirty="0">
              <a:latin typeface="Arial Black" pitchFamily="34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0" y="380998"/>
          <a:ext cx="9144000" cy="647700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438400"/>
                <a:gridCol w="1905000"/>
                <a:gridCol w="2286000"/>
                <a:gridCol w="2514600"/>
              </a:tblGrid>
              <a:tr h="760111"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Arial Black" pitchFamily="34" charset="0"/>
                        </a:rPr>
                        <a:t>Species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Arial Black" pitchFamily="34" charset="0"/>
                        </a:rPr>
                        <a:t>Final host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Arial Black" pitchFamily="34" charset="0"/>
                        </a:rPr>
                        <a:t>Intermediate host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Arial Black" pitchFamily="34" charset="0"/>
                        </a:rPr>
                        <a:t>Location 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1634241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Paramphistomum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cervi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Sheep, goat, cattle &amp; buffalo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Indoplanorbis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exustus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rgbClr val="FF0000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Adult in </a:t>
                      </a: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Rumen &amp; reticulum </a:t>
                      </a:r>
                    </a:p>
                    <a:p>
                      <a:r>
                        <a:rPr kumimoji="0" lang="en-US" sz="1800" kern="1200" dirty="0" smtClean="0">
                          <a:solidFill>
                            <a:srgbClr val="FF0000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Immature fluke </a:t>
                      </a: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in duodenum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855286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Cotylophoron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cotylophorum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>
                          <a:latin typeface="Arial Black" pitchFamily="34" charset="0"/>
                        </a:rPr>
                        <a:t>-do-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>
                          <a:latin typeface="Arial Black" pitchFamily="34" charset="0"/>
                        </a:rPr>
                        <a:t>-do-</a:t>
                      </a:r>
                    </a:p>
                    <a:p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>
                          <a:latin typeface="Arial Black" pitchFamily="34" charset="0"/>
                        </a:rPr>
                        <a:t>-do-</a:t>
                      </a:r>
                    </a:p>
                    <a:p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855286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Gastrothylax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crumenifer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>
                          <a:latin typeface="Arial Black" pitchFamily="34" charset="0"/>
                        </a:rPr>
                        <a:t>-do-</a:t>
                      </a:r>
                    </a:p>
                    <a:p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Gyraulus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convexiusculus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>
                          <a:latin typeface="Arial Black" pitchFamily="34" charset="0"/>
                        </a:rPr>
                        <a:t>-do-</a:t>
                      </a:r>
                    </a:p>
                    <a:p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1073670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Gigantocotyle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explanatum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Buffaloes (mainly)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do-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Bile duct, gall bladder &amp; duodenum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1298408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Fischoederius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elongates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Sheep, goat, cattle &amp; buffalo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Lymnaea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luteola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Rumen &amp; reticulum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Family : </a:t>
            </a:r>
            <a:r>
              <a:rPr lang="en-US" dirty="0" err="1" smtClean="0"/>
              <a:t>Paramphistomidae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9144000" cy="5562600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endParaRPr lang="en-US" dirty="0">
              <a:latin typeface="Arial Black" pitchFamily="34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0" y="1397000"/>
          <a:ext cx="9144000" cy="576579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286000"/>
                <a:gridCol w="2057400"/>
                <a:gridCol w="2286000"/>
                <a:gridCol w="2514600"/>
              </a:tblGrid>
              <a:tr h="846301">
                <a:tc>
                  <a:txBody>
                    <a:bodyPr/>
                    <a:lstStyle/>
                    <a:p>
                      <a:r>
                        <a:rPr lang="en-US" sz="2400" b="1" dirty="0" smtClean="0"/>
                        <a:t>Species</a:t>
                      </a:r>
                    </a:p>
                    <a:p>
                      <a:endParaRPr lang="en-US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b="1" dirty="0" smtClean="0"/>
                        <a:t>Final host</a:t>
                      </a:r>
                      <a:endParaRPr lang="en-US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b="1" dirty="0" smtClean="0"/>
                        <a:t>Intermediate host</a:t>
                      </a:r>
                      <a:endParaRPr lang="en-US" sz="2400" b="1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b="1" dirty="0" smtClean="0"/>
                        <a:t>Location </a:t>
                      </a:r>
                      <a:endParaRPr lang="en-US" sz="2400" b="1" dirty="0"/>
                    </a:p>
                  </a:txBody>
                  <a:tcPr/>
                </a:tc>
              </a:tr>
              <a:tr h="1819549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Gastrodiscus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aegyptiacus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Equines &amp;  pig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Cleopatra</a:t>
                      </a: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spp. of snail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Large  &amp;  Small intestine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952267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Gastrodiscus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secundus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Horse &amp; elephant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Indoplanorbis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exustus</a:t>
                      </a:r>
                      <a:endParaRPr lang="en-US" dirty="0" smtClean="0">
                        <a:latin typeface="Arial Black" pitchFamily="34" charset="0"/>
                      </a:endParaRPr>
                    </a:p>
                    <a:p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Colon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952267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Gastrodiscoides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hominis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Man &amp; Pig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Helicorbis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coenosus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en-US" sz="1800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Caecum</a:t>
                      </a: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of man &amp; colon in pig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  <a:tr h="1195415"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Pseudodiscus</a:t>
                      </a:r>
                      <a:r>
                        <a:rPr kumimoji="0" lang="en-US" sz="1800" i="1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collinsi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Horse &amp; elephant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Planorbis</a:t>
                      </a: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, </a:t>
                      </a:r>
                      <a:r>
                        <a:rPr kumimoji="0" lang="en-US" sz="1800" i="1" kern="1200" dirty="0" err="1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Bulinus</a:t>
                      </a:r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 spp.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0" lang="en-US" sz="1800" kern="1200" dirty="0" smtClean="0">
                          <a:solidFill>
                            <a:schemeClr val="dk1"/>
                          </a:solidFill>
                          <a:latin typeface="Arial Black" pitchFamily="34" charset="0"/>
                          <a:ea typeface="+mn-ea"/>
                          <a:cs typeface="+mn-cs"/>
                        </a:rPr>
                        <a:t>Colon</a:t>
                      </a:r>
                      <a:endParaRPr lang="en-US" dirty="0">
                        <a:latin typeface="Arial Black" pitchFamily="34" charset="0"/>
                      </a:endParaRPr>
                    </a:p>
                  </a:txBody>
                  <a:tcPr/>
                </a:tc>
              </a:tr>
            </a:tbl>
          </a:graphicData>
        </a:graphic>
      </p:graphicFrame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dirty="0" err="1" smtClean="0"/>
              <a:t>Paramphistomum</a:t>
            </a:r>
            <a:r>
              <a:rPr lang="en-US" dirty="0" smtClean="0"/>
              <a:t>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066800"/>
            <a:ext cx="6400800" cy="5791200"/>
          </a:xfrm>
        </p:spPr>
        <p:txBody>
          <a:bodyPr>
            <a:normAutofit fontScale="92500" lnSpcReduction="2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i="1" dirty="0" err="1" smtClean="0">
                <a:latin typeface="Arial Black" pitchFamily="34" charset="0"/>
              </a:rPr>
              <a:t>Paramphistomum</a:t>
            </a:r>
            <a:r>
              <a:rPr lang="en-US" dirty="0" smtClean="0">
                <a:latin typeface="Arial Black" pitchFamily="34" charset="0"/>
              </a:rPr>
              <a:t> sp.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is the commonest species</a:t>
            </a:r>
            <a:endParaRPr lang="en-US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The live adult specimens are light 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red /pink in </a:t>
            </a:r>
            <a:r>
              <a:rPr lang="en-US" dirty="0" err="1" smtClean="0">
                <a:solidFill>
                  <a:srgbClr val="FF0000"/>
                </a:solidFill>
                <a:latin typeface="Arial Black" pitchFamily="34" charset="0"/>
              </a:rPr>
              <a:t>colour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Slightly concave ventrally and converse dorsally 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Slightly lobed testes are tandem in position and 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lie anterior to the ovary</a:t>
            </a:r>
            <a:r>
              <a:rPr lang="en-US" dirty="0" smtClean="0">
                <a:latin typeface="Arial Black" pitchFamily="34" charset="0"/>
              </a:rPr>
              <a:t>.</a:t>
            </a:r>
            <a:endParaRPr lang="en-US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Oral sucker is visible at the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tip of cone </a:t>
            </a:r>
            <a:r>
              <a:rPr lang="en-US" dirty="0" smtClean="0">
                <a:latin typeface="Arial Black" pitchFamily="34" charset="0"/>
              </a:rPr>
              <a:t>and the ventral sucker situated at the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sub-terminally posterior end called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acetabulum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endParaRPr lang="en-US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Cross-sections</a:t>
            </a:r>
            <a:r>
              <a:rPr lang="en-US" dirty="0" smtClean="0">
                <a:latin typeface="Arial Black" pitchFamily="34" charset="0"/>
              </a:rPr>
              <a:t> of the flukes are almost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circular</a:t>
            </a:r>
            <a:r>
              <a:rPr lang="en-US" dirty="0" smtClean="0"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endParaRPr lang="en-US" dirty="0">
              <a:latin typeface="Arial Black" pitchFamily="34" charset="0"/>
            </a:endParaRPr>
          </a:p>
        </p:txBody>
      </p:sp>
      <p:pic>
        <p:nvPicPr>
          <p:cNvPr id="1026" name="Picture 2" descr="C:\Users\Dr. Ajit\Downloads\para adult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16200000">
            <a:off x="4953000" y="2667000"/>
            <a:ext cx="5715001" cy="2666999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sz="3200" i="1" dirty="0" err="1" smtClean="0">
                <a:latin typeface="Arial Black" pitchFamily="34" charset="0"/>
              </a:rPr>
              <a:t>Cotylophoron</a:t>
            </a:r>
            <a:r>
              <a:rPr lang="en-US" sz="3200" i="1" dirty="0" smtClean="0">
                <a:latin typeface="Arial Black" pitchFamily="34" charset="0"/>
              </a:rPr>
              <a:t> </a:t>
            </a:r>
            <a:r>
              <a:rPr lang="en-US" sz="3200" i="1" dirty="0" err="1" smtClean="0">
                <a:latin typeface="Arial Black" pitchFamily="34" charset="0"/>
              </a:rPr>
              <a:t>cotylophorum</a:t>
            </a:r>
            <a:r>
              <a:rPr lang="en-US" sz="3200" dirty="0" smtClean="0">
                <a:latin typeface="Arial Black" pitchFamily="34" charset="0"/>
              </a:rPr>
              <a:t>:</a:t>
            </a:r>
            <a:endParaRPr lang="en-US" sz="32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5029200" cy="5562600"/>
          </a:xfrm>
        </p:spPr>
        <p:txBody>
          <a:bodyPr>
            <a:noAutofit/>
          </a:bodyPr>
          <a:lstStyle/>
          <a:p>
            <a:pPr algn="just"/>
            <a:r>
              <a:rPr lang="en-US" dirty="0" smtClean="0">
                <a:latin typeface="Arial Black" pitchFamily="34" charset="0"/>
              </a:rPr>
              <a:t>It is 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closely resembles </a:t>
            </a:r>
            <a:r>
              <a:rPr lang="en-US" dirty="0" smtClean="0">
                <a:latin typeface="Arial Black" pitchFamily="34" charset="0"/>
              </a:rPr>
              <a:t>to </a:t>
            </a:r>
            <a:r>
              <a:rPr lang="en-US" i="1" dirty="0" smtClean="0">
                <a:latin typeface="Arial Black" pitchFamily="34" charset="0"/>
              </a:rPr>
              <a:t>P. </a:t>
            </a:r>
            <a:r>
              <a:rPr lang="en-US" i="1" dirty="0" err="1" smtClean="0">
                <a:latin typeface="Arial Black" pitchFamily="34" charset="0"/>
              </a:rPr>
              <a:t>cervi</a:t>
            </a:r>
            <a:r>
              <a:rPr lang="en-US" dirty="0" smtClean="0">
                <a:latin typeface="Arial Black" pitchFamily="34" charset="0"/>
              </a:rPr>
              <a:t> but there is a </a:t>
            </a:r>
          </a:p>
          <a:p>
            <a:pPr algn="just"/>
            <a:r>
              <a:rPr lang="en-US" sz="3200" dirty="0" smtClean="0">
                <a:solidFill>
                  <a:srgbClr val="FFC000"/>
                </a:solidFill>
                <a:latin typeface="Arial Black" pitchFamily="34" charset="0"/>
              </a:rPr>
              <a:t>Genital sucker surrounding the genital pore.</a:t>
            </a:r>
          </a:p>
          <a:p>
            <a:pPr lvl="0" algn="just"/>
            <a:endParaRPr lang="en-US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2050" name="Picture 2" descr="C:\Users\Dr. Ajit\Downloads\Cotylophoron cotylophorum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486400" y="1447800"/>
            <a:ext cx="3657600" cy="5181600"/>
          </a:xfrm>
          <a:prstGeom prst="rect">
            <a:avLst/>
          </a:prstGeom>
          <a:noFill/>
        </p:spPr>
      </p:pic>
      <p:sp>
        <p:nvSpPr>
          <p:cNvPr id="5" name="Rectangle 4"/>
          <p:cNvSpPr/>
          <p:nvPr/>
        </p:nvSpPr>
        <p:spPr>
          <a:xfrm>
            <a:off x="6705600" y="2819400"/>
            <a:ext cx="211500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Genital sucker 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6" name="Right Arrow 5"/>
          <p:cNvSpPr/>
          <p:nvPr/>
        </p:nvSpPr>
        <p:spPr>
          <a:xfrm rot="10800000">
            <a:off x="6248400" y="2971800"/>
            <a:ext cx="381000" cy="4571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533400"/>
          </a:xfrm>
        </p:spPr>
        <p:txBody>
          <a:bodyPr>
            <a:normAutofit fontScale="90000"/>
          </a:bodyPr>
          <a:lstStyle/>
          <a:p>
            <a:r>
              <a:rPr lang="en-US" sz="4000" i="1" dirty="0" err="1" smtClean="0"/>
              <a:t>Gigantocotyle</a:t>
            </a:r>
            <a:r>
              <a:rPr lang="en-US" sz="4000" i="1" dirty="0" smtClean="0"/>
              <a:t> </a:t>
            </a:r>
            <a:r>
              <a:rPr lang="en-US" sz="4000" i="1" dirty="0" err="1" smtClean="0"/>
              <a:t>explanatum</a:t>
            </a:r>
            <a:endParaRPr lang="en-US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533400"/>
            <a:ext cx="6477000" cy="6324600"/>
          </a:xfrm>
        </p:spPr>
        <p:txBody>
          <a:bodyPr>
            <a:noAutofit/>
          </a:bodyPr>
          <a:lstStyle/>
          <a:p>
            <a:pPr algn="just"/>
            <a:r>
              <a:rPr lang="en-US" sz="2400" b="1" dirty="0" smtClean="0">
                <a:solidFill>
                  <a:srgbClr val="FFFF00"/>
                </a:solidFill>
                <a:latin typeface="Arial Black" pitchFamily="34" charset="0"/>
              </a:rPr>
              <a:t>Other Name  </a:t>
            </a:r>
            <a:r>
              <a:rPr lang="en-US" sz="2400" b="1" dirty="0" smtClean="0">
                <a:latin typeface="Arial Black" pitchFamily="34" charset="0"/>
              </a:rPr>
              <a:t>:   </a:t>
            </a:r>
            <a:r>
              <a:rPr lang="en-US" sz="2400" b="1" i="1" dirty="0" err="1" smtClean="0">
                <a:latin typeface="Arial Black" pitchFamily="34" charset="0"/>
              </a:rPr>
              <a:t>Paramphistomum</a:t>
            </a:r>
            <a:r>
              <a:rPr lang="en-US" sz="2400" b="1" i="1" dirty="0" smtClean="0">
                <a:latin typeface="Arial Black" pitchFamily="34" charset="0"/>
              </a:rPr>
              <a:t> </a:t>
            </a:r>
            <a:r>
              <a:rPr lang="en-US" sz="2400" b="1" i="1" dirty="0" err="1" smtClean="0">
                <a:latin typeface="Arial Black" pitchFamily="34" charset="0"/>
              </a:rPr>
              <a:t>explanatum</a:t>
            </a:r>
            <a:endParaRPr lang="en-US" sz="2400" b="1" i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dirty="0" smtClean="0">
                <a:latin typeface="Arial Black" pitchFamily="34" charset="0"/>
              </a:rPr>
              <a:t> </a:t>
            </a:r>
            <a:r>
              <a:rPr lang="en-US" sz="2000" dirty="0" smtClean="0">
                <a:latin typeface="Arial Black" pitchFamily="34" charset="0"/>
              </a:rPr>
              <a:t>Body is conical with dorsal side strongly convex.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000" dirty="0" smtClean="0">
                <a:latin typeface="Arial Black" pitchFamily="34" charset="0"/>
              </a:rPr>
              <a:t>Oral sucker small but Posterior sucker is </a:t>
            </a:r>
            <a:r>
              <a:rPr lang="en-US" sz="2000" dirty="0" smtClean="0">
                <a:solidFill>
                  <a:srgbClr val="FFFF00"/>
                </a:solidFill>
                <a:latin typeface="Arial Black" pitchFamily="34" charset="0"/>
              </a:rPr>
              <a:t>very large, deep and located ventrally</a:t>
            </a:r>
            <a:r>
              <a:rPr lang="en-US" sz="2000" dirty="0" smtClean="0">
                <a:latin typeface="Arial Black" pitchFamily="34" charset="0"/>
              </a:rPr>
              <a:t>.</a:t>
            </a:r>
          </a:p>
          <a:p>
            <a:pPr algn="just"/>
            <a:endParaRPr lang="en-US" sz="2000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sz="2000" dirty="0" smtClean="0">
                <a:latin typeface="Arial Black" pitchFamily="34" charset="0"/>
              </a:rPr>
              <a:t> Testes are lobed and diagonally placed. </a:t>
            </a:r>
          </a:p>
          <a:p>
            <a:pPr algn="just"/>
            <a:r>
              <a:rPr lang="en-US" sz="2000" dirty="0" smtClean="0">
                <a:latin typeface="Arial Black" pitchFamily="34" charset="0"/>
              </a:rPr>
              <a:t>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000" dirty="0" smtClean="0">
                <a:latin typeface="Arial Black" pitchFamily="34" charset="0"/>
              </a:rPr>
              <a:t>Rests of morphological characters are similar to </a:t>
            </a:r>
            <a:r>
              <a:rPr lang="en-US" sz="2000" i="1" dirty="0" err="1" smtClean="0">
                <a:latin typeface="Arial Black" pitchFamily="34" charset="0"/>
              </a:rPr>
              <a:t>Paramphistomum</a:t>
            </a:r>
            <a:r>
              <a:rPr lang="en-US" sz="2000" i="1" dirty="0" smtClean="0">
                <a:latin typeface="Arial Black" pitchFamily="34" charset="0"/>
              </a:rPr>
              <a:t> </a:t>
            </a:r>
            <a:r>
              <a:rPr lang="en-US" sz="2000" dirty="0" smtClean="0">
                <a:latin typeface="Arial Black" pitchFamily="34" charset="0"/>
              </a:rPr>
              <a:t>sp.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000" dirty="0" smtClean="0">
                <a:solidFill>
                  <a:srgbClr val="FFFF00"/>
                </a:solidFill>
                <a:latin typeface="Arial Black" pitchFamily="34" charset="0"/>
              </a:rPr>
              <a:t>Eggs are yellowish in colour</a:t>
            </a:r>
            <a:r>
              <a:rPr lang="en-US" sz="2000" dirty="0" smtClean="0">
                <a:solidFill>
                  <a:srgbClr val="FFC000"/>
                </a:solidFill>
                <a:latin typeface="Arial Black" pitchFamily="34" charset="0"/>
              </a:rPr>
              <a:t>.</a:t>
            </a:r>
          </a:p>
          <a:p>
            <a:pPr algn="just"/>
            <a:endParaRPr lang="en-US" sz="2000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sz="2000" dirty="0" smtClean="0">
                <a:solidFill>
                  <a:srgbClr val="FFC000"/>
                </a:solidFill>
                <a:latin typeface="Arial Black" pitchFamily="34" charset="0"/>
              </a:rPr>
              <a:t> A series of superficial </a:t>
            </a:r>
            <a:r>
              <a:rPr lang="en-US" sz="2000" dirty="0" err="1" smtClean="0">
                <a:solidFill>
                  <a:srgbClr val="FFC000"/>
                </a:solidFill>
                <a:latin typeface="Arial Black" pitchFamily="34" charset="0"/>
              </a:rPr>
              <a:t>haemorrhage</a:t>
            </a:r>
            <a:r>
              <a:rPr lang="en-US" sz="2000" dirty="0" smtClean="0">
                <a:solidFill>
                  <a:srgbClr val="FFC000"/>
                </a:solidFill>
                <a:latin typeface="Arial Black" pitchFamily="34" charset="0"/>
              </a:rPr>
              <a:t> may be found in bile ducts and gall-bladder.</a:t>
            </a:r>
          </a:p>
          <a:p>
            <a:pPr algn="just">
              <a:buFont typeface="Wingdings" pitchFamily="2" charset="2"/>
              <a:buChar char="v"/>
            </a:pPr>
            <a:r>
              <a:rPr lang="en-US" sz="2000" dirty="0" smtClean="0">
                <a:solidFill>
                  <a:srgbClr val="FFFF00"/>
                </a:solidFill>
                <a:latin typeface="Arial Black" pitchFamily="34" charset="0"/>
              </a:rPr>
              <a:t>Immature and mature fluke caused </a:t>
            </a:r>
            <a:r>
              <a:rPr lang="en-US" sz="2000" b="1" dirty="0" err="1" smtClean="0">
                <a:solidFill>
                  <a:srgbClr val="002060"/>
                </a:solidFill>
                <a:latin typeface="Arial Black" pitchFamily="34" charset="0"/>
              </a:rPr>
              <a:t>biliary</a:t>
            </a:r>
            <a:r>
              <a:rPr lang="en-US" sz="2000" dirty="0" smtClean="0">
                <a:solidFill>
                  <a:srgbClr val="002060"/>
                </a:solidFill>
                <a:latin typeface="Arial Black" pitchFamily="34" charset="0"/>
              </a:rPr>
              <a:t> </a:t>
            </a:r>
            <a:r>
              <a:rPr lang="en-US" sz="2000" dirty="0" err="1" smtClean="0">
                <a:solidFill>
                  <a:srgbClr val="002060"/>
                </a:solidFill>
                <a:latin typeface="Arial Black" pitchFamily="34" charset="0"/>
              </a:rPr>
              <a:t>amphistomosis</a:t>
            </a:r>
            <a:r>
              <a:rPr lang="en-US" sz="2000" dirty="0" smtClean="0">
                <a:solidFill>
                  <a:srgbClr val="FFFF00"/>
                </a:solidFill>
                <a:latin typeface="Arial Black" pitchFamily="34" charset="0"/>
              </a:rPr>
              <a:t> in buffaloes.</a:t>
            </a:r>
          </a:p>
          <a:p>
            <a:r>
              <a:rPr lang="en-US" sz="2000" dirty="0" smtClean="0">
                <a:solidFill>
                  <a:srgbClr val="FFFF00"/>
                </a:solidFill>
                <a:latin typeface="Arial Black" pitchFamily="34" charset="0"/>
              </a:rPr>
              <a:t> </a:t>
            </a:r>
          </a:p>
          <a:p>
            <a:pPr algn="just">
              <a:buFont typeface="Wingdings" pitchFamily="2" charset="2"/>
              <a:buChar char="v"/>
            </a:pPr>
            <a:endParaRPr lang="en-US" sz="2400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algn="just"/>
            <a:endParaRPr lang="en-US" dirty="0" smtClean="0"/>
          </a:p>
          <a:p>
            <a:pPr lvl="0" algn="just"/>
            <a:endParaRPr lang="en-US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3074" name="Picture 2" descr="C:\Users\Dr. Ajit\Downloads\g. explanatum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77000" y="1676400"/>
            <a:ext cx="2667000" cy="5181600"/>
          </a:xfrm>
          <a:prstGeom prst="rect">
            <a:avLst/>
          </a:prstGeom>
          <a:noFill/>
        </p:spPr>
      </p:pic>
      <p:sp>
        <p:nvSpPr>
          <p:cNvPr id="5" name="Rectangle 4"/>
          <p:cNvSpPr/>
          <p:nvPr/>
        </p:nvSpPr>
        <p:spPr>
          <a:xfrm>
            <a:off x="6757750" y="5486400"/>
            <a:ext cx="238625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        Large deep      </a:t>
            </a:r>
          </a:p>
          <a:p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    ventral sucker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6" name="Down Arrow 5"/>
          <p:cNvSpPr/>
          <p:nvPr/>
        </p:nvSpPr>
        <p:spPr>
          <a:xfrm>
            <a:off x="8610600" y="4724400"/>
            <a:ext cx="152400" cy="9144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ight Arrow 11"/>
          <p:cNvSpPr/>
          <p:nvPr/>
        </p:nvSpPr>
        <p:spPr>
          <a:xfrm rot="4699499">
            <a:off x="6837004" y="2867556"/>
            <a:ext cx="1079553" cy="5830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/>
          <p:cNvSpPr txBox="1"/>
          <p:nvPr/>
        </p:nvSpPr>
        <p:spPr>
          <a:xfrm>
            <a:off x="6477000" y="1828800"/>
            <a:ext cx="12192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002060"/>
                </a:solidFill>
                <a:latin typeface="Arial Black" pitchFamily="34" charset="0"/>
              </a:rPr>
              <a:t>Testes</a:t>
            </a:r>
            <a:endParaRPr lang="en-US" sz="2000" b="1" dirty="0">
              <a:solidFill>
                <a:srgbClr val="002060"/>
              </a:solidFill>
              <a:latin typeface="Arial Black" pitchFamily="34" charset="0"/>
            </a:endParaRPr>
          </a:p>
        </p:txBody>
      </p:sp>
      <p:sp>
        <p:nvSpPr>
          <p:cNvPr id="14" name="Right Arrow 13"/>
          <p:cNvSpPr/>
          <p:nvPr/>
        </p:nvSpPr>
        <p:spPr>
          <a:xfrm rot="18196222" flipV="1">
            <a:off x="6481053" y="5089184"/>
            <a:ext cx="1079553" cy="4571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6553200" y="4800600"/>
            <a:ext cx="304800" cy="19082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 smtClean="0"/>
              <a:t>o</a:t>
            </a:r>
            <a:r>
              <a:rPr lang="en-US" sz="2000" b="1" dirty="0" err="1" smtClean="0">
                <a:solidFill>
                  <a:srgbClr val="002060"/>
                </a:solidFill>
              </a:rPr>
              <a:t>ovary</a:t>
            </a:r>
            <a:endParaRPr lang="en-US" sz="2000" b="1" dirty="0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533400"/>
          </a:xfrm>
        </p:spPr>
        <p:txBody>
          <a:bodyPr>
            <a:normAutofit fontScale="90000"/>
          </a:bodyPr>
          <a:lstStyle/>
          <a:p>
            <a:r>
              <a:rPr lang="en-US" sz="3600" i="1" dirty="0" err="1" smtClean="0">
                <a:solidFill>
                  <a:srgbClr val="FF0000"/>
                </a:solidFill>
                <a:latin typeface="Arial Black" pitchFamily="34" charset="0"/>
              </a:rPr>
              <a:t>Gastrodiscus</a:t>
            </a:r>
            <a:r>
              <a:rPr lang="en-US" sz="3600" i="1" dirty="0" smtClean="0">
                <a:solidFill>
                  <a:srgbClr val="FF0000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rgbClr val="FF0000"/>
                </a:solidFill>
                <a:latin typeface="Arial Black" pitchFamily="34" charset="0"/>
              </a:rPr>
              <a:t>aegyptiacus</a:t>
            </a:r>
            <a:endParaRPr lang="en-US" sz="36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5181600" cy="6172200"/>
          </a:xfrm>
        </p:spPr>
        <p:txBody>
          <a:bodyPr>
            <a:noAutofit/>
          </a:bodyPr>
          <a:lstStyle/>
          <a:p>
            <a:pPr algn="just"/>
            <a:r>
              <a:rPr lang="en-US" b="1" dirty="0" smtClean="0">
                <a:solidFill>
                  <a:srgbClr val="FF0000"/>
                </a:solidFill>
                <a:latin typeface="Arial Black" pitchFamily="34" charset="0"/>
              </a:rPr>
              <a:t> </a:t>
            </a:r>
            <a:endParaRPr lang="en-US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latin typeface="Arial Black" pitchFamily="34" charset="0"/>
              </a:rPr>
              <a:t>Body of </a:t>
            </a:r>
            <a:r>
              <a:rPr lang="en-US" sz="2400" i="1" dirty="0" err="1" smtClean="0">
                <a:latin typeface="Arial Black" pitchFamily="34" charset="0"/>
              </a:rPr>
              <a:t>Gastrodiscus</a:t>
            </a:r>
            <a:r>
              <a:rPr lang="en-US" sz="2400" i="1" dirty="0" smtClean="0">
                <a:latin typeface="Arial Black" pitchFamily="34" charset="0"/>
              </a:rPr>
              <a:t> </a:t>
            </a:r>
            <a:r>
              <a:rPr lang="en-US" sz="2400" i="1" dirty="0" err="1" smtClean="0">
                <a:latin typeface="Arial Black" pitchFamily="34" charset="0"/>
              </a:rPr>
              <a:t>aegyptiacus</a:t>
            </a:r>
            <a:r>
              <a:rPr lang="en-US" sz="2400" dirty="0" smtClean="0">
                <a:latin typeface="Arial Black" pitchFamily="34" charset="0"/>
              </a:rPr>
              <a:t> is divided into two parts- cylindrical anterior part and 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saucer-shaped posterior part.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latin typeface="Arial Black" pitchFamily="34" charset="0"/>
              </a:rPr>
              <a:t>Posterior sucker is small and </a:t>
            </a: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subterminal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.  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latin typeface="Arial Black" pitchFamily="34" charset="0"/>
              </a:rPr>
              <a:t>Oral sucker has 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two </a:t>
            </a: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posterolateral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 pouches.</a:t>
            </a:r>
          </a:p>
          <a:p>
            <a:pPr lvl="0" algn="just">
              <a:buFont typeface="Wingdings" pitchFamily="2" charset="2"/>
              <a:buChar char="v"/>
            </a:pPr>
            <a:r>
              <a:rPr lang="en-US" sz="2400" b="1" dirty="0" smtClean="0">
                <a:latin typeface="Arial Black" pitchFamily="34" charset="0"/>
              </a:rPr>
              <a:t>Testes are branched, diagonal and anterior to ovary</a:t>
            </a:r>
          </a:p>
          <a:p>
            <a:pPr lvl="0" algn="just">
              <a:buFont typeface="Wingdings" pitchFamily="2" charset="2"/>
              <a:buChar char="v"/>
            </a:pPr>
            <a:r>
              <a:rPr lang="en-US" sz="2400" b="1" dirty="0" smtClean="0">
                <a:latin typeface="Arial Black" pitchFamily="34" charset="0"/>
              </a:rPr>
              <a:t>Papillae at the ventral surface</a:t>
            </a: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1026" name="Picture 2" descr="C:\Users\Dr. Ajit\Desktop\g. agypticus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516563" y="533400"/>
            <a:ext cx="3627437" cy="4572000"/>
          </a:xfrm>
          <a:prstGeom prst="rect">
            <a:avLst/>
          </a:prstGeom>
          <a:noFill/>
        </p:spPr>
      </p:pic>
      <p:sp>
        <p:nvSpPr>
          <p:cNvPr id="5" name="Rectangle 4"/>
          <p:cNvSpPr/>
          <p:nvPr/>
        </p:nvSpPr>
        <p:spPr>
          <a:xfrm>
            <a:off x="2667000" y="533400"/>
            <a:ext cx="4019881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Two      </a:t>
            </a:r>
            <a:r>
              <a:rPr lang="en-US" b="1" dirty="0" err="1" smtClean="0">
                <a:solidFill>
                  <a:srgbClr val="FFFF00"/>
                </a:solidFill>
                <a:latin typeface="Arial Black" pitchFamily="34" charset="0"/>
              </a:rPr>
              <a:t>Posterolateral</a:t>
            </a: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                    </a:t>
            </a:r>
          </a:p>
          <a:p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     pouches</a:t>
            </a:r>
            <a:endParaRPr lang="en-US" b="1" dirty="0">
              <a:solidFill>
                <a:srgbClr val="FFFF00"/>
              </a:solidFill>
              <a:latin typeface="Arial Black" pitchFamily="34" charset="0"/>
            </a:endParaRPr>
          </a:p>
        </p:txBody>
      </p:sp>
      <p:sp>
        <p:nvSpPr>
          <p:cNvPr id="6" name="Right Arrow 5"/>
          <p:cNvSpPr/>
          <p:nvPr/>
        </p:nvSpPr>
        <p:spPr>
          <a:xfrm rot="19517751">
            <a:off x="4701936" y="3700583"/>
            <a:ext cx="2327752" cy="11306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/>
          <p:cNvSpPr/>
          <p:nvPr/>
        </p:nvSpPr>
        <p:spPr>
          <a:xfrm rot="473309">
            <a:off x="5484058" y="947650"/>
            <a:ext cx="1600200" cy="76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rgbClr val="7030A0"/>
              </a:solidFill>
            </a:endParaRPr>
          </a:p>
        </p:txBody>
      </p:sp>
      <p:pic>
        <p:nvPicPr>
          <p:cNvPr id="28673" name="Picture 1" descr="C:\Users\Dr. Ajit\Desktop\g. agyptiacus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638800" y="5181600"/>
            <a:ext cx="2438400" cy="1676400"/>
          </a:xfrm>
          <a:prstGeom prst="rect">
            <a:avLst/>
          </a:prstGeom>
          <a:noFill/>
        </p:spPr>
      </p:pic>
      <p:sp>
        <p:nvSpPr>
          <p:cNvPr id="9" name="Right Arrow 8"/>
          <p:cNvSpPr/>
          <p:nvPr/>
        </p:nvSpPr>
        <p:spPr>
          <a:xfrm rot="6874227" flipV="1">
            <a:off x="7223739" y="2589486"/>
            <a:ext cx="1632869" cy="4571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/>
          <p:cNvSpPr txBox="1"/>
          <p:nvPr/>
        </p:nvSpPr>
        <p:spPr>
          <a:xfrm>
            <a:off x="8153400" y="1905000"/>
            <a:ext cx="9906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>
                <a:solidFill>
                  <a:srgbClr val="7030A0"/>
                </a:solidFill>
              </a:rPr>
              <a:t>testes</a:t>
            </a:r>
            <a:endParaRPr lang="en-US" sz="2000" b="1" dirty="0">
              <a:solidFill>
                <a:srgbClr val="7030A0"/>
              </a:solidFill>
            </a:endParaRPr>
          </a:p>
        </p:txBody>
      </p:sp>
      <p:sp>
        <p:nvSpPr>
          <p:cNvPr id="11" name="Right Arrow 10"/>
          <p:cNvSpPr/>
          <p:nvPr/>
        </p:nvSpPr>
        <p:spPr>
          <a:xfrm rot="13022332">
            <a:off x="7372014" y="5032454"/>
            <a:ext cx="1317334" cy="12389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8077200" y="5715000"/>
            <a:ext cx="10668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>
                <a:solidFill>
                  <a:srgbClr val="7030A0"/>
                </a:solidFill>
              </a:rPr>
              <a:t>Ovary</a:t>
            </a:r>
            <a:endParaRPr lang="en-US" b="1" dirty="0">
              <a:solidFill>
                <a:srgbClr val="7030A0"/>
              </a:solidFill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09600"/>
          </a:xfrm>
        </p:spPr>
        <p:txBody>
          <a:bodyPr>
            <a:normAutofit fontScale="90000"/>
          </a:bodyPr>
          <a:lstStyle/>
          <a:p>
            <a:r>
              <a:rPr lang="en-US" i="1" dirty="0" err="1" smtClean="0"/>
              <a:t>Gastrothylax</a:t>
            </a:r>
            <a:r>
              <a:rPr lang="en-US" i="1" dirty="0" smtClean="0"/>
              <a:t> </a:t>
            </a:r>
            <a:r>
              <a:rPr lang="en-US" i="1" dirty="0" err="1" smtClean="0"/>
              <a:t>crumenifer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533400"/>
            <a:ext cx="6629400" cy="6324600"/>
          </a:xfrm>
        </p:spPr>
        <p:txBody>
          <a:bodyPr>
            <a:noAutofit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b="1" dirty="0" smtClean="0"/>
              <a:t> </a:t>
            </a:r>
            <a:r>
              <a:rPr lang="en-US" sz="2400" dirty="0" smtClean="0">
                <a:latin typeface="Arial Black" pitchFamily="34" charset="0"/>
              </a:rPr>
              <a:t>It measures 9-18 mm in length and about 5 mm in thickness.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Arial Black" pitchFamily="34" charset="0"/>
              </a:rPr>
              <a:t>The anterior end is covered with papillae.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Arial Black" pitchFamily="34" charset="0"/>
              </a:rPr>
              <a:t>It has a 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very large ventral pouch </a:t>
            </a:r>
            <a:r>
              <a:rPr lang="en-US" sz="2400" dirty="0" smtClean="0">
                <a:latin typeface="Arial Black" pitchFamily="34" charset="0"/>
              </a:rPr>
              <a:t>which opens near the anterior end up to the ventral sucker 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C000"/>
                </a:solidFill>
                <a:latin typeface="Arial Black" pitchFamily="34" charset="0"/>
              </a:rPr>
              <a:t>Genital pore opens into the ventral pouch.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Testes are lobed and horizontal in position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Arial Black" pitchFamily="34" charset="0"/>
              </a:rPr>
              <a:t>Uterus has a typical direction which crosses 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from right to left </a:t>
            </a:r>
            <a:r>
              <a:rPr lang="en-US" sz="2400" dirty="0" smtClean="0">
                <a:latin typeface="Arial Black" pitchFamily="34" charset="0"/>
              </a:rPr>
              <a:t>at about the middle of the body</a:t>
            </a:r>
            <a:endParaRPr lang="en-US" sz="2400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r>
              <a:rPr lang="en-US" sz="2400" b="1" dirty="0" smtClean="0">
                <a:latin typeface="Arial Black" pitchFamily="34" charset="0"/>
              </a:rPr>
              <a:t> </a:t>
            </a:r>
            <a:r>
              <a:rPr lang="en-US" sz="2000" b="1" dirty="0" smtClean="0">
                <a:latin typeface="Arial Black" pitchFamily="34" charset="0"/>
              </a:rPr>
              <a:t>Intestinal </a:t>
            </a:r>
            <a:r>
              <a:rPr lang="en-US" sz="2000" b="1" dirty="0" err="1" smtClean="0">
                <a:latin typeface="Arial Black" pitchFamily="34" charset="0"/>
              </a:rPr>
              <a:t>caeca</a:t>
            </a:r>
            <a:r>
              <a:rPr lang="en-US" sz="2000" b="1" dirty="0" smtClean="0">
                <a:latin typeface="Arial Black" pitchFamily="34" charset="0"/>
              </a:rPr>
              <a:t> reach up to the level of testes</a:t>
            </a:r>
            <a:endParaRPr lang="en-US" sz="2000" b="1" dirty="0">
              <a:latin typeface="Arial Black" pitchFamily="34" charset="0"/>
            </a:endParaRPr>
          </a:p>
        </p:txBody>
      </p:sp>
      <p:pic>
        <p:nvPicPr>
          <p:cNvPr id="4098" name="Picture 2" descr="C:\Users\Dr. Ajit\Desktop\g. crumenifer 2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672755" y="1447800"/>
            <a:ext cx="2471245" cy="4343400"/>
          </a:xfrm>
          <a:prstGeom prst="rect">
            <a:avLst/>
          </a:prstGeom>
          <a:noFill/>
        </p:spPr>
      </p:pic>
      <p:sp>
        <p:nvSpPr>
          <p:cNvPr id="5" name="Rectangle 4"/>
          <p:cNvSpPr/>
          <p:nvPr/>
        </p:nvSpPr>
        <p:spPr>
          <a:xfrm>
            <a:off x="4724400" y="2057400"/>
            <a:ext cx="2285999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ventral pouch </a:t>
            </a:r>
            <a:endParaRPr lang="en-US" dirty="0">
              <a:solidFill>
                <a:srgbClr val="002060"/>
              </a:solidFill>
            </a:endParaRPr>
          </a:p>
        </p:txBody>
      </p:sp>
      <p:sp>
        <p:nvSpPr>
          <p:cNvPr id="6" name="Right Arrow 5"/>
          <p:cNvSpPr/>
          <p:nvPr/>
        </p:nvSpPr>
        <p:spPr>
          <a:xfrm rot="21285794" flipV="1">
            <a:off x="6323200" y="1954927"/>
            <a:ext cx="1101790" cy="117417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ight Arrow 6"/>
          <p:cNvSpPr/>
          <p:nvPr/>
        </p:nvSpPr>
        <p:spPr>
          <a:xfrm rot="20363994">
            <a:off x="5932324" y="4413412"/>
            <a:ext cx="1295400" cy="171318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ight Arrow 7"/>
          <p:cNvSpPr/>
          <p:nvPr/>
        </p:nvSpPr>
        <p:spPr>
          <a:xfrm rot="17616113" flipV="1">
            <a:off x="5113831" y="4965921"/>
            <a:ext cx="2820764" cy="201069"/>
          </a:xfrm>
          <a:prstGeom prst="rightArrow">
            <a:avLst>
              <a:gd name="adj1" fmla="val 50000"/>
              <a:gd name="adj2" fmla="val 39328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762000"/>
          </a:xfrm>
        </p:spPr>
        <p:txBody>
          <a:bodyPr>
            <a:normAutofit/>
          </a:bodyPr>
          <a:lstStyle/>
          <a:p>
            <a:r>
              <a:rPr lang="en-US" sz="3600" i="1" dirty="0" err="1" smtClean="0">
                <a:latin typeface="Arial Black" pitchFamily="34" charset="0"/>
              </a:rPr>
              <a:t>Pseudodiscus</a:t>
            </a:r>
            <a:r>
              <a:rPr lang="en-US" sz="3600" i="1" dirty="0" smtClean="0">
                <a:latin typeface="Arial Black" pitchFamily="34" charset="0"/>
              </a:rPr>
              <a:t> </a:t>
            </a:r>
            <a:r>
              <a:rPr lang="en-US" sz="3600" i="1" dirty="0" err="1" smtClean="0">
                <a:latin typeface="Arial Black" pitchFamily="34" charset="0"/>
              </a:rPr>
              <a:t>collinsi</a:t>
            </a:r>
            <a:r>
              <a:rPr lang="en-US" sz="3600" dirty="0" smtClean="0">
                <a:latin typeface="Arial Black" pitchFamily="34" charset="0"/>
              </a:rPr>
              <a:t> </a:t>
            </a:r>
            <a:endParaRPr lang="en-US" sz="3600" dirty="0"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914400"/>
            <a:ext cx="9144000" cy="5943600"/>
          </a:xfrm>
        </p:spPr>
        <p:txBody>
          <a:bodyPr>
            <a:noAutofit/>
          </a:bodyPr>
          <a:lstStyle/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latin typeface="Arial Black" pitchFamily="34" charset="0"/>
              </a:rPr>
              <a:t>Body is tapering </a:t>
            </a:r>
            <a:r>
              <a:rPr lang="en-US" sz="2400" dirty="0" err="1" smtClean="0">
                <a:latin typeface="Arial Black" pitchFamily="34" charset="0"/>
              </a:rPr>
              <a:t>anteriorly</a:t>
            </a:r>
            <a:r>
              <a:rPr lang="en-US" sz="2400" dirty="0" smtClean="0">
                <a:latin typeface="Arial Black" pitchFamily="34" charset="0"/>
              </a:rPr>
              <a:t> and rounded </a:t>
            </a:r>
            <a:r>
              <a:rPr lang="en-US" sz="2400" dirty="0" err="1" smtClean="0">
                <a:latin typeface="Arial Black" pitchFamily="34" charset="0"/>
              </a:rPr>
              <a:t>posteriorly</a:t>
            </a:r>
            <a:endParaRPr lang="en-US" sz="2400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solidFill>
                  <a:srgbClr val="FFC000"/>
                </a:solidFill>
                <a:latin typeface="Arial Black" pitchFamily="34" charset="0"/>
              </a:rPr>
              <a:t>Oral sucker has two pairs oral (pharyngeal) pouches and </a:t>
            </a:r>
            <a:r>
              <a:rPr lang="en-US" sz="2400" dirty="0" err="1" smtClean="0">
                <a:solidFill>
                  <a:srgbClr val="FFC000"/>
                </a:solidFill>
                <a:latin typeface="Arial Black" pitchFamily="34" charset="0"/>
              </a:rPr>
              <a:t>acetabulum</a:t>
            </a:r>
            <a:r>
              <a:rPr lang="en-US" sz="2400" dirty="0" smtClean="0">
                <a:solidFill>
                  <a:srgbClr val="FFC000"/>
                </a:solidFill>
                <a:latin typeface="Arial Black" pitchFamily="34" charset="0"/>
              </a:rPr>
              <a:t> sub-terminal</a:t>
            </a:r>
            <a:r>
              <a:rPr lang="en-US" sz="2400" dirty="0" smtClean="0">
                <a:solidFill>
                  <a:srgbClr val="FFC000"/>
                </a:solidFill>
              </a:rPr>
              <a:t>.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latin typeface="Arial Black" pitchFamily="34" charset="0"/>
              </a:rPr>
              <a:t>Intestinal </a:t>
            </a:r>
            <a:r>
              <a:rPr lang="en-US" sz="2400" dirty="0" err="1" smtClean="0">
                <a:latin typeface="Arial Black" pitchFamily="34" charset="0"/>
              </a:rPr>
              <a:t>caeca</a:t>
            </a:r>
            <a:r>
              <a:rPr lang="en-US" sz="2400" dirty="0" smtClean="0">
                <a:latin typeface="Arial Black" pitchFamily="34" charset="0"/>
              </a:rPr>
              <a:t> are wavy</a:t>
            </a:r>
          </a:p>
          <a:p>
            <a:pPr algn="just">
              <a:buFont typeface="Wingdings" pitchFamily="2" charset="2"/>
              <a:buChar char="v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Testes are highly branched and horizontal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in position.</a:t>
            </a:r>
          </a:p>
          <a:p>
            <a:pPr lvl="0" algn="just"/>
            <a:r>
              <a:rPr lang="en-US" b="1" i="1" dirty="0" smtClean="0">
                <a:solidFill>
                  <a:srgbClr val="FFC000"/>
                </a:solidFill>
                <a:latin typeface="Arial Black" pitchFamily="34" charset="0"/>
              </a:rPr>
              <a:t>                                   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Oral pouches</a:t>
            </a:r>
          </a:p>
          <a:p>
            <a:pPr lvl="0" algn="just"/>
            <a:endParaRPr lang="en-US" b="1" i="1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lvl="0" algn="just"/>
            <a:endParaRPr lang="en-US" b="1" i="1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lvl="0" algn="just"/>
            <a:endParaRPr lang="en-US" b="1" i="1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lvl="0" algn="just"/>
            <a:endParaRPr lang="en-US" b="1" i="1" dirty="0" smtClean="0">
              <a:solidFill>
                <a:srgbClr val="FFC000"/>
              </a:solidFill>
              <a:latin typeface="Arial Black" pitchFamily="34" charset="0"/>
            </a:endParaRPr>
          </a:p>
        </p:txBody>
      </p:sp>
      <p:pic>
        <p:nvPicPr>
          <p:cNvPr id="26625" name="Picture 1" descr="C:\Users\Dr. Ajit\Desktop\Gastrodiscoides hominis (outline) (1)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3990975"/>
            <a:ext cx="3200400" cy="2867025"/>
          </a:xfrm>
          <a:prstGeom prst="rect">
            <a:avLst/>
          </a:prstGeom>
          <a:noFill/>
        </p:spPr>
      </p:pic>
      <p:sp>
        <p:nvSpPr>
          <p:cNvPr id="14" name="Right Arrow 13"/>
          <p:cNvSpPr/>
          <p:nvPr/>
        </p:nvSpPr>
        <p:spPr>
          <a:xfrm flipH="1" flipV="1">
            <a:off x="762000" y="4267200"/>
            <a:ext cx="3581400" cy="76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ight Arrow 14"/>
          <p:cNvSpPr/>
          <p:nvPr/>
        </p:nvSpPr>
        <p:spPr>
          <a:xfrm rot="10800000" flipV="1">
            <a:off x="921547" y="4800600"/>
            <a:ext cx="3560958" cy="8880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TextBox 15"/>
          <p:cNvSpPr txBox="1"/>
          <p:nvPr/>
        </p:nvSpPr>
        <p:spPr>
          <a:xfrm>
            <a:off x="4800600" y="4724400"/>
            <a:ext cx="2667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/>
              <a:t>Intestinal </a:t>
            </a:r>
            <a:r>
              <a:rPr lang="en-US" sz="2000" b="1" dirty="0" err="1" smtClean="0"/>
              <a:t>caeca</a:t>
            </a:r>
            <a:endParaRPr lang="en-US" sz="2000" b="1" dirty="0"/>
          </a:p>
        </p:txBody>
      </p:sp>
      <p:sp>
        <p:nvSpPr>
          <p:cNvPr id="17" name="Right Arrow 16"/>
          <p:cNvSpPr/>
          <p:nvPr/>
        </p:nvSpPr>
        <p:spPr>
          <a:xfrm rot="10800000">
            <a:off x="1371600" y="5715000"/>
            <a:ext cx="3019552" cy="13462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/>
          <p:cNvSpPr txBox="1"/>
          <p:nvPr/>
        </p:nvSpPr>
        <p:spPr>
          <a:xfrm>
            <a:off x="4724400" y="5715000"/>
            <a:ext cx="228600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b="1" dirty="0" smtClean="0"/>
              <a:t>Testes</a:t>
            </a:r>
            <a:endParaRPr lang="en-US" sz="2000" b="1" dirty="0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sz="3600" i="1" dirty="0" err="1" smtClean="0">
                <a:solidFill>
                  <a:schemeClr val="tx1"/>
                </a:solidFill>
                <a:latin typeface="Arial Black" pitchFamily="34" charset="0"/>
              </a:rPr>
              <a:t>Gastridiscoides</a:t>
            </a:r>
            <a:r>
              <a:rPr lang="en-US" sz="3600" i="1" dirty="0" smtClean="0">
                <a:solidFill>
                  <a:schemeClr val="tx1"/>
                </a:solidFill>
                <a:latin typeface="Arial Black" pitchFamily="34" charset="0"/>
              </a:rPr>
              <a:t> </a:t>
            </a:r>
            <a:r>
              <a:rPr lang="en-US" sz="3600" i="1" dirty="0" err="1" smtClean="0">
                <a:solidFill>
                  <a:schemeClr val="tx1"/>
                </a:solidFill>
                <a:latin typeface="Arial Black" pitchFamily="34" charset="0"/>
              </a:rPr>
              <a:t>hominis</a:t>
            </a:r>
            <a:endParaRPr lang="en-US" sz="3600" dirty="0">
              <a:solidFill>
                <a:schemeClr val="tx1"/>
              </a:solidFill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9144000" cy="5562600"/>
          </a:xfrm>
        </p:spPr>
        <p:txBody>
          <a:bodyPr>
            <a:noAutofit/>
          </a:bodyPr>
          <a:lstStyle/>
          <a:p>
            <a:pPr lvl="0" algn="just"/>
            <a:r>
              <a:rPr lang="en-US" b="1" i="1" dirty="0" err="1" smtClean="0">
                <a:solidFill>
                  <a:srgbClr val="FFC000"/>
                </a:solidFill>
                <a:latin typeface="Arial Black" pitchFamily="34" charset="0"/>
              </a:rPr>
              <a:t>Gastridiscoides</a:t>
            </a:r>
            <a:r>
              <a:rPr lang="en-US" b="1" i="1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b="1" i="1" dirty="0" err="1" smtClean="0">
                <a:solidFill>
                  <a:srgbClr val="FFC000"/>
                </a:solidFill>
                <a:latin typeface="Arial Black" pitchFamily="34" charset="0"/>
              </a:rPr>
              <a:t>hominis</a:t>
            </a:r>
            <a:r>
              <a:rPr lang="en-US" b="1" i="1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:  </a:t>
            </a:r>
            <a:r>
              <a:rPr lang="en-US" b="1" dirty="0" err="1" smtClean="0">
                <a:solidFill>
                  <a:srgbClr val="FFFF00"/>
                </a:solidFill>
                <a:latin typeface="Arial Black" pitchFamily="34" charset="0"/>
              </a:rPr>
              <a:t>caecum</a:t>
            </a: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 of man and colon of pig </a:t>
            </a:r>
          </a:p>
          <a:p>
            <a:pPr lvl="0" algn="just">
              <a:buFont typeface="Wingdings" pitchFamily="2" charset="2"/>
              <a:buChar char="q"/>
            </a:pPr>
            <a:r>
              <a:rPr lang="en-US" sz="2400" b="1" dirty="0" smtClean="0">
                <a:solidFill>
                  <a:srgbClr val="FFFF00"/>
                </a:solidFill>
                <a:latin typeface="Arial Black" pitchFamily="34" charset="0"/>
              </a:rPr>
              <a:t>Unlike </a:t>
            </a:r>
            <a:r>
              <a:rPr lang="en-US" sz="2400" b="1" i="1" dirty="0" err="1" smtClean="0">
                <a:solidFill>
                  <a:srgbClr val="FFFF00"/>
                </a:solidFill>
                <a:latin typeface="Arial Black" pitchFamily="34" charset="0"/>
              </a:rPr>
              <a:t>Gastrodiscus</a:t>
            </a:r>
            <a:r>
              <a:rPr lang="en-US" sz="2400" b="1" dirty="0" smtClean="0">
                <a:solidFill>
                  <a:srgbClr val="FFFF00"/>
                </a:solidFill>
                <a:latin typeface="Arial Black" pitchFamily="34" charset="0"/>
              </a:rPr>
              <a:t>, anterior part is rounded</a:t>
            </a:r>
          </a:p>
          <a:p>
            <a:pPr lvl="0" algn="just">
              <a:buFont typeface="Wingdings" pitchFamily="2" charset="2"/>
              <a:buChar char="q"/>
            </a:pPr>
            <a:r>
              <a:rPr lang="en-US" sz="2400" b="1" dirty="0" smtClean="0">
                <a:latin typeface="Arial Black" pitchFamily="34" charset="0"/>
              </a:rPr>
              <a:t>Papillae absent  on ventral surface.</a:t>
            </a:r>
          </a:p>
          <a:p>
            <a:pPr lvl="0" algn="just">
              <a:buFont typeface="Wingdings" pitchFamily="2" charset="2"/>
              <a:buChar char="q"/>
            </a:pPr>
            <a:r>
              <a:rPr lang="en-US" sz="2400" b="1" dirty="0" smtClean="0">
                <a:solidFill>
                  <a:srgbClr val="FFFF00"/>
                </a:solidFill>
                <a:latin typeface="Arial Black" pitchFamily="34" charset="0"/>
              </a:rPr>
              <a:t>Two </a:t>
            </a:r>
            <a:r>
              <a:rPr lang="en-US" sz="2400" b="1" dirty="0" err="1" smtClean="0">
                <a:solidFill>
                  <a:srgbClr val="FFFF00"/>
                </a:solidFill>
                <a:latin typeface="Arial Black" pitchFamily="34" charset="0"/>
              </a:rPr>
              <a:t>postero</a:t>
            </a:r>
            <a:r>
              <a:rPr lang="en-US" sz="2400" b="1" dirty="0" smtClean="0">
                <a:solidFill>
                  <a:srgbClr val="FFFF00"/>
                </a:solidFill>
                <a:latin typeface="Arial Black" pitchFamily="34" charset="0"/>
              </a:rPr>
              <a:t>-lateral oral pouches</a:t>
            </a:r>
          </a:p>
          <a:p>
            <a:pPr lvl="0" algn="just">
              <a:buFont typeface="Wingdings" pitchFamily="2" charset="2"/>
              <a:buChar char="q"/>
            </a:pPr>
            <a:r>
              <a:rPr lang="en-US" sz="2400" b="1" dirty="0" smtClean="0">
                <a:latin typeface="Arial Black" pitchFamily="34" charset="0"/>
              </a:rPr>
              <a:t>Testes are branched, diagonal and anterior to ovary</a:t>
            </a:r>
          </a:p>
          <a:p>
            <a:pPr lvl="0" algn="just">
              <a:buFont typeface="Wingdings" pitchFamily="2" charset="2"/>
              <a:buChar char="q"/>
            </a:pPr>
            <a:r>
              <a:rPr lang="en-US" sz="2400" b="1" dirty="0" smtClean="0">
                <a:solidFill>
                  <a:srgbClr val="FFFF00"/>
                </a:solidFill>
                <a:latin typeface="Arial Black" pitchFamily="34" charset="0"/>
              </a:rPr>
              <a:t>Presence of anal cleft at the posterior end.</a:t>
            </a:r>
          </a:p>
        </p:txBody>
      </p:sp>
      <p:pic>
        <p:nvPicPr>
          <p:cNvPr id="26626" name="Picture 2" descr="C:\Users\Dr. Ajit\Desktop\gastrodiscoides homini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971800" y="4648200"/>
            <a:ext cx="3200400" cy="2209800"/>
          </a:xfrm>
          <a:prstGeom prst="rect">
            <a:avLst/>
          </a:prstGeom>
          <a:noFill/>
        </p:spPr>
      </p:pic>
      <p:pic>
        <p:nvPicPr>
          <p:cNvPr id="26627" name="Picture 3" descr="C:\Users\Dr. Ajit\Desktop\helicorbis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315200" y="4267200"/>
            <a:ext cx="1638300" cy="1219200"/>
          </a:xfrm>
          <a:prstGeom prst="rect">
            <a:avLst/>
          </a:prstGeom>
          <a:noFill/>
        </p:spPr>
      </p:pic>
      <p:sp>
        <p:nvSpPr>
          <p:cNvPr id="7" name="Rectangle 6"/>
          <p:cNvSpPr/>
          <p:nvPr/>
        </p:nvSpPr>
        <p:spPr>
          <a:xfrm rot="10800000" flipV="1">
            <a:off x="7010400" y="5477075"/>
            <a:ext cx="2133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i="1" dirty="0" err="1" smtClean="0">
                <a:solidFill>
                  <a:srgbClr val="FFFF00"/>
                </a:solidFill>
                <a:latin typeface="Arial Black" pitchFamily="34" charset="0"/>
              </a:rPr>
              <a:t>Helicorbis</a:t>
            </a:r>
            <a:r>
              <a:rPr lang="en-US" i="1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i="1" dirty="0" err="1" smtClean="0">
                <a:solidFill>
                  <a:srgbClr val="FFFF00"/>
                </a:solidFill>
                <a:latin typeface="Arial Black" pitchFamily="34" charset="0"/>
              </a:rPr>
              <a:t>coenosus</a:t>
            </a:r>
            <a:r>
              <a:rPr lang="en-US" i="1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snail</a:t>
            </a:r>
            <a:endParaRPr lang="en-US" dirty="0">
              <a:solidFill>
                <a:srgbClr val="FFFF00"/>
              </a:solidFill>
              <a:latin typeface="Arial Black" pitchFamily="34" charset="0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2895600" y="4572001"/>
            <a:ext cx="3352800" cy="67710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dirty="0" smtClean="0">
                <a:solidFill>
                  <a:srgbClr val="FFFF00"/>
                </a:solidFill>
                <a:latin typeface="Arial Black" pitchFamily="34" charset="0"/>
              </a:rPr>
              <a:t>     </a:t>
            </a:r>
            <a:r>
              <a:rPr lang="en-US" sz="2000" dirty="0" smtClean="0">
                <a:latin typeface="Arial Black" pitchFamily="34" charset="0"/>
              </a:rPr>
              <a:t>Adult </a:t>
            </a:r>
          </a:p>
          <a:p>
            <a:r>
              <a:rPr lang="en-US" i="1" dirty="0" err="1" smtClean="0">
                <a:latin typeface="Arial Black" pitchFamily="34" charset="0"/>
              </a:rPr>
              <a:t>Gastrodiscoides</a:t>
            </a:r>
            <a:r>
              <a:rPr lang="en-US" i="1" dirty="0" smtClean="0">
                <a:latin typeface="Arial Black" pitchFamily="34" charset="0"/>
              </a:rPr>
              <a:t> </a:t>
            </a:r>
            <a:r>
              <a:rPr lang="en-US" i="1" dirty="0" err="1" smtClean="0">
                <a:latin typeface="Arial Black" pitchFamily="34" charset="0"/>
              </a:rPr>
              <a:t>hominis</a:t>
            </a:r>
            <a:endParaRPr lang="en-US" i="1" dirty="0">
              <a:latin typeface="Arial Black" pitchFamily="34" charset="0"/>
            </a:endParaRPr>
          </a:p>
        </p:txBody>
      </p:sp>
      <p:sp>
        <p:nvSpPr>
          <p:cNvPr id="48130" name="AutoShape 2" descr="Image result for gastrodiscoides hominis image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48132" name="Picture 4" descr="F:\146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762000" y="4419600"/>
            <a:ext cx="1516380" cy="2438400"/>
          </a:xfrm>
          <a:prstGeom prst="rect">
            <a:avLst/>
          </a:prstGeom>
          <a:noFill/>
        </p:spPr>
      </p:pic>
      <p:sp>
        <p:nvSpPr>
          <p:cNvPr id="11" name="Right Arrow 10"/>
          <p:cNvSpPr/>
          <p:nvPr/>
        </p:nvSpPr>
        <p:spPr>
          <a:xfrm rot="5135418">
            <a:off x="269382" y="4600194"/>
            <a:ext cx="1720162" cy="1459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Down Arrow 11"/>
          <p:cNvSpPr/>
          <p:nvPr/>
        </p:nvSpPr>
        <p:spPr>
          <a:xfrm rot="1297015" flipH="1">
            <a:off x="2149690" y="4244639"/>
            <a:ext cx="120217" cy="217872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dirty="0" err="1" smtClean="0"/>
              <a:t>Paramphistomum</a:t>
            </a:r>
            <a:r>
              <a:rPr lang="en-US" dirty="0" smtClean="0"/>
              <a:t>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6172200" cy="5562600"/>
          </a:xfrm>
        </p:spPr>
        <p:txBody>
          <a:bodyPr>
            <a:normAutofit fontScale="92500" lnSpcReduction="10000"/>
          </a:bodyPr>
          <a:lstStyle/>
          <a:p>
            <a:pPr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Common Name: </a:t>
            </a:r>
            <a:r>
              <a:rPr lang="en-US" dirty="0" smtClean="0">
                <a:latin typeface="Arial Black" pitchFamily="34" charset="0"/>
              </a:rPr>
              <a:t>Conical fluke/ Stomach fluke/Rumen fluke</a:t>
            </a:r>
          </a:p>
          <a:p>
            <a:pPr algn="just"/>
            <a:endParaRPr lang="en-US" dirty="0" smtClean="0">
              <a:latin typeface="Arial Black" pitchFamily="34" charset="0"/>
            </a:endParaRPr>
          </a:p>
          <a:p>
            <a:pPr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Final host: </a:t>
            </a:r>
            <a:r>
              <a:rPr lang="en-US" dirty="0" smtClean="0">
                <a:latin typeface="Arial Black" pitchFamily="34" charset="0"/>
              </a:rPr>
              <a:t>Sheep, goat cattle &amp; buffaloes</a:t>
            </a:r>
          </a:p>
          <a:p>
            <a:pPr algn="just"/>
            <a:endParaRPr lang="en-US" dirty="0" smtClean="0">
              <a:latin typeface="Arial Black" pitchFamily="34" charset="0"/>
            </a:endParaRPr>
          </a:p>
          <a:p>
            <a:pPr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Intermediate host; </a:t>
            </a:r>
            <a:r>
              <a:rPr lang="en-US" dirty="0" smtClean="0">
                <a:latin typeface="Arial Black" pitchFamily="34" charset="0"/>
              </a:rPr>
              <a:t>Aquatic snail ( </a:t>
            </a:r>
            <a:r>
              <a:rPr lang="en-US" i="1" dirty="0" err="1" smtClean="0">
                <a:latin typeface="Arial Black" pitchFamily="34" charset="0"/>
              </a:rPr>
              <a:t>Indoplanorbis</a:t>
            </a:r>
            <a:r>
              <a:rPr lang="en-US" i="1" dirty="0" smtClean="0">
                <a:latin typeface="Arial Black" pitchFamily="34" charset="0"/>
              </a:rPr>
              <a:t> </a:t>
            </a:r>
            <a:r>
              <a:rPr lang="en-US" i="1" dirty="0" err="1" smtClean="0">
                <a:latin typeface="Arial Black" pitchFamily="34" charset="0"/>
              </a:rPr>
              <a:t>exustus</a:t>
            </a:r>
            <a:r>
              <a:rPr lang="en-US" dirty="0" smtClean="0">
                <a:latin typeface="Arial Black" pitchFamily="34" charset="0"/>
              </a:rPr>
              <a:t>)</a:t>
            </a:r>
          </a:p>
          <a:p>
            <a:pPr algn="just"/>
            <a:endParaRPr lang="en-US" dirty="0" smtClean="0">
              <a:latin typeface="Arial Black" pitchFamily="34" charset="0"/>
            </a:endParaRPr>
          </a:p>
          <a:p>
            <a:pPr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Life-cycle: </a:t>
            </a:r>
            <a:r>
              <a:rPr lang="en-US" dirty="0" smtClean="0">
                <a:latin typeface="Arial Black" pitchFamily="34" charset="0"/>
              </a:rPr>
              <a:t>similar to </a:t>
            </a:r>
            <a:r>
              <a:rPr lang="en-US" i="1" dirty="0" err="1" smtClean="0">
                <a:latin typeface="Arial Black" pitchFamily="34" charset="0"/>
              </a:rPr>
              <a:t>Fasciola</a:t>
            </a:r>
            <a:r>
              <a:rPr lang="en-US" i="1" dirty="0" smtClean="0">
                <a:latin typeface="Arial Black" pitchFamily="34" charset="0"/>
              </a:rPr>
              <a:t> </a:t>
            </a:r>
            <a:r>
              <a:rPr lang="en-US" dirty="0" smtClean="0">
                <a:latin typeface="Arial Black" pitchFamily="34" charset="0"/>
              </a:rPr>
              <a:t>sp.</a:t>
            </a:r>
          </a:p>
          <a:p>
            <a:pPr algn="just"/>
            <a:endParaRPr lang="en-US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Infective stage : </a:t>
            </a:r>
            <a:r>
              <a:rPr lang="en-US" dirty="0" err="1" smtClean="0">
                <a:latin typeface="Arial Black" pitchFamily="34" charset="0"/>
              </a:rPr>
              <a:t>Metacercaria</a:t>
            </a:r>
            <a:endParaRPr lang="en-US" dirty="0" smtClean="0">
              <a:latin typeface="Arial Black" pitchFamily="34" charset="0"/>
            </a:endParaRPr>
          </a:p>
          <a:p>
            <a:pPr algn="just"/>
            <a:r>
              <a:rPr lang="en-US" dirty="0" smtClean="0">
                <a:latin typeface="Arial Black" pitchFamily="34" charset="0"/>
              </a:rPr>
              <a:t> </a:t>
            </a:r>
            <a:endParaRPr lang="en-US" dirty="0">
              <a:latin typeface="Arial Black" pitchFamily="34" charset="0"/>
            </a:endParaRPr>
          </a:p>
        </p:txBody>
      </p:sp>
      <p:pic>
        <p:nvPicPr>
          <p:cNvPr id="1026" name="Picture 2" descr="C:\Users\Dr. Ajit\Downloads\para adult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16200000">
            <a:off x="4953000" y="2667000"/>
            <a:ext cx="5715001" cy="2666999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dirty="0" err="1" smtClean="0"/>
              <a:t>Paramphistomum</a:t>
            </a:r>
            <a:r>
              <a:rPr lang="en-US" dirty="0" smtClean="0"/>
              <a:t>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8991600" cy="5562600"/>
          </a:xfrm>
        </p:spPr>
        <p:txBody>
          <a:bodyPr>
            <a:normAutofit/>
          </a:bodyPr>
          <a:lstStyle/>
          <a:p>
            <a:pPr algn="just"/>
            <a:endParaRPr lang="en-US" dirty="0" smtClean="0">
              <a:latin typeface="Arial Black" pitchFamily="34" charset="0"/>
            </a:endParaRPr>
          </a:p>
        </p:txBody>
      </p:sp>
      <p:pic>
        <p:nvPicPr>
          <p:cNvPr id="38913" name="Picture 1" descr="G:\images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1219200"/>
            <a:ext cx="8915400" cy="5105400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Grp="1" noChangeArrowheads="1"/>
          </p:cNvSpPr>
          <p:nvPr>
            <p:ph type="title"/>
          </p:nvPr>
        </p:nvSpPr>
        <p:spPr>
          <a:xfrm>
            <a:off x="0" y="103188"/>
            <a:ext cx="9144000" cy="646112"/>
          </a:xfrm>
          <a:gradFill rotWithShape="1">
            <a:gsLst>
              <a:gs pos="0">
                <a:srgbClr val="E7FEBE"/>
              </a:gs>
              <a:gs pos="100000">
                <a:srgbClr val="F1FD9B"/>
              </a:gs>
            </a:gsLst>
            <a:lin ang="5400000" scaled="1"/>
          </a:gradFill>
          <a:ln w="63500" cmpd="thickThin">
            <a:solidFill>
              <a:schemeClr val="tx1"/>
            </a:solidFill>
          </a:ln>
        </p:spPr>
        <p:txBody>
          <a:bodyPr>
            <a:spAutoFit/>
          </a:bodyPr>
          <a:lstStyle/>
          <a:p>
            <a:r>
              <a:rPr lang="en-US" sz="3600" b="1" dirty="0" smtClean="0">
                <a:solidFill>
                  <a:srgbClr val="FF0000"/>
                </a:solidFill>
                <a:latin typeface="Arial Rounded MT Bold" pitchFamily="34" charset="0"/>
              </a:rPr>
              <a:t>LIFE-CYCLE OF  AMPHISTOMES</a:t>
            </a:r>
            <a:endParaRPr lang="en-IN" sz="3600" dirty="0" smtClean="0">
              <a:solidFill>
                <a:srgbClr val="FF0000"/>
              </a:solidFill>
              <a:latin typeface="Arial Rounded MT Bold" pitchFamily="34" charset="0"/>
            </a:endParaRPr>
          </a:p>
        </p:txBody>
      </p:sp>
      <p:sp>
        <p:nvSpPr>
          <p:cNvPr id="30723" name="Rectangle 3"/>
          <p:cNvSpPr>
            <a:spLocks noGrp="1" noChangeArrowheads="1"/>
          </p:cNvSpPr>
          <p:nvPr>
            <p:ph idx="1"/>
          </p:nvPr>
        </p:nvSpPr>
        <p:spPr>
          <a:xfrm>
            <a:off x="0" y="762000"/>
            <a:ext cx="9163050" cy="6096000"/>
          </a:xfrm>
        </p:spPr>
        <p:txBody>
          <a:bodyPr>
            <a:normAutofit fontScale="92500" lnSpcReduction="20000"/>
          </a:bodyPr>
          <a:lstStyle/>
          <a:p>
            <a:pPr>
              <a:buFont typeface="Wingdings" pitchFamily="2" charset="2"/>
              <a:buChar char="q"/>
            </a:pPr>
            <a:endParaRPr lang="en-IN" b="1" dirty="0" smtClean="0">
              <a:solidFill>
                <a:srgbClr val="FFFFDB"/>
              </a:solidFill>
              <a:latin typeface="Arial Black" pitchFamily="34" charset="0"/>
            </a:endParaRPr>
          </a:p>
          <a:p>
            <a:pPr>
              <a:buFontTx/>
              <a:buNone/>
            </a:pPr>
            <a:r>
              <a:rPr lang="pt-BR" dirty="0" smtClean="0">
                <a:solidFill>
                  <a:srgbClr val="FF0000"/>
                </a:solidFill>
                <a:latin typeface="Arial Black" pitchFamily="34" charset="0"/>
              </a:rPr>
              <a:t>Egg</a:t>
            </a:r>
            <a:r>
              <a:rPr lang="pt-BR" dirty="0" smtClean="0">
                <a:solidFill>
                  <a:srgbClr val="FFFF00"/>
                </a:solidFill>
              </a:rPr>
              <a:t>  </a:t>
            </a:r>
            <a:r>
              <a:rPr lang="pt-BR" dirty="0" smtClean="0">
                <a:solidFill>
                  <a:schemeClr val="bg1"/>
                </a:solidFill>
              </a:rPr>
              <a:t>            </a:t>
            </a:r>
            <a:r>
              <a:rPr lang="pt-BR" b="1" dirty="0" smtClean="0">
                <a:solidFill>
                  <a:srgbClr val="FF0000"/>
                </a:solidFill>
                <a:latin typeface="Arial Black" pitchFamily="34" charset="0"/>
              </a:rPr>
              <a:t>Miracidium</a:t>
            </a:r>
          </a:p>
          <a:p>
            <a:pPr>
              <a:buFontTx/>
              <a:buNone/>
            </a:pPr>
            <a:r>
              <a:rPr lang="pt-BR" dirty="0" smtClean="0">
                <a:solidFill>
                  <a:schemeClr val="bg1"/>
                </a:solidFill>
              </a:rPr>
              <a:t>                </a:t>
            </a:r>
          </a:p>
          <a:p>
            <a:pPr>
              <a:buFontTx/>
              <a:buNone/>
            </a:pPr>
            <a:r>
              <a:rPr lang="pt-BR" dirty="0" smtClean="0">
                <a:solidFill>
                  <a:schemeClr val="bg1"/>
                </a:solidFill>
              </a:rPr>
              <a:t>                       </a:t>
            </a:r>
          </a:p>
          <a:p>
            <a:pPr>
              <a:buFontTx/>
              <a:buNone/>
            </a:pPr>
            <a:r>
              <a:rPr lang="pt-BR" dirty="0" smtClean="0">
                <a:solidFill>
                  <a:srgbClr val="FFFF00"/>
                </a:solidFill>
              </a:rPr>
              <a:t>                         </a:t>
            </a:r>
            <a:r>
              <a:rPr lang="pt-BR" b="1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b="1" dirty="0" err="1" smtClean="0">
                <a:solidFill>
                  <a:srgbClr val="FF0000"/>
                </a:solidFill>
                <a:latin typeface="Arial Black" pitchFamily="34" charset="0"/>
              </a:rPr>
              <a:t>Sporocyst</a:t>
            </a:r>
            <a:r>
              <a:rPr lang="en-US" b="1" dirty="0" smtClean="0">
                <a:solidFill>
                  <a:srgbClr val="FF0000"/>
                </a:solidFill>
                <a:latin typeface="Arial Black" pitchFamily="34" charset="0"/>
              </a:rPr>
              <a:t>   </a:t>
            </a:r>
          </a:p>
          <a:p>
            <a:pPr>
              <a:buFontTx/>
              <a:buNone/>
            </a:pPr>
            <a:r>
              <a:rPr lang="en-US" dirty="0" smtClean="0">
                <a:solidFill>
                  <a:schemeClr val="bg1"/>
                </a:solidFill>
              </a:rPr>
              <a:t>                    </a:t>
            </a:r>
          </a:p>
          <a:p>
            <a:pPr>
              <a:buFontTx/>
              <a:buNone/>
            </a:pPr>
            <a:r>
              <a:rPr lang="en-US" dirty="0" smtClean="0">
                <a:solidFill>
                  <a:schemeClr val="bg1"/>
                </a:solidFill>
              </a:rPr>
              <a:t>                          </a:t>
            </a:r>
          </a:p>
          <a:p>
            <a:pPr>
              <a:buFontTx/>
              <a:buNone/>
            </a:pPr>
            <a:r>
              <a:rPr lang="en-US" dirty="0" smtClean="0">
                <a:solidFill>
                  <a:srgbClr val="FFFF00"/>
                </a:solidFill>
              </a:rPr>
              <a:t>                                      </a:t>
            </a:r>
            <a:r>
              <a:rPr lang="en-US" dirty="0" err="1" smtClean="0">
                <a:solidFill>
                  <a:srgbClr val="FF0000"/>
                </a:solidFill>
                <a:latin typeface="Arial Black" pitchFamily="34" charset="0"/>
              </a:rPr>
              <a:t>Redia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 </a:t>
            </a:r>
          </a:p>
          <a:p>
            <a:endParaRPr lang="en-US" dirty="0" smtClean="0">
              <a:solidFill>
                <a:schemeClr val="bg1"/>
              </a:solidFill>
            </a:endParaRPr>
          </a:p>
          <a:p>
            <a:pPr>
              <a:buFontTx/>
              <a:buNone/>
            </a:pPr>
            <a:r>
              <a:rPr lang="en-US" dirty="0" smtClean="0">
                <a:solidFill>
                  <a:schemeClr val="bg1"/>
                </a:solidFill>
              </a:rPr>
              <a:t>                        </a:t>
            </a:r>
          </a:p>
          <a:p>
            <a:pPr>
              <a:buFontTx/>
              <a:buNone/>
            </a:pPr>
            <a:r>
              <a:rPr lang="en-US" dirty="0" smtClean="0">
                <a:solidFill>
                  <a:srgbClr val="FF0000"/>
                </a:solidFill>
              </a:rPr>
              <a:t>                                     </a:t>
            </a:r>
            <a:r>
              <a:rPr lang="en-US" b="1" dirty="0" err="1" smtClean="0">
                <a:solidFill>
                  <a:srgbClr val="FF0000"/>
                </a:solidFill>
                <a:latin typeface="Arial Black" pitchFamily="34" charset="0"/>
              </a:rPr>
              <a:t>Cercaria</a:t>
            </a:r>
            <a:r>
              <a:rPr lang="pt-BR" dirty="0" smtClean="0">
                <a:solidFill>
                  <a:srgbClr val="FF0000"/>
                </a:solidFill>
              </a:rPr>
              <a:t>   </a:t>
            </a:r>
            <a:endParaRPr lang="en-IN" dirty="0" smtClean="0">
              <a:solidFill>
                <a:srgbClr val="FF0000"/>
              </a:solidFill>
            </a:endParaRPr>
          </a:p>
          <a:p>
            <a:pPr>
              <a:buFontTx/>
              <a:buNone/>
            </a:pPr>
            <a:r>
              <a:rPr lang="pt-BR" dirty="0" smtClean="0">
                <a:solidFill>
                  <a:schemeClr val="bg1"/>
                </a:solidFill>
                <a:latin typeface="Arial Black" pitchFamily="34" charset="0"/>
              </a:rPr>
              <a:t>                                                </a:t>
            </a:r>
            <a:r>
              <a:rPr lang="pt-BR" sz="2800" dirty="0" smtClean="0">
                <a:latin typeface="Arial Black" pitchFamily="34" charset="0"/>
              </a:rPr>
              <a:t>cercaria emerge </a:t>
            </a:r>
          </a:p>
          <a:p>
            <a:pPr>
              <a:buFontTx/>
              <a:buNone/>
            </a:pPr>
            <a:endParaRPr lang="pt-BR" dirty="0" smtClean="0">
              <a:latin typeface="Arial Black" pitchFamily="34" charset="0"/>
            </a:endParaRPr>
          </a:p>
          <a:p>
            <a:pPr>
              <a:buFontTx/>
              <a:buNone/>
            </a:pPr>
            <a:r>
              <a:rPr lang="pt-BR" sz="2800" dirty="0" smtClean="0">
                <a:latin typeface="Arial Black" pitchFamily="34" charset="0"/>
              </a:rPr>
              <a:t>from the aquatic snail and encyst on aquatic vegetation</a:t>
            </a:r>
            <a:r>
              <a:rPr lang="pt-BR" sz="2800" dirty="0" smtClean="0">
                <a:solidFill>
                  <a:schemeClr val="bg1"/>
                </a:solidFill>
                <a:latin typeface="Arial Black" pitchFamily="34" charset="0"/>
              </a:rPr>
              <a:t> </a:t>
            </a:r>
            <a:r>
              <a:rPr lang="pt-BR" sz="2800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pt-BR" sz="2800" dirty="0" smtClean="0">
                <a:latin typeface="Arial Black" pitchFamily="34" charset="0"/>
              </a:rPr>
              <a:t>and</a:t>
            </a:r>
            <a:r>
              <a:rPr lang="pt-BR" sz="2800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pt-BR" sz="2800" dirty="0" smtClean="0">
                <a:latin typeface="Arial Black" pitchFamily="34" charset="0"/>
              </a:rPr>
              <a:t>form</a:t>
            </a:r>
            <a:r>
              <a:rPr lang="pt-BR" sz="2800" dirty="0" smtClean="0">
                <a:solidFill>
                  <a:srgbClr val="FFFF00"/>
                </a:solidFill>
                <a:latin typeface="Arial Black" pitchFamily="34" charset="0"/>
              </a:rPr>
              <a:t>  </a:t>
            </a:r>
            <a:r>
              <a:rPr lang="pt-BR" sz="2800" dirty="0" smtClean="0">
                <a:solidFill>
                  <a:srgbClr val="FF0000"/>
                </a:solidFill>
                <a:latin typeface="Arial Black" pitchFamily="34" charset="0"/>
              </a:rPr>
              <a:t>Metacercaria</a:t>
            </a:r>
            <a:r>
              <a:rPr lang="pt-BR" sz="2800" dirty="0" smtClean="0">
                <a:solidFill>
                  <a:srgbClr val="FFFF00"/>
                </a:solidFill>
                <a:latin typeface="Arial Black" pitchFamily="34" charset="0"/>
              </a:rPr>
              <a:t>.</a:t>
            </a:r>
            <a:endParaRPr lang="en-IN" sz="2800" dirty="0" smtClean="0">
              <a:solidFill>
                <a:srgbClr val="FFFF00"/>
              </a:solidFill>
              <a:latin typeface="Arial Black" pitchFamily="34" charset="0"/>
            </a:endParaRPr>
          </a:p>
        </p:txBody>
      </p:sp>
      <p:sp>
        <p:nvSpPr>
          <p:cNvPr id="30725" name="Right Arrow 13"/>
          <p:cNvSpPr>
            <a:spLocks noChangeArrowheads="1"/>
          </p:cNvSpPr>
          <p:nvPr/>
        </p:nvSpPr>
        <p:spPr bwMode="auto">
          <a:xfrm flipV="1">
            <a:off x="1219200" y="1143000"/>
            <a:ext cx="685800" cy="304800"/>
          </a:xfrm>
          <a:prstGeom prst="rightArrow">
            <a:avLst>
              <a:gd name="adj1" fmla="val 50000"/>
              <a:gd name="adj2" fmla="val 50000"/>
            </a:avLst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/>
          <a:p>
            <a:r>
              <a:rPr lang="en-IN"/>
              <a:t>    </a:t>
            </a:r>
          </a:p>
        </p:txBody>
      </p:sp>
      <p:sp>
        <p:nvSpPr>
          <p:cNvPr id="30726" name="Right Arrow 15"/>
          <p:cNvSpPr>
            <a:spLocks noChangeArrowheads="1"/>
          </p:cNvSpPr>
          <p:nvPr/>
        </p:nvSpPr>
        <p:spPr bwMode="auto">
          <a:xfrm rot="5400000" flipV="1">
            <a:off x="3124200" y="1676400"/>
            <a:ext cx="685800" cy="533400"/>
          </a:xfrm>
          <a:prstGeom prst="rightArrow">
            <a:avLst>
              <a:gd name="adj1" fmla="val 42861"/>
              <a:gd name="adj2" fmla="val 50000"/>
            </a:avLst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/>
          <a:p>
            <a:r>
              <a:rPr lang="en-IN"/>
              <a:t>   </a:t>
            </a:r>
          </a:p>
        </p:txBody>
      </p:sp>
      <p:sp>
        <p:nvSpPr>
          <p:cNvPr id="30727" name="Right Arrow 16"/>
          <p:cNvSpPr>
            <a:spLocks noChangeArrowheads="1"/>
          </p:cNvSpPr>
          <p:nvPr/>
        </p:nvSpPr>
        <p:spPr bwMode="auto">
          <a:xfrm rot="5400000" flipV="1">
            <a:off x="3352800" y="2895600"/>
            <a:ext cx="685800" cy="533400"/>
          </a:xfrm>
          <a:prstGeom prst="rightArrow">
            <a:avLst>
              <a:gd name="adj1" fmla="val 42861"/>
              <a:gd name="adj2" fmla="val 50000"/>
            </a:avLst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/>
          <a:p>
            <a:r>
              <a:rPr lang="en-IN"/>
              <a:t>   </a:t>
            </a:r>
          </a:p>
        </p:txBody>
      </p:sp>
      <p:sp>
        <p:nvSpPr>
          <p:cNvPr id="30728" name="Right Arrow 17"/>
          <p:cNvSpPr>
            <a:spLocks noChangeArrowheads="1"/>
          </p:cNvSpPr>
          <p:nvPr/>
        </p:nvSpPr>
        <p:spPr bwMode="auto">
          <a:xfrm rot="5400000" flipV="1">
            <a:off x="3505200" y="4038600"/>
            <a:ext cx="685800" cy="533400"/>
          </a:xfrm>
          <a:prstGeom prst="rightArrow">
            <a:avLst>
              <a:gd name="adj1" fmla="val 42861"/>
              <a:gd name="adj2" fmla="val 50000"/>
            </a:avLst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/>
          <a:p>
            <a:r>
              <a:rPr lang="en-IN"/>
              <a:t>   </a:t>
            </a:r>
          </a:p>
        </p:txBody>
      </p:sp>
      <p:sp>
        <p:nvSpPr>
          <p:cNvPr id="30729" name="Rectangle 20"/>
          <p:cNvSpPr>
            <a:spLocks noChangeArrowheads="1"/>
          </p:cNvSpPr>
          <p:nvPr/>
        </p:nvSpPr>
        <p:spPr bwMode="auto">
          <a:xfrm>
            <a:off x="5181600" y="2286000"/>
            <a:ext cx="1828800" cy="27432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/>
          <a:p>
            <a:r>
              <a:rPr lang="en-US" sz="2000" b="1" dirty="0">
                <a:latin typeface="Arial Black" pitchFamily="34" charset="0"/>
              </a:rPr>
              <a:t>INSIDE</a:t>
            </a:r>
          </a:p>
          <a:p>
            <a:endParaRPr lang="en-US" sz="2000" b="1" dirty="0">
              <a:latin typeface="Arial Black" pitchFamily="34" charset="0"/>
            </a:endParaRPr>
          </a:p>
          <a:p>
            <a:endParaRPr lang="en-US" sz="2000" b="1" dirty="0">
              <a:latin typeface="Arial Black" pitchFamily="34" charset="0"/>
            </a:endParaRPr>
          </a:p>
          <a:p>
            <a:r>
              <a:rPr lang="en-US" sz="2000" b="1" dirty="0">
                <a:latin typeface="Arial Black" pitchFamily="34" charset="0"/>
              </a:rPr>
              <a:t> THE </a:t>
            </a:r>
          </a:p>
          <a:p>
            <a:endParaRPr lang="en-US" sz="2000" b="1" dirty="0">
              <a:latin typeface="Arial Black" pitchFamily="34" charset="0"/>
            </a:endParaRPr>
          </a:p>
          <a:p>
            <a:endParaRPr lang="en-US" sz="2000" b="1" dirty="0">
              <a:latin typeface="Arial Black" pitchFamily="34" charset="0"/>
            </a:endParaRPr>
          </a:p>
          <a:p>
            <a:endParaRPr lang="en-US" sz="2000" b="1" dirty="0">
              <a:latin typeface="Arial Black" pitchFamily="34" charset="0"/>
            </a:endParaRPr>
          </a:p>
          <a:p>
            <a:endParaRPr lang="en-US" sz="2000" b="1" dirty="0">
              <a:latin typeface="Arial Black" pitchFamily="34" charset="0"/>
            </a:endParaRPr>
          </a:p>
          <a:p>
            <a:r>
              <a:rPr lang="en-US" sz="2000" b="1" dirty="0">
                <a:latin typeface="Arial Black" pitchFamily="34" charset="0"/>
              </a:rPr>
              <a:t>SNAIL</a:t>
            </a:r>
            <a:r>
              <a:rPr lang="en-US" sz="2000" b="1" dirty="0">
                <a:solidFill>
                  <a:srgbClr val="FF0000"/>
                </a:solidFill>
                <a:latin typeface="Arial Black" pitchFamily="34" charset="0"/>
              </a:rPr>
              <a:t> </a:t>
            </a:r>
            <a:endParaRPr lang="en-IN" sz="2000" dirty="0">
              <a:solidFill>
                <a:srgbClr val="FF0000"/>
              </a:solidFill>
            </a:endParaRPr>
          </a:p>
        </p:txBody>
      </p:sp>
      <p:sp>
        <p:nvSpPr>
          <p:cNvPr id="28" name="Bent Arrow 27"/>
          <p:cNvSpPr/>
          <p:nvPr/>
        </p:nvSpPr>
        <p:spPr bwMode="auto">
          <a:xfrm rot="19998527" flipV="1">
            <a:off x="4493864" y="5048436"/>
            <a:ext cx="533400" cy="457200"/>
          </a:xfrm>
          <a:prstGeom prst="bentArrow">
            <a:avLst>
              <a:gd name="adj1" fmla="val 25000"/>
              <a:gd name="adj2" fmla="val 25000"/>
              <a:gd name="adj3" fmla="val 50000"/>
              <a:gd name="adj4" fmla="val 43750"/>
            </a:avLst>
          </a:prstGeom>
          <a:solidFill>
            <a:schemeClr val="accent1"/>
          </a:solidFill>
          <a:ln w="12700" cap="sq" cmpd="sng" algn="ctr">
            <a:solidFill>
              <a:schemeClr val="tx1"/>
            </a:solidFill>
            <a:prstDash val="solid"/>
            <a:round/>
            <a:headEnd type="none" w="sm" len="sm"/>
            <a:tailEnd type="none" w="sm" len="sm"/>
          </a:ln>
          <a:effectLst/>
        </p:spPr>
        <p:txBody>
          <a:bodyPr wrap="none" anchor="ctr"/>
          <a:lstStyle/>
          <a:p>
            <a:pPr>
              <a:defRPr/>
            </a:pPr>
            <a:endParaRPr lang="en-IN"/>
          </a:p>
        </p:txBody>
      </p:sp>
      <p:pic>
        <p:nvPicPr>
          <p:cNvPr id="48130" name="Picture 2" descr="C:\Users\Dr. Ajit\Downloads\indopnanorbissnail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16200000">
            <a:off x="6609631" y="2734392"/>
            <a:ext cx="2619375" cy="1743075"/>
          </a:xfrm>
          <a:prstGeom prst="rect">
            <a:avLst/>
          </a:prstGeom>
          <a:noFill/>
        </p:spPr>
      </p:pic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Life-cycle of P.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9144000" cy="6172200"/>
          </a:xfrm>
        </p:spPr>
        <p:txBody>
          <a:bodyPr>
            <a:normAutofit/>
          </a:bodyPr>
          <a:lstStyle/>
          <a:p>
            <a:pPr algn="just">
              <a:buFont typeface="Wingdings" pitchFamily="2" charset="2"/>
              <a:buChar char="Ø"/>
            </a:pPr>
            <a:endParaRPr lang="en-US" sz="3200" b="1" dirty="0">
              <a:latin typeface="Arial Black" pitchFamily="34" charset="0"/>
            </a:endParaRPr>
          </a:p>
        </p:txBody>
      </p:sp>
      <p:pic>
        <p:nvPicPr>
          <p:cNvPr id="5122" name="Picture 2" descr="C:\Users\Dr. Ajit\Downloads\life-cycle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685800"/>
            <a:ext cx="9144000" cy="6172200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Family : </a:t>
            </a:r>
            <a:r>
              <a:rPr lang="en-US" dirty="0" err="1" smtClean="0"/>
              <a:t>Paramphistomidae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85800"/>
            <a:ext cx="9144000" cy="6172200"/>
          </a:xfrm>
        </p:spPr>
        <p:txBody>
          <a:bodyPr>
            <a:normAutofit/>
          </a:bodyPr>
          <a:lstStyle/>
          <a:p>
            <a:pPr lvl="0" algn="just"/>
            <a:endParaRPr lang="en-US" sz="3200" b="1" dirty="0" smtClean="0"/>
          </a:p>
          <a:p>
            <a:pPr lvl="0" algn="just">
              <a:buFont typeface="Wingdings" pitchFamily="2" charset="2"/>
              <a:buChar char="Ø"/>
            </a:pPr>
            <a:r>
              <a:rPr lang="en-US" sz="3200" b="1" dirty="0" smtClean="0"/>
              <a:t>Mature </a:t>
            </a:r>
            <a:r>
              <a:rPr lang="en-US" sz="3200" b="1" dirty="0" err="1" smtClean="0"/>
              <a:t>cercariae</a:t>
            </a:r>
            <a:r>
              <a:rPr lang="en-US" sz="3200" b="1" dirty="0" smtClean="0"/>
              <a:t> are dark brown in </a:t>
            </a:r>
            <a:r>
              <a:rPr lang="en-US" sz="3200" b="1" dirty="0" err="1" smtClean="0"/>
              <a:t>colour</a:t>
            </a:r>
            <a:r>
              <a:rPr lang="en-US" sz="3200" b="1" dirty="0" smtClean="0"/>
              <a:t>, possess two distinct sensory eye spots and anterior and posterior suckers </a:t>
            </a:r>
            <a:r>
              <a:rPr lang="en-US" sz="3200" b="1" dirty="0" smtClean="0">
                <a:solidFill>
                  <a:srgbClr val="FFC000"/>
                </a:solidFill>
              </a:rPr>
              <a:t>(</a:t>
            </a:r>
            <a:r>
              <a:rPr lang="en-US" sz="3200" b="1" dirty="0" err="1" smtClean="0">
                <a:solidFill>
                  <a:srgbClr val="FFC000"/>
                </a:solidFill>
              </a:rPr>
              <a:t>Cercaria</a:t>
            </a:r>
            <a:r>
              <a:rPr lang="en-US" sz="3200" b="1" dirty="0" smtClean="0">
                <a:solidFill>
                  <a:srgbClr val="FFC000"/>
                </a:solidFill>
              </a:rPr>
              <a:t> </a:t>
            </a:r>
            <a:r>
              <a:rPr lang="en-US" sz="3200" b="1" dirty="0" err="1" smtClean="0">
                <a:solidFill>
                  <a:srgbClr val="FFC000"/>
                </a:solidFill>
              </a:rPr>
              <a:t>pigmentata</a:t>
            </a:r>
            <a:r>
              <a:rPr lang="en-US" sz="3200" b="1" dirty="0" smtClean="0">
                <a:solidFill>
                  <a:srgbClr val="FFC000"/>
                </a:solidFill>
              </a:rPr>
              <a:t>).</a:t>
            </a:r>
          </a:p>
          <a:p>
            <a:pPr lvl="0" algn="just">
              <a:buFont typeface="Wingdings" pitchFamily="2" charset="2"/>
              <a:buChar char="Ø"/>
            </a:pPr>
            <a:endParaRPr lang="en-US" sz="3200" b="1" dirty="0" smtClean="0"/>
          </a:p>
          <a:p>
            <a:pPr lvl="0" algn="just">
              <a:buFont typeface="Wingdings" pitchFamily="2" charset="2"/>
              <a:buChar char="Ø"/>
            </a:pPr>
            <a:r>
              <a:rPr lang="en-US" sz="3200" b="1" dirty="0" smtClean="0"/>
              <a:t>Final hosts get infection by the </a:t>
            </a:r>
            <a:r>
              <a:rPr lang="en-US" sz="3200" b="1" dirty="0" smtClean="0">
                <a:solidFill>
                  <a:srgbClr val="FFFF00"/>
                </a:solidFill>
              </a:rPr>
              <a:t>ingestion of </a:t>
            </a:r>
            <a:r>
              <a:rPr lang="en-US" sz="3200" b="1" dirty="0" err="1" smtClean="0">
                <a:solidFill>
                  <a:srgbClr val="FFFF00"/>
                </a:solidFill>
              </a:rPr>
              <a:t>metacercaria</a:t>
            </a:r>
            <a:r>
              <a:rPr lang="en-US" sz="3200" b="1" dirty="0" smtClean="0">
                <a:solidFill>
                  <a:srgbClr val="FFFF00"/>
                </a:solidFill>
              </a:rPr>
              <a:t> infected aquatic vegetation.</a:t>
            </a:r>
          </a:p>
          <a:p>
            <a:pPr algn="just">
              <a:buFont typeface="Wingdings" pitchFamily="2" charset="2"/>
              <a:buChar char="Ø"/>
            </a:pPr>
            <a:endParaRPr lang="en-US" sz="3200" b="1" dirty="0">
              <a:latin typeface="Arial Black" pitchFamily="34" charset="0"/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dirty="0" smtClean="0"/>
              <a:t>Pathogenesis of P.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9144000" cy="5562600"/>
          </a:xfrm>
        </p:spPr>
        <p:txBody>
          <a:bodyPr>
            <a:noAutofit/>
          </a:bodyPr>
          <a:lstStyle/>
          <a:p>
            <a:pPr lvl="0" algn="just">
              <a:lnSpc>
                <a:spcPct val="200000"/>
              </a:lnSpc>
            </a:pPr>
            <a:r>
              <a:rPr lang="en-US" dirty="0" smtClean="0">
                <a:latin typeface="Arial Black" pitchFamily="34" charset="0"/>
              </a:rPr>
              <a:t>The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adult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paramphistomes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smtClean="0">
                <a:latin typeface="Arial Black" pitchFamily="34" charset="0"/>
              </a:rPr>
              <a:t>are </a:t>
            </a: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non-pathogenic</a:t>
            </a:r>
            <a:r>
              <a:rPr lang="en-US" dirty="0" smtClean="0">
                <a:latin typeface="Arial Black" pitchFamily="34" charset="0"/>
              </a:rPr>
              <a:t> in the fore stomach (rumen) even when present in large numbers 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whereas</a:t>
            </a:r>
            <a:r>
              <a:rPr lang="en-US" dirty="0" smtClean="0">
                <a:latin typeface="Arial Black" pitchFamily="34" charset="0"/>
              </a:rPr>
              <a:t> </a:t>
            </a: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immature (juvenile) stages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of the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paramphistomes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in the duodenum are produced severe pathogenic changes </a:t>
            </a:r>
          </a:p>
          <a:p>
            <a:pPr lvl="0" algn="just">
              <a:lnSpc>
                <a:spcPct val="200000"/>
              </a:lnSpc>
            </a:pP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known as immature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amphistomosis</a:t>
            </a:r>
            <a:r>
              <a:rPr lang="en-US" dirty="0" smtClean="0">
                <a:latin typeface="Arial Black" pitchFamily="34" charset="0"/>
              </a:rPr>
              <a:t>(locally called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pittu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gillar</a:t>
            </a: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 or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bissi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rog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 or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Chhera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rog</a:t>
            </a:r>
            <a:r>
              <a:rPr lang="en-US" dirty="0" smtClean="0">
                <a:latin typeface="Arial Black" pitchFamily="34" charset="0"/>
              </a:rPr>
              <a:t>) </a:t>
            </a:r>
          </a:p>
          <a:p>
            <a:pPr lvl="0" algn="just"/>
            <a:endParaRPr lang="en-US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Pathogenesis of P.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lvl="0" algn="just"/>
            <a:endParaRPr lang="en-US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By the </a:t>
            </a:r>
            <a:r>
              <a:rPr lang="en-US" dirty="0" err="1" smtClean="0">
                <a:solidFill>
                  <a:srgbClr val="FFC000"/>
                </a:solidFill>
                <a:latin typeface="Arial Black" pitchFamily="34" charset="0"/>
              </a:rPr>
              <a:t>excystation</a:t>
            </a: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dirty="0" smtClean="0">
                <a:latin typeface="Arial Black" pitchFamily="34" charset="0"/>
              </a:rPr>
              <a:t>process in duodenum, immature </a:t>
            </a:r>
            <a:r>
              <a:rPr lang="en-US" dirty="0" err="1" smtClean="0">
                <a:latin typeface="Arial Black" pitchFamily="34" charset="0"/>
              </a:rPr>
              <a:t>paramphistomes</a:t>
            </a:r>
            <a:r>
              <a:rPr lang="en-US" dirty="0" smtClean="0">
                <a:latin typeface="Arial Black" pitchFamily="34" charset="0"/>
              </a:rPr>
              <a:t>  liberated which are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plug feeders </a:t>
            </a:r>
            <a:r>
              <a:rPr lang="en-US" dirty="0" smtClean="0">
                <a:latin typeface="Arial Black" pitchFamily="34" charset="0"/>
              </a:rPr>
              <a:t>lead to 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severe erosions of duodenal mucosa.</a:t>
            </a:r>
          </a:p>
          <a:p>
            <a:pPr lvl="0" algn="just"/>
            <a:endParaRPr lang="en-US" dirty="0" smtClean="0">
              <a:solidFill>
                <a:srgbClr val="FF0000"/>
              </a:solidFill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endParaRPr lang="en-US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dirty="0" smtClean="0">
                <a:latin typeface="Arial Black" pitchFamily="34" charset="0"/>
              </a:rPr>
              <a:t>Plug feeders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( Drawing pieces of the mucosa  into the suckers which pinch them causing necrosis and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haemorrhage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)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dirty="0" smtClean="0"/>
              <a:t>Pathogenesis of P. </a:t>
            </a:r>
            <a:r>
              <a:rPr lang="en-US" dirty="0" err="1" smtClean="0"/>
              <a:t>cervi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9144000" cy="5562600"/>
          </a:xfrm>
        </p:spPr>
        <p:txBody>
          <a:bodyPr>
            <a:noAutofit/>
          </a:bodyPr>
          <a:lstStyle/>
          <a:p>
            <a:pPr lvl="0" algn="just">
              <a:buFont typeface="Courier New" pitchFamily="49" charset="0"/>
              <a:buChar char="o"/>
            </a:pP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Loss of large amount of protein </a:t>
            </a:r>
            <a:r>
              <a:rPr lang="en-US" b="1" dirty="0" smtClean="0">
                <a:latin typeface="Arial Black" pitchFamily="34" charset="0"/>
              </a:rPr>
              <a:t>leads to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hypoproteinemia</a:t>
            </a:r>
            <a:r>
              <a:rPr lang="en-US" b="1" dirty="0" smtClean="0">
                <a:latin typeface="Arial Black" pitchFamily="34" charset="0"/>
              </a:rPr>
              <a:t>  (acute stage) unlike </a:t>
            </a:r>
            <a:r>
              <a:rPr lang="en-US" b="1" i="1" dirty="0" err="1" smtClean="0">
                <a:latin typeface="Arial Black" pitchFamily="34" charset="0"/>
              </a:rPr>
              <a:t>Fasciola</a:t>
            </a:r>
            <a:r>
              <a:rPr lang="en-US" b="1" dirty="0" smtClean="0">
                <a:latin typeface="Arial Black" pitchFamily="34" charset="0"/>
              </a:rPr>
              <a:t> sp. ( chronic stage)</a:t>
            </a:r>
          </a:p>
          <a:p>
            <a:pPr lvl="0" algn="just">
              <a:buFont typeface="Courier New" pitchFamily="49" charset="0"/>
              <a:buChar char="o"/>
            </a:pPr>
            <a:endParaRPr lang="en-US" b="1" dirty="0" smtClean="0">
              <a:latin typeface="Arial Black" pitchFamily="34" charset="0"/>
            </a:endParaRPr>
          </a:p>
          <a:p>
            <a:pPr lvl="0" algn="just">
              <a:buFont typeface="Courier New" pitchFamily="49" charset="0"/>
              <a:buChar char="o"/>
            </a:pPr>
            <a:r>
              <a:rPr lang="en-US" b="1" dirty="0" smtClean="0">
                <a:latin typeface="Arial Black" pitchFamily="34" charset="0"/>
              </a:rPr>
              <a:t>Alteration of the </a:t>
            </a: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selective permeability of the intestinal wall</a:t>
            </a:r>
            <a:r>
              <a:rPr lang="en-US" b="1" dirty="0" smtClean="0">
                <a:latin typeface="Arial Black" pitchFamily="34" charset="0"/>
              </a:rPr>
              <a:t> ( due to mucosal rupture) leads </a:t>
            </a:r>
            <a:r>
              <a:rPr lang="en-US" b="1" dirty="0" err="1" smtClean="0">
                <a:latin typeface="Arial Black" pitchFamily="34" charset="0"/>
              </a:rPr>
              <a:t>hypoproteinemia</a:t>
            </a:r>
            <a:r>
              <a:rPr lang="en-US" b="1" dirty="0" smtClean="0">
                <a:latin typeface="Arial Black" pitchFamily="34" charset="0"/>
              </a:rPr>
              <a:t>, then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submandibular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 </a:t>
            </a:r>
            <a:r>
              <a:rPr lang="en-US" b="1" dirty="0" err="1" smtClean="0">
                <a:solidFill>
                  <a:srgbClr val="FFC000"/>
                </a:solidFill>
                <a:latin typeface="Arial Black" pitchFamily="34" charset="0"/>
              </a:rPr>
              <a:t>oedema</a:t>
            </a:r>
            <a:r>
              <a:rPr lang="en-US" b="1" dirty="0" smtClean="0">
                <a:solidFill>
                  <a:srgbClr val="FFC000"/>
                </a:solidFill>
                <a:latin typeface="Arial Black" pitchFamily="34" charset="0"/>
              </a:rPr>
              <a:t> ( bottle jaw)</a:t>
            </a:r>
          </a:p>
          <a:p>
            <a:pPr lvl="0" algn="just">
              <a:buFont typeface="Courier New" pitchFamily="49" charset="0"/>
              <a:buChar char="o"/>
            </a:pPr>
            <a:endParaRPr lang="en-US" b="1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lvl="0" algn="just">
              <a:buFont typeface="Courier New" pitchFamily="49" charset="0"/>
              <a:buChar char="o"/>
            </a:pP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Necrosis and </a:t>
            </a:r>
            <a:r>
              <a:rPr lang="en-US" b="1" dirty="0" err="1" smtClean="0">
                <a:solidFill>
                  <a:srgbClr val="FFFF00"/>
                </a:solidFill>
                <a:latin typeface="Arial Black" pitchFamily="34" charset="0"/>
              </a:rPr>
              <a:t>haemorrhage</a:t>
            </a:r>
            <a:r>
              <a:rPr lang="en-US" b="1" dirty="0" smtClean="0">
                <a:solidFill>
                  <a:srgbClr val="FFFF00"/>
                </a:solidFill>
                <a:latin typeface="Arial Black" pitchFamily="34" charset="0"/>
              </a:rPr>
              <a:t> in intestine</a:t>
            </a:r>
            <a:endParaRPr lang="en-US" dirty="0" smtClean="0">
              <a:solidFill>
                <a:srgbClr val="FFFF00"/>
              </a:solidFill>
              <a:latin typeface="Arial Black" pitchFamily="34" charset="0"/>
            </a:endParaRP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09600"/>
          </a:xfrm>
        </p:spPr>
        <p:txBody>
          <a:bodyPr>
            <a:normAutofit fontScale="90000"/>
          </a:bodyPr>
          <a:lstStyle/>
          <a:p>
            <a:r>
              <a:rPr lang="en-US" sz="3600" dirty="0" smtClean="0">
                <a:latin typeface="Arial Black" pitchFamily="34" charset="0"/>
              </a:rPr>
              <a:t>Symptoms of </a:t>
            </a:r>
            <a:r>
              <a:rPr lang="en-US" sz="3600" dirty="0" err="1" smtClean="0">
                <a:latin typeface="Arial Black" pitchFamily="34" charset="0"/>
              </a:rPr>
              <a:t>Paramphistomosis</a:t>
            </a:r>
            <a:endParaRPr lang="en-US" sz="3600" dirty="0"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6096000"/>
          </a:xfrm>
        </p:spPr>
        <p:txBody>
          <a:bodyPr>
            <a:noAutofit/>
          </a:bodyPr>
          <a:lstStyle/>
          <a:p>
            <a:pPr lvl="0" algn="just"/>
            <a:r>
              <a:rPr lang="en-US" dirty="0" smtClean="0">
                <a:latin typeface="Arial Black" pitchFamily="34" charset="0"/>
              </a:rPr>
              <a:t>The most common symptoms of immature </a:t>
            </a:r>
            <a:r>
              <a:rPr lang="en-US" dirty="0" err="1" smtClean="0">
                <a:latin typeface="Arial Black" pitchFamily="34" charset="0"/>
              </a:rPr>
              <a:t>amphistomosis</a:t>
            </a:r>
            <a:r>
              <a:rPr lang="en-US" dirty="0" smtClean="0">
                <a:latin typeface="Arial Black" pitchFamily="34" charset="0"/>
              </a:rPr>
              <a:t> are -</a:t>
            </a:r>
          </a:p>
          <a:p>
            <a:pPr lvl="0" algn="just"/>
            <a:endParaRPr lang="en-US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Profuse fluid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foetid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diarrhoea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(shooting </a:t>
            </a:r>
            <a:r>
              <a:rPr lang="en-US" dirty="0" err="1" smtClean="0">
                <a:solidFill>
                  <a:srgbClr val="002060"/>
                </a:solidFill>
                <a:latin typeface="Arial Black" pitchFamily="34" charset="0"/>
              </a:rPr>
              <a:t>diarrhoea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), </a:t>
            </a:r>
          </a:p>
          <a:p>
            <a:pPr lvl="0" algn="just">
              <a:buFont typeface="Wingdings" pitchFamily="2" charset="2"/>
              <a:buChar char="Ø"/>
            </a:pPr>
            <a:endParaRPr lang="en-US" dirty="0" smtClean="0">
              <a:solidFill>
                <a:srgbClr val="002060"/>
              </a:solidFill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dirty="0" err="1" smtClean="0">
                <a:solidFill>
                  <a:srgbClr val="002060"/>
                </a:solidFill>
                <a:latin typeface="Arial Black" pitchFamily="34" charset="0"/>
              </a:rPr>
              <a:t>Foetid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(smell) </a:t>
            </a:r>
            <a:r>
              <a:rPr lang="en-US" dirty="0" smtClean="0">
                <a:latin typeface="Arial Black" pitchFamily="34" charset="0"/>
              </a:rPr>
              <a:t>of the </a:t>
            </a:r>
            <a:r>
              <a:rPr lang="en-US" dirty="0" err="1" smtClean="0">
                <a:latin typeface="Arial Black" pitchFamily="34" charset="0"/>
              </a:rPr>
              <a:t>diarrhoeic</a:t>
            </a:r>
            <a:r>
              <a:rPr lang="en-US" dirty="0" smtClean="0">
                <a:latin typeface="Arial Black" pitchFamily="34" charset="0"/>
              </a:rPr>
              <a:t> </a:t>
            </a:r>
            <a:r>
              <a:rPr lang="en-US" dirty="0" err="1" smtClean="0">
                <a:latin typeface="Arial Black" pitchFamily="34" charset="0"/>
              </a:rPr>
              <a:t>faecs</a:t>
            </a:r>
            <a:r>
              <a:rPr lang="en-US" dirty="0" smtClean="0">
                <a:latin typeface="Arial Black" pitchFamily="34" charset="0"/>
              </a:rPr>
              <a:t> is due to presence of the </a:t>
            </a: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decomposed plasma protein in the G.I. tract</a:t>
            </a:r>
          </a:p>
          <a:p>
            <a:pPr lvl="0" algn="just">
              <a:buFont typeface="Wingdings" pitchFamily="2" charset="2"/>
              <a:buChar char="Ø"/>
            </a:pPr>
            <a:endParaRPr lang="en-US" dirty="0" smtClean="0">
              <a:solidFill>
                <a:srgbClr val="FFC000"/>
              </a:solidFill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002060"/>
                </a:solidFill>
                <a:latin typeface="Arial Black" pitchFamily="34" charset="0"/>
                <a:hlinkClick r:id="rId2" tooltip="Necrosis"/>
              </a:rPr>
              <a:t>Necrosis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is indicated by </a:t>
            </a:r>
            <a:r>
              <a:rPr lang="en-US" u="sng" dirty="0" err="1" smtClean="0">
                <a:solidFill>
                  <a:srgbClr val="002060"/>
                </a:solidFill>
                <a:latin typeface="Arial Black" pitchFamily="34" charset="0"/>
                <a:hlinkClick r:id="rId3" tooltip="Haemorrhage"/>
              </a:rPr>
              <a:t>haemorrhage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 in </a:t>
            </a:r>
            <a:r>
              <a:rPr lang="en-US" u="sng" dirty="0" err="1" smtClean="0">
                <a:solidFill>
                  <a:srgbClr val="002060"/>
                </a:solidFill>
                <a:latin typeface="Arial Black" pitchFamily="34" charset="0"/>
                <a:hlinkClick r:id="rId4" tooltip="Faeces"/>
              </a:rPr>
              <a:t>faeces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, which in turn is a sign of severe enteritis.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09600"/>
          </a:xfrm>
        </p:spPr>
        <p:txBody>
          <a:bodyPr>
            <a:normAutofit fontScale="90000"/>
          </a:bodyPr>
          <a:lstStyle/>
          <a:p>
            <a:r>
              <a:rPr lang="en-US" sz="3600" dirty="0" smtClean="0">
                <a:latin typeface="Arial Black" pitchFamily="34" charset="0"/>
              </a:rPr>
              <a:t>Symptoms of </a:t>
            </a:r>
            <a:r>
              <a:rPr lang="en-US" sz="3600" dirty="0" err="1" smtClean="0">
                <a:latin typeface="Arial Black" pitchFamily="34" charset="0"/>
              </a:rPr>
              <a:t>Paramphistomosis</a:t>
            </a:r>
            <a:endParaRPr lang="en-US" sz="3600" dirty="0"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609600"/>
            <a:ext cx="6172200" cy="6248400"/>
          </a:xfrm>
        </p:spPr>
        <p:txBody>
          <a:bodyPr>
            <a:noAutofit/>
          </a:bodyPr>
          <a:lstStyle/>
          <a:p>
            <a:pPr lvl="0" algn="just"/>
            <a:r>
              <a:rPr lang="en-US" sz="2400" dirty="0" smtClean="0">
                <a:latin typeface="Arial Black" pitchFamily="34" charset="0"/>
              </a:rPr>
              <a:t>The most common symptoms of immature </a:t>
            </a:r>
            <a:r>
              <a:rPr lang="en-US" sz="2400" dirty="0" err="1" smtClean="0">
                <a:latin typeface="Arial Black" pitchFamily="34" charset="0"/>
              </a:rPr>
              <a:t>amphistomosis</a:t>
            </a:r>
            <a:r>
              <a:rPr lang="en-US" sz="2400" dirty="0" smtClean="0">
                <a:latin typeface="Arial Black" pitchFamily="34" charset="0"/>
              </a:rPr>
              <a:t> are </a:t>
            </a: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Anorexia</a:t>
            </a: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Hypoproteinaemia</a:t>
            </a:r>
            <a:endParaRPr lang="en-US" sz="2400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Submandibular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oedema</a:t>
            </a:r>
            <a:endParaRPr lang="en-US" sz="2400" dirty="0" smtClean="0">
              <a:solidFill>
                <a:srgbClr val="FFFF00"/>
              </a:solidFill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 ( bottle jaw)</a:t>
            </a: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Anaemia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 and</a:t>
            </a: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Marked weakness. </a:t>
            </a: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Soiling of hind quarters and tail with the </a:t>
            </a:r>
            <a:r>
              <a:rPr lang="en-US" sz="2400" dirty="0" err="1" smtClean="0">
                <a:solidFill>
                  <a:srgbClr val="FFFF00"/>
                </a:solidFill>
                <a:latin typeface="Arial Black" pitchFamily="34" charset="0"/>
              </a:rPr>
              <a:t>faeces</a:t>
            </a: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.</a:t>
            </a:r>
          </a:p>
          <a:p>
            <a:pPr lvl="0" algn="just">
              <a:buFont typeface="Wingdings" pitchFamily="2" charset="2"/>
              <a:buChar char="Ø"/>
            </a:pPr>
            <a:r>
              <a:rPr lang="en-US" sz="2400" dirty="0" smtClean="0">
                <a:solidFill>
                  <a:srgbClr val="FFFF00"/>
                </a:solidFill>
                <a:latin typeface="Arial Black" pitchFamily="34" charset="0"/>
              </a:rPr>
              <a:t>The animals are thirsty and drink frequently</a:t>
            </a:r>
            <a:r>
              <a:rPr lang="en-US" sz="2400" dirty="0" smtClean="0"/>
              <a:t> </a:t>
            </a:r>
          </a:p>
          <a:p>
            <a:pPr lvl="0" algn="just"/>
            <a:r>
              <a:rPr lang="en-US" sz="2400" dirty="0" smtClean="0">
                <a:latin typeface="Arial Black" pitchFamily="34" charset="0"/>
              </a:rPr>
              <a:t>          (</a:t>
            </a:r>
            <a:r>
              <a:rPr lang="en-US" sz="2400" dirty="0" err="1" smtClean="0">
                <a:latin typeface="Arial Black" pitchFamily="34" charset="0"/>
              </a:rPr>
              <a:t>Polydipsia</a:t>
            </a:r>
            <a:r>
              <a:rPr lang="en-US" sz="2400" dirty="0" smtClean="0">
                <a:latin typeface="Arial Black" pitchFamily="34" charset="0"/>
              </a:rPr>
              <a:t>)</a:t>
            </a:r>
            <a:endParaRPr lang="en-US" sz="2400" b="1" dirty="0" smtClean="0">
              <a:latin typeface="Arial Black" pitchFamily="34" charset="0"/>
            </a:endParaRPr>
          </a:p>
          <a:p>
            <a:pPr lvl="0" algn="just"/>
            <a:r>
              <a:rPr lang="en-US" sz="2400" b="1" dirty="0" smtClean="0"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1026" name="Picture 2" descr="C:\Users\Dr. Ajit\Desktop\bottle jaw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172200" y="2362200"/>
            <a:ext cx="2743200" cy="3429000"/>
          </a:xfrm>
          <a:prstGeom prst="rect">
            <a:avLst/>
          </a:prstGeom>
          <a:noFill/>
        </p:spPr>
      </p:pic>
      <p:sp>
        <p:nvSpPr>
          <p:cNvPr id="5" name="Right Arrow 4"/>
          <p:cNvSpPr/>
          <p:nvPr/>
        </p:nvSpPr>
        <p:spPr>
          <a:xfrm flipV="1">
            <a:off x="2667000" y="4572000"/>
            <a:ext cx="4419600" cy="7620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rgbClr val="7030A0"/>
              </a:solidFill>
            </a:endParaRPr>
          </a:p>
        </p:txBody>
      </p:sp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09600"/>
          </a:xfrm>
        </p:spPr>
        <p:txBody>
          <a:bodyPr>
            <a:normAutofit fontScale="90000"/>
          </a:bodyPr>
          <a:lstStyle/>
          <a:p>
            <a:r>
              <a:rPr lang="en-US" sz="3600" dirty="0" smtClean="0">
                <a:latin typeface="Arial Black" pitchFamily="34" charset="0"/>
              </a:rPr>
              <a:t>Symptoms of </a:t>
            </a:r>
            <a:r>
              <a:rPr lang="en-US" sz="3600" dirty="0" err="1" smtClean="0">
                <a:latin typeface="Arial Black" pitchFamily="34" charset="0"/>
              </a:rPr>
              <a:t>Paramphistomosis</a:t>
            </a:r>
            <a:endParaRPr lang="en-US" sz="3600" dirty="0"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9144000" cy="1295400"/>
          </a:xfrm>
        </p:spPr>
        <p:txBody>
          <a:bodyPr>
            <a:noAutofit/>
          </a:bodyPr>
          <a:lstStyle/>
          <a:p>
            <a:pPr lvl="0" algn="l">
              <a:buFont typeface="Wingdings" pitchFamily="2" charset="2"/>
              <a:buChar char="Ø"/>
            </a:pP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Submandibular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oedema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( bottle jaw)</a:t>
            </a:r>
          </a:p>
          <a:p>
            <a:pPr lvl="0" algn="just"/>
            <a:endParaRPr lang="en-US" b="1" dirty="0" smtClean="0">
              <a:latin typeface="Arial Black" pitchFamily="34" charset="0"/>
            </a:endParaRPr>
          </a:p>
          <a:p>
            <a:pPr lvl="0" algn="just"/>
            <a:r>
              <a:rPr lang="en-US" b="1" dirty="0" smtClean="0"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1026" name="Picture 2" descr="C:\Users\Dr. Ajit\Desktop\bottle jaw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52400" y="1981200"/>
            <a:ext cx="4343400" cy="4876800"/>
          </a:xfrm>
          <a:prstGeom prst="rect">
            <a:avLst/>
          </a:prstGeom>
          <a:noFill/>
        </p:spPr>
      </p:pic>
      <p:pic>
        <p:nvPicPr>
          <p:cNvPr id="2050" name="Picture 2" descr="C:\Users\Dr. Ajit\Desktop\bottle jaw 2.gif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600575" y="2038350"/>
            <a:ext cx="4543425" cy="4819650"/>
          </a:xfrm>
          <a:prstGeom prst="rect">
            <a:avLst/>
          </a:prstGeom>
          <a:noFill/>
        </p:spPr>
      </p:pic>
      <p:sp>
        <p:nvSpPr>
          <p:cNvPr id="6" name="Down Arrow 5"/>
          <p:cNvSpPr/>
          <p:nvPr/>
        </p:nvSpPr>
        <p:spPr>
          <a:xfrm flipV="1">
            <a:off x="1828800" y="5638800"/>
            <a:ext cx="152400" cy="1219200"/>
          </a:xfrm>
          <a:prstGeom prst="downArrow">
            <a:avLst>
              <a:gd name="adj1" fmla="val 50000"/>
              <a:gd name="adj2" fmla="val 50000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/>
          <p:cNvCxnSpPr/>
          <p:nvPr/>
        </p:nvCxnSpPr>
        <p:spPr>
          <a:xfrm rot="5400000" flipH="1" flipV="1">
            <a:off x="5562600" y="6324600"/>
            <a:ext cx="457200" cy="158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Rectangle 4"/>
          <p:cNvSpPr>
            <a:spLocks noChangeArrowheads="1"/>
          </p:cNvSpPr>
          <p:nvPr/>
        </p:nvSpPr>
        <p:spPr bwMode="auto">
          <a:xfrm>
            <a:off x="7086600" y="6686550"/>
            <a:ext cx="2057400" cy="14605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685800"/>
          </a:xfrm>
        </p:spPr>
        <p:txBody>
          <a:bodyPr>
            <a:normAutofit/>
          </a:bodyPr>
          <a:lstStyle/>
          <a:p>
            <a:r>
              <a:rPr lang="en-US" sz="3200" dirty="0" smtClean="0">
                <a:latin typeface="Arial Black" pitchFamily="34" charset="0"/>
              </a:rPr>
              <a:t>Diagnosis of </a:t>
            </a:r>
            <a:r>
              <a:rPr lang="en-US" sz="3200" dirty="0" err="1" smtClean="0">
                <a:latin typeface="Arial Black" pitchFamily="34" charset="0"/>
              </a:rPr>
              <a:t>Paramphistomosis</a:t>
            </a:r>
            <a:endParaRPr lang="en-US" sz="32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762000"/>
            <a:ext cx="7162800" cy="6096000"/>
          </a:xfrm>
        </p:spPr>
        <p:txBody>
          <a:bodyPr>
            <a:noAutofit/>
          </a:bodyPr>
          <a:lstStyle/>
          <a:p>
            <a:pPr algn="just"/>
            <a:r>
              <a:rPr lang="en-US" dirty="0" smtClean="0">
                <a:latin typeface="Arial Black" pitchFamily="34" charset="0"/>
              </a:rPr>
              <a:t>                 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On the basis of </a:t>
            </a:r>
          </a:p>
          <a:p>
            <a:pPr algn="just">
              <a:buFont typeface="Wingdings" pitchFamily="2" charset="2"/>
              <a:buChar char="v"/>
            </a:pPr>
            <a:r>
              <a:rPr lang="en-US" dirty="0" smtClean="0">
                <a:latin typeface="Arial Black" pitchFamily="34" charset="0"/>
              </a:rPr>
              <a:t>Clinical signs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( Profuse fluid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foetid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diarrhoea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or shooting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diarrhoea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)</a:t>
            </a:r>
          </a:p>
          <a:p>
            <a:pPr algn="just">
              <a:buFont typeface="Wingdings" pitchFamily="2" charset="2"/>
              <a:buChar char="v"/>
            </a:pPr>
            <a:endParaRPr lang="en-US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dirty="0" smtClean="0">
                <a:latin typeface="Arial Black" pitchFamily="34" charset="0"/>
              </a:rPr>
              <a:t>Microscopic examination of </a:t>
            </a:r>
            <a:r>
              <a:rPr lang="en-US" dirty="0" err="1" smtClean="0">
                <a:latin typeface="Arial Black" pitchFamily="34" charset="0"/>
              </a:rPr>
              <a:t>faecal</a:t>
            </a:r>
            <a:r>
              <a:rPr lang="en-US" dirty="0" smtClean="0">
                <a:latin typeface="Arial Black" pitchFamily="34" charset="0"/>
              </a:rPr>
              <a:t> sample which reveals the presence of characteristic eggs of </a:t>
            </a:r>
            <a:r>
              <a:rPr lang="en-US" dirty="0" err="1" smtClean="0">
                <a:latin typeface="Arial Black" pitchFamily="34" charset="0"/>
              </a:rPr>
              <a:t>amphistomes</a:t>
            </a:r>
            <a:endParaRPr lang="en-US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endParaRPr lang="en-US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Eggs are oval, </a:t>
            </a:r>
            <a:r>
              <a:rPr lang="en-US" b="1" dirty="0" smtClean="0">
                <a:latin typeface="Arial Black" pitchFamily="34" charset="0"/>
              </a:rPr>
              <a:t>transparent shell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, operculum and embryonic cells are distinct and there is a small knob at the posterior pole.</a:t>
            </a:r>
          </a:p>
          <a:p>
            <a:pPr lvl="0" algn="just">
              <a:buFont typeface="Wingdings" pitchFamily="2" charset="2"/>
              <a:buChar char="v"/>
            </a:pPr>
            <a:endParaRPr lang="en-US" b="1" dirty="0" smtClean="0">
              <a:latin typeface="Arial Black" pitchFamily="34" charset="0"/>
            </a:endParaRPr>
          </a:p>
          <a:p>
            <a:pPr lvl="0" algn="just">
              <a:buFont typeface="Wingdings" pitchFamily="2" charset="2"/>
              <a:buChar char="v"/>
            </a:pPr>
            <a:r>
              <a:rPr lang="en-US" b="1" dirty="0" smtClean="0">
                <a:latin typeface="Arial Black" pitchFamily="34" charset="0"/>
              </a:rPr>
              <a:t>.</a:t>
            </a: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6146" name="Picture 2" descr="C:\Users\Dr. Ajit\Downloads\egg para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 rot="16200000">
            <a:off x="6850442" y="1935971"/>
            <a:ext cx="2502340" cy="1847850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/>
          </a:bodyPr>
          <a:lstStyle/>
          <a:p>
            <a:r>
              <a:rPr lang="en-US" sz="3200" dirty="0" smtClean="0">
                <a:latin typeface="Arial Black" pitchFamily="34" charset="0"/>
              </a:rPr>
              <a:t>Diagnosis of </a:t>
            </a:r>
            <a:r>
              <a:rPr lang="en-US" sz="3200" dirty="0" err="1" smtClean="0">
                <a:latin typeface="Arial Black" pitchFamily="34" charset="0"/>
              </a:rPr>
              <a:t>Paramphistomosis</a:t>
            </a:r>
            <a:endParaRPr lang="en-US" sz="32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5486400" cy="5562600"/>
          </a:xfrm>
        </p:spPr>
        <p:txBody>
          <a:bodyPr>
            <a:noAutofit/>
          </a:bodyPr>
          <a:lstStyle/>
          <a:p>
            <a:pPr lvl="0" algn="just"/>
            <a:r>
              <a:rPr lang="en-US" dirty="0" smtClean="0">
                <a:latin typeface="Arial Black" pitchFamily="34" charset="0"/>
              </a:rPr>
              <a:t>For the diagnosis of immature </a:t>
            </a:r>
            <a:r>
              <a:rPr lang="en-US" dirty="0" err="1" smtClean="0">
                <a:latin typeface="Arial Black" pitchFamily="34" charset="0"/>
              </a:rPr>
              <a:t>amphistomosis</a:t>
            </a:r>
            <a:r>
              <a:rPr lang="en-US" dirty="0" smtClean="0">
                <a:latin typeface="Arial Black" pitchFamily="34" charset="0"/>
              </a:rPr>
              <a:t>-  </a:t>
            </a:r>
          </a:p>
          <a:p>
            <a:pPr lvl="0" algn="just"/>
            <a:endParaRPr lang="en-US" dirty="0" smtClean="0">
              <a:latin typeface="Arial Black" pitchFamily="34" charset="0"/>
            </a:endParaRPr>
          </a:p>
          <a:p>
            <a:pPr lvl="0"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Gross examination of fluid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foetid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diarrhoea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may </a:t>
            </a:r>
            <a:r>
              <a:rPr lang="en-US" dirty="0" smtClean="0">
                <a:latin typeface="Arial Black" pitchFamily="34" charset="0"/>
              </a:rPr>
              <a:t>reveal the presence of </a:t>
            </a: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pink </a:t>
            </a:r>
            <a:r>
              <a:rPr lang="en-US" dirty="0" err="1" smtClean="0">
                <a:solidFill>
                  <a:srgbClr val="FFC000"/>
                </a:solidFill>
                <a:latin typeface="Arial Black" pitchFamily="34" charset="0"/>
              </a:rPr>
              <a:t>coloured</a:t>
            </a: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 pear shaped immature flukes. </a:t>
            </a:r>
          </a:p>
          <a:p>
            <a:pPr lvl="0" algn="just"/>
            <a:endParaRPr lang="en-US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7170" name="Picture 2" descr="C:\Users\Dr. Ajit\Downloads\immatur para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15000" y="1219200"/>
            <a:ext cx="3429000" cy="3352800"/>
          </a:xfrm>
          <a:prstGeom prst="rect">
            <a:avLst/>
          </a:prstGeom>
          <a:noFill/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0"/>
            <a:ext cx="9144000" cy="1066800"/>
          </a:xfrm>
        </p:spPr>
        <p:txBody>
          <a:bodyPr>
            <a:normAutofit fontScale="90000"/>
          </a:bodyPr>
          <a:lstStyle/>
          <a:p>
            <a:r>
              <a:rPr lang="en-US" sz="3600" dirty="0" smtClean="0">
                <a:latin typeface="Arial Black" pitchFamily="34" charset="0"/>
              </a:rPr>
              <a:t>Treatment of </a:t>
            </a:r>
            <a:r>
              <a:rPr lang="en-US" sz="3600" dirty="0" err="1" smtClean="0">
                <a:latin typeface="Arial Black" pitchFamily="34" charset="0"/>
              </a:rPr>
              <a:t>paramphistomosis</a:t>
            </a:r>
            <a:endParaRPr lang="en-US" sz="3600" dirty="0">
              <a:latin typeface="Arial Black" pitchFamily="34" charset="0"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0" y="1295400"/>
            <a:ext cx="9144000" cy="5562600"/>
          </a:xfrm>
        </p:spPr>
        <p:txBody>
          <a:bodyPr>
            <a:noAutofit/>
          </a:bodyPr>
          <a:lstStyle/>
          <a:p>
            <a:pPr algn="l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Specific drugs /</a:t>
            </a:r>
            <a:r>
              <a:rPr lang="en-US" dirty="0" err="1" smtClean="0">
                <a:solidFill>
                  <a:srgbClr val="FFFF00"/>
                </a:solidFill>
                <a:latin typeface="Arial Black" pitchFamily="34" charset="0"/>
              </a:rPr>
              <a:t>Anthelmintics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: </a:t>
            </a:r>
          </a:p>
          <a:p>
            <a:pPr algn="just">
              <a:buFont typeface="Wingdings" pitchFamily="2" charset="2"/>
              <a:buChar char="v"/>
            </a:pPr>
            <a:r>
              <a:rPr lang="en-US" dirty="0" err="1" smtClean="0">
                <a:solidFill>
                  <a:srgbClr val="002060"/>
                </a:solidFill>
                <a:latin typeface="Arial Black" pitchFamily="34" charset="0"/>
              </a:rPr>
              <a:t>Oxyclozanide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@ 15 mg/kg </a:t>
            </a:r>
            <a:r>
              <a:rPr lang="en-US" dirty="0" err="1" smtClean="0">
                <a:solidFill>
                  <a:srgbClr val="002060"/>
                </a:solidFill>
                <a:latin typeface="Arial Black" pitchFamily="34" charset="0"/>
              </a:rPr>
              <a:t>b.wt</a:t>
            </a:r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 orally </a:t>
            </a:r>
          </a:p>
          <a:p>
            <a:pPr algn="just"/>
            <a:r>
              <a:rPr lang="en-US" dirty="0" smtClean="0">
                <a:latin typeface="Arial Black" pitchFamily="34" charset="0"/>
              </a:rPr>
              <a:t>     </a:t>
            </a:r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( 100 % effective against both </a:t>
            </a:r>
          </a:p>
          <a:p>
            <a:pPr algn="just"/>
            <a:r>
              <a:rPr lang="en-US" dirty="0" smtClean="0">
                <a:solidFill>
                  <a:srgbClr val="FFFF00"/>
                </a:solidFill>
                <a:latin typeface="Arial Black" pitchFamily="34" charset="0"/>
              </a:rPr>
              <a:t>         mature and immature flukes)</a:t>
            </a:r>
          </a:p>
          <a:p>
            <a:pPr algn="just">
              <a:buFont typeface="Wingdings" pitchFamily="2" charset="2"/>
              <a:buChar char="v"/>
            </a:pPr>
            <a:r>
              <a:rPr lang="en-US" dirty="0" err="1" smtClean="0">
                <a:latin typeface="Arial Black" pitchFamily="34" charset="0"/>
              </a:rPr>
              <a:t>Niclosamide</a:t>
            </a:r>
            <a:r>
              <a:rPr lang="en-US" dirty="0" smtClean="0">
                <a:latin typeface="Arial Black" pitchFamily="34" charset="0"/>
              </a:rPr>
              <a:t> @ 100 mg/kg. b. wt. orally.</a:t>
            </a:r>
          </a:p>
          <a:p>
            <a:pPr algn="just"/>
            <a:endParaRPr lang="en-US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v"/>
            </a:pPr>
            <a:r>
              <a:rPr lang="en-US" dirty="0" err="1" smtClean="0">
                <a:latin typeface="Arial Black" pitchFamily="34" charset="0"/>
              </a:rPr>
              <a:t>Rafoxanide</a:t>
            </a:r>
            <a:r>
              <a:rPr lang="en-US" dirty="0" smtClean="0">
                <a:latin typeface="Arial Black" pitchFamily="34" charset="0"/>
              </a:rPr>
              <a:t>- 7.5 mg/kg body  weight orally</a:t>
            </a:r>
          </a:p>
          <a:p>
            <a:pPr algn="l"/>
            <a:r>
              <a:rPr lang="en-US" dirty="0" smtClean="0">
                <a:solidFill>
                  <a:srgbClr val="002060"/>
                </a:solidFill>
                <a:latin typeface="Arial Black" pitchFamily="34" charset="0"/>
              </a:rPr>
              <a:t>Supportive drugs :</a:t>
            </a:r>
          </a:p>
          <a:p>
            <a:pPr algn="l">
              <a:buFont typeface="Wingdings" pitchFamily="2" charset="2"/>
              <a:buChar char="Ø"/>
            </a:pP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Astringent- </a:t>
            </a:r>
            <a:r>
              <a:rPr lang="en-US" dirty="0" err="1" smtClean="0">
                <a:latin typeface="Arial Black" pitchFamily="34" charset="0"/>
              </a:rPr>
              <a:t>Neblon</a:t>
            </a:r>
            <a:r>
              <a:rPr lang="en-US" dirty="0" smtClean="0">
                <a:solidFill>
                  <a:srgbClr val="FF0000"/>
                </a:solidFill>
                <a:latin typeface="Arial Black" pitchFamily="34" charset="0"/>
              </a:rPr>
              <a:t> </a:t>
            </a:r>
            <a:r>
              <a:rPr lang="en-US" dirty="0" smtClean="0">
                <a:latin typeface="Arial Black" pitchFamily="34" charset="0"/>
              </a:rPr>
              <a:t>powder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Liver tonic: </a:t>
            </a:r>
            <a:r>
              <a:rPr lang="en-US" dirty="0" err="1" smtClean="0">
                <a:latin typeface="Arial Black" pitchFamily="34" charset="0"/>
              </a:rPr>
              <a:t>Pepsid</a:t>
            </a:r>
            <a:r>
              <a:rPr lang="en-US" dirty="0" smtClean="0">
                <a:latin typeface="Arial Black" pitchFamily="34" charset="0"/>
              </a:rPr>
              <a:t>, </a:t>
            </a:r>
            <a:r>
              <a:rPr lang="en-US" dirty="0" err="1" smtClean="0">
                <a:latin typeface="Arial Black" pitchFamily="34" charset="0"/>
              </a:rPr>
              <a:t>Broton</a:t>
            </a:r>
            <a:r>
              <a:rPr lang="en-US" dirty="0" smtClean="0">
                <a:latin typeface="Arial Black" pitchFamily="34" charset="0"/>
              </a:rPr>
              <a:t> syrup, Liv-52</a:t>
            </a:r>
          </a:p>
          <a:p>
            <a:pPr algn="just">
              <a:buFont typeface="Wingdings" pitchFamily="2" charset="2"/>
              <a:buChar char="Ø"/>
            </a:pPr>
            <a:r>
              <a:rPr lang="en-US" dirty="0" smtClean="0">
                <a:solidFill>
                  <a:srgbClr val="FFC000"/>
                </a:solidFill>
                <a:latin typeface="Arial Black" pitchFamily="34" charset="0"/>
              </a:rPr>
              <a:t>Fluid therapy</a:t>
            </a:r>
          </a:p>
          <a:p>
            <a:pPr lvl="0" algn="just"/>
            <a:endParaRPr lang="en-US" b="1" dirty="0" smtClean="0">
              <a:latin typeface="Arial Black" pitchFamily="34" charset="0"/>
            </a:endParaRPr>
          </a:p>
          <a:p>
            <a:pPr algn="just">
              <a:buFont typeface="Wingdings" pitchFamily="2" charset="2"/>
              <a:buChar char="Ø"/>
            </a:pPr>
            <a:endParaRPr lang="en-US" b="1" dirty="0">
              <a:latin typeface="Arial Black" pitchFamily="34" charset="0"/>
            </a:endParaRPr>
          </a:p>
        </p:txBody>
      </p:sp>
      <p:pic>
        <p:nvPicPr>
          <p:cNvPr id="4" name="Picture 2" descr="C:\Users\hp\Desktop\oxycloza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585840" y="1676400"/>
            <a:ext cx="1558160" cy="12212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7086600" y="6540500"/>
            <a:ext cx="2057400" cy="292100"/>
          </a:xfrm>
          <a:prstGeom prst="rect">
            <a:avLst/>
          </a:prstGeom>
          <a:solidFill>
            <a:schemeClr val="accent1"/>
          </a:solidFill>
          <a:ln w="12700" cap="sq" algn="ctr">
            <a:solidFill>
              <a:schemeClr val="tx1"/>
            </a:solidFill>
            <a:round/>
            <a:headEnd type="none" w="sm" len="sm"/>
            <a:tailEnd type="none" w="sm" len="sm"/>
          </a:ln>
        </p:spPr>
        <p:txBody>
          <a:bodyPr wrap="none" anchor="ctr"/>
          <a:lstStyle>
            <a:lvl1pPr eaLnBrk="0" hangingPunct="0"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IN" altLang="en-US" sz="1200" dirty="0"/>
              <a:t>Image source: Google image</a:t>
            </a:r>
          </a:p>
        </p:txBody>
      </p:sp>
    </p:spTree>
  </p:cSld>
  <p:clrMapOvr>
    <a:masterClrMapping/>
  </p:clrMapOvr>
  <p:transition>
    <p:wipe dir="d"/>
  </p:transition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pex">
  <a:themeElements>
    <a:clrScheme name="Apex">
      <a:dk1>
        <a:sysClr val="windowText" lastClr="000000"/>
      </a:dk1>
      <a:lt1>
        <a:sysClr val="window" lastClr="FFFFFF"/>
      </a:lt1>
      <a:dk2>
        <a:srgbClr val="69676D"/>
      </a:dk2>
      <a:lt2>
        <a:srgbClr val="C9C2D1"/>
      </a:lt2>
      <a:accent1>
        <a:srgbClr val="CEB966"/>
      </a:accent1>
      <a:accent2>
        <a:srgbClr val="9CB084"/>
      </a:accent2>
      <a:accent3>
        <a:srgbClr val="6BB1C9"/>
      </a:accent3>
      <a:accent4>
        <a:srgbClr val="6585CF"/>
      </a:accent4>
      <a:accent5>
        <a:srgbClr val="7E6BC9"/>
      </a:accent5>
      <a:accent6>
        <a:srgbClr val="A379BB"/>
      </a:accent6>
      <a:hlink>
        <a:srgbClr val="410082"/>
      </a:hlink>
      <a:folHlink>
        <a:srgbClr val="932968"/>
      </a:folHlink>
    </a:clrScheme>
    <a:fontScheme name="Apex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Apex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Apex</Template>
  <TotalTime>1227</TotalTime>
  <Words>1220</Words>
  <Application>Microsoft Office PowerPoint</Application>
  <PresentationFormat>On-screen Show (4:3)</PresentationFormat>
  <Paragraphs>254</Paragraphs>
  <Slides>25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Apex</vt:lpstr>
      <vt:lpstr>PowerPoint Presentation</vt:lpstr>
      <vt:lpstr>Family : Paramphistomidae</vt:lpstr>
      <vt:lpstr>Family : Paramphistomidae</vt:lpstr>
      <vt:lpstr>Family : Paramphistomidae</vt:lpstr>
      <vt:lpstr>Paramphistomum cervi</vt:lpstr>
      <vt:lpstr>Cotylophoron cotylophorum:</vt:lpstr>
      <vt:lpstr>Gigantocotyle explanatum</vt:lpstr>
      <vt:lpstr>Gastrodiscus aegyptiacus</vt:lpstr>
      <vt:lpstr>Gastrothylax crumenifer</vt:lpstr>
      <vt:lpstr>Pseudodiscus collinsi </vt:lpstr>
      <vt:lpstr>Gastridiscoides hominis</vt:lpstr>
      <vt:lpstr>Paramphistomum cervi</vt:lpstr>
      <vt:lpstr>Paramphistomum cervi</vt:lpstr>
      <vt:lpstr>LIFE-CYCLE OF  AMPHISTOMES</vt:lpstr>
      <vt:lpstr>Life-cycle of P. cervi</vt:lpstr>
      <vt:lpstr>Family : Paramphistomidae</vt:lpstr>
      <vt:lpstr>Pathogenesis of P. cervi</vt:lpstr>
      <vt:lpstr>Pathogenesis of P. cervi</vt:lpstr>
      <vt:lpstr>Pathogenesis of P. cervi</vt:lpstr>
      <vt:lpstr>Symptoms of Paramphistomosis</vt:lpstr>
      <vt:lpstr>Symptoms of Paramphistomosis</vt:lpstr>
      <vt:lpstr>Symptoms of Paramphistomosis</vt:lpstr>
      <vt:lpstr>Diagnosis of Paramphistomosis</vt:lpstr>
      <vt:lpstr>Diagnosis of Paramphistomosis</vt:lpstr>
      <vt:lpstr>Treatment of paramphistomosis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Family : Paramphistomidae</dc:title>
  <dc:creator>Dr. Ajit</dc:creator>
  <cp:lastModifiedBy>Ajit Kumar</cp:lastModifiedBy>
  <cp:revision>136</cp:revision>
  <dcterms:created xsi:type="dcterms:W3CDTF">2006-08-16T00:00:00Z</dcterms:created>
  <dcterms:modified xsi:type="dcterms:W3CDTF">2021-02-15T04:24:38Z</dcterms:modified>
</cp:coreProperties>
</file>