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3"/>
  </p:notesMasterIdLst>
  <p:sldIdLst>
    <p:sldId id="369" r:id="rId2"/>
    <p:sldId id="300" r:id="rId3"/>
    <p:sldId id="301" r:id="rId4"/>
    <p:sldId id="302" r:id="rId5"/>
    <p:sldId id="305" r:id="rId6"/>
    <p:sldId id="303" r:id="rId7"/>
    <p:sldId id="304" r:id="rId8"/>
    <p:sldId id="306" r:id="rId9"/>
    <p:sldId id="307" r:id="rId10"/>
    <p:sldId id="344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36" r:id="rId20"/>
    <p:sldId id="317" r:id="rId21"/>
    <p:sldId id="318" r:id="rId22"/>
    <p:sldId id="334" r:id="rId23"/>
    <p:sldId id="342" r:id="rId24"/>
    <p:sldId id="335" r:id="rId25"/>
    <p:sldId id="320" r:id="rId26"/>
    <p:sldId id="321" r:id="rId27"/>
    <p:sldId id="337" r:id="rId28"/>
    <p:sldId id="338" r:id="rId29"/>
    <p:sldId id="339" r:id="rId30"/>
    <p:sldId id="341" r:id="rId31"/>
    <p:sldId id="34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29F4F-9AAE-402F-92E9-F3459A720658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33864-E33C-4006-A761-10E97AAE5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F881C3-7A6B-42C1-928A-CA01679E2BAA}" type="slidenum">
              <a:rPr lang="en-IN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I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745038"/>
            <a:ext cx="5943600" cy="20923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Department of Veterinary  Veterinary Parasitology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209800" y="1813423"/>
            <a:ext cx="590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C000"/>
                </a:solidFill>
                <a:latin typeface="Arial Rounded MT Bold" pitchFamily="34" charset="0"/>
              </a:rPr>
              <a:t>Family: </a:t>
            </a:r>
            <a:r>
              <a:rPr lang="en-US" altLang="en-US" b="1" dirty="0" err="1" smtClean="0">
                <a:solidFill>
                  <a:srgbClr val="FFC000"/>
                </a:solidFill>
                <a:latin typeface="Arial Rounded MT Bold" pitchFamily="34" charset="0"/>
              </a:rPr>
              <a:t>Schistosomatidae</a:t>
            </a:r>
            <a:endParaRPr lang="en-US" altLang="en-US" b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2052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65113"/>
            <a:ext cx="11493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Colour Logo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12725"/>
            <a:ext cx="11001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8221458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Amongst all helminthes parasites, the group of blood flukes is an exception where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eggs produced by the females are mainly responsible for the pathogenesis 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 Eggs inflicting harm to the host both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mechanically and immunologically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algn="just"/>
            <a:endParaRPr lang="en-US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 Harms caused by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adult,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cercaria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egg </a:t>
            </a:r>
            <a:r>
              <a:rPr lang="en-US" dirty="0" smtClean="0">
                <a:latin typeface="Arial Black" pitchFamily="34" charset="0"/>
              </a:rPr>
              <a:t>are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phlebitis in the mesenteric veins, </a:t>
            </a:r>
            <a:r>
              <a:rPr lang="en-US" dirty="0" err="1" smtClean="0">
                <a:solidFill>
                  <a:srgbClr val="FFC000"/>
                </a:solidFill>
                <a:latin typeface="Arial Black" pitchFamily="34" charset="0"/>
              </a:rPr>
              <a:t>cercarial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dermatitis and </a:t>
            </a:r>
            <a:r>
              <a:rPr lang="en-US" dirty="0" err="1" smtClean="0">
                <a:solidFill>
                  <a:srgbClr val="FFC000"/>
                </a:solidFill>
                <a:latin typeface="Arial Black" pitchFamily="34" charset="0"/>
              </a:rPr>
              <a:t>granulomatous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growths in the host</a:t>
            </a:r>
            <a:r>
              <a:rPr lang="en-US" dirty="0" smtClean="0">
                <a:latin typeface="Arial Black" pitchFamily="34" charset="0"/>
              </a:rPr>
              <a:t>, respectively. </a:t>
            </a:r>
          </a:p>
          <a:p>
            <a:pPr lvl="0"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lvl="0" algn="just"/>
            <a:endParaRPr lang="en-US" b="1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Different types of disease occur in accordance with the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location, species and course of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immunopathognomic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features.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Intestinal </a:t>
            </a:r>
            <a:r>
              <a:rPr lang="en-US" b="1" dirty="0" err="1" smtClean="0">
                <a:solidFill>
                  <a:srgbClr val="FFC000"/>
                </a:solidFill>
                <a:latin typeface="Arial Black" pitchFamily="34" charset="0"/>
              </a:rPr>
              <a:t>schistosomosis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: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Cause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intestinal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haemorrahge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small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pseudoabscesses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develop around the eggs in the intestinal wall with heavy infiltration of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eosinophils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lymphocytes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 and nodule like structure in the intestine may be seen surrounding a number of eggs.</a:t>
            </a:r>
          </a:p>
          <a:p>
            <a:pPr lvl="0" algn="just">
              <a:buFont typeface="Wingdings" pitchFamily="2" charset="2"/>
              <a:buChar char="ü"/>
            </a:pPr>
            <a:endParaRPr lang="en-US" dirty="0" smtClean="0"/>
          </a:p>
          <a:p>
            <a:pPr lvl="0"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lvl="0" algn="just"/>
            <a:endParaRPr lang="en-US" b="1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FFC000"/>
                </a:solidFill>
                <a:latin typeface="Arial Black" pitchFamily="34" charset="0"/>
              </a:rPr>
              <a:t>Hepatic </a:t>
            </a:r>
            <a:r>
              <a:rPr lang="en-US" sz="3200" b="1" dirty="0" err="1" smtClean="0">
                <a:solidFill>
                  <a:srgbClr val="FFC000"/>
                </a:solidFill>
                <a:latin typeface="Arial Black" pitchFamily="34" charset="0"/>
              </a:rPr>
              <a:t>schistosomosis</a:t>
            </a:r>
            <a:r>
              <a:rPr lang="en-US" sz="3200" b="1" dirty="0" smtClean="0">
                <a:solidFill>
                  <a:srgbClr val="FFC000"/>
                </a:solidFill>
                <a:latin typeface="Arial Black" pitchFamily="34" charset="0"/>
              </a:rPr>
              <a:t>:</a:t>
            </a:r>
            <a:r>
              <a:rPr lang="en-US" sz="32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Arial Black" pitchFamily="34" charset="0"/>
              </a:rPr>
              <a:t>It is an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immunological disease </a:t>
            </a:r>
            <a:r>
              <a:rPr lang="en-US" dirty="0" smtClean="0">
                <a:latin typeface="Arial Black" pitchFamily="34" charset="0"/>
              </a:rPr>
              <a:t>resulting from the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host’s cell mediated immune response to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schistosome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eggs in the liver</a:t>
            </a:r>
            <a:r>
              <a:rPr lang="en-US" dirty="0" smtClean="0">
                <a:latin typeface="Arial Black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Soluble antigens </a:t>
            </a:r>
            <a:r>
              <a:rPr lang="en-US" dirty="0" smtClean="0">
                <a:latin typeface="Arial Black" pitchFamily="34" charset="0"/>
              </a:rPr>
              <a:t>of the eggs evoke inflammatory reaction and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formation of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granuloma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Granulomatous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lesions </a:t>
            </a:r>
            <a:r>
              <a:rPr lang="en-US" dirty="0" smtClean="0">
                <a:latin typeface="Arial Black" pitchFamily="34" charset="0"/>
              </a:rPr>
              <a:t>and </a:t>
            </a:r>
            <a:r>
              <a:rPr lang="en-US" dirty="0" err="1" smtClean="0">
                <a:latin typeface="Arial Black" pitchFamily="34" charset="0"/>
              </a:rPr>
              <a:t>periportal</a:t>
            </a:r>
            <a:r>
              <a:rPr lang="en-US" dirty="0" smtClean="0">
                <a:latin typeface="Arial Black" pitchFamily="34" charset="0"/>
              </a:rPr>
              <a:t> inflammation occur, followed by a progressive portal fibrosis in liver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Clay-pipe stem fibrosis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).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lvl="0" algn="just"/>
            <a:endParaRPr lang="en-US" b="1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Arial Black" pitchFamily="34" charset="0"/>
              </a:rPr>
              <a:t>Hepato</a:t>
            </a:r>
            <a:r>
              <a:rPr lang="en-US" b="1" dirty="0" smtClean="0">
                <a:latin typeface="Arial Black" pitchFamily="34" charset="0"/>
              </a:rPr>
              <a:t>-intestinal </a:t>
            </a:r>
            <a:r>
              <a:rPr lang="en-US" b="1" dirty="0" err="1" smtClean="0">
                <a:latin typeface="Arial Black" pitchFamily="34" charset="0"/>
              </a:rPr>
              <a:t>schistosomosis</a:t>
            </a:r>
            <a:r>
              <a:rPr lang="en-US" dirty="0" smtClean="0">
                <a:latin typeface="Arial Black" pitchFamily="34" charset="0"/>
              </a:rPr>
              <a:t> caused by </a:t>
            </a: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indicum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</a:p>
          <a:p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spindale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,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incognitum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</a:p>
          <a:p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mansoni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</a:p>
          <a:p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bovis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 Black" pitchFamily="34" charset="0"/>
              </a:rPr>
              <a:t> In this case eggs are excreted out through the </a:t>
            </a:r>
            <a:r>
              <a:rPr lang="en-US" dirty="0" err="1" smtClean="0">
                <a:solidFill>
                  <a:srgbClr val="FFC000"/>
                </a:solidFill>
                <a:latin typeface="Arial Black" pitchFamily="34" charset="0"/>
              </a:rPr>
              <a:t>faeces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of infected hosts.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lvl="0" algn="just"/>
            <a:endParaRPr lang="en-US" b="1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FFC000"/>
                </a:solidFill>
                <a:latin typeface="Arial Black" pitchFamily="34" charset="0"/>
              </a:rPr>
              <a:t>Urinary </a:t>
            </a:r>
            <a:r>
              <a:rPr lang="en-US" sz="3200" b="1" dirty="0" err="1" smtClean="0">
                <a:solidFill>
                  <a:srgbClr val="FFC000"/>
                </a:solidFill>
                <a:latin typeface="Arial Black" pitchFamily="34" charset="0"/>
              </a:rPr>
              <a:t>schistosomosis</a:t>
            </a:r>
            <a:r>
              <a:rPr lang="en-US" sz="3200" b="1" dirty="0" smtClean="0">
                <a:latin typeface="Arial Black" pitchFamily="34" charset="0"/>
              </a:rPr>
              <a:t>:</a:t>
            </a:r>
            <a:r>
              <a:rPr lang="en-US" sz="3200" dirty="0" smtClean="0">
                <a:latin typeface="Arial Black" pitchFamily="34" charset="0"/>
              </a:rPr>
              <a:t> </a:t>
            </a:r>
          </a:p>
          <a:p>
            <a:pPr algn="just"/>
            <a:r>
              <a:rPr lang="en-US" sz="3200" dirty="0" smtClean="0">
                <a:latin typeface="Arial Black" pitchFamily="34" charset="0"/>
              </a:rPr>
              <a:t>caused by </a:t>
            </a:r>
            <a:r>
              <a:rPr lang="en-US" sz="3200" i="1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sz="3200" i="1" dirty="0" err="1" smtClean="0">
                <a:solidFill>
                  <a:srgbClr val="FFFF00"/>
                </a:solidFill>
                <a:latin typeface="Arial Black" pitchFamily="34" charset="0"/>
              </a:rPr>
              <a:t>haematobium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man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 Developing flukes reach to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posterior arteries </a:t>
            </a:r>
            <a:r>
              <a:rPr lang="en-US" dirty="0" smtClean="0">
                <a:latin typeface="Arial Black" pitchFamily="34" charset="0"/>
              </a:rPr>
              <a:t>and lay eggs in the walls of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urinary bladder,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ureter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urethra.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 Excretion of eggs in the urine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 Eggs secretion is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accompanied</a:t>
            </a:r>
            <a:r>
              <a:rPr lang="en-US" dirty="0" smtClean="0">
                <a:latin typeface="Arial Black" pitchFamily="34" charset="0"/>
              </a:rPr>
              <a:t> by mild inflammatory reaction,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granuloma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ureteritis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, appendicitis and unusual ectopic lesions </a:t>
            </a:r>
            <a:r>
              <a:rPr lang="en-US" dirty="0" smtClean="0">
                <a:latin typeface="Arial Black" pitchFamily="34" charset="0"/>
              </a:rPr>
              <a:t>in other body parts are frequently associated with severe </a:t>
            </a:r>
            <a:r>
              <a:rPr lang="en-US" i="1" dirty="0" smtClean="0">
                <a:latin typeface="Arial Black" pitchFamily="34" charset="0"/>
              </a:rPr>
              <a:t>S. </a:t>
            </a:r>
            <a:r>
              <a:rPr lang="en-US" i="1" dirty="0" err="1" smtClean="0">
                <a:latin typeface="Arial Black" pitchFamily="34" charset="0"/>
              </a:rPr>
              <a:t>haematobium</a:t>
            </a:r>
            <a:r>
              <a:rPr lang="en-US" dirty="0" smtClean="0">
                <a:latin typeface="Arial Black" pitchFamily="34" charset="0"/>
              </a:rPr>
              <a:t> infection in man.	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dirty="0" smtClean="0"/>
          </a:p>
          <a:p>
            <a:pPr lvl="0" algn="just"/>
            <a:endParaRPr lang="en-US" b="1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Nasal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Schistosomosis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: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Caused by </a:t>
            </a:r>
            <a:r>
              <a:rPr lang="en-US" i="1" dirty="0" smtClean="0">
                <a:latin typeface="Arial Black" pitchFamily="34" charset="0"/>
              </a:rPr>
              <a:t>S. </a:t>
            </a:r>
            <a:r>
              <a:rPr lang="en-US" i="1" dirty="0" err="1" smtClean="0">
                <a:latin typeface="Arial Black" pitchFamily="34" charset="0"/>
              </a:rPr>
              <a:t>nasale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 Black" pitchFamily="34" charset="0"/>
              </a:rPr>
              <a:t>Schistosoma</a:t>
            </a:r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 Black" pitchFamily="34" charset="0"/>
              </a:rPr>
              <a:t>nasale</a:t>
            </a:r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Final host-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Cattle, buffalo, goat, sheep &amp; horse</a:t>
            </a:r>
          </a:p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Intermediate host:-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Indoplanorbis</a:t>
            </a: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exustus</a:t>
            </a: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                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( snail)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Location: -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Veins of nasal mucosa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Infective stage:-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Cercaria</a:t>
            </a:r>
            <a:endParaRPr lang="en-US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latin typeface="Arial Black" pitchFamily="34" charset="0"/>
              </a:rPr>
              <a:t>Mode of infection:  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Skin penetration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Nasal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Schistosomosis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: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Caused by </a:t>
            </a:r>
            <a:r>
              <a:rPr lang="en-US" i="1" dirty="0" smtClean="0">
                <a:latin typeface="Arial Black" pitchFamily="34" charset="0"/>
              </a:rPr>
              <a:t>S. </a:t>
            </a:r>
            <a:r>
              <a:rPr lang="en-US" i="1" dirty="0" err="1" smtClean="0">
                <a:latin typeface="Arial Black" pitchFamily="34" charset="0"/>
              </a:rPr>
              <a:t>nasale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 Black" pitchFamily="34" charset="0"/>
              </a:rPr>
              <a:t>Schistosoma</a:t>
            </a:r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Arial Black" pitchFamily="34" charset="0"/>
              </a:rPr>
              <a:t>nasale</a:t>
            </a:r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Final host-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Cattle, buffalo, goat, sheep &amp; horse</a:t>
            </a:r>
          </a:p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Intermediate host:-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Indoplanorbis</a:t>
            </a: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exustus</a:t>
            </a: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                 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( snail)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Location: -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Veins of nasal mucosa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Arial Black" pitchFamily="34" charset="0"/>
              </a:rPr>
              <a:t>Infective stage:-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Cercaria</a:t>
            </a:r>
            <a:endParaRPr lang="en-US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latin typeface="Arial Black" pitchFamily="34" charset="0"/>
              </a:rPr>
              <a:t>Mode of infection:  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Skin penetration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646112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LIFE-CYCLE OF  </a:t>
            </a:r>
            <a:r>
              <a:rPr lang="en-US" sz="3600" dirty="0" smtClean="0">
                <a:solidFill>
                  <a:srgbClr val="FF0000"/>
                </a:solidFill>
                <a:latin typeface="Arial Rounded MT Bold" pitchFamily="34" charset="0"/>
              </a:rPr>
              <a:t>S.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itchFamily="34" charset="0"/>
              </a:rPr>
              <a:t>nasale</a:t>
            </a:r>
            <a:endParaRPr lang="en-IN" sz="36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63050" cy="6096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endParaRPr lang="en-IN" b="1" dirty="0" smtClean="0">
              <a:solidFill>
                <a:srgbClr val="FFFFDB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Egg</a:t>
            </a:r>
            <a:r>
              <a:rPr lang="pt-BR" dirty="0" smtClean="0">
                <a:solidFill>
                  <a:srgbClr val="FFFF00"/>
                </a:solidFill>
              </a:rPr>
              <a:t>  </a:t>
            </a:r>
            <a:r>
              <a:rPr lang="pt-BR" dirty="0" smtClean="0">
                <a:solidFill>
                  <a:schemeClr val="bg1"/>
                </a:solidFill>
              </a:rPr>
              <a:t>                     </a:t>
            </a:r>
            <a:r>
              <a:rPr lang="pt-BR" b="1" dirty="0" smtClean="0">
                <a:solidFill>
                  <a:srgbClr val="FFFF00"/>
                </a:solidFill>
                <a:latin typeface="Arial Black" pitchFamily="34" charset="0"/>
              </a:rPr>
              <a:t>Miracidium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       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rgbClr val="FFFF00"/>
                </a:solidFill>
              </a:rPr>
              <a:t>                                 </a:t>
            </a:r>
            <a:r>
              <a:rPr lang="pt-BR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Sporocyst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			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Daughter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			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sporocyst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  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Cercaria</a:t>
            </a:r>
            <a:r>
              <a:rPr lang="pt-BR" dirty="0" smtClean="0">
                <a:solidFill>
                  <a:schemeClr val="bg1"/>
                </a:solidFill>
              </a:rPr>
              <a:t>   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              	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					 </a:t>
            </a:r>
          </a:p>
          <a:p>
            <a:pPr>
              <a:buFontTx/>
              <a:buNone/>
            </a:pPr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            </a:t>
            </a:r>
            <a:r>
              <a:rPr lang="pt-BR" sz="2800" dirty="0" smtClean="0">
                <a:latin typeface="Arial Black" pitchFamily="34" charset="0"/>
              </a:rPr>
              <a:t>cercaria emerge </a:t>
            </a:r>
          </a:p>
          <a:p>
            <a:pPr>
              <a:buFontTx/>
              <a:buNone/>
            </a:pPr>
            <a:endParaRPr lang="pt-BR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pt-BR" sz="2800" dirty="0" smtClean="0">
                <a:latin typeface="Arial Black" pitchFamily="34" charset="0"/>
              </a:rPr>
              <a:t>from the aquatic snail and  penetrate skin of final hosts</a:t>
            </a:r>
            <a:endParaRPr lang="en-IN" sz="28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725" name="Right Arrow 13"/>
          <p:cNvSpPr>
            <a:spLocks noChangeArrowheads="1"/>
          </p:cNvSpPr>
          <p:nvPr/>
        </p:nvSpPr>
        <p:spPr bwMode="auto">
          <a:xfrm flipV="1">
            <a:off x="1219200" y="1143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 </a:t>
            </a:r>
          </a:p>
        </p:txBody>
      </p:sp>
      <p:sp>
        <p:nvSpPr>
          <p:cNvPr id="30726" name="Right Arrow 15"/>
          <p:cNvSpPr>
            <a:spLocks noChangeArrowheads="1"/>
          </p:cNvSpPr>
          <p:nvPr/>
        </p:nvSpPr>
        <p:spPr bwMode="auto">
          <a:xfrm rot="5400000" flipV="1">
            <a:off x="3200400" y="1447800"/>
            <a:ext cx="685800" cy="533400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</a:t>
            </a:r>
          </a:p>
        </p:txBody>
      </p:sp>
      <p:sp>
        <p:nvSpPr>
          <p:cNvPr id="30727" name="Right Arrow 16"/>
          <p:cNvSpPr>
            <a:spLocks noChangeArrowheads="1"/>
          </p:cNvSpPr>
          <p:nvPr/>
        </p:nvSpPr>
        <p:spPr bwMode="auto">
          <a:xfrm rot="5400000" flipV="1">
            <a:off x="3162300" y="2628900"/>
            <a:ext cx="914400" cy="533400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</a:t>
            </a:r>
          </a:p>
        </p:txBody>
      </p:sp>
      <p:sp>
        <p:nvSpPr>
          <p:cNvPr id="30728" name="Right Arrow 17"/>
          <p:cNvSpPr>
            <a:spLocks noChangeArrowheads="1"/>
          </p:cNvSpPr>
          <p:nvPr/>
        </p:nvSpPr>
        <p:spPr bwMode="auto">
          <a:xfrm rot="5400000" flipV="1">
            <a:off x="3505200" y="4191000"/>
            <a:ext cx="685800" cy="533400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</a:t>
            </a:r>
          </a:p>
        </p:txBody>
      </p:sp>
      <p:sp>
        <p:nvSpPr>
          <p:cNvPr id="30729" name="Rectangle 20"/>
          <p:cNvSpPr>
            <a:spLocks noChangeArrowheads="1"/>
          </p:cNvSpPr>
          <p:nvPr/>
        </p:nvSpPr>
        <p:spPr bwMode="auto">
          <a:xfrm>
            <a:off x="4267200" y="2133600"/>
            <a:ext cx="1828800" cy="27432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 b="1" dirty="0">
                <a:latin typeface="Arial Black" pitchFamily="34" charset="0"/>
              </a:rPr>
              <a:t>INSIDE</a:t>
            </a: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</a:rPr>
              <a:t> THE </a:t>
            </a: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</a:rPr>
              <a:t>SNAIL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28" name="Bent Arrow 27"/>
          <p:cNvSpPr/>
          <p:nvPr/>
        </p:nvSpPr>
        <p:spPr bwMode="auto">
          <a:xfrm rot="409011" flipV="1">
            <a:off x="3682848" y="5059240"/>
            <a:ext cx="533400" cy="457200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pic>
        <p:nvPicPr>
          <p:cNvPr id="48130" name="Picture 2" descr="C:\Users\Dr. Ajit\Downloads\indopnanorbiss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595938" y="2633662"/>
            <a:ext cx="2743200" cy="1743075"/>
          </a:xfrm>
          <a:prstGeom prst="rect">
            <a:avLst/>
          </a:prstGeom>
          <a:noFill/>
        </p:spPr>
      </p:pic>
      <p:pic>
        <p:nvPicPr>
          <p:cNvPr id="1026" name="Picture 2" descr="H:\New Folder\infection s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029200"/>
            <a:ext cx="2314575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Arial Black" pitchFamily="34" charset="0"/>
              </a:rPr>
              <a:t>The disease condition caused by </a:t>
            </a:r>
            <a:r>
              <a:rPr lang="en-US" b="1" dirty="0" err="1" smtClean="0">
                <a:latin typeface="Arial Black" pitchFamily="34" charset="0"/>
              </a:rPr>
              <a:t>Schistosoma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nasalis</a:t>
            </a:r>
            <a:r>
              <a:rPr lang="en-US" dirty="0" smtClean="0">
                <a:latin typeface="Arial Black" pitchFamily="34" charset="0"/>
              </a:rPr>
              <a:t> is known as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Nasal </a:t>
            </a:r>
            <a:r>
              <a:rPr lang="en-US" b="1" dirty="0" err="1" smtClean="0">
                <a:solidFill>
                  <a:srgbClr val="FFC000"/>
                </a:solidFill>
                <a:latin typeface="Arial Black" pitchFamily="34" charset="0"/>
              </a:rPr>
              <a:t>granuloma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 (N.G.), Snoring </a:t>
            </a:r>
            <a:r>
              <a:rPr lang="en-US" b="1" dirty="0" err="1" smtClean="0">
                <a:solidFill>
                  <a:srgbClr val="FFC000"/>
                </a:solidFill>
                <a:latin typeface="Arial Black" pitchFamily="34" charset="0"/>
              </a:rPr>
              <a:t>Dieases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 or </a:t>
            </a:r>
            <a:r>
              <a:rPr lang="en-US" b="1" dirty="0" err="1" smtClean="0">
                <a:solidFill>
                  <a:srgbClr val="FFC000"/>
                </a:solidFill>
                <a:latin typeface="Arial Black" pitchFamily="34" charset="0"/>
              </a:rPr>
              <a:t>Nekhara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.</a:t>
            </a:r>
          </a:p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/>
            <a:endParaRPr lang="en-US" dirty="0" smtClean="0">
              <a:latin typeface="Arial Black" pitchFamily="34" charset="0"/>
            </a:endParaRPr>
          </a:p>
          <a:p>
            <a:pPr lvl="0" algn="just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Main pathogenic effects are associated with the eggs of </a:t>
            </a:r>
            <a:r>
              <a:rPr lang="en-US" i="1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i="1" dirty="0" err="1" smtClean="0">
                <a:solidFill>
                  <a:srgbClr val="FFFF00"/>
                </a:solidFill>
                <a:latin typeface="Arial Black" pitchFamily="34" charset="0"/>
              </a:rPr>
              <a:t>nasalis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which cause abscess formation in the nasal mucosa leads to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fibrous </a:t>
            </a:r>
            <a:r>
              <a:rPr lang="en-US" dirty="0" err="1" smtClean="0">
                <a:solidFill>
                  <a:srgbClr val="FFC000"/>
                </a:solidFill>
                <a:latin typeface="Arial Black" pitchFamily="34" charset="0"/>
              </a:rPr>
              <a:t>granulomatous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cauliflower like growth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which may occlude the nasal passage.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S. </a:t>
            </a:r>
            <a:r>
              <a:rPr lang="en-US" sz="2800" dirty="0" err="1" smtClean="0">
                <a:latin typeface="Arial Black" pitchFamily="34" charset="0"/>
              </a:rPr>
              <a:t>nasale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Arial Black" pitchFamily="34" charset="0"/>
              </a:rPr>
              <a:t>Clinical signs and pathology of infection with </a:t>
            </a:r>
            <a:r>
              <a:rPr lang="en-US" i="1" dirty="0" smtClean="0">
                <a:latin typeface="Arial Black" pitchFamily="34" charset="0"/>
              </a:rPr>
              <a:t>S. </a:t>
            </a:r>
            <a:r>
              <a:rPr lang="en-US" i="1" dirty="0" err="1" smtClean="0">
                <a:latin typeface="Arial Black" pitchFamily="34" charset="0"/>
              </a:rPr>
              <a:t>nasalis</a:t>
            </a:r>
            <a:r>
              <a:rPr lang="en-US" i="1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are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less severe in buffalo than in cattle. 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Arial Black" pitchFamily="34" charset="0"/>
              </a:rPr>
              <a:t>Buffalo show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only pin head sized eruptions </a:t>
            </a:r>
            <a:r>
              <a:rPr lang="en-US" dirty="0" smtClean="0">
                <a:latin typeface="Arial Black" pitchFamily="34" charset="0"/>
              </a:rPr>
              <a:t>and congestion of nasal mucosa suggesting that buffalo are a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more suitable 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definitive host or normal host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than are cattle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Family: </a:t>
            </a:r>
            <a:r>
              <a:rPr lang="en-US" dirty="0" err="1" smtClean="0"/>
              <a:t>Schistosomidae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General characters: 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Common Name-</a:t>
            </a:r>
            <a:r>
              <a:rPr lang="en-US" dirty="0" smtClean="0">
                <a:latin typeface="Arial Black" pitchFamily="34" charset="0"/>
              </a:rPr>
              <a:t>  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Blood flukes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because they found in the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blood vessels</a:t>
            </a:r>
            <a:r>
              <a:rPr lang="en-US" dirty="0" smtClean="0">
                <a:latin typeface="Arial Black" pitchFamily="34" charset="0"/>
              </a:rPr>
              <a:t> of their definitive hosts.</a:t>
            </a:r>
          </a:p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Unisexual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 Pharynx absent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rial Black" pitchFamily="34" charset="0"/>
              </a:rPr>
              <a:t>Oesophagus</a:t>
            </a:r>
            <a:r>
              <a:rPr lang="en-US" dirty="0" smtClean="0">
                <a:latin typeface="Arial Black" pitchFamily="34" charset="0"/>
              </a:rPr>
              <a:t> short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 Suckers  present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Common intestinal </a:t>
            </a:r>
            <a:r>
              <a:rPr lang="en-US" dirty="0" err="1" smtClean="0">
                <a:latin typeface="Arial Black" pitchFamily="34" charset="0"/>
              </a:rPr>
              <a:t>caecum</a:t>
            </a:r>
            <a:r>
              <a:rPr lang="en-US" dirty="0" smtClean="0">
                <a:latin typeface="Arial Black" pitchFamily="34" charset="0"/>
              </a:rPr>
              <a:t> simple 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29202" y="2971798"/>
            <a:ext cx="2057399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7239000" y="3048000"/>
          <a:ext cx="16764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Photo Editor Photo" r:id="rId4" imgW="7582958" imgH="6695238" progId="">
                  <p:embed/>
                </p:oleObj>
              </mc:Choice>
              <mc:Fallback>
                <p:oleObj name="Photo Editor Photo" r:id="rId4" imgW="7582958" imgH="6695238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048000"/>
                        <a:ext cx="1676400" cy="120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I:\ \photo 2\P1010131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4102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Symptoms of S. </a:t>
            </a:r>
            <a:r>
              <a:rPr lang="en-US" sz="2800" dirty="0" err="1" smtClean="0">
                <a:latin typeface="Arial Black" pitchFamily="34" charset="0"/>
              </a:rPr>
              <a:t>nasale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Arial Black" pitchFamily="34" charset="0"/>
              </a:rPr>
              <a:t>The clinical sign consists of </a:t>
            </a:r>
          </a:p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rhinitis,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latin typeface="Arial Black" pitchFamily="34" charset="0"/>
              </a:rPr>
              <a:t>coryza</a:t>
            </a:r>
            <a:r>
              <a:rPr lang="en-US" dirty="0" smtClean="0">
                <a:latin typeface="Arial Black" pitchFamily="34" charset="0"/>
              </a:rPr>
              <a:t>, </a:t>
            </a:r>
          </a:p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dysponea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FFC000"/>
                </a:solidFill>
                <a:latin typeface="Arial Black" pitchFamily="34" charset="0"/>
              </a:rPr>
              <a:t>mucopurulent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discharge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Cauliflower like growth in nasal mucosa</a:t>
            </a:r>
            <a:r>
              <a:rPr lang="en-US" dirty="0" smtClean="0">
                <a:latin typeface="Arial Black" pitchFamily="34" charset="0"/>
              </a:rPr>
              <a:t> and </a:t>
            </a:r>
          </a:p>
          <a:p>
            <a:pPr algn="just">
              <a:buFont typeface="Wingdings" pitchFamily="2" charset="2"/>
              <a:buChar char="ü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snoring (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Snoring disease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).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Diagnosis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Microscopic examination of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faeces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nasal scrapings or nasal discharge reveals the eggs of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schistosoma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parasite</a:t>
            </a:r>
          </a:p>
          <a:p>
            <a:pPr algn="just"/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Miracidium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inhibition test (MIT),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Ceracrial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Hoolen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reaction ( CHR), Ring precipitation test,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Cercum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-oval precipitation test 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 Immunodiagnostic tests ( Counter </a:t>
            </a:r>
            <a:r>
              <a:rPr lang="en-US" dirty="0" err="1" smtClean="0">
                <a:latin typeface="Arial Black" pitchFamily="34" charset="0"/>
              </a:rPr>
              <a:t>immunoelectrophoresis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Bentonite</a:t>
            </a:r>
            <a:r>
              <a:rPr lang="en-US" dirty="0" smtClean="0">
                <a:latin typeface="Arial Black" pitchFamily="34" charset="0"/>
              </a:rPr>
              <a:t> Flocculation test, </a:t>
            </a:r>
            <a:r>
              <a:rPr lang="en-US" dirty="0" err="1" smtClean="0">
                <a:latin typeface="Arial Black" pitchFamily="34" charset="0"/>
              </a:rPr>
              <a:t>Intradermal</a:t>
            </a:r>
            <a:r>
              <a:rPr lang="en-US" dirty="0" smtClean="0">
                <a:latin typeface="Arial Black" pitchFamily="34" charset="0"/>
              </a:rPr>
              <a:t> test and Dot- ELISA ) are used in the diagnosis of </a:t>
            </a:r>
            <a:r>
              <a:rPr lang="en-US" dirty="0" err="1" smtClean="0">
                <a:latin typeface="Arial Black" pitchFamily="34" charset="0"/>
              </a:rPr>
              <a:t>schistosomosis</a:t>
            </a:r>
            <a:r>
              <a:rPr lang="en-US" dirty="0" smtClean="0">
                <a:latin typeface="Arial Black" pitchFamily="34" charset="0"/>
              </a:rPr>
              <a:t>. 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Diagnosis of Nasal </a:t>
            </a:r>
            <a:r>
              <a:rPr lang="en-US" sz="2800" dirty="0" err="1" smtClean="0">
                <a:latin typeface="Arial Black" pitchFamily="34" charset="0"/>
              </a:rPr>
              <a:t>schistosomosis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On the basis of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Arial Black" pitchFamily="34" charset="0"/>
              </a:rPr>
              <a:t> typical  Clinical signs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Cauliflower like growth in nasal mucosa &amp;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mucopurulent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 discharge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)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Arial Black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24200" y="3657600"/>
            <a:ext cx="3624262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Diagnosis of Nasal </a:t>
            </a:r>
            <a:r>
              <a:rPr lang="en-US" sz="2800" dirty="0" err="1" smtClean="0">
                <a:latin typeface="Arial Black" pitchFamily="34" charset="0"/>
              </a:rPr>
              <a:t>schistosomosis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Arial Black" pitchFamily="34" charset="0"/>
              </a:rPr>
              <a:t>S.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Eggs </a:t>
            </a:r>
            <a:r>
              <a:rPr lang="en-US" dirty="0" err="1" smtClean="0">
                <a:latin typeface="Arial Black" pitchFamily="34" charset="0"/>
              </a:rPr>
              <a:t>Bovis</a:t>
            </a:r>
            <a:r>
              <a:rPr lang="en-US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65538" name="Picture 2" descr="H:\New Folder\s. bovis e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3019425" cy="2286000"/>
          </a:xfrm>
          <a:prstGeom prst="rect">
            <a:avLst/>
          </a:prstGeom>
          <a:noFill/>
        </p:spPr>
      </p:pic>
      <p:pic>
        <p:nvPicPr>
          <p:cNvPr id="6" name="Picture 6" descr="I:\ \photo 2\P101013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3695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C:\Users\Dr. Ajit\Desktop\spindale eg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2400300" cy="1790700"/>
          </a:xfrm>
          <a:prstGeom prst="rect">
            <a:avLst/>
          </a:prstGeom>
          <a:noFill/>
        </p:spPr>
      </p:pic>
      <p:pic>
        <p:nvPicPr>
          <p:cNvPr id="65540" name="Picture 4" descr="C:\Users\Dr. Ajit\Desktop\]s. ha eg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3675" y="4038600"/>
            <a:ext cx="2600325" cy="17621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27432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Bovis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egg in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faeces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0" y="3429001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Nasale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egg in nasal discharge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spindale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egg in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faeces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77000" y="5791200"/>
            <a:ext cx="225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S.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Haematobium</a:t>
            </a:r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egg in urine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Diagnosis of Nasal </a:t>
            </a:r>
            <a:r>
              <a:rPr lang="en-US" sz="2800" dirty="0" err="1" smtClean="0">
                <a:latin typeface="Arial Black" pitchFamily="34" charset="0"/>
              </a:rPr>
              <a:t>schistosomosis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5867400" cy="60198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On the basis of </a:t>
            </a: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latin typeface="Arial Black" pitchFamily="34" charset="0"/>
              </a:rPr>
              <a:t>Microscopic examination of nasal discharge which reveals the presence of characteristic eggs of  S. </a:t>
            </a:r>
            <a:r>
              <a:rPr lang="en-US" sz="2000" dirty="0" err="1" smtClean="0">
                <a:latin typeface="Arial Black" pitchFamily="34" charset="0"/>
              </a:rPr>
              <a:t>nasale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Eggs are yellowish-brown in </a:t>
            </a:r>
            <a:r>
              <a:rPr lang="en-US" sz="2000" dirty="0" err="1" smtClean="0">
                <a:solidFill>
                  <a:srgbClr val="FFFF00"/>
                </a:solidFill>
                <a:latin typeface="Arial Black" pitchFamily="34" charset="0"/>
              </a:rPr>
              <a:t>colour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 Black" pitchFamily="34" charset="0"/>
              </a:rPr>
              <a:t>operculated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 and the shell is thickened at the pole opposite this.</a:t>
            </a:r>
          </a:p>
          <a:p>
            <a:pPr lvl="0" algn="just"/>
            <a:endParaRPr lang="en-US" dirty="0" smtClean="0">
              <a:latin typeface="Arial Black" pitchFamily="34" charset="0"/>
            </a:endParaRPr>
          </a:p>
          <a:p>
            <a:pPr algn="just"/>
            <a:r>
              <a:rPr lang="en-US" sz="2400" dirty="0" smtClean="0">
                <a:latin typeface="Arial Black" pitchFamily="34" charset="0"/>
              </a:rPr>
              <a:t>1 ml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nasal scarping or mucus</a:t>
            </a:r>
            <a:r>
              <a:rPr lang="en-US" sz="2400" dirty="0" smtClean="0">
                <a:latin typeface="Arial Black" pitchFamily="34" charset="0"/>
              </a:rPr>
              <a:t> boiled with 9 ml of </a:t>
            </a:r>
            <a:r>
              <a:rPr lang="en-US" sz="2400" dirty="0" smtClean="0">
                <a:solidFill>
                  <a:srgbClr val="00B0F0"/>
                </a:solidFill>
                <a:latin typeface="Arial Black" pitchFamily="34" charset="0"/>
              </a:rPr>
              <a:t>10 % KOH (alkali) </a:t>
            </a:r>
            <a:r>
              <a:rPr lang="en-US" sz="2400" dirty="0" smtClean="0">
                <a:latin typeface="Arial Black" pitchFamily="34" charset="0"/>
              </a:rPr>
              <a:t>solution and examine the sediment for the presence of </a:t>
            </a:r>
            <a:r>
              <a:rPr lang="en-US" sz="2400" dirty="0" err="1" smtClean="0">
                <a:solidFill>
                  <a:srgbClr val="FFFF00"/>
                </a:solidFill>
                <a:latin typeface="Arial Black" pitchFamily="34" charset="0"/>
              </a:rPr>
              <a:t>Boomerange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 shaped  or  </a:t>
            </a:r>
            <a:r>
              <a:rPr lang="en-US" sz="2400" dirty="0" err="1" smtClean="0">
                <a:solidFill>
                  <a:srgbClr val="FFC000"/>
                </a:solidFill>
                <a:latin typeface="Arial Black" pitchFamily="34" charset="0"/>
              </a:rPr>
              <a:t>Nepolean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 hat shaped  or </a:t>
            </a:r>
            <a:r>
              <a:rPr lang="en-US" sz="2400" dirty="0" err="1" smtClean="0">
                <a:solidFill>
                  <a:srgbClr val="FFC000"/>
                </a:solidFill>
                <a:latin typeface="Arial Black" pitchFamily="34" charset="0"/>
              </a:rPr>
              <a:t>Plaquin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 shaped 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eggs.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6" descr="I:\ \photo 2\P101013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667000"/>
            <a:ext cx="2857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Pathogenesis of </a:t>
            </a:r>
            <a:r>
              <a:rPr lang="en-US" sz="2800" dirty="0" err="1" smtClean="0">
                <a:latin typeface="Arial Black" pitchFamily="34" charset="0"/>
              </a:rPr>
              <a:t>Schistosoma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Arial Black" pitchFamily="34" charset="0"/>
              </a:rPr>
              <a:t>Several drugs like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Lithium antimony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thiomaleate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@ 15-20 ml </a:t>
            </a:r>
            <a:r>
              <a:rPr lang="en-US" b="1" dirty="0" err="1" smtClean="0">
                <a:latin typeface="Arial Black" pitchFamily="34" charset="0"/>
              </a:rPr>
              <a:t>i</a:t>
            </a:r>
            <a:r>
              <a:rPr lang="en-US" b="1" dirty="0" smtClean="0">
                <a:latin typeface="Arial Black" pitchFamily="34" charset="0"/>
              </a:rPr>
              <a:t>/m thrice at </a:t>
            </a:r>
            <a:r>
              <a:rPr lang="en-US" b="1" dirty="0" err="1" smtClean="0">
                <a:latin typeface="Arial Black" pitchFamily="34" charset="0"/>
              </a:rPr>
              <a:t>wekly</a:t>
            </a:r>
            <a:r>
              <a:rPr lang="en-US" b="1" dirty="0" smtClean="0">
                <a:latin typeface="Arial Black" pitchFamily="34" charset="0"/>
              </a:rPr>
              <a:t> interval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 Black" pitchFamily="34" charset="0"/>
              </a:rPr>
              <a:t>Oxyclozanide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latin typeface="Arial Black" pitchFamily="34" charset="0"/>
              </a:rPr>
              <a:t>@ 10mg/kg orally thrice at weekly interval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Sodium antimony </a:t>
            </a:r>
            <a:r>
              <a:rPr lang="en-US" b="1" dirty="0" err="1" smtClean="0">
                <a:solidFill>
                  <a:srgbClr val="FFC000"/>
                </a:solidFill>
                <a:latin typeface="Arial Black" pitchFamily="34" charset="0"/>
              </a:rPr>
              <a:t>tartarate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  (Tarter emetic) </a:t>
            </a:r>
            <a:r>
              <a:rPr lang="en-US" b="1" dirty="0" smtClean="0">
                <a:latin typeface="Arial Black" pitchFamily="34" charset="0"/>
              </a:rPr>
              <a:t>2 mg on alternate day x 6 </a:t>
            </a:r>
            <a:r>
              <a:rPr lang="en-US" b="1" dirty="0" err="1" smtClean="0">
                <a:latin typeface="Arial Black" pitchFamily="34" charset="0"/>
              </a:rPr>
              <a:t>i</a:t>
            </a:r>
            <a:r>
              <a:rPr lang="en-US" b="1" dirty="0" smtClean="0">
                <a:latin typeface="Arial Black" pitchFamily="34" charset="0"/>
              </a:rPr>
              <a:t>/v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Closantel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Praziquntal</a:t>
            </a:r>
            <a:r>
              <a:rPr lang="en-US" b="1" dirty="0" smtClean="0">
                <a:latin typeface="Arial Black" pitchFamily="34" charset="0"/>
              </a:rPr>
              <a:t> @ 20mg/kg oral single dose etc.</a:t>
            </a:r>
          </a:p>
          <a:p>
            <a:pPr algn="just"/>
            <a:r>
              <a:rPr lang="en-US" dirty="0" smtClean="0">
                <a:latin typeface="Arial Black" pitchFamily="34" charset="0"/>
              </a:rPr>
              <a:t>. 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Treatment of S. </a:t>
            </a:r>
            <a:r>
              <a:rPr lang="en-US" sz="2800" dirty="0" err="1" smtClean="0">
                <a:latin typeface="Arial Black" pitchFamily="34" charset="0"/>
              </a:rPr>
              <a:t>nasale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During treatment of </a:t>
            </a:r>
            <a:r>
              <a:rPr lang="en-US" dirty="0" err="1" smtClean="0">
                <a:latin typeface="Arial Black" pitchFamily="34" charset="0"/>
              </a:rPr>
              <a:t>schistosomosis</a:t>
            </a:r>
            <a:r>
              <a:rPr lang="en-US" dirty="0" smtClean="0">
                <a:latin typeface="Arial Black" pitchFamily="34" charset="0"/>
              </a:rPr>
              <a:t> with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antimony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err="1" smtClean="0">
                <a:latin typeface="Arial Black" pitchFamily="34" charset="0"/>
              </a:rPr>
              <a:t>niridazole</a:t>
            </a:r>
            <a:r>
              <a:rPr lang="en-US" dirty="0" smtClean="0">
                <a:latin typeface="Arial Black" pitchFamily="34" charset="0"/>
              </a:rPr>
              <a:t> and </a:t>
            </a:r>
            <a:r>
              <a:rPr lang="en-US" dirty="0" err="1" smtClean="0">
                <a:latin typeface="Arial Black" pitchFamily="34" charset="0"/>
              </a:rPr>
              <a:t>metrifonate</a:t>
            </a:r>
            <a:r>
              <a:rPr lang="en-US" dirty="0" smtClean="0">
                <a:latin typeface="Arial Black" pitchFamily="34" charset="0"/>
              </a:rPr>
              <a:t> drugs leading 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hepatic shift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of the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schistosomes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which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result temporary cessation of egg excretion and clinical signs.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When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treatment is withdrawn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drug effects have subsided the symptoms may relapse.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Genus: </a:t>
            </a:r>
            <a:r>
              <a:rPr lang="en-US" sz="2800" dirty="0" err="1" smtClean="0">
                <a:latin typeface="Arial Black" pitchFamily="34" charset="0"/>
              </a:rPr>
              <a:t>Ornithobilharzia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5334000" cy="6019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latin typeface="Arial Black" pitchFamily="34" charset="0"/>
              </a:rPr>
              <a:t>Intestinal </a:t>
            </a:r>
            <a:r>
              <a:rPr lang="en-US" dirty="0" err="1" smtClean="0">
                <a:latin typeface="Arial Black" pitchFamily="34" charset="0"/>
              </a:rPr>
              <a:t>caeca</a:t>
            </a:r>
            <a:r>
              <a:rPr lang="en-US" dirty="0" smtClean="0">
                <a:latin typeface="Arial Black" pitchFamily="34" charset="0"/>
              </a:rPr>
              <a:t> tend to </a:t>
            </a:r>
            <a:r>
              <a:rPr lang="en-US" dirty="0" err="1" smtClean="0">
                <a:latin typeface="Arial Black" pitchFamily="34" charset="0"/>
              </a:rPr>
              <a:t>anastomose</a:t>
            </a:r>
            <a:r>
              <a:rPr lang="en-US" dirty="0" smtClean="0">
                <a:latin typeface="Arial Black" pitchFamily="34" charset="0"/>
              </a:rPr>
              <a:t> in front of the median posterior intestinal </a:t>
            </a:r>
            <a:r>
              <a:rPr lang="en-US" dirty="0" err="1" smtClean="0">
                <a:latin typeface="Arial Black" pitchFamily="34" charset="0"/>
              </a:rPr>
              <a:t>caecum</a:t>
            </a:r>
            <a:r>
              <a:rPr lang="en-US" dirty="0" smtClean="0">
                <a:latin typeface="Arial Black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Testes is numerous </a:t>
            </a:r>
            <a:r>
              <a:rPr lang="en-US" dirty="0" smtClean="0">
                <a:latin typeface="Arial Black" pitchFamily="34" charset="0"/>
              </a:rPr>
              <a:t>and the uterus is short containing only one egg at a time. 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Eggs are oval with a posterior spine and found in the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faeces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of host</a:t>
            </a:r>
          </a:p>
          <a:p>
            <a:pPr algn="just"/>
            <a:endParaRPr lang="en-US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1442" name="Picture 2" descr="C:\Users\Dr. Ajit\Desktop\schistos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914400"/>
            <a:ext cx="3581400" cy="4191000"/>
          </a:xfrm>
          <a:prstGeom prst="rect">
            <a:avLst/>
          </a:prstGeom>
          <a:noFill/>
        </p:spPr>
      </p:pic>
      <p:pic>
        <p:nvPicPr>
          <p:cNvPr id="61443" name="Picture 3" descr="C:\Users\Dr. Ajit\Desktop\egg schistos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334000"/>
            <a:ext cx="2438400" cy="1524000"/>
          </a:xfrm>
          <a:prstGeom prst="rect">
            <a:avLst/>
          </a:prstGeom>
          <a:noFill/>
        </p:spPr>
      </p:pic>
      <p:pic>
        <p:nvPicPr>
          <p:cNvPr id="6" name="Picture 5" descr="C:\Users\Dr. Ajit\Desktop\eggg s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791200"/>
            <a:ext cx="276225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Genus: </a:t>
            </a:r>
            <a:r>
              <a:rPr lang="en-US" dirty="0" err="1" smtClean="0">
                <a:latin typeface="Arial Black" pitchFamily="34" charset="0"/>
              </a:rPr>
              <a:t>Ornithobilharzia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en-US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97000"/>
          <a:ext cx="9144000" cy="546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057400"/>
                <a:gridCol w="2286000"/>
                <a:gridCol w="2514600"/>
              </a:tblGrid>
              <a:tr h="112383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Species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Final host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Intermediate host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Location </a:t>
                      </a:r>
                      <a:endParaRPr lang="en-US" sz="2400" b="1" dirty="0"/>
                    </a:p>
                  </a:txBody>
                  <a:tcPr/>
                </a:tc>
              </a:tr>
              <a:tr h="1068591"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rgbClr val="00B0F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Ornithobilharzia</a:t>
                      </a:r>
                      <a:r>
                        <a:rPr kumimoji="0" lang="en-US" sz="1800" i="1" kern="1200" dirty="0" smtClean="0">
                          <a:solidFill>
                            <a:srgbClr val="00B0F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rgbClr val="00B0F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dattai</a:t>
                      </a:r>
                      <a:endParaRPr lang="en-US" dirty="0">
                        <a:solidFill>
                          <a:srgbClr val="00B0F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  <a:latin typeface="Arial Black" pitchFamily="34" charset="0"/>
                        </a:rPr>
                        <a:t>Zebu</a:t>
                      </a:r>
                      <a:endParaRPr lang="en-US" dirty="0">
                        <a:solidFill>
                          <a:srgbClr val="00B0F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rgbClr val="00B0F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Lymnaea</a:t>
                      </a:r>
                      <a:r>
                        <a:rPr kumimoji="0" lang="en-US" sz="1800" i="1" kern="1200" dirty="0" smtClean="0">
                          <a:solidFill>
                            <a:srgbClr val="00B0F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rgbClr val="00B0F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luteola</a:t>
                      </a:r>
                      <a:endParaRPr lang="en-US" dirty="0">
                        <a:solidFill>
                          <a:srgbClr val="00B0F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rgbClr val="00B0F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Mesentric</a:t>
                      </a:r>
                      <a:r>
                        <a:rPr kumimoji="0" lang="en-US" sz="1800" kern="1200" dirty="0" smtClean="0">
                          <a:solidFill>
                            <a:srgbClr val="00B0F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veins</a:t>
                      </a:r>
                      <a:endParaRPr lang="en-US" dirty="0">
                        <a:solidFill>
                          <a:srgbClr val="00B0F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264552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O.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turkestanicum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Sheep,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gaot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, camel, horse, cattle &amp; cat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Lymnaea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euphratica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Mesentric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veins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264552"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Bivitellobilharzia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nairi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Elephant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Not known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Portal vein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3947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Gigantobilharzia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sp.</a:t>
                      </a:r>
                      <a:endParaRPr lang="en-US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birds</a:t>
                      </a:r>
                      <a:endParaRPr lang="en-US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Gyraulus</a:t>
                      </a:r>
                      <a:r>
                        <a:rPr kumimoji="0" lang="en-US" sz="1800" i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800" i="1" kern="1200" baseline="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baseline="0" dirty="0" err="1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Physa</a:t>
                      </a:r>
                      <a:r>
                        <a:rPr kumimoji="0" lang="en-US" sz="1800" i="1" kern="1200" baseline="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0" kern="1200" baseline="0" dirty="0" err="1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sp.of</a:t>
                      </a:r>
                      <a:r>
                        <a:rPr kumimoji="0" lang="en-US" sz="1800" i="0" kern="1200" baseline="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snail</a:t>
                      </a:r>
                      <a:endParaRPr lang="en-US" i="0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Blood</a:t>
                      </a:r>
                      <a:r>
                        <a:rPr kumimoji="0" lang="en-US" sz="1800" kern="1200" baseline="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vessels</a:t>
                      </a:r>
                      <a:endParaRPr lang="en-US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Arial Black" pitchFamily="34" charset="0"/>
              </a:rPr>
              <a:t>Cercarial</a:t>
            </a:r>
            <a:r>
              <a:rPr lang="en-US" sz="3200" dirty="0" smtClean="0">
                <a:latin typeface="Arial Black" pitchFamily="34" charset="0"/>
              </a:rPr>
              <a:t> dermatitis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r>
              <a:rPr lang="en-US" dirty="0" err="1" smtClean="0">
                <a:latin typeface="Arial Black" pitchFamily="34" charset="0"/>
              </a:rPr>
              <a:t>Cercarial</a:t>
            </a:r>
            <a:r>
              <a:rPr lang="en-US" dirty="0" smtClean="0">
                <a:latin typeface="Arial Black" pitchFamily="34" charset="0"/>
              </a:rPr>
              <a:t> dermatitis is caused by the active penetration of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furcocercus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cercariae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of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non- human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schistosomes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including  the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Schistosoma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species of birds like genera </a:t>
            </a:r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Austrobilharzia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</a:p>
          <a:p>
            <a:pPr algn="just"/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Bilharziella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</a:p>
          <a:p>
            <a:pPr algn="just"/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Gigantobilharzia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,</a:t>
            </a:r>
          </a:p>
          <a:p>
            <a:pPr algn="just"/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Heterobilharzia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</a:p>
          <a:p>
            <a:pPr algn="just"/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Ornithobilharzia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</a:p>
          <a:p>
            <a:pPr algn="just"/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Schistosomatium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</a:p>
          <a:p>
            <a:pPr algn="just"/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Trichobilharzia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,  </a:t>
            </a:r>
          </a:p>
          <a:p>
            <a:pPr algn="just"/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Schistosma</a:t>
            </a:r>
            <a:r>
              <a:rPr lang="en-US" sz="2400" i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spindale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</a:p>
          <a:p>
            <a:pPr algn="just"/>
            <a:r>
              <a:rPr lang="en-US" sz="2400" i="1" dirty="0" smtClean="0">
                <a:solidFill>
                  <a:srgbClr val="FFC000"/>
                </a:solidFill>
                <a:latin typeface="Arial Black" pitchFamily="34" charset="0"/>
              </a:rPr>
              <a:t>S. </a:t>
            </a:r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bovis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 and </a:t>
            </a:r>
            <a:r>
              <a:rPr lang="en-US" sz="2400" i="1" dirty="0" smtClean="0">
                <a:solidFill>
                  <a:srgbClr val="FFC000"/>
                </a:solidFill>
                <a:latin typeface="Arial Black" pitchFamily="34" charset="0"/>
              </a:rPr>
              <a:t>S. </a:t>
            </a:r>
            <a:r>
              <a:rPr lang="en-US" sz="2400" i="1" dirty="0" err="1" smtClean="0">
                <a:solidFill>
                  <a:srgbClr val="FFC000"/>
                </a:solidFill>
                <a:latin typeface="Arial Black" pitchFamily="34" charset="0"/>
              </a:rPr>
              <a:t>douthitti</a:t>
            </a:r>
            <a:r>
              <a:rPr lang="en-US" sz="2400" i="1" dirty="0" smtClean="0">
                <a:latin typeface="Arial Black" pitchFamily="34" charset="0"/>
              </a:rPr>
              <a:t>,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into the skin of man. 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63490" name="Picture 2" descr="H:\New Folder\cercrai 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62598" y="3047999"/>
            <a:ext cx="3429000" cy="2667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Family: </a:t>
            </a:r>
            <a:r>
              <a:rPr lang="en-US" dirty="0" err="1" smtClean="0"/>
              <a:t>Schistosomidae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5943600" cy="55626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General characters: </a:t>
            </a: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C000"/>
                </a:solidFill>
                <a:latin typeface="Arial Black" pitchFamily="34" charset="0"/>
              </a:rPr>
              <a:t>Gynaecophoric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canal </a:t>
            </a:r>
            <a:r>
              <a:rPr lang="en-US" dirty="0" smtClean="0">
                <a:latin typeface="Arial Black" pitchFamily="34" charset="0"/>
              </a:rPr>
              <a:t>well developed.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Testes anterior </a:t>
            </a:r>
            <a:r>
              <a:rPr lang="en-US" dirty="0" smtClean="0">
                <a:latin typeface="Arial Black" pitchFamily="34" charset="0"/>
              </a:rPr>
              <a:t>to </a:t>
            </a:r>
            <a:r>
              <a:rPr lang="en-US" dirty="0" err="1" smtClean="0">
                <a:latin typeface="Arial Black" pitchFamily="34" charset="0"/>
              </a:rPr>
              <a:t>caecal</a:t>
            </a:r>
            <a:r>
              <a:rPr lang="en-US" dirty="0" smtClean="0">
                <a:latin typeface="Arial Black" pitchFamily="34" charset="0"/>
              </a:rPr>
              <a:t> union.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Genital pore posterior to ventral sucker.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Body of female is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cylindrical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H:\New Folder\s.bovis deta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95400"/>
            <a:ext cx="32004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Cercarial</a:t>
            </a:r>
            <a:r>
              <a:rPr lang="en-US" sz="2800" dirty="0" smtClean="0">
                <a:latin typeface="Arial Black" pitchFamily="34" charset="0"/>
              </a:rPr>
              <a:t> dermatitis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4648200" cy="6019800"/>
          </a:xfrm>
        </p:spPr>
        <p:txBody>
          <a:bodyPr>
            <a:noAutofit/>
          </a:bodyPr>
          <a:lstStyle/>
          <a:p>
            <a:pPr algn="just"/>
            <a:endParaRPr lang="en-US" dirty="0" smtClean="0">
              <a:latin typeface="Arial Black" pitchFamily="34" charset="0"/>
            </a:endParaRPr>
          </a:p>
          <a:p>
            <a:pPr algn="just"/>
            <a:r>
              <a:rPr lang="en-US" dirty="0" smtClean="0">
                <a:latin typeface="Arial Black" pitchFamily="34" charset="0"/>
              </a:rPr>
              <a:t>In the beginning, </a:t>
            </a:r>
          </a:p>
          <a:p>
            <a:pPr algn="just"/>
            <a:r>
              <a:rPr lang="en-US" dirty="0" smtClean="0">
                <a:latin typeface="Arial Black" pitchFamily="34" charset="0"/>
              </a:rPr>
              <a:t>	there is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mild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erythema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oedema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at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the site of </a:t>
            </a:r>
            <a:r>
              <a:rPr lang="en-US" dirty="0" err="1" smtClean="0">
                <a:solidFill>
                  <a:srgbClr val="FFC000"/>
                </a:solidFill>
                <a:latin typeface="Arial Black" pitchFamily="34" charset="0"/>
              </a:rPr>
              <a:t>cercarial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 penetration</a:t>
            </a:r>
            <a:r>
              <a:rPr lang="en-US" dirty="0" smtClean="0">
                <a:latin typeface="Arial Black" pitchFamily="34" charset="0"/>
              </a:rPr>
              <a:t>,</a:t>
            </a:r>
          </a:p>
          <a:p>
            <a:pPr algn="just"/>
            <a:r>
              <a:rPr lang="en-US" dirty="0" smtClean="0">
                <a:latin typeface="Arial Black" pitchFamily="34" charset="0"/>
              </a:rPr>
              <a:t> 	repeated exposure causes a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severe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pruritis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and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	a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papular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or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pustular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eruption</a:t>
            </a:r>
            <a:r>
              <a:rPr lang="en-US" dirty="0" smtClean="0">
                <a:latin typeface="Arial Black" pitchFamily="34" charset="0"/>
              </a:rPr>
              <a:t> followed by a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severe dermatitis.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2466" name="Picture 2" descr="H:\New Folder\cercaria derma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6482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Arial Black" pitchFamily="34" charset="0"/>
              </a:rPr>
              <a:t>Cercarial</a:t>
            </a:r>
            <a:r>
              <a:rPr lang="en-US" sz="2800" dirty="0" smtClean="0">
                <a:latin typeface="Arial Black" pitchFamily="34" charset="0"/>
              </a:rPr>
              <a:t> dermatitis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Arial Black" pitchFamily="34" charset="0"/>
              </a:rPr>
              <a:t>It is also commonly known as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Dhobi itch or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swimmers itch or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clam diggers itch or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rice paddy itch or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hunter itch,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fisherman’s itch etc.</a:t>
            </a:r>
          </a:p>
          <a:p>
            <a:pPr algn="just"/>
            <a:r>
              <a:rPr lang="en-US" dirty="0" smtClean="0">
                <a:latin typeface="Arial Black" pitchFamily="34" charset="0"/>
              </a:rPr>
              <a:t> It is an </a:t>
            </a:r>
            <a:r>
              <a:rPr lang="en-US" dirty="0" smtClean="0">
                <a:solidFill>
                  <a:srgbClr val="00B0F0"/>
                </a:solidFill>
                <a:latin typeface="Arial Black" pitchFamily="34" charset="0"/>
              </a:rPr>
              <a:t>occupational hazard </a:t>
            </a:r>
            <a:r>
              <a:rPr lang="en-US" dirty="0" smtClean="0">
                <a:latin typeface="Arial Black" pitchFamily="34" charset="0"/>
              </a:rPr>
              <a:t>which occurs in the human being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who frequently comes in contact with water in ponds, ditches, river, rice paddy fields etc.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Family: </a:t>
            </a:r>
            <a:r>
              <a:rPr lang="en-US" dirty="0" err="1" smtClean="0"/>
              <a:t>Schistosomidae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6553200" cy="5791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latin typeface="Arial Black" pitchFamily="34" charset="0"/>
              </a:rPr>
              <a:t>Genus: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Schistosoma</a:t>
            </a:r>
            <a:endParaRPr lang="en-US" dirty="0" smtClean="0"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Two suckers are well defined and present close together.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Cuticle is covered with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spines and tubercles </a:t>
            </a:r>
            <a:r>
              <a:rPr lang="en-US" dirty="0" smtClean="0">
                <a:latin typeface="Arial Black" pitchFamily="34" charset="0"/>
              </a:rPr>
              <a:t>but the suckers have only spines.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Oesophagus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bifurcates into two intestinal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caeca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anterior to ventral sucker and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caeca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may or may not reunite in the posterior half of the body.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Arial Black" pitchFamily="34" charset="0"/>
              </a:rPr>
              <a:t>Gynaecophoric</a:t>
            </a:r>
            <a:r>
              <a:rPr lang="en-US" dirty="0" smtClean="0">
                <a:latin typeface="Arial Black" pitchFamily="34" charset="0"/>
              </a:rPr>
              <a:t> canal is well developed and extends through most of the body.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3-6 testes present in a longitudinal row just posterior to ventral sucker. 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096795" y="2666207"/>
            <a:ext cx="3579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Family: </a:t>
            </a:r>
            <a:r>
              <a:rPr lang="en-US" dirty="0" err="1" smtClean="0"/>
              <a:t>Schistosomidae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6324600" cy="57912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Arial Black" pitchFamily="34" charset="0"/>
              </a:rPr>
              <a:t>Genus: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Schistosoma</a:t>
            </a:r>
            <a:endParaRPr lang="en-US" dirty="0" smtClean="0">
              <a:latin typeface="Arial Black" pitchFamily="34" charset="0"/>
            </a:endParaRPr>
          </a:p>
          <a:p>
            <a:pPr lvl="0" algn="just"/>
            <a:r>
              <a:rPr lang="en-US" dirty="0" smtClean="0"/>
              <a:t> </a:t>
            </a:r>
            <a:endParaRPr lang="en-US" dirty="0" smtClean="0"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dirty="0" smtClean="0">
                <a:latin typeface="Arial Black" pitchFamily="34" charset="0"/>
              </a:rPr>
              <a:t> Flukes are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elongate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unisexual</a:t>
            </a:r>
            <a:r>
              <a:rPr lang="en-US" dirty="0" smtClean="0">
                <a:latin typeface="Arial Black" pitchFamily="34" charset="0"/>
              </a:rPr>
              <a:t> and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dimorphic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trematodes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 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dirty="0" smtClean="0">
                <a:latin typeface="Arial Black" pitchFamily="34" charset="0"/>
              </a:rPr>
              <a:t>Female is slender and usually longer than male and the female of some species is usually carried especially during copulation, by the male in a ventral gutter like groove called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gynaecophoric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 canal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formed by the incurved lateral edges of the body.</a:t>
            </a:r>
          </a:p>
          <a:p>
            <a:pPr algn="just"/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194" name="Picture 2" descr="H:\New Folder\220px-Schistosom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2057400"/>
            <a:ext cx="25527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 : </a:t>
            </a:r>
            <a:r>
              <a:rPr lang="en-US" dirty="0" err="1" smtClean="0"/>
              <a:t>Schistosomidae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en-US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62001"/>
          <a:ext cx="9144000" cy="60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057400"/>
                <a:gridCol w="2286000"/>
                <a:gridCol w="2514600"/>
              </a:tblGrid>
              <a:tr h="101175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Species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Final host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Intermediate host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Location </a:t>
                      </a:r>
                      <a:endParaRPr lang="en-US" sz="2400" b="1" dirty="0"/>
                    </a:p>
                  </a:txBody>
                  <a:tcPr/>
                </a:tc>
              </a:tr>
              <a:tr h="962016"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Schistosoma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bovis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Cattle, Sheep, &amp; goat 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Indoplanorbis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exustus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Portal &amp; mesenteric veins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38435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indicum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Ruminantes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, equines &amp; camel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-do-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-do-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38435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spindale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Ruminants &amp; dogs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-do-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Mesenteric veins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09025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incognitum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Pig &amp; dog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Lymnaea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luteola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-do-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336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japonicum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Man, ruminates, equines, pig, dog &amp; cat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Oncomelania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sp.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Portal &amp; mesenteric veins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 : </a:t>
            </a:r>
            <a:r>
              <a:rPr lang="en-US" dirty="0" err="1" smtClean="0"/>
              <a:t>Schistosomidae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en-US" dirty="0"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6120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057400"/>
                <a:gridCol w="2286000"/>
                <a:gridCol w="25146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Species</a:t>
                      </a:r>
                    </a:p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Final host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Intermediate host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Location </a:t>
                      </a:r>
                      <a:endParaRPr lang="en-US" sz="2400" b="1" dirty="0"/>
                    </a:p>
                  </a:txBody>
                  <a:tcPr/>
                </a:tc>
              </a:tr>
              <a:tr h="921156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US" sz="1800" i="1" kern="1200" dirty="0" err="1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nasalis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Cattle, buffalo, goat, sheep &amp; horse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Indoplanorbis</a:t>
                      </a:r>
                      <a:r>
                        <a:rPr kumimoji="0" lang="en-US" sz="1800" i="1" kern="1200" dirty="0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exustus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Veins of nasal mucosa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513422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mansoni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Man, gerbils, rodents, cattle, dog and wild mammals 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Biamphalaria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glabrata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Mesentric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veins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909748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US" sz="1800" i="1" kern="1200" dirty="0" err="1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haematobium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Man, monkey and  baboons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kern="1200" dirty="0" err="1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Bulinus</a:t>
                      </a:r>
                      <a:r>
                        <a:rPr kumimoji="0" lang="en-US" sz="1800" i="1" kern="1200" dirty="0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rgbClr val="0070C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Posterior mesenteric arteries </a:t>
                      </a:r>
                      <a:endParaRPr lang="en-US" dirty="0">
                        <a:solidFill>
                          <a:srgbClr val="0070C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38095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incognitum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Pig &amp; dog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Lymnaea</a:t>
                      </a:r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luteola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-do-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348">
                <a:tc>
                  <a:txBody>
                    <a:bodyPr/>
                    <a:lstStyle/>
                    <a:p>
                      <a:r>
                        <a:rPr kumimoji="0" lang="en-US" sz="18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japonicum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Man, ruminates, equines, pig, dog &amp; cat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i="1" kern="1200" dirty="0" err="1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Oncomelania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spp.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Portal &amp; mesenteric veins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646112"/>
          </a:xfrm>
          <a:gradFill rotWithShape="1">
            <a:gsLst>
              <a:gs pos="0">
                <a:srgbClr val="E7FEBE"/>
              </a:gs>
              <a:gs pos="100000">
                <a:srgbClr val="F1FD9B"/>
              </a:gs>
            </a:gsLst>
            <a:lin ang="5400000" scaled="1"/>
          </a:gradFill>
          <a:ln w="63500" cmpd="thickThin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LIFE-CYCLE OF  </a:t>
            </a:r>
            <a:r>
              <a:rPr lang="en-US" sz="3600" dirty="0" err="1" smtClean="0">
                <a:solidFill>
                  <a:srgbClr val="FF0000"/>
                </a:solidFill>
                <a:latin typeface="Arial Rounded MT Bold" pitchFamily="34" charset="0"/>
              </a:rPr>
              <a:t>Schistosoma</a:t>
            </a:r>
            <a:endParaRPr lang="en-IN" sz="36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63050" cy="6096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endParaRPr lang="en-IN" b="1" dirty="0" smtClean="0">
              <a:solidFill>
                <a:srgbClr val="FFFFDB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pt-BR" dirty="0" smtClean="0">
                <a:solidFill>
                  <a:srgbClr val="FFFF00"/>
                </a:solidFill>
                <a:latin typeface="Arial Black" pitchFamily="34" charset="0"/>
              </a:rPr>
              <a:t>Egg</a:t>
            </a:r>
            <a:r>
              <a:rPr lang="pt-BR" dirty="0" smtClean="0">
                <a:solidFill>
                  <a:srgbClr val="FFFF00"/>
                </a:solidFill>
              </a:rPr>
              <a:t>  </a:t>
            </a:r>
            <a:r>
              <a:rPr lang="pt-BR" dirty="0" smtClean="0">
                <a:solidFill>
                  <a:schemeClr val="bg1"/>
                </a:solidFill>
              </a:rPr>
              <a:t>                  </a:t>
            </a:r>
            <a:r>
              <a:rPr lang="pt-BR" b="1" dirty="0" smtClean="0">
                <a:solidFill>
                  <a:srgbClr val="FFFF00"/>
                </a:solidFill>
                <a:latin typeface="Arial Black" pitchFamily="34" charset="0"/>
              </a:rPr>
              <a:t>Miracidium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</a:rPr>
              <a:t>                       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rgbClr val="FFFF00"/>
                </a:solidFill>
              </a:rPr>
              <a:t>                                 </a:t>
            </a:r>
            <a:r>
              <a:rPr lang="pt-BR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Sporocyst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				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Daughter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				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sporocyst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  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en-US" b="1" dirty="0" err="1" smtClean="0">
                <a:solidFill>
                  <a:srgbClr val="FFFF00"/>
                </a:solidFill>
                <a:latin typeface="Arial Black" pitchFamily="34" charset="0"/>
              </a:rPr>
              <a:t>Cercaria</a:t>
            </a:r>
            <a:r>
              <a:rPr lang="pt-BR" dirty="0" smtClean="0">
                <a:solidFill>
                  <a:schemeClr val="bg1"/>
                </a:solidFill>
              </a:rPr>
              <a:t>   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              	</a:t>
            </a:r>
          </a:p>
          <a:p>
            <a:pPr>
              <a:buFontTx/>
              <a:buNone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					</a:t>
            </a:r>
            <a:r>
              <a:rPr lang="pt-BR" dirty="0" smtClean="0">
                <a:latin typeface="Arial Black" pitchFamily="34" charset="0"/>
              </a:rPr>
              <a:t>bifurcated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pt-BR" sz="2800" dirty="0" smtClean="0">
                <a:latin typeface="Arial Black" pitchFamily="34" charset="0"/>
              </a:rPr>
              <a:t>cercaria emerge </a:t>
            </a:r>
          </a:p>
          <a:p>
            <a:pPr>
              <a:buFontTx/>
              <a:buNone/>
            </a:pPr>
            <a:endParaRPr lang="pt-BR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pt-BR" sz="2800" dirty="0" smtClean="0">
                <a:latin typeface="Arial Black" pitchFamily="34" charset="0"/>
              </a:rPr>
              <a:t>from the aquatic snail and  penetrate skin of final hosts</a:t>
            </a:r>
            <a:endParaRPr lang="en-IN" sz="28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0725" name="Right Arrow 13"/>
          <p:cNvSpPr>
            <a:spLocks noChangeArrowheads="1"/>
          </p:cNvSpPr>
          <p:nvPr/>
        </p:nvSpPr>
        <p:spPr bwMode="auto">
          <a:xfrm flipV="1">
            <a:off x="1219200" y="1143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 </a:t>
            </a:r>
          </a:p>
        </p:txBody>
      </p:sp>
      <p:sp>
        <p:nvSpPr>
          <p:cNvPr id="30726" name="Right Arrow 15"/>
          <p:cNvSpPr>
            <a:spLocks noChangeArrowheads="1"/>
          </p:cNvSpPr>
          <p:nvPr/>
        </p:nvSpPr>
        <p:spPr bwMode="auto">
          <a:xfrm rot="5400000" flipV="1">
            <a:off x="3200400" y="1447800"/>
            <a:ext cx="685800" cy="533400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</a:t>
            </a:r>
          </a:p>
        </p:txBody>
      </p:sp>
      <p:sp>
        <p:nvSpPr>
          <p:cNvPr id="30727" name="Right Arrow 16"/>
          <p:cNvSpPr>
            <a:spLocks noChangeArrowheads="1"/>
          </p:cNvSpPr>
          <p:nvPr/>
        </p:nvSpPr>
        <p:spPr bwMode="auto">
          <a:xfrm rot="5400000" flipV="1">
            <a:off x="3162300" y="2628900"/>
            <a:ext cx="914400" cy="533400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</a:t>
            </a:r>
          </a:p>
        </p:txBody>
      </p:sp>
      <p:sp>
        <p:nvSpPr>
          <p:cNvPr id="30728" name="Right Arrow 17"/>
          <p:cNvSpPr>
            <a:spLocks noChangeArrowheads="1"/>
          </p:cNvSpPr>
          <p:nvPr/>
        </p:nvSpPr>
        <p:spPr bwMode="auto">
          <a:xfrm rot="5400000" flipV="1">
            <a:off x="3505200" y="4191000"/>
            <a:ext cx="685800" cy="533400"/>
          </a:xfrm>
          <a:prstGeom prst="rightArrow">
            <a:avLst>
              <a:gd name="adj1" fmla="val 42861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IN"/>
              <a:t>   </a:t>
            </a:r>
          </a:p>
        </p:txBody>
      </p:sp>
      <p:sp>
        <p:nvSpPr>
          <p:cNvPr id="30729" name="Rectangle 20"/>
          <p:cNvSpPr>
            <a:spLocks noChangeArrowheads="1"/>
          </p:cNvSpPr>
          <p:nvPr/>
        </p:nvSpPr>
        <p:spPr bwMode="auto">
          <a:xfrm>
            <a:off x="5181600" y="2286000"/>
            <a:ext cx="1828800" cy="27432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000" b="1" dirty="0">
                <a:latin typeface="Arial Black" pitchFamily="34" charset="0"/>
              </a:rPr>
              <a:t>INSIDE</a:t>
            </a: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</a:rPr>
              <a:t> THE </a:t>
            </a: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endParaRPr lang="en-US" sz="2000" b="1" dirty="0">
              <a:latin typeface="Arial Black" pitchFamily="34" charset="0"/>
            </a:endParaRPr>
          </a:p>
          <a:p>
            <a:r>
              <a:rPr lang="en-US" sz="2000" b="1" dirty="0">
                <a:latin typeface="Arial Black" pitchFamily="34" charset="0"/>
              </a:rPr>
              <a:t>SNAIL</a:t>
            </a: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28" name="Bent Arrow 27"/>
          <p:cNvSpPr/>
          <p:nvPr/>
        </p:nvSpPr>
        <p:spPr bwMode="auto">
          <a:xfrm rot="409011" flipV="1">
            <a:off x="3682848" y="5059240"/>
            <a:ext cx="533400" cy="457200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pic>
        <p:nvPicPr>
          <p:cNvPr id="48130" name="Picture 2" descr="C:\Users\Dr. Ajit\Downloads\indopnanorbiss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586539" y="2709863"/>
            <a:ext cx="2743200" cy="1743075"/>
          </a:xfrm>
          <a:prstGeom prst="rect">
            <a:avLst/>
          </a:prstGeom>
          <a:noFill/>
        </p:spPr>
      </p:pic>
      <p:pic>
        <p:nvPicPr>
          <p:cNvPr id="64514" name="Picture 2" descr="H:\New Folder\cercrai 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7591">
            <a:off x="7732152" y="4729364"/>
            <a:ext cx="1228725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Genus: </a:t>
            </a:r>
            <a:r>
              <a:rPr lang="en-US" dirty="0" err="1" smtClean="0"/>
              <a:t>Schistosoma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Redia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and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metacercaria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stages are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absent </a:t>
            </a:r>
            <a:r>
              <a:rPr lang="en-US" dirty="0" smtClean="0">
                <a:latin typeface="Arial Black" pitchFamily="34" charset="0"/>
              </a:rPr>
              <a:t>in the life-cycle.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dirty="0" err="1" smtClean="0">
                <a:latin typeface="Arial Black" pitchFamily="34" charset="0"/>
              </a:rPr>
              <a:t>Cercariae</a:t>
            </a:r>
            <a:r>
              <a:rPr lang="en-US" dirty="0" smtClean="0">
                <a:latin typeface="Arial Black" pitchFamily="34" charset="0"/>
              </a:rPr>
              <a:t> are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without a pharynx </a:t>
            </a:r>
            <a:r>
              <a:rPr lang="en-US" dirty="0" smtClean="0">
                <a:latin typeface="Arial Black" pitchFamily="34" charset="0"/>
              </a:rPr>
              <a:t>and having a bifurcated tail called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furcocercus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cercariae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develop from </a:t>
            </a:r>
            <a:r>
              <a:rPr lang="en-US" dirty="0" err="1" smtClean="0">
                <a:latin typeface="Arial Black" pitchFamily="34" charset="0"/>
              </a:rPr>
              <a:t>sporocysts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dirty="0" smtClean="0">
                <a:latin typeface="Arial Black" pitchFamily="34" charset="0"/>
              </a:rPr>
              <a:t> 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dirty="0" err="1" smtClean="0">
                <a:latin typeface="Arial Black" pitchFamily="34" charset="0"/>
              </a:rPr>
              <a:t>Cercariae</a:t>
            </a:r>
            <a:r>
              <a:rPr lang="en-US" dirty="0" smtClean="0">
                <a:latin typeface="Arial Black" pitchFamily="34" charset="0"/>
              </a:rPr>
              <a:t>   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(infective stage)</a:t>
            </a:r>
            <a:r>
              <a:rPr lang="en-US" dirty="0" smtClean="0">
                <a:latin typeface="Arial Black" pitchFamily="34" charset="0"/>
              </a:rPr>
              <a:t> enter the final host through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skin penetration </a:t>
            </a:r>
            <a:r>
              <a:rPr lang="en-US" smtClean="0">
                <a:solidFill>
                  <a:srgbClr val="FFFF00"/>
                </a:solidFill>
                <a:latin typeface="Arial Black" pitchFamily="34" charset="0"/>
              </a:rPr>
              <a:t>or  </a:t>
            </a:r>
            <a:r>
              <a:rPr lang="en-US" dirty="0" smtClean="0">
                <a:latin typeface="Arial Black" pitchFamily="34" charset="0"/>
              </a:rPr>
              <a:t>and do not </a:t>
            </a:r>
            <a:r>
              <a:rPr lang="en-US" dirty="0" err="1" smtClean="0">
                <a:latin typeface="Arial Black" pitchFamily="34" charset="0"/>
              </a:rPr>
              <a:t>encyst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pPr lvl="0" algn="just">
              <a:buFont typeface="Wingdings" pitchFamily="2" charset="2"/>
              <a:buChar char="v"/>
            </a:pPr>
            <a:endParaRPr lang="en-US" dirty="0" smtClean="0"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Cercaria</a:t>
            </a:r>
            <a:r>
              <a:rPr lang="en-US" dirty="0" smtClean="0">
                <a:latin typeface="Arial Black" pitchFamily="34" charset="0"/>
              </a:rPr>
              <a:t> penetrates through the skin and enters into the blood circulation and gets transformed into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Schistosomula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(Young fluke).</a:t>
            </a:r>
          </a:p>
          <a:p>
            <a:pPr algn="just">
              <a:buFont typeface="Wingdings" pitchFamily="2" charset="2"/>
              <a:buChar char="v"/>
            </a:pP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</TotalTime>
  <Words>1546</Words>
  <Application>Microsoft Office PowerPoint</Application>
  <PresentationFormat>On-screen Show (4:3)</PresentationFormat>
  <Paragraphs>339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Flow</vt:lpstr>
      <vt:lpstr>Photo Editor Photo</vt:lpstr>
      <vt:lpstr>PowerPoint Presentation</vt:lpstr>
      <vt:lpstr>Family: Schistosomidae</vt:lpstr>
      <vt:lpstr>Family: Schistosomidae</vt:lpstr>
      <vt:lpstr>Family: Schistosomidae</vt:lpstr>
      <vt:lpstr>Family: Schistosomidae</vt:lpstr>
      <vt:lpstr>Family : Schistosomidae</vt:lpstr>
      <vt:lpstr>Family : Schistosomidae</vt:lpstr>
      <vt:lpstr>LIFE-CYCLE OF  Schistosoma</vt:lpstr>
      <vt:lpstr>Genus: Schistosoma</vt:lpstr>
      <vt:lpstr>Pathogenesis of Schistosoma</vt:lpstr>
      <vt:lpstr>Pathogenesis of Schistosoma</vt:lpstr>
      <vt:lpstr>Pathogenesis of Schistosoma</vt:lpstr>
      <vt:lpstr>Pathogenesis of Schistosoma</vt:lpstr>
      <vt:lpstr>Pathogenesis of Schistosoma</vt:lpstr>
      <vt:lpstr>Pathogenesis of Schistosoma</vt:lpstr>
      <vt:lpstr>Pathogenesis of Schistosoma</vt:lpstr>
      <vt:lpstr>LIFE-CYCLE OF  S. nasale</vt:lpstr>
      <vt:lpstr>Pathogenesis of Schistosoma</vt:lpstr>
      <vt:lpstr>Pathogenesis of S. nasale</vt:lpstr>
      <vt:lpstr>Symptoms of S. nasale</vt:lpstr>
      <vt:lpstr>Diagnosis of Schistosoma</vt:lpstr>
      <vt:lpstr>Diagnosis of Nasal schistosomosis</vt:lpstr>
      <vt:lpstr>Diagnosis of Nasal schistosomosis</vt:lpstr>
      <vt:lpstr>Diagnosis of Nasal schistosomosis</vt:lpstr>
      <vt:lpstr>Pathogenesis of Schistosoma</vt:lpstr>
      <vt:lpstr>Treatment of S. nasale</vt:lpstr>
      <vt:lpstr>Genus: Ornithobilharzia</vt:lpstr>
      <vt:lpstr>Genus: Ornithobilharzia</vt:lpstr>
      <vt:lpstr>Cercarial dermatitis</vt:lpstr>
      <vt:lpstr>Cercarial dermatitis</vt:lpstr>
      <vt:lpstr>Cercarial dermatitis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: Paramphistomidae</dc:title>
  <dc:creator>Dr. Ajit</dc:creator>
  <cp:lastModifiedBy>Ajit Kumar</cp:lastModifiedBy>
  <cp:revision>130</cp:revision>
  <dcterms:created xsi:type="dcterms:W3CDTF">2006-08-16T00:00:00Z</dcterms:created>
  <dcterms:modified xsi:type="dcterms:W3CDTF">2021-06-28T08:34:25Z</dcterms:modified>
</cp:coreProperties>
</file>