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63" r:id="rId4"/>
    <p:sldId id="259" r:id="rId5"/>
    <p:sldId id="266" r:id="rId6"/>
    <p:sldId id="264" r:id="rId7"/>
    <p:sldId id="267" r:id="rId8"/>
    <p:sldId id="261" r:id="rId9"/>
    <p:sldId id="27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30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280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F5258-CE81-40A5-96AF-03215DF86FC1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9B178-A4B5-4514-AD3D-FB979B9962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777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9B178-A4B5-4514-AD3D-FB979B9962A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6846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9B178-A4B5-4514-AD3D-FB979B9962AE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81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24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492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371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42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778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96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577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945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504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205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90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96EC-775B-431A-A1FD-4648B7641535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18AA5-A7B9-4AAD-8FD2-882DC626FC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76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– III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Principles of Animal Breeding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Theory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Selection and its Basis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18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5731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Basis of Selection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0856"/>
            <a:ext cx="10515600" cy="5306107"/>
          </a:xfrm>
        </p:spPr>
        <p:txBody>
          <a:bodyPr/>
          <a:lstStyle/>
          <a:p>
            <a:pPr algn="just"/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The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sources of information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 based on which the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breeding value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 of an individual is estimated are called as the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basis of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selection </a:t>
            </a:r>
            <a:r>
              <a:rPr lang="en-GB" dirty="0" smtClean="0">
                <a:latin typeface="Comic Sans MS" panose="030F0702030302020204" pitchFamily="66" charset="0"/>
              </a:rPr>
              <a:t>or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Principles of selection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or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Criteria of selection.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Individual Selection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Pedigree selection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Family selection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Within family selection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Sib selection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Progeny testing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8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9" y="205469"/>
            <a:ext cx="10515600" cy="331561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 Individual Selection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5714"/>
            <a:ext cx="10515600" cy="573314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Selection is made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 the basis of own performance </a:t>
            </a:r>
            <a:r>
              <a:rPr lang="en-GB" dirty="0" smtClean="0">
                <a:latin typeface="Comic Sans MS" panose="030F0702030302020204" pitchFamily="66" charset="0"/>
              </a:rPr>
              <a:t>or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own phenotypic value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When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breeding value</a:t>
            </a:r>
            <a:r>
              <a:rPr lang="en-GB" dirty="0" smtClean="0">
                <a:latin typeface="Comic Sans MS" panose="030F0702030302020204" pitchFamily="66" charset="0"/>
              </a:rPr>
              <a:t> of an individual is estimated based on its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own phenotypic value,</a:t>
            </a:r>
            <a:r>
              <a:rPr lang="en-GB" dirty="0" smtClean="0">
                <a:latin typeface="Comic Sans MS" panose="030F0702030302020204" pitchFamily="66" charset="0"/>
              </a:rPr>
              <a:t> then it is known as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individual selection.</a:t>
            </a:r>
          </a:p>
          <a:p>
            <a:pPr algn="just">
              <a:lnSpc>
                <a:spcPct val="10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Individual selection is also known as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selection</a:t>
            </a:r>
            <a:r>
              <a:rPr lang="en-GB" dirty="0" smtClean="0">
                <a:latin typeface="Comic Sans MS" panose="030F0702030302020204" pitchFamily="66" charset="0"/>
              </a:rPr>
              <a:t> when selected individuals are kept together </a:t>
            </a:r>
            <a:r>
              <a:rPr lang="en-GB" i="1" dirty="0" err="1" smtClean="0">
                <a:latin typeface="Comic Sans MS" panose="030F0702030302020204" pitchFamily="66" charset="0"/>
              </a:rPr>
              <a:t>en</a:t>
            </a:r>
            <a:r>
              <a:rPr lang="en-GB" i="1" dirty="0" smtClean="0">
                <a:latin typeface="Comic Sans MS" panose="030F0702030302020204" pitchFamily="66" charset="0"/>
              </a:rPr>
              <a:t> mass</a:t>
            </a:r>
            <a:r>
              <a:rPr lang="en-GB" dirty="0" smtClean="0">
                <a:latin typeface="Comic Sans MS" panose="030F0702030302020204" pitchFamily="66" charset="0"/>
              </a:rPr>
              <a:t> for mating.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Example: Drosophila and Tribolium </a:t>
            </a:r>
          </a:p>
          <a:p>
            <a:pPr algn="just">
              <a:lnSpc>
                <a:spcPct val="100000"/>
              </a:lnSpc>
            </a:pP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Conditions applied</a:t>
            </a:r>
            <a:r>
              <a:rPr lang="en-GB" dirty="0" smtClean="0">
                <a:latin typeface="Comic Sans MS" panose="030F0702030302020204" pitchFamily="66" charset="0"/>
              </a:rPr>
              <a:t> for individual selection: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(</a:t>
            </a:r>
            <a:r>
              <a:rPr lang="en-GB" dirty="0" err="1" smtClean="0">
                <a:latin typeface="Comic Sans MS" panose="030F0702030302020204" pitchFamily="66" charset="0"/>
              </a:rPr>
              <a:t>i</a:t>
            </a:r>
            <a:r>
              <a:rPr lang="en-GB" dirty="0" smtClean="0">
                <a:latin typeface="Comic Sans MS" panose="030F0702030302020204" pitchFamily="66" charset="0"/>
              </a:rPr>
              <a:t>) when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traits are expressed in the individual </a:t>
            </a:r>
            <a:r>
              <a:rPr lang="en-GB" dirty="0" smtClean="0">
                <a:latin typeface="Comic Sans MS" panose="030F0702030302020204" pitchFamily="66" charset="0"/>
              </a:rPr>
              <a:t>and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(ii) when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h2 of the trait is high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(iii) when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mating records are maintained</a:t>
            </a:r>
          </a:p>
          <a:p>
            <a:pPr algn="just">
              <a:lnSpc>
                <a:spcPct val="120000"/>
              </a:lnSpc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52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5429"/>
            <a:ext cx="10515600" cy="5741534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Estimation of breeding value</a:t>
            </a:r>
            <a:r>
              <a:rPr lang="en-GB" b="1" dirty="0">
                <a:latin typeface="Comic Sans MS" panose="030F0702030302020204" pitchFamily="66" charset="0"/>
              </a:rPr>
              <a:t> :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breeding value (BV)</a:t>
            </a:r>
            <a:r>
              <a:rPr lang="en-GB" dirty="0">
                <a:latin typeface="Comic Sans MS" panose="030F0702030302020204" pitchFamily="66" charset="0"/>
              </a:rPr>
              <a:t> of an individual is estimated from the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phenotypic value</a:t>
            </a:r>
            <a:r>
              <a:rPr lang="en-GB" dirty="0">
                <a:latin typeface="Comic Sans MS" panose="030F0702030302020204" pitchFamily="66" charset="0"/>
              </a:rPr>
              <a:t> of the individual as a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deviation from the population mean (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selection differential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) times the h</a:t>
            </a:r>
            <a:r>
              <a:rPr lang="en-GB" baseline="30000" dirty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 of the trait</a:t>
            </a:r>
            <a:r>
              <a:rPr lang="en-GB" dirty="0">
                <a:latin typeface="Comic Sans MS" panose="030F0702030302020204" pitchFamily="66" charset="0"/>
              </a:rPr>
              <a:t> and known as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Probable Breeding Value</a:t>
            </a:r>
            <a:r>
              <a:rPr lang="en-GB" dirty="0">
                <a:latin typeface="Comic Sans MS" panose="030F0702030302020204" pitchFamily="66" charset="0"/>
              </a:rPr>
              <a:t> (PBV).</a:t>
            </a:r>
          </a:p>
          <a:p>
            <a:pPr algn="just">
              <a:lnSpc>
                <a:spcPct val="120000"/>
              </a:lnSpc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PBV = P +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(Pi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– P)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dirty="0">
                <a:latin typeface="Comic Sans MS" panose="030F0702030302020204" pitchFamily="66" charset="0"/>
              </a:rPr>
              <a:t>Where, P = Population mean, h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= heritability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dirty="0">
                <a:latin typeface="Comic Sans MS" panose="030F0702030302020204" pitchFamily="66" charset="0"/>
              </a:rPr>
              <a:t>	   P</a:t>
            </a:r>
            <a:r>
              <a:rPr lang="en-GB" baseline="-25000" dirty="0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 = phenotypic value of the individual</a:t>
            </a: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78743" y="3193143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42454" y="3824515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20456" y="3207661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06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19314"/>
            <a:ext cx="10816771" cy="58576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Accuracy of individual selection: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It depends on magnitude of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AP</a:t>
            </a:r>
            <a:endParaRPr lang="en-GB" baseline="-25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Correlation between breeding value and phenotypic value (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AP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)</a:t>
            </a:r>
            <a:r>
              <a:rPr lang="en-GB" dirty="0" smtClean="0">
                <a:latin typeface="Comic Sans MS" panose="030F0702030302020204" pitchFamily="66" charset="0"/>
              </a:rPr>
              <a:t> is equal to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square root of h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 (</a:t>
            </a:r>
            <a:r>
              <a:rPr lang="en-GB" dirty="0" err="1" smtClean="0">
                <a:latin typeface="Comic Sans MS" panose="030F0702030302020204" pitchFamily="66" charset="0"/>
              </a:rPr>
              <a:t>r</a:t>
            </a:r>
            <a:r>
              <a:rPr lang="en-GB" baseline="-25000" dirty="0" err="1" smtClean="0">
                <a:latin typeface="Comic Sans MS" panose="030F0702030302020204" pitchFamily="66" charset="0"/>
              </a:rPr>
              <a:t>AP</a:t>
            </a:r>
            <a:r>
              <a:rPr lang="en-GB" dirty="0" smtClean="0">
                <a:latin typeface="Comic Sans MS" panose="030F0702030302020204" pitchFamily="66" charset="0"/>
              </a:rPr>
              <a:t> = h)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accuracy</a:t>
            </a:r>
            <a:r>
              <a:rPr lang="en-GB" dirty="0" smtClean="0">
                <a:latin typeface="Comic Sans MS" panose="030F0702030302020204" pitchFamily="66" charset="0"/>
              </a:rPr>
              <a:t> of predicting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breeding value</a:t>
            </a:r>
            <a:r>
              <a:rPr lang="en-GB" dirty="0" smtClean="0">
                <a:latin typeface="Comic Sans MS" panose="030F0702030302020204" pitchFamily="66" charset="0"/>
              </a:rPr>
              <a:t> of an animal will be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increased</a:t>
            </a:r>
            <a:r>
              <a:rPr lang="en-GB" dirty="0" smtClean="0">
                <a:latin typeface="Comic Sans MS" panose="030F0702030302020204" pitchFamily="66" charset="0"/>
              </a:rPr>
              <a:t> with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increase in magnitude of h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Efforts must be made to get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accurate estimation of h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 by reducing the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environmental variations,</a:t>
            </a:r>
            <a:r>
              <a:rPr lang="en-GB" dirty="0" smtClean="0">
                <a:latin typeface="Comic Sans MS" panose="030F0702030302020204" pitchFamily="66" charset="0"/>
              </a:rPr>
              <a:t> and by estimating h</a:t>
            </a:r>
            <a:r>
              <a:rPr lang="en-GB" baseline="30000" dirty="0" smtClean="0"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 based on repeated records of individual.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62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457"/>
            <a:ext cx="10515600" cy="57125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Limitation of individual selection: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Cannot be applied for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sex-limited traits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Cannot be selected If the traits are expressed </a:t>
            </a:r>
            <a:r>
              <a:rPr lang="en-GB" dirty="0" smtClean="0">
                <a:solidFill>
                  <a:srgbClr val="000099"/>
                </a:solidFill>
              </a:rPr>
              <a:t>later in life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7030A0"/>
                </a:solidFill>
              </a:rPr>
              <a:t>after death of individual (</a:t>
            </a:r>
            <a:r>
              <a:rPr lang="en-GB" dirty="0" smtClean="0">
                <a:solidFill>
                  <a:srgbClr val="FF0000"/>
                </a:solidFill>
              </a:rPr>
              <a:t>slaughter traits</a:t>
            </a:r>
            <a:r>
              <a:rPr lang="en-GB" dirty="0" smtClean="0">
                <a:solidFill>
                  <a:srgbClr val="7030A0"/>
                </a:solidFill>
              </a:rPr>
              <a:t>)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000099"/>
                </a:solidFill>
              </a:rPr>
              <a:t>Traits with </a:t>
            </a:r>
            <a:r>
              <a:rPr lang="en-GB" dirty="0" smtClean="0">
                <a:solidFill>
                  <a:srgbClr val="FF0000"/>
                </a:solidFill>
              </a:rPr>
              <a:t>low h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is the limiting factor.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/>
              <a:t>	</a:t>
            </a:r>
            <a:r>
              <a:rPr lang="en-GB" dirty="0" smtClean="0"/>
              <a:t>When h</a:t>
            </a:r>
            <a:r>
              <a:rPr lang="en-GB" baseline="30000" dirty="0" smtClean="0"/>
              <a:t>2</a:t>
            </a:r>
            <a:r>
              <a:rPr lang="en-GB" dirty="0" smtClean="0"/>
              <a:t> is low, the phenotypic value is the </a:t>
            </a:r>
            <a:r>
              <a:rPr lang="en-GB" dirty="0" smtClean="0">
                <a:solidFill>
                  <a:srgbClr val="000099"/>
                </a:solidFill>
              </a:rPr>
              <a:t>poor indicator of breeding value</a:t>
            </a:r>
            <a:r>
              <a:rPr lang="en-GB" dirty="0" smtClean="0"/>
              <a:t>. Since, h</a:t>
            </a:r>
            <a:r>
              <a:rPr lang="en-GB" baseline="30000" dirty="0" smtClean="0"/>
              <a:t>2</a:t>
            </a:r>
            <a:r>
              <a:rPr lang="en-GB" dirty="0" smtClean="0"/>
              <a:t> = r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AP</a:t>
            </a:r>
            <a:r>
              <a:rPr lang="en-GB" dirty="0" smtClean="0"/>
              <a:t> and accuracy of selection h =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AP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8611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7371"/>
            <a:ext cx="10515600" cy="57995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FF0000"/>
                </a:solidFill>
              </a:rPr>
              <a:t>Advantages of individual selection</a:t>
            </a:r>
            <a:r>
              <a:rPr lang="en-GB" dirty="0">
                <a:solidFill>
                  <a:srgbClr val="FF0000"/>
                </a:solidFill>
              </a:rPr>
              <a:t>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rgbClr val="000099"/>
                </a:solidFill>
              </a:rPr>
              <a:t>Information</a:t>
            </a:r>
            <a:r>
              <a:rPr lang="en-GB" dirty="0"/>
              <a:t> of the individuals are </a:t>
            </a:r>
            <a:r>
              <a:rPr lang="en-GB" dirty="0">
                <a:solidFill>
                  <a:srgbClr val="000099"/>
                </a:solidFill>
              </a:rPr>
              <a:t>easily available</a:t>
            </a:r>
            <a:r>
              <a:rPr lang="en-GB" dirty="0"/>
              <a:t>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It </a:t>
            </a:r>
            <a:r>
              <a:rPr lang="en-GB" dirty="0" smtClean="0">
                <a:solidFill>
                  <a:srgbClr val="000099"/>
                </a:solidFill>
              </a:rPr>
              <a:t>can be applied</a:t>
            </a:r>
            <a:r>
              <a:rPr lang="en-GB" dirty="0" smtClean="0"/>
              <a:t> before </a:t>
            </a:r>
            <a:r>
              <a:rPr lang="en-GB" dirty="0">
                <a:solidFill>
                  <a:srgbClr val="000099"/>
                </a:solidFill>
              </a:rPr>
              <a:t>progeny testing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Used </a:t>
            </a:r>
            <a:r>
              <a:rPr lang="en-GB" dirty="0" smtClean="0"/>
              <a:t>when </a:t>
            </a:r>
            <a:r>
              <a:rPr lang="en-GB" dirty="0">
                <a:solidFill>
                  <a:srgbClr val="000099"/>
                </a:solidFill>
              </a:rPr>
              <a:t>pedigree information</a:t>
            </a:r>
            <a:r>
              <a:rPr lang="en-GB" dirty="0"/>
              <a:t> are </a:t>
            </a:r>
            <a:r>
              <a:rPr lang="en-GB" dirty="0">
                <a:solidFill>
                  <a:srgbClr val="000099"/>
                </a:solidFill>
              </a:rPr>
              <a:t>not available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rgbClr val="000099"/>
                </a:solidFill>
              </a:rPr>
              <a:t>Generation interval</a:t>
            </a:r>
            <a:r>
              <a:rPr lang="en-GB" dirty="0"/>
              <a:t> </a:t>
            </a:r>
            <a:r>
              <a:rPr lang="en-GB" dirty="0">
                <a:solidFill>
                  <a:srgbClr val="000099"/>
                </a:solidFill>
              </a:rPr>
              <a:t>is shorter</a:t>
            </a:r>
            <a:r>
              <a:rPr lang="en-GB" dirty="0"/>
              <a:t> in comparison to progeny testing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It gives </a:t>
            </a:r>
            <a:r>
              <a:rPr lang="en-GB" dirty="0">
                <a:solidFill>
                  <a:srgbClr val="000099"/>
                </a:solidFill>
              </a:rPr>
              <a:t>direct estimation of BV.</a:t>
            </a:r>
            <a:r>
              <a:rPr lang="en-GB" dirty="0"/>
              <a:t> Does not depends on relatives.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It allows greater estimation of </a:t>
            </a:r>
            <a:r>
              <a:rPr lang="en-GB" dirty="0">
                <a:solidFill>
                  <a:srgbClr val="000099"/>
                </a:solidFill>
              </a:rPr>
              <a:t>selection differential</a:t>
            </a:r>
            <a:r>
              <a:rPr lang="en-GB" dirty="0"/>
              <a:t> than the progeny testing.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786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200" b="1" dirty="0" smtClean="0">
                <a:solidFill>
                  <a:srgbClr val="FF0000"/>
                </a:solidFill>
              </a:rPr>
              <a:t>Aids to individual selection: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Individual selection will be more difficult when: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Heritability of the trait is </a:t>
            </a:r>
            <a:r>
              <a:rPr lang="en-GB" dirty="0" smtClean="0">
                <a:solidFill>
                  <a:srgbClr val="FF0000"/>
                </a:solidFill>
              </a:rPr>
              <a:t>low to medium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Information of relatives are </a:t>
            </a:r>
            <a:r>
              <a:rPr lang="en-GB" dirty="0" smtClean="0">
                <a:solidFill>
                  <a:srgbClr val="FF0000"/>
                </a:solidFill>
              </a:rPr>
              <a:t>not available</a:t>
            </a:r>
          </a:p>
          <a:p>
            <a:r>
              <a:rPr lang="en-GB" dirty="0" smtClean="0"/>
              <a:t>When h</a:t>
            </a:r>
            <a:r>
              <a:rPr lang="en-GB" baseline="30000" dirty="0" smtClean="0"/>
              <a:t>2</a:t>
            </a:r>
            <a:r>
              <a:rPr lang="en-GB" dirty="0" smtClean="0"/>
              <a:t> of a trait is low, the </a:t>
            </a:r>
            <a:r>
              <a:rPr lang="en-GB" dirty="0" smtClean="0">
                <a:solidFill>
                  <a:srgbClr val="FF0000"/>
                </a:solidFill>
              </a:rPr>
              <a:t>repeated records</a:t>
            </a:r>
            <a:r>
              <a:rPr lang="en-GB" dirty="0" smtClean="0">
                <a:solidFill>
                  <a:srgbClr val="000099"/>
                </a:solidFill>
              </a:rPr>
              <a:t> of the same animal</a:t>
            </a:r>
            <a:r>
              <a:rPr lang="en-GB" dirty="0" smtClean="0"/>
              <a:t> can be used for estimation of breeding value.</a:t>
            </a:r>
          </a:p>
          <a:p>
            <a:r>
              <a:rPr lang="en-GB" dirty="0" smtClean="0"/>
              <a:t>Use of part records and genetic correlation among the traits will be helpful when earlier selection is practiced for the traits expressed later in life.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Additional records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Most probable producing ability (MPPA)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of part records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4171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6057" y="406400"/>
                <a:ext cx="10787743" cy="6226629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eriod"/>
                </a:pPr>
                <a:r>
                  <a:rPr lang="en-GB" b="1" dirty="0" smtClean="0">
                    <a:solidFill>
                      <a:srgbClr val="FF0000"/>
                    </a:solidFill>
                  </a:rPr>
                  <a:t>Additional Records:</a:t>
                </a:r>
              </a:p>
              <a:p>
                <a:r>
                  <a:rPr lang="en-GB" dirty="0" smtClean="0"/>
                  <a:t>Useful for traits repeated in life time 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Milk production (LMY), Wool production, Egg production etc.</a:t>
                </a:r>
              </a:p>
              <a:p>
                <a:r>
                  <a:rPr lang="en-GB" dirty="0"/>
                  <a:t>A</a:t>
                </a:r>
                <a:r>
                  <a:rPr lang="en-GB" dirty="0" smtClean="0"/>
                  <a:t>dvantageous to predict BV based on mean of several records.</a:t>
                </a:r>
              </a:p>
              <a:p>
                <a:r>
                  <a:rPr lang="en-GB" dirty="0"/>
                  <a:t>h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 for mean of </a:t>
                </a:r>
                <a:r>
                  <a:rPr lang="en-GB" b="1" dirty="0" smtClean="0"/>
                  <a:t>n</a:t>
                </a:r>
                <a:r>
                  <a:rPr lang="en-GB" dirty="0" smtClean="0"/>
                  <a:t> records, with repeatability, </a:t>
                </a:r>
                <a:r>
                  <a:rPr lang="en-GB" b="1" dirty="0" smtClean="0"/>
                  <a:t>r</a:t>
                </a:r>
                <a:r>
                  <a:rPr lang="en-GB" dirty="0" smtClean="0"/>
                  <a:t>, is taken as: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h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𝑛h</m:t>
                        </m:r>
                        <m:r>
                          <a:rPr lang="en-GB" sz="3200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IN" dirty="0" smtClean="0"/>
              </a:p>
              <a:p>
                <a:r>
                  <a:rPr lang="en-GB" dirty="0" smtClean="0"/>
                  <a:t>Accuracy of selection using </a:t>
                </a:r>
                <a:r>
                  <a:rPr lang="en-GB" b="1" dirty="0" smtClean="0"/>
                  <a:t>n</a:t>
                </a:r>
                <a:r>
                  <a:rPr lang="en-GB" dirty="0" smtClean="0"/>
                  <a:t> records will be equal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GB" dirty="0"/>
                          <m:t>h</m:t>
                        </m:r>
                        <m:r>
                          <m:rPr>
                            <m:nor/>
                          </m:rPr>
                          <a:rPr lang="en-GB" baseline="30000" dirty="0"/>
                          <m:t>2</m:t>
                        </m:r>
                        <m:r>
                          <m:rPr>
                            <m:nor/>
                          </m:rPr>
                          <a:rPr lang="en-GB" baseline="-25000" dirty="0"/>
                          <m:t>n</m:t>
                        </m:r>
                      </m:e>
                    </m:rad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err="1" smtClean="0"/>
                  <a:t>r</a:t>
                </a:r>
                <a:r>
                  <a:rPr lang="en-GB" baseline="-25000" dirty="0" err="1" smtClean="0"/>
                  <a:t>AP</a:t>
                </a:r>
                <a:r>
                  <a:rPr lang="en-GB" dirty="0" smtClean="0"/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𝑛h</m:t>
                            </m:r>
                            <m:r>
                              <a:rPr lang="en-GB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rad>
                  </m:oMath>
                </a14:m>
                <a:r>
                  <a:rPr lang="en-IN" dirty="0" smtClean="0"/>
                  <a:t>  </a:t>
                </a:r>
              </a:p>
              <a:p>
                <a:r>
                  <a:rPr lang="en-IN" dirty="0" smtClean="0"/>
                  <a:t>Accuracy of selection for single record, </a:t>
                </a:r>
                <a:r>
                  <a:rPr lang="en-IN" dirty="0" err="1" smtClean="0"/>
                  <a:t>r</a:t>
                </a:r>
                <a:r>
                  <a:rPr lang="en-IN" baseline="-25000" dirty="0" err="1" smtClean="0"/>
                  <a:t>AP</a:t>
                </a:r>
                <a:r>
                  <a:rPr lang="en-IN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GB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IN" dirty="0" smtClean="0"/>
              </a:p>
              <a:p>
                <a:r>
                  <a:rPr lang="en-GB" dirty="0" smtClean="0"/>
                  <a:t>Relative efficiency (ratio)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dirty="0"/>
                          <m:t>r</m:t>
                        </m:r>
                        <m:r>
                          <m:rPr>
                            <m:nor/>
                          </m:rPr>
                          <a:rPr lang="en-GB" baseline="-25000" dirty="0"/>
                          <m:t>AP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dirty="0"/>
                          <m:t>r</m:t>
                        </m:r>
                        <m:r>
                          <m:rPr>
                            <m:nor/>
                          </m:rPr>
                          <a:rPr lang="en-GB" baseline="-25000" dirty="0"/>
                          <m:t>AP</m:t>
                        </m:r>
                      </m:den>
                    </m:f>
                  </m:oMath>
                </a14:m>
                <a:r>
                  <a:rPr lang="en-IN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𝑛h</m:t>
                                </m:r>
                                <m:r>
                                  <a:rPr lang="en-GB" i="1" baseline="30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den>
                            </m:f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IN" dirty="0" smtClean="0"/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rad>
                  </m:oMath>
                </a14:m>
                <a:endParaRPr lang="en-IN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057" y="406400"/>
                <a:ext cx="10787743" cy="6226629"/>
              </a:xfrm>
              <a:blipFill>
                <a:blip r:embed="rId3"/>
                <a:stretch>
                  <a:fillRect l="-1186" t="-23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99771" y="4281711"/>
            <a:ext cx="159658" cy="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029202" y="5529937"/>
            <a:ext cx="166906" cy="72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74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7029"/>
                <a:ext cx="10515600" cy="563993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2.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Most Probable Producing Ability (MPPA):</a:t>
                </a:r>
              </a:p>
              <a:p>
                <a:r>
                  <a:rPr lang="en-GB" dirty="0" smtClean="0"/>
                  <a:t>Useful for the traits repeated several times in life time.</a:t>
                </a:r>
              </a:p>
              <a:p>
                <a:r>
                  <a:rPr lang="en-GB" dirty="0" smtClean="0"/>
                  <a:t>Efficiency of producing ability or MPPA depends on number of measurements and repeatability of the trait.</a:t>
                </a:r>
              </a:p>
              <a:p>
                <a:r>
                  <a:rPr lang="en-GB" dirty="0" smtClean="0"/>
                  <a:t>MPPA = M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𝑛𝑟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1+ 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−1)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GB" dirty="0" smtClean="0"/>
                  <a:t>(O - M)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where, M = herd average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	r = repeatability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	n = number of measurements on the same animal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	O = Individual’s own performance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7029"/>
                <a:ext cx="10515600" cy="5639934"/>
              </a:xfrm>
              <a:blipFill>
                <a:blip r:embed="rId2"/>
                <a:stretch>
                  <a:fillRect l="-1217" t="-17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934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575604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dirty="0" smtClean="0">
                <a:solidFill>
                  <a:srgbClr val="FF0000"/>
                </a:solidFill>
              </a:rPr>
              <a:t>Use of part records:</a:t>
            </a:r>
          </a:p>
          <a:p>
            <a:r>
              <a:rPr lang="en-GB" dirty="0" smtClean="0"/>
              <a:t>Genetic gain by use of part records, ∆G = </a:t>
            </a:r>
            <a:r>
              <a:rPr lang="en-GB" dirty="0" err="1" smtClean="0"/>
              <a:t>b</a:t>
            </a:r>
            <a:r>
              <a:rPr lang="en-GB" baseline="-25000" dirty="0" err="1" smtClean="0"/>
              <a:t>AP</a:t>
            </a:r>
            <a:r>
              <a:rPr lang="en-GB" dirty="0" smtClean="0"/>
              <a:t>(</a:t>
            </a:r>
            <a:r>
              <a:rPr lang="en-GB" dirty="0" err="1" smtClean="0"/>
              <a:t>X</a:t>
            </a:r>
            <a:r>
              <a:rPr lang="en-GB" baseline="-25000" dirty="0" err="1" smtClean="0"/>
              <a:t>Pi</a:t>
            </a:r>
            <a:r>
              <a:rPr lang="en-GB" dirty="0" smtClean="0"/>
              <a:t> – X</a:t>
            </a:r>
            <a:r>
              <a:rPr lang="en-GB" baseline="-25000" dirty="0" smtClean="0"/>
              <a:t>P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where, </a:t>
            </a:r>
            <a:r>
              <a:rPr lang="en-GB" dirty="0" err="1" smtClean="0"/>
              <a:t>b</a:t>
            </a:r>
            <a:r>
              <a:rPr lang="en-GB" baseline="-25000" dirty="0" err="1" smtClean="0"/>
              <a:t>AP</a:t>
            </a:r>
            <a:r>
              <a:rPr lang="en-GB" dirty="0" smtClean="0"/>
              <a:t> = regression of breeding value on part records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Xpi</a:t>
            </a:r>
            <a:r>
              <a:rPr lang="en-GB" dirty="0" smtClean="0"/>
              <a:t> = part record of individual animal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X</a:t>
            </a:r>
            <a:r>
              <a:rPr lang="en-GB" baseline="-25000" dirty="0" smtClean="0"/>
              <a:t>P</a:t>
            </a:r>
            <a:r>
              <a:rPr lang="en-GB" dirty="0" smtClean="0"/>
              <a:t> = Mean part records of population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/>
              <a:t>(</a:t>
            </a:r>
            <a:r>
              <a:rPr lang="en-GB" dirty="0" err="1"/>
              <a:t>X</a:t>
            </a:r>
            <a:r>
              <a:rPr lang="en-GB" baseline="-25000" dirty="0" err="1"/>
              <a:t>Pi</a:t>
            </a:r>
            <a:r>
              <a:rPr lang="en-GB" dirty="0"/>
              <a:t> – X</a:t>
            </a:r>
            <a:r>
              <a:rPr lang="en-GB" baseline="-25000" dirty="0"/>
              <a:t>P</a:t>
            </a:r>
            <a:r>
              <a:rPr lang="en-GB" dirty="0" smtClean="0"/>
              <a:t>) = Selection differential</a:t>
            </a:r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772229" y="2481942"/>
            <a:ext cx="1886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77768" y="2997200"/>
            <a:ext cx="1886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338459" y="950681"/>
            <a:ext cx="1886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03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1583"/>
            <a:ext cx="10515600" cy="34607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Introduction to selection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086" y="827313"/>
            <a:ext cx="10987314" cy="5631543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Choosing of best individuals among the lot.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Objective of selection?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 smtClean="0">
                <a:latin typeface="Comic Sans MS" panose="030F0702030302020204" pitchFamily="66" charset="0"/>
              </a:rPr>
              <a:t>	For further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improvement</a:t>
            </a:r>
            <a:r>
              <a:rPr lang="en-GB" dirty="0" smtClean="0">
                <a:latin typeface="Comic Sans MS" panose="030F0702030302020204" pitchFamily="66" charset="0"/>
              </a:rPr>
              <a:t> in a particular field.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Various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Fields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are:</a:t>
            </a:r>
          </a:p>
          <a:p>
            <a:pPr marL="571500" indent="-571500" algn="just">
              <a:spcAft>
                <a:spcPts val="600"/>
              </a:spcAft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Wining of medal in Olympic games &amp; sports</a:t>
            </a:r>
          </a:p>
          <a:p>
            <a:pPr marL="571500" indent="-571500" algn="just">
              <a:spcAft>
                <a:spcPts val="600"/>
              </a:spcAft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Wining of Nobel </a:t>
            </a:r>
            <a:r>
              <a:rPr lang="en-GB" dirty="0">
                <a:latin typeface="Comic Sans MS" panose="030F0702030302020204" pitchFamily="66" charset="0"/>
              </a:rPr>
              <a:t>Prize </a:t>
            </a:r>
            <a:r>
              <a:rPr lang="en-GB" dirty="0" smtClean="0">
                <a:latin typeface="Comic Sans MS" panose="030F0702030302020204" pitchFamily="66" charset="0"/>
              </a:rPr>
              <a:t>(</a:t>
            </a:r>
            <a:r>
              <a:rPr lang="en-GB" dirty="0">
                <a:latin typeface="Comic Sans MS" panose="030F0702030302020204" pitchFamily="66" charset="0"/>
              </a:rPr>
              <a:t>Nobel laureate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</a:p>
          <a:p>
            <a:pPr marL="571500" indent="-571500" algn="just">
              <a:spcAft>
                <a:spcPts val="600"/>
              </a:spcAft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Literacy &amp; Cultural events – singing, dancing (Mr. India &amp; Miss India) </a:t>
            </a:r>
          </a:p>
          <a:p>
            <a:pPr marL="571500" indent="-571500" algn="just">
              <a:spcAft>
                <a:spcPts val="600"/>
              </a:spcAft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Higher education – IIT, IIM, </a:t>
            </a:r>
            <a:r>
              <a:rPr lang="en-GB" dirty="0" err="1" smtClean="0">
                <a:latin typeface="Comic Sans MS" panose="030F0702030302020204" pitchFamily="66" charset="0"/>
              </a:rPr>
              <a:t>IISc</a:t>
            </a:r>
            <a:r>
              <a:rPr lang="en-GB" dirty="0" smtClean="0">
                <a:latin typeface="Comic Sans MS" panose="030F0702030302020204" pitchFamily="66" charset="0"/>
              </a:rPr>
              <a:t>, AIIMS, Science &amp; Technology, </a:t>
            </a:r>
            <a:r>
              <a:rPr lang="en-GB" dirty="0" err="1" smtClean="0">
                <a:latin typeface="Comic Sans MS" panose="030F0702030302020204" pitchFamily="66" charset="0"/>
              </a:rPr>
              <a:t>Vety</a:t>
            </a:r>
            <a:r>
              <a:rPr lang="en-GB" dirty="0" smtClean="0">
                <a:latin typeface="Comic Sans MS" panose="030F0702030302020204" pitchFamily="66" charset="0"/>
              </a:rPr>
              <a:t>. &amp; Agri. Science etc.</a:t>
            </a:r>
          </a:p>
          <a:p>
            <a:pPr marL="571500" indent="-571500" algn="just">
              <a:spcAft>
                <a:spcPts val="600"/>
              </a:spcAft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Service – Adm.(IAS), Engineer, Doctor, Professor, Scientist, Judge, Officer, Army, School teacher etc.</a:t>
            </a:r>
          </a:p>
          <a:p>
            <a:pPr algn="just">
              <a:spcAft>
                <a:spcPts val="600"/>
              </a:spcAft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04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789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 Pedigree Selection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9543"/>
            <a:ext cx="10515600" cy="5117420"/>
          </a:xfrm>
        </p:spPr>
        <p:txBody>
          <a:bodyPr/>
          <a:lstStyle/>
          <a:p>
            <a:pPr algn="just">
              <a:spcAft>
                <a:spcPts val="400"/>
              </a:spcAft>
            </a:pP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Selection of an individual based on performance of its ancestors is known as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pedigree selection.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Pedigree is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systematic list</a:t>
            </a:r>
            <a:r>
              <a:rPr lang="en-GB" dirty="0" smtClean="0">
                <a:latin typeface="Comic Sans MS" panose="030F0702030302020204" pitchFamily="66" charset="0"/>
              </a:rPr>
              <a:t> 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records</a:t>
            </a:r>
            <a:r>
              <a:rPr lang="en-GB" dirty="0" smtClean="0">
                <a:latin typeface="Comic Sans MS" panose="030F0702030302020204" pitchFamily="66" charset="0"/>
              </a:rPr>
              <a:t> of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ancestors</a:t>
            </a:r>
            <a:r>
              <a:rPr lang="en-GB" dirty="0" smtClean="0">
                <a:latin typeface="Comic Sans MS" panose="030F0702030302020204" pitchFamily="66" charset="0"/>
              </a:rPr>
              <a:t> of an individual.</a:t>
            </a:r>
          </a:p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Ancestors are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parents,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grand parents,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great grand parents</a:t>
            </a:r>
            <a:r>
              <a:rPr lang="en-GB" dirty="0" smtClean="0">
                <a:latin typeface="Comic Sans MS" panose="030F0702030302020204" pitchFamily="66" charset="0"/>
              </a:rPr>
              <a:t>, etc.</a:t>
            </a:r>
          </a:p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Pedigree having information on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economic traits</a:t>
            </a:r>
            <a:r>
              <a:rPr lang="en-GB" dirty="0" smtClean="0">
                <a:latin typeface="Comic Sans MS" panose="030F0702030302020204" pitchFamily="66" charset="0"/>
              </a:rPr>
              <a:t> of ancestors is useful for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selection</a:t>
            </a:r>
            <a:r>
              <a:rPr lang="en-GB" dirty="0" smtClean="0">
                <a:latin typeface="Comic Sans MS" panose="030F0702030302020204" pitchFamily="66" charset="0"/>
              </a:rPr>
              <a:t> of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an individual.</a:t>
            </a:r>
          </a:p>
          <a:p>
            <a:pPr algn="just">
              <a:spcAft>
                <a:spcPts val="400"/>
              </a:spcAft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Breeding value</a:t>
            </a:r>
            <a:r>
              <a:rPr lang="en-GB" dirty="0" smtClean="0">
                <a:latin typeface="Comic Sans MS" panose="030F0702030302020204" pitchFamily="66" charset="0"/>
              </a:rPr>
              <a:t> of an individual is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estimated</a:t>
            </a:r>
            <a:r>
              <a:rPr lang="en-GB" dirty="0" smtClean="0">
                <a:latin typeface="Comic Sans MS" panose="030F0702030302020204" pitchFamily="66" charset="0"/>
              </a:rPr>
              <a:t> on the basis of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performance of ancestors.</a:t>
            </a:r>
          </a:p>
          <a:p>
            <a:pPr marL="0" indent="0" algn="just">
              <a:spcAft>
                <a:spcPts val="400"/>
              </a:spcAft>
              <a:buNone/>
            </a:pP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9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8343"/>
            <a:ext cx="10515600" cy="5828620"/>
          </a:xfrm>
        </p:spPr>
        <p:txBody>
          <a:bodyPr>
            <a:normAutofit/>
          </a:bodyPr>
          <a:lstStyle/>
          <a:p>
            <a:pPr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GB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Basis of pedigree selection:</a:t>
            </a:r>
            <a:endParaRPr lang="en-GB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An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individual is related by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50%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with its parents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25%</a:t>
            </a:r>
            <a:r>
              <a:rPr lang="en-GB" dirty="0" smtClean="0">
                <a:latin typeface="Comic Sans MS" panose="030F0702030302020204" pitchFamily="66" charset="0"/>
              </a:rPr>
              <a:t> with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grand parents,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12.5%</a:t>
            </a:r>
            <a:r>
              <a:rPr lang="en-GB" dirty="0" smtClean="0">
                <a:latin typeface="Comic Sans MS" panose="030F0702030302020204" pitchFamily="66" charset="0"/>
              </a:rPr>
              <a:t>  with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great grand parents</a:t>
            </a:r>
            <a:r>
              <a:rPr lang="en-GB" dirty="0" smtClean="0">
                <a:latin typeface="Comic Sans MS" panose="030F0702030302020204" pitchFamily="66" charset="0"/>
              </a:rPr>
              <a:t> and so on.</a:t>
            </a:r>
          </a:p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relationship is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reduced to half in each generation</a:t>
            </a:r>
            <a:r>
              <a:rPr lang="en-GB" dirty="0" smtClean="0">
                <a:latin typeface="Comic Sans MS" panose="030F0702030302020204" pitchFamily="66" charset="0"/>
              </a:rPr>
              <a:t> due to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halving nature of inheritance.</a:t>
            </a:r>
          </a:p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It is thus more important to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consider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recent ancestors</a:t>
            </a:r>
            <a:r>
              <a:rPr lang="en-GB" dirty="0" smtClean="0">
                <a:latin typeface="Comic Sans MS" panose="030F0702030302020204" pitchFamily="66" charset="0"/>
              </a:rPr>
              <a:t> (parents) than the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remote ancestors</a:t>
            </a:r>
            <a:r>
              <a:rPr lang="en-GB" dirty="0" smtClean="0">
                <a:latin typeface="Comic Sans MS" panose="030F0702030302020204" pitchFamily="66" charset="0"/>
              </a:rPr>
              <a:t> for pedigree selection.</a:t>
            </a:r>
          </a:p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Inclusion of more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remote ancestors results</a:t>
            </a:r>
            <a:r>
              <a:rPr lang="en-GB" dirty="0" smtClean="0">
                <a:latin typeface="Comic Sans MS" panose="030F0702030302020204" pitchFamily="66" charset="0"/>
              </a:rPr>
              <a:t> only in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marginal gain.</a:t>
            </a:r>
          </a:p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Pedigree selection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adds very little</a:t>
            </a:r>
            <a:r>
              <a:rPr lang="en-GB" dirty="0" smtClean="0">
                <a:latin typeface="Comic Sans MS" panose="030F0702030302020204" pitchFamily="66" charset="0"/>
              </a:rPr>
              <a:t> to the accuracy of estimating  BV of an individual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 information on individual are available.</a:t>
            </a:r>
          </a:p>
          <a:p>
            <a:pPr marL="0" indent="0" algn="just">
              <a:spcAft>
                <a:spcPts val="400"/>
              </a:spcAft>
              <a:buNone/>
            </a:pP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10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771"/>
            <a:ext cx="10515600" cy="59011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Significance of pedigree selection decreases when information are available either on individual or its family members (sibs &amp; progeny).</a:t>
            </a:r>
            <a:endParaRPr lang="en-GB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Guide to the pedigree selection:</a:t>
            </a:r>
          </a:p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Degree of genetic relationship</a:t>
            </a:r>
            <a:r>
              <a:rPr lang="en-GB" dirty="0" smtClean="0">
                <a:latin typeface="Comic Sans MS" panose="030F0702030302020204" pitchFamily="66" charset="0"/>
              </a:rPr>
              <a:t> –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more closely related ancestors</a:t>
            </a:r>
            <a:r>
              <a:rPr lang="en-GB" dirty="0" smtClean="0">
                <a:latin typeface="Comic Sans MS" panose="030F0702030302020204" pitchFamily="66" charset="0"/>
              </a:rPr>
              <a:t> should be given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more emphasis.</a:t>
            </a:r>
          </a:p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Heritability of the character</a:t>
            </a:r>
            <a:r>
              <a:rPr lang="en-GB" dirty="0" smtClean="0">
                <a:latin typeface="Comic Sans MS" panose="030F0702030302020204" pitchFamily="66" charset="0"/>
              </a:rPr>
              <a:t> – pedigree selection is more accurate for characters of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 h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Information should be available on ancestors.</a:t>
            </a:r>
            <a:endParaRPr lang="en-IN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7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5429"/>
            <a:ext cx="10515600" cy="574153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Advantages of pedigree selection: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Allows selection at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younger age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It is helpful in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multistage selection.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It is useful for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sex-limited traits</a:t>
            </a:r>
            <a:r>
              <a:rPr lang="en-GB" dirty="0" smtClean="0">
                <a:latin typeface="Comic Sans MS" panose="030F0702030302020204" pitchFamily="66" charset="0"/>
              </a:rPr>
              <a:t> and traits expressed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later in life</a:t>
            </a:r>
            <a:r>
              <a:rPr lang="en-GB" dirty="0" smtClean="0">
                <a:latin typeface="Comic Sans MS" panose="030F0702030302020204" pitchFamily="66" charset="0"/>
              </a:rPr>
              <a:t> or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after death of animal</a:t>
            </a:r>
            <a:r>
              <a:rPr lang="en-GB" dirty="0" smtClean="0">
                <a:latin typeface="Comic Sans MS" panose="030F0702030302020204" pitchFamily="66" charset="0"/>
              </a:rPr>
              <a:t> (</a:t>
            </a:r>
            <a:r>
              <a:rPr lang="en-GB" dirty="0" err="1" smtClean="0">
                <a:latin typeface="Comic Sans MS" panose="030F0702030302020204" pitchFamily="66" charset="0"/>
              </a:rPr>
              <a:t>eg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slaughter traits</a:t>
            </a:r>
            <a:r>
              <a:rPr lang="en-GB" dirty="0" smtClean="0">
                <a:latin typeface="Comic Sans MS" panose="030F0702030302020204" pitchFamily="66" charset="0"/>
              </a:rPr>
              <a:t>).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It is helpful when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two individuals have similar performance</a:t>
            </a:r>
            <a:r>
              <a:rPr lang="en-GB" dirty="0" smtClean="0">
                <a:latin typeface="Comic Sans MS" panose="030F0702030302020204" pitchFamily="66" charset="0"/>
              </a:rPr>
              <a:t> but one belongs to a better pedigree.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It is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less costly</a:t>
            </a:r>
            <a:r>
              <a:rPr lang="en-GB" dirty="0" smtClean="0">
                <a:latin typeface="Comic Sans MS" panose="030F0702030302020204" pitchFamily="66" charset="0"/>
              </a:rPr>
              <a:t>, as only compilation of pedigree is required.</a:t>
            </a:r>
          </a:p>
        </p:txBody>
      </p:sp>
    </p:spTree>
    <p:extLst>
      <p:ext uri="{BB962C8B-B14F-4D97-AF65-F5344CB8AC3E}">
        <p14:creationId xmlns:p14="http://schemas.microsoft.com/office/powerpoint/2010/main" val="2308525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8343"/>
            <a:ext cx="10515600" cy="58286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Demerits of pedigree selection: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Characters with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low h2 can not be improved</a:t>
            </a:r>
            <a:r>
              <a:rPr lang="en-GB" dirty="0" smtClean="0">
                <a:latin typeface="Comic Sans MS" panose="030F0702030302020204" pitchFamily="66" charset="0"/>
              </a:rPr>
              <a:t> to the level of expectation.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Some pedigree gets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undue emphasis and favoured</a:t>
            </a:r>
            <a:r>
              <a:rPr lang="en-GB" dirty="0" smtClean="0">
                <a:latin typeface="Comic Sans MS" panose="030F0702030302020204" pitchFamily="66" charset="0"/>
              </a:rPr>
              <a:t>. Better environment is provided to the favoured pedigree.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Pedigree selection provides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no basis of selection</a:t>
            </a:r>
            <a:r>
              <a:rPr lang="en-GB" dirty="0" smtClean="0">
                <a:latin typeface="Comic Sans MS" panose="030F0702030302020204" pitchFamily="66" charset="0"/>
              </a:rPr>
              <a:t> among individuals when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descendants are from the same ancestors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24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5429"/>
            <a:ext cx="10515600" cy="5741534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Estimation of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reeding Value (BV):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BV of an individual from pedigree records is estimated by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selection differential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of its relatives (P)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taken  as a deviation from </a:t>
            </a:r>
            <a:r>
              <a:rPr lang="en-GB" dirty="0" smtClean="0">
                <a:latin typeface="Comic Sans MS" panose="030F0702030302020204" pitchFamily="66" charset="0"/>
              </a:rPr>
              <a:t>their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contemporary average (Pc)</a:t>
            </a:r>
            <a:r>
              <a:rPr lang="en-GB" dirty="0" smtClean="0">
                <a:latin typeface="Comic Sans MS" panose="030F0702030302020204" pitchFamily="66" charset="0"/>
              </a:rPr>
              <a:t> times the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regression </a:t>
            </a:r>
            <a:r>
              <a:rPr lang="en-GB" dirty="0" smtClean="0">
                <a:latin typeface="Comic Sans MS" panose="030F0702030302020204" pitchFamily="66" charset="0"/>
              </a:rPr>
              <a:t>of the genotype of the individual on the </a:t>
            </a:r>
            <a:r>
              <a:rPr lang="en-GB" dirty="0">
                <a:latin typeface="Comic Sans MS" panose="030F0702030302020204" pitchFamily="66" charset="0"/>
              </a:rPr>
              <a:t>mean </a:t>
            </a:r>
            <a:r>
              <a:rPr lang="en-GB" dirty="0" smtClean="0">
                <a:latin typeface="Comic Sans MS" panose="030F0702030302020204" pitchFamily="66" charset="0"/>
              </a:rPr>
              <a:t>phenotypic value  of the relatives (</a:t>
            </a:r>
            <a:r>
              <a:rPr lang="en-GB" dirty="0" err="1" smtClean="0">
                <a:latin typeface="Comic Sans MS" panose="030F0702030302020204" pitchFamily="66" charset="0"/>
              </a:rPr>
              <a:t>b</a:t>
            </a:r>
            <a:r>
              <a:rPr lang="en-GB" baseline="-25000" dirty="0" err="1" smtClean="0">
                <a:latin typeface="Comic Sans MS" panose="030F0702030302020204" pitchFamily="66" charset="0"/>
              </a:rPr>
              <a:t>AP</a:t>
            </a:r>
            <a:r>
              <a:rPr lang="en-GB" dirty="0" smtClean="0">
                <a:latin typeface="Comic Sans MS" panose="030F0702030302020204" pitchFamily="66" charset="0"/>
              </a:rPr>
              <a:t>) and added to the mean of contemporary group as: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P.B.V</a:t>
            </a:r>
            <a:r>
              <a:rPr lang="en-GB" dirty="0" smtClean="0">
                <a:latin typeface="Comic Sans MS" panose="030F0702030302020204" pitchFamily="66" charset="0"/>
              </a:rPr>
              <a:t>. =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Pc +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baseline="-25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AP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(P – Pc)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GB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AP</a:t>
            </a:r>
            <a:r>
              <a:rPr lang="en-GB" dirty="0" smtClean="0">
                <a:latin typeface="Comic Sans MS" panose="030F0702030302020204" pitchFamily="66" charset="0"/>
              </a:rPr>
              <a:t> is taken as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rh</a:t>
            </a:r>
            <a:r>
              <a:rPr lang="en-GB" baseline="30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 where r is the coefficient of relationship between the individual and its relatives.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estimating the PBV</a:t>
            </a:r>
            <a:r>
              <a:rPr lang="en-GB" dirty="0" smtClean="0">
                <a:latin typeface="Comic Sans MS" panose="030F0702030302020204" pitchFamily="66" charset="0"/>
              </a:rPr>
              <a:t> of an individual the record(s) of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one parent</a:t>
            </a:r>
            <a:r>
              <a:rPr lang="en-GB" dirty="0" smtClean="0">
                <a:latin typeface="Comic Sans MS" panose="030F0702030302020204" pitchFamily="66" charset="0"/>
              </a:rPr>
              <a:t> or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both parents </a:t>
            </a:r>
            <a:r>
              <a:rPr lang="en-GB" dirty="0" smtClean="0">
                <a:latin typeface="Comic Sans MS" panose="030F0702030302020204" pitchFamily="66" charset="0"/>
              </a:rPr>
              <a:t>or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parents and grand parents</a:t>
            </a:r>
            <a:r>
              <a:rPr lang="en-GB" dirty="0" smtClean="0">
                <a:latin typeface="Comic Sans MS" panose="030F0702030302020204" pitchFamily="66" charset="0"/>
              </a:rPr>
              <a:t> can be used.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information on ancestors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combined with individual’s own record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increases the accuracy of selection.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707092" y="1262745"/>
            <a:ext cx="1741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855029" y="3011710"/>
            <a:ext cx="1741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6" y="3018968"/>
            <a:ext cx="1741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54290" y="3004454"/>
            <a:ext cx="1741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70919" y="1574809"/>
            <a:ext cx="1741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061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5429"/>
            <a:ext cx="10515600" cy="600891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Accuracy of pedigree selection: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selection based on the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performance of one parent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is half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as effective (accurate) as</a:t>
            </a:r>
            <a:r>
              <a:rPr lang="en-GB" dirty="0" smtClean="0">
                <a:latin typeface="Comic Sans MS" panose="030F0702030302020204" pitchFamily="66" charset="0"/>
              </a:rPr>
              <a:t> that based on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individual’s own performance.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information on records of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both the parents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plus all the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four grand parents </a:t>
            </a:r>
            <a:r>
              <a:rPr lang="en-GB" dirty="0" smtClean="0">
                <a:latin typeface="Comic Sans MS" panose="030F0702030302020204" pitchFamily="66" charset="0"/>
              </a:rPr>
              <a:t>gives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lesser accuracy of selection</a:t>
            </a:r>
            <a:r>
              <a:rPr lang="en-GB" dirty="0" smtClean="0">
                <a:latin typeface="Comic Sans MS" panose="030F0702030302020204" pitchFamily="66" charset="0"/>
              </a:rPr>
              <a:t> which does not exceed 0.71 than based on individual’s own record.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information on </a:t>
            </a:r>
            <a:r>
              <a:rPr lang="en-GB" dirty="0" smtClean="0">
                <a:latin typeface="Comic Sans MS" panose="030F0702030302020204" pitchFamily="66" charset="0"/>
              </a:rPr>
              <a:t>records of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ancestors (both the parents plus all the four grand parents)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combined with individual’s own performance</a:t>
            </a:r>
            <a:r>
              <a:rPr lang="en-GB" dirty="0" smtClean="0">
                <a:latin typeface="Comic Sans MS" panose="030F0702030302020204" pitchFamily="66" charset="0"/>
              </a:rPr>
              <a:t> gives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little higher accuracy of selection</a:t>
            </a:r>
            <a:r>
              <a:rPr lang="en-GB" dirty="0" smtClean="0">
                <a:latin typeface="Comic Sans MS" panose="030F0702030302020204" pitchFamily="66" charset="0"/>
              </a:rPr>
              <a:t> than based on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individual’s own record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accuracy of selection</a:t>
            </a:r>
            <a:r>
              <a:rPr lang="en-GB" dirty="0" smtClean="0">
                <a:latin typeface="Comic Sans MS" panose="030F0702030302020204" pitchFamily="66" charset="0"/>
              </a:rPr>
              <a:t> based on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single parent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never exceed to 0.50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16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010"/>
            <a:ext cx="10515600" cy="505733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 Family selection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371"/>
            <a:ext cx="10515600" cy="529159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Information from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collateral relatives</a:t>
            </a:r>
            <a:r>
              <a:rPr lang="en-GB" dirty="0" smtClean="0">
                <a:latin typeface="Comic Sans MS" panose="030F0702030302020204" pitchFamily="66" charset="0"/>
              </a:rPr>
              <a:t> may be used for estimation the B.V. of an individual.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Among the collateral relatives,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full-sibs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half-sibs</a:t>
            </a:r>
            <a:r>
              <a:rPr lang="en-GB" dirty="0" smtClean="0">
                <a:latin typeface="Comic Sans MS" panose="030F0702030302020204" pitchFamily="66" charset="0"/>
              </a:rPr>
              <a:t> are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more closely related</a:t>
            </a:r>
            <a:r>
              <a:rPr lang="en-GB" dirty="0" smtClean="0">
                <a:latin typeface="Comic Sans MS" panose="030F0702030302020204" pitchFamily="66" charset="0"/>
              </a:rPr>
              <a:t> to the individual.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Full-sibs and half-sibs constitute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full-sib family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half-sib family</a:t>
            </a:r>
            <a:r>
              <a:rPr lang="en-GB" dirty="0" smtClean="0">
                <a:latin typeface="Comic Sans MS" panose="030F0702030302020204" pitchFamily="66" charset="0"/>
              </a:rPr>
              <a:t> respectively.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Selection of an individual on the basis of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family mean</a:t>
            </a:r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 is called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family selection</a:t>
            </a:r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 or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sib selection</a:t>
            </a:r>
            <a:r>
              <a:rPr lang="en-GB" dirty="0">
                <a:latin typeface="Comic Sans MS" panose="030F0702030302020204" pitchFamily="66" charset="0"/>
              </a:rPr>
              <a:t> depending upon </a:t>
            </a:r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inclusion or exclusion of 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individual’s own performance</a:t>
            </a:r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 in the family mean.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Selection of an individual on the basis of family mean is called family selection when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individual’s own performance is included</a:t>
            </a:r>
            <a:r>
              <a:rPr lang="en-GB" dirty="0">
                <a:latin typeface="Comic Sans MS" panose="030F0702030302020204" pitchFamily="66" charset="0"/>
              </a:rPr>
              <a:t> in the estimation of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family mean.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25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2857"/>
            <a:ext cx="10515600" cy="6081485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In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family selection</a:t>
            </a:r>
            <a:r>
              <a:rPr lang="en-GB" dirty="0" smtClean="0">
                <a:latin typeface="Comic Sans MS" panose="030F0702030302020204" pitchFamily="66" charset="0"/>
              </a:rPr>
              <a:t> the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criteria of selection</a:t>
            </a:r>
            <a:r>
              <a:rPr lang="en-GB" dirty="0" smtClean="0">
                <a:latin typeface="Comic Sans MS" panose="030F0702030302020204" pitchFamily="66" charset="0"/>
              </a:rPr>
              <a:t> is based on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performance of sibs plus individual’s own record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Types – Full-sib family selection &amp; half-sib family selection.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Family will be taken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 a unit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depending upon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family mean</a:t>
            </a:r>
            <a:r>
              <a:rPr lang="en-GB" dirty="0" smtClean="0">
                <a:latin typeface="Comic Sans MS" panose="030F0702030302020204" pitchFamily="66" charset="0"/>
              </a:rPr>
              <a:t> the whole family will be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selected or rejected.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If the family is selected, then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inferior individual</a:t>
            </a:r>
            <a:r>
              <a:rPr lang="en-GB" dirty="0" smtClean="0">
                <a:latin typeface="Comic Sans MS" panose="030F0702030302020204" pitchFamily="66" charset="0"/>
              </a:rPr>
              <a:t> of the family should also be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selected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If the family is rejected,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superior individual</a:t>
            </a:r>
            <a:r>
              <a:rPr lang="en-GB" dirty="0" smtClean="0">
                <a:latin typeface="Comic Sans MS" panose="030F0702030302020204" pitchFamily="66" charset="0"/>
              </a:rPr>
              <a:t> of the family will also be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rejected.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Family </a:t>
            </a:r>
            <a:r>
              <a:rPr lang="en-GB" dirty="0">
                <a:latin typeface="Comic Sans MS" panose="030F0702030302020204" pitchFamily="66" charset="0"/>
              </a:rPr>
              <a:t>selection is practiced for the following traits for which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measurements of individual are not available:</a:t>
            </a:r>
            <a:endParaRPr lang="en-IN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971550" lvl="1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romanLcPeriod"/>
            </a:pPr>
            <a:r>
              <a:rPr lang="en-GB" dirty="0">
                <a:latin typeface="Comic Sans MS" panose="030F0702030302020204" pitchFamily="66" charset="0"/>
              </a:rPr>
              <a:t>Traits with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low heritability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and 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high reproductive rate</a:t>
            </a:r>
            <a:r>
              <a:rPr lang="en-GB" dirty="0">
                <a:latin typeface="Comic Sans MS" panose="030F0702030302020204" pitchFamily="66" charset="0"/>
              </a:rPr>
              <a:t> –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litter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size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04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61250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200"/>
              </a:spcAft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Sib selection: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Selection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of an individual on the basis of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family mean is called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sib selection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when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individual’s own performance is not included in the estimation of family mean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200"/>
              </a:spcAft>
            </a:pPr>
            <a:r>
              <a:rPr lang="en-GB" dirty="0">
                <a:latin typeface="Comic Sans MS" panose="030F0702030302020204" pitchFamily="66" charset="0"/>
              </a:rPr>
              <a:t>An individual is selected on the basis of average performance of sibs.</a:t>
            </a:r>
            <a:endParaRPr lang="en-GB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100000"/>
              </a:lnSpc>
              <a:spcAft>
                <a:spcPts val="200"/>
              </a:spcAft>
            </a:pP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Average performance of sibs</a:t>
            </a:r>
            <a:r>
              <a:rPr lang="en-GB" dirty="0" smtClean="0">
                <a:latin typeface="Comic Sans MS" panose="030F0702030302020204" pitchFamily="66" charset="0"/>
              </a:rPr>
              <a:t> is the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criteria of selection.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00000"/>
              </a:lnSpc>
              <a:spcAft>
                <a:spcPts val="2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Depending upon types of sibs, it is two types –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Full-sib family selection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half-sib family selection.</a:t>
            </a:r>
          </a:p>
          <a:p>
            <a:pPr marL="0" indent="0" algn="just">
              <a:lnSpc>
                <a:spcPct val="100000"/>
              </a:lnSpc>
              <a:spcAft>
                <a:spcPts val="200"/>
              </a:spcAft>
              <a:buNone/>
            </a:pP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spcAft>
                <a:spcPts val="200"/>
              </a:spcAft>
              <a:buNone/>
            </a:pP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1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3486"/>
            <a:ext cx="10515600" cy="5683477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Criteria of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selection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>
                <a:latin typeface="Comic Sans MS" panose="030F0702030302020204" pitchFamily="66" charset="0"/>
              </a:rPr>
              <a:t>Or Basis of selection?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omic Sans MS" panose="030F0702030302020204" pitchFamily="66" charset="0"/>
              </a:rPr>
              <a:t>	Individual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merit</a:t>
            </a:r>
            <a:r>
              <a:rPr lang="en-GB" dirty="0">
                <a:latin typeface="Comic Sans MS" panose="030F0702030302020204" pitchFamily="66" charset="0"/>
              </a:rPr>
              <a:t> only</a:t>
            </a:r>
          </a:p>
          <a:p>
            <a:pPr algn="just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Method of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selection: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 smtClean="0">
                <a:latin typeface="Comic Sans MS" panose="030F0702030302020204" pitchFamily="66" charset="0"/>
              </a:rPr>
              <a:t> 	Competition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	Competitive exam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	Interview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 smtClean="0">
                <a:latin typeface="Comic Sans MS" panose="030F0702030302020204" pitchFamily="66" charset="0"/>
              </a:rPr>
              <a:t> 	Competitive exam &amp; Interview both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 smtClean="0">
                <a:latin typeface="Comic Sans MS" panose="030F0702030302020204" pitchFamily="66" charset="0"/>
              </a:rPr>
              <a:t> 	Group discussion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 smtClean="0">
                <a:latin typeface="Comic Sans MS" panose="030F0702030302020204" pitchFamily="66" charset="0"/>
              </a:rPr>
              <a:t> 	Physical fitness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 smtClean="0">
                <a:latin typeface="Comic Sans MS" panose="030F0702030302020204" pitchFamily="66" charset="0"/>
              </a:rPr>
              <a:t> 	Medical test</a:t>
            </a:r>
            <a:endParaRPr lang="en-GB" dirty="0">
              <a:latin typeface="Comic Sans MS" panose="030F0702030302020204" pitchFamily="66" charset="0"/>
            </a:endParaRPr>
          </a:p>
          <a:p>
            <a:pPr algn="just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Accuracy of selection</a:t>
            </a:r>
            <a:r>
              <a:rPr lang="en-GB" dirty="0">
                <a:latin typeface="Comic Sans MS" panose="030F0702030302020204" pitchFamily="66" charset="0"/>
              </a:rPr>
              <a:t> – the factors which increase the efficiency of </a:t>
            </a:r>
            <a:r>
              <a:rPr lang="en-GB" dirty="0" smtClean="0">
                <a:latin typeface="Comic Sans MS" panose="030F0702030302020204" pitchFamily="66" charset="0"/>
              </a:rPr>
              <a:t>selection – selection index or total score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500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200"/>
              </a:spcAft>
            </a:pP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Sib selection is practiced</a:t>
            </a:r>
            <a:r>
              <a:rPr lang="en-GB" dirty="0">
                <a:latin typeface="Comic Sans MS" panose="030F0702030302020204" pitchFamily="66" charset="0"/>
              </a:rPr>
              <a:t> for </a:t>
            </a:r>
            <a:r>
              <a:rPr lang="en-GB" dirty="0" smtClean="0">
                <a:latin typeface="Comic Sans MS" panose="030F0702030302020204" pitchFamily="66" charset="0"/>
              </a:rPr>
              <a:t>improvement of the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following traits</a:t>
            </a:r>
            <a:r>
              <a:rPr lang="en-GB" dirty="0">
                <a:latin typeface="Comic Sans MS" panose="030F0702030302020204" pitchFamily="66" charset="0"/>
              </a:rPr>
              <a:t> for which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measurements of individual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are not available</a:t>
            </a:r>
            <a:r>
              <a:rPr lang="en-GB" dirty="0">
                <a:latin typeface="Comic Sans MS" panose="030F0702030302020204" pitchFamily="66" charset="0"/>
              </a:rPr>
              <a:t>:</a:t>
            </a:r>
            <a:endParaRPr lang="en-IN" dirty="0">
              <a:latin typeface="Comic Sans MS" panose="030F0702030302020204" pitchFamily="66" charset="0"/>
            </a:endParaRPr>
          </a:p>
          <a:p>
            <a:pPr lvl="1" algn="just">
              <a:lnSpc>
                <a:spcPct val="100000"/>
              </a:lnSpc>
              <a:spcAft>
                <a:spcPts val="200"/>
              </a:spcAft>
            </a:pPr>
            <a:r>
              <a:rPr lang="en-GB" sz="2800" dirty="0">
                <a:latin typeface="Comic Sans MS" panose="030F0702030302020204" pitchFamily="66" charset="0"/>
              </a:rPr>
              <a:t>Traits with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low heritability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and </a:t>
            </a:r>
            <a:r>
              <a:rPr lang="en-GB" sz="2800" dirty="0">
                <a:solidFill>
                  <a:srgbClr val="000099"/>
                </a:solidFill>
                <a:latin typeface="Comic Sans MS" panose="030F0702030302020204" pitchFamily="66" charset="0"/>
              </a:rPr>
              <a:t>high reproductive rate</a:t>
            </a:r>
            <a:r>
              <a:rPr lang="en-GB" sz="2800" dirty="0">
                <a:latin typeface="Comic Sans MS" panose="030F0702030302020204" pitchFamily="66" charset="0"/>
              </a:rPr>
              <a:t> –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litter size</a:t>
            </a:r>
          </a:p>
          <a:p>
            <a:pPr lvl="1" algn="just">
              <a:lnSpc>
                <a:spcPct val="100000"/>
              </a:lnSpc>
              <a:spcAft>
                <a:spcPts val="200"/>
              </a:spcAft>
            </a:pP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Sex-limited traits</a:t>
            </a:r>
            <a:r>
              <a:rPr lang="en-GB" sz="2800" dirty="0">
                <a:latin typeface="Comic Sans MS" panose="030F0702030302020204" pitchFamily="66" charset="0"/>
              </a:rPr>
              <a:t> – milk production, egg production</a:t>
            </a:r>
          </a:p>
          <a:p>
            <a:pPr lvl="1" algn="just">
              <a:lnSpc>
                <a:spcPct val="100000"/>
              </a:lnSpc>
              <a:spcAft>
                <a:spcPts val="200"/>
              </a:spcAft>
            </a:pPr>
            <a:r>
              <a:rPr lang="en-GB" sz="2800" dirty="0">
                <a:solidFill>
                  <a:srgbClr val="000099"/>
                </a:solidFill>
                <a:latin typeface="Comic Sans MS" panose="030F0702030302020204" pitchFamily="66" charset="0"/>
              </a:rPr>
              <a:t>Traits can not be measured on the individual</a:t>
            </a:r>
            <a:r>
              <a:rPr lang="en-GB" sz="2800" dirty="0">
                <a:latin typeface="Comic Sans MS" panose="030F0702030302020204" pitchFamily="66" charset="0"/>
              </a:rPr>
              <a:t> –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slaughter traits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258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Advantages of family selection: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It is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suitable</a:t>
            </a:r>
            <a:r>
              <a:rPr lang="en-GB" dirty="0" smtClean="0">
                <a:latin typeface="Comic Sans MS" panose="030F0702030302020204" pitchFamily="66" charset="0"/>
              </a:rPr>
              <a:t> for traits with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low heritability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high reproductive rate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  <a:r>
              <a:rPr lang="en-GB" dirty="0" err="1" smtClean="0">
                <a:latin typeface="Comic Sans MS" panose="030F0702030302020204" pitchFamily="66" charset="0"/>
              </a:rPr>
              <a:t>Eg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Litter size</a:t>
            </a:r>
            <a:r>
              <a:rPr lang="en-GB" dirty="0" smtClean="0">
                <a:latin typeface="Comic Sans MS" panose="030F0702030302020204" pitchFamily="66" charset="0"/>
              </a:rPr>
              <a:t> in pig,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egg production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It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reduces generation interval.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It is an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aid to individual selection</a:t>
            </a:r>
            <a:r>
              <a:rPr lang="en-GB" dirty="0" smtClean="0">
                <a:latin typeface="Comic Sans MS" panose="030F0702030302020204" pitchFamily="66" charset="0"/>
              </a:rPr>
              <a:t> because it is better to select an individual from a superior family.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Limitation: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It leads to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inbreeding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Full-sib family selection can only be applied in species with high reproductive rate to get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large family size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Family selection is costly</a:t>
            </a:r>
            <a:r>
              <a:rPr lang="en-GB" dirty="0" smtClean="0">
                <a:latin typeface="Comic Sans MS" panose="030F0702030302020204" pitchFamily="66" charset="0"/>
              </a:rPr>
              <a:t> since large number of families are required to be maintained.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505732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 Progeny Testing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9886"/>
            <a:ext cx="10515600" cy="5617028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Selection of an individual based on it’s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progeny performance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is known as progeny selection or progeny testing.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It is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most important basis of selection.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Mean phenotypic value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of the progeny is taken as the deviation  from mean phenotypic value of contemporaries.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Each progeny inherits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one-half of the genes</a:t>
            </a:r>
            <a:r>
              <a:rPr lang="en-GB" dirty="0" smtClean="0">
                <a:latin typeface="Comic Sans MS" panose="030F0702030302020204" pitchFamily="66" charset="0"/>
              </a:rPr>
              <a:t> from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each parent</a:t>
            </a:r>
            <a:r>
              <a:rPr lang="en-GB" dirty="0" smtClean="0">
                <a:latin typeface="Comic Sans MS" panose="030F0702030302020204" pitchFamily="66" charset="0"/>
              </a:rPr>
              <a:t> due to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halving nature of inheritance.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This is taken as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transmitting ability of the parent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Hence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B.V. of the parent is twice the mean deviation of the progeny from the population mean.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B.V. = 2(M – P)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Where, M = progeny mean, P = population mean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44689" y="5254176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87267" y="5769426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150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9314"/>
            <a:ext cx="10515600" cy="585764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Superiority of P. T. over other selection criteria:</a:t>
            </a: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Individual selection is not possible</a:t>
            </a:r>
            <a:r>
              <a:rPr lang="en-GB" dirty="0" smtClean="0">
                <a:latin typeface="Comic Sans MS" panose="030F0702030302020204" pitchFamily="66" charset="0"/>
              </a:rPr>
              <a:t> for traits of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low h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sex limited traits</a:t>
            </a:r>
            <a:r>
              <a:rPr lang="en-GB" dirty="0" smtClean="0">
                <a:latin typeface="Comic Sans MS" panose="030F0702030302020204" pitchFamily="66" charset="0"/>
              </a:rPr>
              <a:t> and the traits expressed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after death of individual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Pedigree selection</a:t>
            </a:r>
            <a:r>
              <a:rPr lang="en-GB" dirty="0" smtClean="0">
                <a:latin typeface="Comic Sans MS" panose="030F0702030302020204" pitchFamily="66" charset="0"/>
              </a:rPr>
              <a:t> is based on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performance of dams</a:t>
            </a:r>
            <a:r>
              <a:rPr lang="en-GB" dirty="0" smtClean="0">
                <a:latin typeface="Comic Sans MS" panose="030F0702030302020204" pitchFamily="66" charset="0"/>
              </a:rPr>
              <a:t>. Due to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halving nature of inheritance</a:t>
            </a:r>
            <a:r>
              <a:rPr lang="en-GB" dirty="0" smtClean="0">
                <a:latin typeface="Comic Sans MS" panose="030F0702030302020204" pitchFamily="66" charset="0"/>
              </a:rPr>
              <a:t> it is not possible to know that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which half (better or inferior) of dam’s genes</a:t>
            </a:r>
            <a:r>
              <a:rPr lang="en-GB" dirty="0" smtClean="0">
                <a:latin typeface="Comic Sans MS" panose="030F0702030302020204" pitchFamily="66" charset="0"/>
              </a:rPr>
              <a:t> is received by the progeny.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Accuracy of sib selection </a:t>
            </a:r>
            <a:r>
              <a:rPr lang="en-GB" dirty="0" smtClean="0">
                <a:latin typeface="Comic Sans MS" panose="030F0702030302020204" pitchFamily="66" charset="0"/>
              </a:rPr>
              <a:t>is also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low</a:t>
            </a:r>
            <a:r>
              <a:rPr lang="en-GB" dirty="0" smtClean="0">
                <a:latin typeface="Comic Sans MS" panose="030F0702030302020204" pitchFamily="66" charset="0"/>
              </a:rPr>
              <a:t> due to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sampling nature of inheritance.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In progeny testing, the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performance of many progenies</a:t>
            </a:r>
            <a:r>
              <a:rPr lang="en-GB" dirty="0" smtClean="0">
                <a:latin typeface="Comic Sans MS" panose="030F0702030302020204" pitchFamily="66" charset="0"/>
              </a:rPr>
              <a:t> gives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best and most reliable information</a:t>
            </a:r>
            <a:r>
              <a:rPr lang="en-GB" dirty="0" smtClean="0">
                <a:latin typeface="Comic Sans MS" panose="030F0702030302020204" pitchFamily="66" charset="0"/>
              </a:rPr>
              <a:t> about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merit </a:t>
            </a:r>
            <a:r>
              <a:rPr lang="en-GB" dirty="0" smtClean="0">
                <a:latin typeface="Comic Sans MS" panose="030F0702030302020204" pitchFamily="66" charset="0"/>
              </a:rPr>
              <a:t>of the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individual (parent).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738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771"/>
            <a:ext cx="10515600" cy="628468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Precautions in Progeny Testing: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Adult </a:t>
            </a: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females should be allotted randomly to all the sires under test</a:t>
            </a:r>
            <a:r>
              <a:rPr lang="en-GB" sz="2400" dirty="0" smtClean="0">
                <a:latin typeface="Comic Sans MS" panose="030F0702030302020204" pitchFamily="66" charset="0"/>
              </a:rPr>
              <a:t> to avoid the effect of dam on progeny.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Different sire groups</a:t>
            </a:r>
            <a:r>
              <a:rPr lang="en-GB" sz="2400" dirty="0" smtClean="0">
                <a:latin typeface="Comic Sans MS" panose="030F0702030302020204" pitchFamily="66" charset="0"/>
              </a:rPr>
              <a:t> should be 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raised and compared under similar environmental conditions</a:t>
            </a:r>
            <a:r>
              <a:rPr lang="en-GB" sz="2400" dirty="0" smtClean="0">
                <a:latin typeface="Comic Sans MS" panose="030F0702030302020204" pitchFamily="66" charset="0"/>
              </a:rPr>
              <a:t> i.e.,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same management practices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Progeny should be born</a:t>
            </a:r>
            <a:r>
              <a:rPr lang="en-GB" sz="2400" dirty="0" smtClean="0">
                <a:latin typeface="Comic Sans MS" panose="030F0702030302020204" pitchFamily="66" charset="0"/>
              </a:rPr>
              <a:t> in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same season</a:t>
            </a:r>
            <a:r>
              <a:rPr lang="en-GB" sz="2400" dirty="0" smtClean="0">
                <a:latin typeface="Comic Sans MS" panose="030F0702030302020204" pitchFamily="66" charset="0"/>
              </a:rPr>
              <a:t> and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</a:t>
            </a:r>
            <a:r>
              <a:rPr lang="en-GB" sz="2400" dirty="0" smtClean="0">
                <a:latin typeface="Comic Sans MS" panose="030F0702030302020204" pitchFamily="66" charset="0"/>
              </a:rPr>
              <a:t> as well as same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age/lactation.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All the </a:t>
            </a:r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healthy animals should be included</a:t>
            </a:r>
            <a:r>
              <a:rPr lang="en-GB" sz="2400" dirty="0" smtClean="0">
                <a:latin typeface="Comic Sans MS" panose="030F0702030302020204" pitchFamily="66" charset="0"/>
              </a:rPr>
              <a:t>, and </a:t>
            </a: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excluded those</a:t>
            </a:r>
            <a:r>
              <a:rPr lang="en-GB" sz="2400" dirty="0" smtClean="0">
                <a:latin typeface="Comic Sans MS" panose="030F0702030302020204" pitchFamily="66" charset="0"/>
              </a:rPr>
              <a:t> which would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complete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lactation length.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Data recorded</a:t>
            </a:r>
            <a:r>
              <a:rPr lang="en-GB" sz="2400" dirty="0" smtClean="0">
                <a:latin typeface="Comic Sans MS" panose="030F0702030302020204" pitchFamily="66" charset="0"/>
              </a:rPr>
              <a:t> should be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adjusted/corrected</a:t>
            </a:r>
            <a:r>
              <a:rPr lang="en-GB" sz="2400" dirty="0" smtClean="0">
                <a:latin typeface="Comic Sans MS" panose="030F0702030302020204" pitchFamily="66" charset="0"/>
              </a:rPr>
              <a:t> for environmental effects such as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season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lactation length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lactation number (parity)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age</a:t>
            </a:r>
            <a:r>
              <a:rPr lang="en-GB" sz="2400" dirty="0" smtClean="0">
                <a:latin typeface="Comic Sans MS" panose="030F0702030302020204" pitchFamily="66" charset="0"/>
              </a:rPr>
              <a:t> etc.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More number of progeny</a:t>
            </a:r>
            <a:r>
              <a:rPr lang="en-GB" sz="2400" dirty="0" smtClean="0">
                <a:latin typeface="Comic Sans MS" panose="030F0702030302020204" pitchFamily="66" charset="0"/>
              </a:rPr>
              <a:t> should be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recorded per sire</a:t>
            </a:r>
            <a:r>
              <a:rPr lang="en-GB" sz="2400" dirty="0" smtClean="0">
                <a:latin typeface="Comic Sans MS" panose="030F0702030302020204" pitchFamily="66" charset="0"/>
              </a:rPr>
              <a:t> to cancel out randomly distributed sources of error.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088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575604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Constraints in Progeny Testing:</a:t>
            </a:r>
          </a:p>
          <a:p>
            <a:pPr algn="just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Small population size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It can be solved by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Associated herd progeny testing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Field progeny testing</a:t>
            </a:r>
          </a:p>
          <a:p>
            <a:pPr algn="just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Unplanned mating</a:t>
            </a:r>
            <a:r>
              <a:rPr lang="en-GB" dirty="0" smtClean="0">
                <a:latin typeface="Comic Sans MS" panose="030F0702030302020204" pitchFamily="66" charset="0"/>
              </a:rPr>
              <a:t> – this leads to wastage of data and non-orthogonality of data.</a:t>
            </a: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To have equal number of daughter per sire mating should be well planned.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79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457"/>
            <a:ext cx="10515600" cy="590731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Methodology of Progeny Testing: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To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overcome population size</a:t>
            </a:r>
            <a:r>
              <a:rPr lang="en-GB" dirty="0" smtClean="0">
                <a:latin typeface="Comic Sans MS" panose="030F0702030302020204" pitchFamily="66" charset="0"/>
              </a:rPr>
              <a:t>, the PT programme should be carried out in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associated herds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About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4-5 males</a:t>
            </a:r>
            <a:r>
              <a:rPr lang="en-GB" dirty="0" smtClean="0">
                <a:latin typeface="Comic Sans MS" panose="030F0702030302020204" pitchFamily="66" charset="0"/>
              </a:rPr>
              <a:t> should be kept under test for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each</a:t>
            </a:r>
            <a:r>
              <a:rPr lang="en-GB" dirty="0" smtClean="0">
                <a:latin typeface="Comic Sans MS" panose="030F0702030302020204" pitchFamily="66" charset="0"/>
              </a:rPr>
              <a:t> required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progeny tested bull.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About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50 progenies</a:t>
            </a:r>
            <a:r>
              <a:rPr lang="en-GB" dirty="0" smtClean="0">
                <a:latin typeface="Comic Sans MS" panose="030F0702030302020204" pitchFamily="66" charset="0"/>
              </a:rPr>
              <a:t> should be settled from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each bull </a:t>
            </a:r>
            <a:r>
              <a:rPr lang="en-GB" dirty="0" smtClean="0">
                <a:latin typeface="Comic Sans MS" panose="030F0702030302020204" pitchFamily="66" charset="0"/>
              </a:rPr>
              <a:t>to get about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 daughters per bull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About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8-10 bulls</a:t>
            </a:r>
            <a:r>
              <a:rPr lang="en-GB" dirty="0" smtClean="0">
                <a:latin typeface="Comic Sans MS" panose="030F0702030302020204" pitchFamily="66" charset="0"/>
              </a:rPr>
              <a:t> should be tested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per batch</a:t>
            </a:r>
            <a:r>
              <a:rPr lang="en-GB" dirty="0" smtClean="0">
                <a:latin typeface="Comic Sans MS" panose="030F0702030302020204" pitchFamily="66" charset="0"/>
              </a:rPr>
              <a:t> to get </a:t>
            </a:r>
            <a:r>
              <a:rPr lang="en-GB" dirty="0" err="1" smtClean="0">
                <a:latin typeface="Comic Sans MS" panose="030F0702030302020204" pitchFamily="66" charset="0"/>
              </a:rPr>
              <a:t>atleast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2 top ranking bulls.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It is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better to complete the test within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period of 2 years.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err="1" smtClean="0">
                <a:latin typeface="Comic Sans MS" panose="030F0702030302020204" pitchFamily="66" charset="0"/>
              </a:rPr>
              <a:t>Atleast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10,000 semen doses</a:t>
            </a:r>
            <a:r>
              <a:rPr lang="en-GB" dirty="0" smtClean="0">
                <a:latin typeface="Comic Sans MS" panose="030F0702030302020204" pitchFamily="66" charset="0"/>
              </a:rPr>
              <a:t> should be prepared and cryopreserved from proven bull for AI programme.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652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5429" y="391886"/>
                <a:ext cx="10918371" cy="6197600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buFont typeface="Wingdings" panose="05000000000000000000" pitchFamily="2" charset="2"/>
                  <a:buChar char="§"/>
                </a:pPr>
                <a:r>
                  <a:rPr lang="en-GB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Breeding Value:</a:t>
                </a:r>
              </a:p>
              <a:p>
                <a:pPr algn="just"/>
                <a:r>
                  <a:rPr lang="en-GB" dirty="0" smtClean="0">
                    <a:latin typeface="Comic Sans MS" panose="030F0702030302020204" pitchFamily="66" charset="0"/>
                  </a:rPr>
                  <a:t>The 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breeding value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of bull = </a:t>
                </a:r>
                <a:r>
                  <a:rPr lang="en-GB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Pc + </a:t>
                </a:r>
                <a:r>
                  <a:rPr lang="en-GB" dirty="0" err="1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GB" baseline="-25000" dirty="0" err="1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AP</a:t>
                </a:r>
                <a:r>
                  <a:rPr lang="en-GB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(Pi </a:t>
                </a:r>
                <a:r>
                  <a:rPr lang="en-GB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– Pc)</a:t>
                </a:r>
              </a:p>
              <a:p>
                <a:pPr marL="0" indent="0" algn="just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Where, </a:t>
                </a:r>
                <a:r>
                  <a:rPr lang="en-GB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Pc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= 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Contemporary 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progeny average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i.e., average of all progeny performance under all the bulls put under test. </a:t>
                </a:r>
              </a:p>
              <a:p>
                <a:pPr marL="0" indent="0" algn="just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Pi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Progeny average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of a particular bull</a:t>
                </a:r>
                <a:r>
                  <a:rPr lang="en-GB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  <a:r>
                  <a:rPr lang="en-GB" dirty="0" err="1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GB" baseline="-25000" dirty="0" err="1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AP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regression coefficient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dirty="0" err="1" smtClean="0">
                    <a:latin typeface="Comic Sans MS" panose="030F0702030302020204" pitchFamily="66" charset="0"/>
                  </a:rPr>
                  <a:t>i.e</a:t>
                </a:r>
                <a:r>
                  <a:rPr lang="en-GB" dirty="0" smtClean="0">
                    <a:latin typeface="Comic Sans MS" panose="030F0702030302020204" pitchFamily="66" charset="0"/>
                  </a:rPr>
                  <a:t>, regression of B.V. of parent on the phenotypic performance of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the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progeny.</a:t>
                </a:r>
              </a:p>
              <a:p>
                <a:pPr marL="0" indent="0" algn="just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  <a:r>
                  <a:rPr lang="en-GB" dirty="0" err="1" smtClean="0">
                    <a:latin typeface="Comic Sans MS" panose="030F0702030302020204" pitchFamily="66" charset="0"/>
                  </a:rPr>
                  <a:t>b</a:t>
                </a:r>
                <a:r>
                  <a:rPr lang="en-GB" baseline="-25000" dirty="0" err="1" smtClean="0">
                    <a:latin typeface="Comic Sans MS" panose="030F0702030302020204" pitchFamily="66" charset="0"/>
                  </a:rPr>
                  <a:t>AP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= rnh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/ [1+(n-1)t]</a:t>
                </a:r>
              </a:p>
              <a:p>
                <a:pPr marL="0" indent="0" algn="just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  = 0.5nh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/ [1 + (n-1)t = </a:t>
                </a:r>
                <a:r>
                  <a:rPr lang="en-GB" dirty="0">
                    <a:latin typeface="Comic Sans MS" panose="030F0702030302020204" pitchFamily="66" charset="0"/>
                  </a:rPr>
                  <a:t>½nh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dirty="0">
                    <a:latin typeface="Comic Sans MS" panose="030F0702030302020204" pitchFamily="66" charset="0"/>
                  </a:rPr>
                  <a:t> / [</a:t>
                </a:r>
                <a:r>
                  <a:rPr lang="en-GB" dirty="0" smtClean="0">
                    <a:latin typeface="Comic Sans MS" panose="030F0702030302020204" pitchFamily="66" charset="0"/>
                  </a:rPr>
                  <a:t>1 + (n-1)0.25h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]</a:t>
                </a:r>
              </a:p>
              <a:p>
                <a:pPr marL="0" indent="0" algn="just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  = 2nh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/ [4 + (n – 1)h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]</a:t>
                </a:r>
              </a:p>
              <a:p>
                <a:pPr marL="0" indent="0" algn="just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(Pi – Pc)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= 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selection differential</a:t>
                </a:r>
              </a:p>
              <a:p>
                <a:pPr marL="0" indent="0" algn="just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PBV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= Pc + b(Pi – Pc)</a:t>
                </a:r>
              </a:p>
              <a:p>
                <a:pPr marL="0" indent="0" algn="just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      = Pc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𝑛h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4+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(Pi – Pc)	 </a:t>
                </a:r>
                <a:endParaRPr lang="en-IN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5429" y="391886"/>
                <a:ext cx="10918371" cy="6197600"/>
              </a:xfrm>
              <a:blipFill>
                <a:blip r:embed="rId2"/>
                <a:stretch>
                  <a:fillRect l="-1116" t="-2262" r="-11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5471886" y="798286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511148" y="805546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67424" y="5254173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6231" y="5754910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27947" y="4767946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52689" y="5239658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8632" y="1270003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67431" y="5776685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7" y="805546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58687" y="2082798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67553" y="4789720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76801" y="5776684"/>
            <a:ext cx="203200" cy="14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5335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Advantages of Progeny testing:</a:t>
            </a:r>
          </a:p>
          <a:p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Progeny testing is suitable</a:t>
            </a:r>
            <a:r>
              <a:rPr lang="en-GB" dirty="0" smtClean="0">
                <a:latin typeface="Comic Sans MS" panose="030F0702030302020204" pitchFamily="66" charset="0"/>
              </a:rPr>
              <a:t> for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sex limited traits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traits with low h2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slaughter traits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It increases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intensity of selection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Accuracy increases with the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increase in progeny number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Useful for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identification of recessive genes</a:t>
            </a:r>
            <a:r>
              <a:rPr lang="en-GB" dirty="0" smtClean="0">
                <a:latin typeface="Comic Sans MS" panose="030F0702030302020204" pitchFamily="66" charset="0"/>
              </a:rPr>
              <a:t>, if present, in </a:t>
            </a:r>
            <a:r>
              <a:rPr lang="en-GB" dirty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latin typeface="Comic Sans MS" panose="030F0702030302020204" pitchFamily="66" charset="0"/>
              </a:rPr>
              <a:t>bull put under test. 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0556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457"/>
            <a:ext cx="10515600" cy="57125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Limitations of Progeny Testing:</a:t>
            </a: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Time and cost</a:t>
            </a:r>
            <a:r>
              <a:rPr lang="en-GB" sz="2800" dirty="0" smtClean="0">
                <a:latin typeface="Comic Sans MS" panose="030F0702030302020204" pitchFamily="66" charset="0"/>
              </a:rPr>
              <a:t> is the main </a:t>
            </a:r>
            <a:r>
              <a:rPr lang="en-GB" sz="2800" dirty="0" smtClean="0">
                <a:latin typeface="Comic Sans MS" panose="030F0702030302020204" pitchFamily="66" charset="0"/>
              </a:rPr>
              <a:t>limiting factor.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lvl="1"/>
            <a:r>
              <a:rPr lang="en-GB" sz="2800" dirty="0" smtClean="0">
                <a:latin typeface="Comic Sans MS" panose="030F0702030302020204" pitchFamily="66" charset="0"/>
              </a:rPr>
              <a:t>Increases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generation interval</a:t>
            </a:r>
          </a:p>
          <a:p>
            <a:pPr lvl="1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gain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per unit of time is l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ow.</a:t>
            </a:r>
            <a:endParaRPr lang="en-IN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3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413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Selection of farm animals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29" y="899886"/>
            <a:ext cx="10816771" cy="5646057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Definition:</a:t>
            </a: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b="1" dirty="0" smtClean="0">
                <a:latin typeface="Comic Sans MS" panose="030F0702030302020204" pitchFamily="66" charset="0"/>
              </a:rPr>
              <a:t>1.</a:t>
            </a:r>
            <a:r>
              <a:rPr lang="en-GB" dirty="0" smtClean="0">
                <a:latin typeface="Comic Sans MS" panose="030F0702030302020204" pitchFamily="66" charset="0"/>
              </a:rPr>
              <a:t> According to </a:t>
            </a:r>
            <a:r>
              <a:rPr lang="en-GB" b="1" dirty="0" err="1" smtClean="0">
                <a:latin typeface="Comic Sans MS" panose="030F0702030302020204" pitchFamily="66" charset="0"/>
              </a:rPr>
              <a:t>Prof.</a:t>
            </a:r>
            <a:r>
              <a:rPr lang="en-GB" b="1" dirty="0" smtClean="0">
                <a:latin typeface="Comic Sans MS" panose="030F0702030302020204" pitchFamily="66" charset="0"/>
              </a:rPr>
              <a:t> I M Lerner</a:t>
            </a:r>
            <a:r>
              <a:rPr lang="en-GB" dirty="0" smtClean="0">
                <a:latin typeface="Comic Sans MS" panose="030F0702030302020204" pitchFamily="66" charset="0"/>
              </a:rPr>
              <a:t>: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selection is the non-random differential reproduction of different genotypes.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Differences </a:t>
            </a:r>
            <a:r>
              <a:rPr lang="en-GB" dirty="0">
                <a:latin typeface="Comic Sans MS" panose="030F0702030302020204" pitchFamily="66" charset="0"/>
              </a:rPr>
              <a:t>in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fertility</a:t>
            </a:r>
            <a:r>
              <a:rPr lang="en-GB" dirty="0" smtClean="0">
                <a:latin typeface="Comic Sans MS" panose="030F0702030302020204" pitchFamily="66" charset="0"/>
              </a:rPr>
              <a:t> among individuals in parent generation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>
                <a:latin typeface="Comic Sans MS" panose="030F0702030302020204" pitchFamily="66" charset="0"/>
              </a:rPr>
              <a:t>D</a:t>
            </a:r>
            <a:r>
              <a:rPr lang="en-GB" dirty="0" smtClean="0">
                <a:latin typeface="Comic Sans MS" panose="030F0702030302020204" pitchFamily="66" charset="0"/>
              </a:rPr>
              <a:t>ifferences </a:t>
            </a:r>
            <a:r>
              <a:rPr lang="en-GB" dirty="0">
                <a:latin typeface="Comic Sans MS" panose="030F0702030302020204" pitchFamily="66" charset="0"/>
              </a:rPr>
              <a:t>in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viability</a:t>
            </a:r>
            <a:r>
              <a:rPr lang="en-GB" dirty="0" smtClean="0">
                <a:latin typeface="Comic Sans MS" panose="030F0702030302020204" pitchFamily="66" charset="0"/>
              </a:rPr>
              <a:t> among the progeny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Choice</a:t>
            </a:r>
            <a:r>
              <a:rPr lang="en-GB" dirty="0" smtClean="0">
                <a:latin typeface="Comic Sans MS" panose="030F0702030302020204" pitchFamily="66" charset="0"/>
              </a:rPr>
              <a:t> of mated individuals</a:t>
            </a:r>
            <a:r>
              <a:rPr lang="en-GB" dirty="0">
                <a:latin typeface="Comic Sans MS" panose="030F0702030302020204" pitchFamily="66" charset="0"/>
              </a:rPr>
              <a:t>	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b="1" dirty="0" smtClean="0">
                <a:latin typeface="Comic Sans MS" panose="030F0702030302020204" pitchFamily="66" charset="0"/>
              </a:rPr>
              <a:t>2.</a:t>
            </a:r>
            <a:r>
              <a:rPr lang="en-GB" dirty="0" smtClean="0">
                <a:latin typeface="Comic Sans MS" panose="030F0702030302020204" pitchFamily="66" charset="0"/>
              </a:rPr>
              <a:t> According to </a:t>
            </a:r>
            <a:r>
              <a:rPr lang="en-GB" b="1" dirty="0" err="1" smtClean="0">
                <a:latin typeface="Comic Sans MS" panose="030F0702030302020204" pitchFamily="66" charset="0"/>
              </a:rPr>
              <a:t>Prof.</a:t>
            </a:r>
            <a:r>
              <a:rPr lang="en-GB" b="1" dirty="0" smtClean="0">
                <a:latin typeface="Comic Sans MS" panose="030F0702030302020204" pitchFamily="66" charset="0"/>
              </a:rPr>
              <a:t> Jay L Lush</a:t>
            </a:r>
            <a:r>
              <a:rPr lang="en-GB" dirty="0">
                <a:latin typeface="Comic Sans MS" panose="030F0702030302020204" pitchFamily="66" charset="0"/>
              </a:rPr>
              <a:t>: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selection is the differential reproductive rates within the population whereby some individuals tend to have more offspring than the others.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All individuals are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allowed</a:t>
            </a:r>
            <a:r>
              <a:rPr lang="en-GB" dirty="0" smtClean="0">
                <a:latin typeface="Comic Sans MS" panose="030F0702030302020204" pitchFamily="66" charset="0"/>
              </a:rPr>
              <a:t> to be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parents.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Difference in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itness</a:t>
            </a:r>
            <a:r>
              <a:rPr lang="en-GB" dirty="0" smtClean="0">
                <a:latin typeface="Comic Sans MS" panose="030F0702030302020204" pitchFamily="66" charset="0"/>
              </a:rPr>
              <a:t> from individual to individual.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3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2857"/>
            <a:ext cx="10515600" cy="5814106"/>
          </a:xfrm>
        </p:spPr>
        <p:txBody>
          <a:bodyPr/>
          <a:lstStyle/>
          <a:p>
            <a:pPr marL="0" indent="0" algn="ctr">
              <a:buNone/>
            </a:pPr>
            <a:endParaRPr lang="en-GB" sz="7200" b="1" dirty="0" smtClean="0">
              <a:solidFill>
                <a:schemeClr val="bg2"/>
              </a:solidFill>
            </a:endParaRPr>
          </a:p>
          <a:p>
            <a:pPr marL="0" indent="0" algn="ctr">
              <a:buNone/>
            </a:pPr>
            <a:endParaRPr lang="en-GB" sz="7200" b="1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endParaRPr lang="en-GB" sz="72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z="7200" b="1" dirty="0" smtClean="0">
                <a:solidFill>
                  <a:srgbClr val="00B050"/>
                </a:solidFill>
              </a:rPr>
              <a:t>THANK 	YOU</a:t>
            </a:r>
            <a:endParaRPr lang="en-IN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69052" y="507295"/>
            <a:ext cx="4302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Types of selection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1772" y="1543600"/>
            <a:ext cx="9898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9"/>
                </a:solidFill>
                <a:latin typeface="Comic Sans MS" panose="030F0702030302020204" pitchFamily="66" charset="0"/>
              </a:rPr>
              <a:t>Natural </a:t>
            </a:r>
            <a:r>
              <a:rPr lang="en-GB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Selection</a:t>
            </a:r>
            <a:endParaRPr lang="en-GB" sz="2800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812800" indent="-449263"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omic Sans MS" panose="030F0702030302020204" pitchFamily="66" charset="0"/>
              </a:rPr>
              <a:t>Selection </a:t>
            </a:r>
            <a:r>
              <a:rPr lang="en-GB" sz="2800" dirty="0">
                <a:latin typeface="Comic Sans MS" panose="030F0702030302020204" pitchFamily="66" charset="0"/>
              </a:rPr>
              <a:t>operates through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natural forces</a:t>
            </a:r>
            <a:r>
              <a:rPr lang="en-GB" sz="2800" dirty="0">
                <a:latin typeface="Comic Sans MS" panose="030F0702030302020204" pitchFamily="66" charset="0"/>
              </a:rPr>
              <a:t> like </a:t>
            </a:r>
            <a:r>
              <a:rPr lang="en-GB" sz="2800" dirty="0">
                <a:solidFill>
                  <a:srgbClr val="000099"/>
                </a:solidFill>
                <a:latin typeface="Comic Sans MS" panose="030F0702030302020204" pitchFamily="66" charset="0"/>
              </a:rPr>
              <a:t>fertility</a:t>
            </a:r>
            <a:r>
              <a:rPr lang="en-GB" sz="2800" dirty="0">
                <a:latin typeface="Comic Sans MS" panose="030F0702030302020204" pitchFamily="66" charset="0"/>
              </a:rPr>
              <a:t> and </a:t>
            </a:r>
            <a:r>
              <a:rPr lang="en-GB" sz="2800" dirty="0">
                <a:solidFill>
                  <a:srgbClr val="000099"/>
                </a:solidFill>
                <a:latin typeface="Comic Sans MS" panose="030F0702030302020204" pitchFamily="66" charset="0"/>
              </a:rPr>
              <a:t>viability</a:t>
            </a:r>
            <a:r>
              <a:rPr lang="en-GB" sz="2800" dirty="0">
                <a:latin typeface="Comic Sans MS" panose="030F0702030302020204" pitchFamily="66" charset="0"/>
              </a:rPr>
              <a:t>. 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812800" indent="-449263"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omic Sans MS" panose="030F0702030302020204" pitchFamily="66" charset="0"/>
              </a:rPr>
              <a:t>Nature </a:t>
            </a:r>
            <a:r>
              <a:rPr lang="en-GB" sz="2800" dirty="0">
                <a:latin typeface="Comic Sans MS" panose="030F0702030302020204" pitchFamily="66" charset="0"/>
              </a:rPr>
              <a:t>selects individuals which are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more adaptable and more fit</a:t>
            </a:r>
            <a:r>
              <a:rPr lang="en-GB" sz="2800" dirty="0">
                <a:latin typeface="Comic Sans MS" panose="030F0702030302020204" pitchFamily="66" charset="0"/>
              </a:rPr>
              <a:t> in a particular environment.</a:t>
            </a:r>
            <a:endParaRPr lang="en-IN" sz="2800" dirty="0"/>
          </a:p>
        </p:txBody>
      </p:sp>
      <p:sp>
        <p:nvSpPr>
          <p:cNvPr id="7" name="Rectangle 6"/>
          <p:cNvSpPr/>
          <p:nvPr/>
        </p:nvSpPr>
        <p:spPr>
          <a:xfrm>
            <a:off x="1291772" y="4166057"/>
            <a:ext cx="9898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rgbClr val="000099"/>
                </a:solidFill>
                <a:latin typeface="Comic Sans MS" panose="030F0702030302020204" pitchFamily="66" charset="0"/>
              </a:rPr>
              <a:t>Artificial </a:t>
            </a:r>
            <a:r>
              <a:rPr lang="en-GB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Selection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omic Sans MS" panose="030F0702030302020204" pitchFamily="66" charset="0"/>
              </a:rPr>
              <a:t>Selection </a:t>
            </a:r>
            <a:r>
              <a:rPr lang="en-GB" sz="2800" dirty="0">
                <a:latin typeface="Comic Sans MS" panose="030F0702030302020204" pitchFamily="66" charset="0"/>
              </a:rPr>
              <a:t>operates through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intervention of man</a:t>
            </a:r>
            <a:r>
              <a:rPr lang="en-GB" sz="2800" dirty="0">
                <a:latin typeface="Comic Sans MS" panose="030F0702030302020204" pitchFamily="66" charset="0"/>
              </a:rPr>
              <a:t> (animal breeder) 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Superior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individuals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will be allowed to be the </a:t>
            </a:r>
            <a:r>
              <a:rPr lang="en-GB" sz="2800" dirty="0">
                <a:latin typeface="Comic Sans MS" panose="030F0702030302020204" pitchFamily="66" charset="0"/>
              </a:rPr>
              <a:t>parents for next generation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omic Sans MS" panose="030F0702030302020204" pitchFamily="66" charset="0"/>
              </a:rPr>
              <a:t>Natural selection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favours</a:t>
            </a:r>
            <a:r>
              <a:rPr lang="en-GB" sz="2800" dirty="0" smtClean="0">
                <a:latin typeface="Comic Sans MS" panose="030F0702030302020204" pitchFamily="66" charset="0"/>
              </a:rPr>
              <a:t> artificial selection.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1304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9314"/>
            <a:ext cx="10515600" cy="6241143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Effect of Selection :</a:t>
            </a:r>
          </a:p>
          <a:p>
            <a:pPr marL="1028700" lvl="2" indent="-571500" algn="just">
              <a:buFont typeface="+mj-lt"/>
              <a:buAutoNum type="romanLcPeriod"/>
            </a:pPr>
            <a:r>
              <a:rPr lang="en-GB" sz="2400" dirty="0" smtClean="0">
                <a:latin typeface="Comic Sans MS" panose="030F0702030302020204" pitchFamily="66" charset="0"/>
              </a:rPr>
              <a:t>There will be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change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of 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genotype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frequency</a:t>
            </a:r>
            <a:r>
              <a:rPr lang="en-GB" sz="2400" dirty="0">
                <a:latin typeface="Comic Sans MS" panose="030F0702030302020204" pitchFamily="66" charset="0"/>
              </a:rPr>
              <a:t> and </a:t>
            </a: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gene frequency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1028700" lvl="2" indent="-571500" algn="just">
              <a:buFont typeface="+mj-lt"/>
              <a:buAutoNum type="romanLcPeriod"/>
            </a:pPr>
            <a:r>
              <a:rPr lang="en-GB" sz="2400" dirty="0">
                <a:latin typeface="Comic Sans MS" panose="030F0702030302020204" pitchFamily="66" charset="0"/>
              </a:rPr>
              <a:t>It 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increases the frequency</a:t>
            </a:r>
            <a:r>
              <a:rPr lang="en-GB" sz="2400" dirty="0">
                <a:latin typeface="Comic Sans MS" panose="030F0702030302020204" pitchFamily="66" charset="0"/>
              </a:rPr>
              <a:t> of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desirable genes</a:t>
            </a:r>
          </a:p>
          <a:p>
            <a:pPr marL="1028700" lvl="2" indent="-571500" algn="just">
              <a:buFont typeface="+mj-lt"/>
              <a:buAutoNum type="romanLcPeriod"/>
            </a:pPr>
            <a:r>
              <a:rPr lang="en-GB" sz="2400" dirty="0">
                <a:latin typeface="Comic Sans MS" panose="030F0702030302020204" pitchFamily="66" charset="0"/>
              </a:rPr>
              <a:t>It 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does not create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new genes</a:t>
            </a:r>
            <a:r>
              <a:rPr lang="en-GB" sz="2400" dirty="0">
                <a:latin typeface="Comic Sans MS" panose="030F0702030302020204" pitchFamily="66" charset="0"/>
              </a:rPr>
              <a:t> in the </a:t>
            </a:r>
            <a:r>
              <a:rPr lang="en-GB" sz="2400" dirty="0" smtClean="0">
                <a:latin typeface="Comic Sans MS" panose="030F0702030302020204" pitchFamily="66" charset="0"/>
              </a:rPr>
              <a:t>population</a:t>
            </a:r>
          </a:p>
          <a:p>
            <a:pPr marL="1028700" lvl="2" indent="-571500" algn="just">
              <a:buFont typeface="+mj-lt"/>
              <a:buAutoNum type="romanLcPeriod"/>
            </a:pPr>
            <a:r>
              <a:rPr lang="en-GB" sz="2400" dirty="0" smtClean="0">
                <a:latin typeface="Comic Sans MS" panose="030F0702030302020204" pitchFamily="66" charset="0"/>
              </a:rPr>
              <a:t>As a result of selection there will be change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population mean.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lvl="2" indent="-342900" algn="just"/>
            <a:endParaRPr lang="en-GB" sz="2800" b="1" dirty="0" smtClean="0">
              <a:latin typeface="Comic Sans MS" panose="030F0702030302020204" pitchFamily="66" charset="0"/>
            </a:endParaRPr>
          </a:p>
          <a:p>
            <a:pPr marL="342900" lvl="2" indent="-342900" algn="just"/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Objective of selection:</a:t>
            </a:r>
          </a:p>
          <a:p>
            <a:pPr marL="1028700" lvl="3" indent="-571500" algn="just">
              <a:buFont typeface="+mj-lt"/>
              <a:buAutoNum type="romanLcPeriod"/>
            </a:pPr>
            <a:r>
              <a:rPr lang="en-GB" sz="2600" dirty="0">
                <a:latin typeface="Comic Sans MS" panose="030F0702030302020204" pitchFamily="66" charset="0"/>
              </a:rPr>
              <a:t>To </a:t>
            </a:r>
            <a:r>
              <a:rPr lang="en-GB" sz="2600" dirty="0">
                <a:solidFill>
                  <a:srgbClr val="000099"/>
                </a:solidFill>
                <a:latin typeface="Comic Sans MS" panose="030F0702030302020204" pitchFamily="66" charset="0"/>
              </a:rPr>
              <a:t>increase the mean value</a:t>
            </a:r>
            <a:r>
              <a:rPr lang="en-GB" sz="2600" dirty="0">
                <a:latin typeface="Comic Sans MS" panose="030F0702030302020204" pitchFamily="66" charset="0"/>
              </a:rPr>
              <a:t> of performance traits in subsequent </a:t>
            </a:r>
            <a:r>
              <a:rPr lang="en-GB" sz="2600" dirty="0" smtClean="0">
                <a:latin typeface="Comic Sans MS" panose="030F0702030302020204" pitchFamily="66" charset="0"/>
              </a:rPr>
              <a:t>generations. </a:t>
            </a:r>
            <a:endParaRPr lang="en-GB" sz="2600" dirty="0">
              <a:latin typeface="Comic Sans MS" panose="030F0702030302020204" pitchFamily="66" charset="0"/>
            </a:endParaRPr>
          </a:p>
          <a:p>
            <a:pPr marL="1028700" lvl="3" indent="-571500" algn="just">
              <a:buFont typeface="+mj-lt"/>
              <a:buAutoNum type="romanLcPeriod"/>
            </a:pPr>
            <a:r>
              <a:rPr lang="en-GB" sz="2600" dirty="0">
                <a:latin typeface="Comic Sans MS" panose="030F0702030302020204" pitchFamily="66" charset="0"/>
              </a:rPr>
              <a:t>To </a:t>
            </a:r>
            <a:r>
              <a:rPr lang="en-GB" sz="2600" dirty="0">
                <a:solidFill>
                  <a:srgbClr val="000099"/>
                </a:solidFill>
                <a:latin typeface="Comic Sans MS" panose="030F0702030302020204" pitchFamily="66" charset="0"/>
              </a:rPr>
              <a:t>maximize the response</a:t>
            </a:r>
            <a:r>
              <a:rPr lang="en-GB" sz="2600" dirty="0">
                <a:latin typeface="Comic Sans MS" panose="030F0702030302020204" pitchFamily="66" charset="0"/>
              </a:rPr>
              <a:t> to selection.</a:t>
            </a:r>
          </a:p>
          <a:p>
            <a:pPr marL="1028700" lvl="3" indent="-571500" algn="just">
              <a:buFont typeface="+mj-lt"/>
              <a:buAutoNum type="romanLcPeriod"/>
            </a:pPr>
            <a:r>
              <a:rPr lang="en-GB" sz="2600" dirty="0">
                <a:solidFill>
                  <a:srgbClr val="000099"/>
                </a:solidFill>
                <a:latin typeface="Comic Sans MS" panose="030F0702030302020204" pitchFamily="66" charset="0"/>
              </a:rPr>
              <a:t>To decide</a:t>
            </a:r>
            <a:r>
              <a:rPr lang="en-GB" sz="2600" dirty="0">
                <a:latin typeface="Comic Sans MS" panose="030F0702030302020204" pitchFamily="66" charset="0"/>
              </a:rPr>
              <a:t> the minimum effective </a:t>
            </a:r>
            <a:r>
              <a:rPr lang="en-GB" sz="2600" dirty="0">
                <a:solidFill>
                  <a:srgbClr val="000099"/>
                </a:solidFill>
                <a:latin typeface="Comic Sans MS" panose="030F0702030302020204" pitchFamily="66" charset="0"/>
              </a:rPr>
              <a:t>population size (Ne)</a:t>
            </a:r>
            <a:r>
              <a:rPr lang="en-GB" sz="2600" dirty="0">
                <a:latin typeface="Comic Sans MS" panose="030F0702030302020204" pitchFamily="66" charset="0"/>
              </a:rPr>
              <a:t>.</a:t>
            </a:r>
            <a:endParaRPr lang="en-GB" sz="2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01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08000"/>
                <a:ext cx="10515600" cy="5668963"/>
              </a:xfrm>
            </p:spPr>
            <p:txBody>
              <a:bodyPr/>
              <a:lstStyle/>
              <a:p>
                <a:pPr marL="457200" lvl="3" indent="0" algn="just">
                  <a:buNone/>
                </a:pPr>
                <a:r>
                  <a:rPr lang="en-GB" sz="2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Ne</a:t>
                </a:r>
                <a:r>
                  <a:rPr lang="en-GB" sz="26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600" dirty="0">
                    <a:latin typeface="Comic Sans MS" panose="030F0702030302020204" pitchFamily="66" charset="0"/>
                  </a:rPr>
                  <a:t>= </a:t>
                </a:r>
                <a:r>
                  <a:rPr lang="en-GB" sz="2600" dirty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Number of individuals that would give </a:t>
                </a:r>
                <a:r>
                  <a:rPr lang="en-GB" sz="26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rise the same </a:t>
                </a:r>
                <a:r>
                  <a:rPr lang="en-GB" sz="2600" dirty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rate of inbreeding in every generation</a:t>
                </a:r>
                <a:r>
                  <a:rPr lang="en-GB" sz="26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.</a:t>
                </a:r>
              </a:p>
              <a:p>
                <a:pPr marL="457200" lvl="3" indent="0" algn="just">
                  <a:buNone/>
                </a:pPr>
                <a:endParaRPr lang="en-GB" sz="2600" dirty="0">
                  <a:latin typeface="Comic Sans MS" panose="030F0702030302020204" pitchFamily="66" charset="0"/>
                </a:endParaRPr>
              </a:p>
              <a:p>
                <a:pPr marL="0" lvl="3" indent="0" algn="just">
                  <a:buNone/>
                </a:pPr>
                <a:r>
                  <a:rPr lang="en-GB" sz="26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𝑁𝑒</m:t>
                        </m:r>
                      </m:den>
                    </m:f>
                    <m:r>
                      <a:rPr lang="en-GB" sz="26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GB" sz="2600" i="1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GB" sz="2600" dirty="0">
                    <a:latin typeface="Comic Sans MS" panose="030F0702030302020204" pitchFamily="66" charset="0"/>
                  </a:rPr>
                  <a:t> or, </a:t>
                </a:r>
                <a:r>
                  <a:rPr lang="en-GB" sz="2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𝑆𝐷</m:t>
                        </m:r>
                      </m:num>
                      <m:den>
                        <m:r>
                          <a:rPr lang="en-GB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GB" sz="2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2600" dirty="0" smtClean="0"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𝑁𝑒</m:t>
                        </m:r>
                      </m:den>
                    </m:f>
                  </m:oMath>
                </a14:m>
                <a:r>
                  <a:rPr lang="en-GB" sz="2600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GB" sz="2600" dirty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GB" sz="2600" dirty="0">
                    <a:latin typeface="Comic Sans MS" panose="030F0702030302020204" pitchFamily="66" charset="0"/>
                  </a:rPr>
                  <a:t> </a:t>
                </a:r>
                <a:endParaRPr lang="en-GB" sz="2600" dirty="0" smtClean="0">
                  <a:latin typeface="Comic Sans MS" panose="030F0702030302020204" pitchFamily="66" charset="0"/>
                </a:endParaRPr>
              </a:p>
              <a:p>
                <a:pPr marL="0" lvl="3" indent="0" algn="just">
                  <a:buNone/>
                </a:pPr>
                <a:endParaRPr lang="en-GB" sz="2600" dirty="0" smtClean="0">
                  <a:latin typeface="Comic Sans MS" panose="030F0702030302020204" pitchFamily="66" charset="0"/>
                </a:endParaRPr>
              </a:p>
              <a:p>
                <a:pPr marL="0" lvl="3" indent="0" algn="just">
                  <a:buNone/>
                </a:pPr>
                <a:r>
                  <a:rPr lang="en-GB" sz="2600" dirty="0">
                    <a:latin typeface="Comic Sans MS" panose="030F0702030302020204" pitchFamily="66" charset="0"/>
                  </a:rPr>
                  <a:t>	</a:t>
                </a:r>
                <a:r>
                  <a:rPr lang="en-GB" sz="2600" dirty="0" smtClean="0">
                    <a:latin typeface="Comic Sans MS" panose="030F0702030302020204" pitchFamily="66" charset="0"/>
                  </a:rPr>
                  <a:t>Where, </a:t>
                </a:r>
                <a:r>
                  <a:rPr lang="en-GB" sz="2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2600" dirty="0" smtClean="0">
                    <a:latin typeface="Comic Sans MS" panose="030F0702030302020204" pitchFamily="66" charset="0"/>
                  </a:rPr>
                  <a:t> = no. of sires and </a:t>
                </a:r>
                <a:r>
                  <a:rPr lang="en-GB" sz="2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</a:t>
                </a:r>
                <a:r>
                  <a:rPr lang="en-GB" sz="2600" dirty="0" smtClean="0">
                    <a:latin typeface="Comic Sans MS" panose="030F0702030302020204" pitchFamily="66" charset="0"/>
                  </a:rPr>
                  <a:t> = no. of dams</a:t>
                </a:r>
              </a:p>
              <a:p>
                <a:pPr marL="0" lvl="3" indent="0" algn="just">
                  <a:buNone/>
                </a:pPr>
                <a:endParaRPr lang="en-GB" sz="2600" dirty="0">
                  <a:latin typeface="Comic Sans MS" panose="030F0702030302020204" pitchFamily="66" charset="0"/>
                </a:endParaRPr>
              </a:p>
              <a:p>
                <a:pPr marL="457200" lvl="3" indent="-457200" algn="just"/>
                <a:r>
                  <a:rPr lang="en-GB" sz="2600" dirty="0">
                    <a:latin typeface="Comic Sans MS" panose="030F0702030302020204" pitchFamily="66" charset="0"/>
                  </a:rPr>
                  <a:t>The increase in inbreeding per </a:t>
                </a:r>
                <a:r>
                  <a:rPr lang="en-GB" sz="2600" dirty="0" smtClean="0">
                    <a:latin typeface="Comic Sans MS" panose="030F0702030302020204" pitchFamily="66" charset="0"/>
                  </a:rPr>
                  <a:t>generation </a:t>
                </a:r>
                <a:r>
                  <a:rPr lang="en-GB" sz="2600" dirty="0">
                    <a:latin typeface="Comic Sans MS" panose="030F0702030302020204" pitchFamily="66" charset="0"/>
                  </a:rPr>
                  <a:t>is about ∆F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𝑁𝑒𝑡</m:t>
                        </m:r>
                      </m:den>
                    </m:f>
                    <m:r>
                      <a:rPr lang="en-GB" sz="2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600" b="0" dirty="0" smtClean="0">
                    <a:latin typeface="Comic Sans MS" panose="030F0702030302020204" pitchFamily="66" charset="0"/>
                  </a:rPr>
                  <a:t>  </a:t>
                </a:r>
              </a:p>
              <a:p>
                <a:pPr marL="0" lvl="3" indent="0" algn="just">
                  <a:buNone/>
                </a:pPr>
                <a:endParaRPr lang="en-GB" sz="2600" b="0" dirty="0" smtClean="0">
                  <a:latin typeface="Comic Sans MS" panose="030F0702030302020204" pitchFamily="66" charset="0"/>
                </a:endParaRPr>
              </a:p>
              <a:p>
                <a:pPr marL="457200" lvl="3" indent="-457200" algn="just"/>
                <a:r>
                  <a:rPr lang="en-GB" sz="2600" dirty="0" smtClean="0">
                    <a:latin typeface="Comic Sans MS" panose="030F0702030302020204" pitchFamily="66" charset="0"/>
                  </a:rPr>
                  <a:t>Where ‘t’ is the generation interval in terms of year.</a:t>
                </a:r>
              </a:p>
              <a:p>
                <a:pPr marL="0" lvl="3" indent="0" algn="just">
                  <a:buNone/>
                </a:pPr>
                <a:endParaRPr lang="en-GB" sz="2600" dirty="0" smtClean="0">
                  <a:latin typeface="Comic Sans MS" panose="030F0702030302020204" pitchFamily="66" charset="0"/>
                </a:endParaRPr>
              </a:p>
              <a:p>
                <a:pPr marL="457200" lvl="3" indent="-457200" algn="just"/>
                <a:r>
                  <a:rPr lang="en-GB" sz="2600" b="0" dirty="0" smtClean="0">
                    <a:latin typeface="Comic Sans MS" panose="030F0702030302020204" pitchFamily="66" charset="0"/>
                  </a:rPr>
                  <a:t>It is suggested that there should be </a:t>
                </a:r>
                <a:r>
                  <a:rPr lang="en-GB" sz="2600" b="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sufficient Ne</a:t>
                </a:r>
                <a:r>
                  <a:rPr lang="en-GB" sz="2600" b="0" dirty="0" smtClean="0">
                    <a:latin typeface="Comic Sans MS" panose="030F0702030302020204" pitchFamily="66" charset="0"/>
                  </a:rPr>
                  <a:t> to reduce inbreeding, </a:t>
                </a:r>
                <a:r>
                  <a:rPr lang="en-GB" sz="2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∆</a:t>
                </a:r>
                <a:r>
                  <a:rPr lang="en-GB" sz="2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</a:t>
                </a:r>
                <a:r>
                  <a:rPr lang="en-GB" sz="2600" dirty="0" smtClean="0">
                    <a:latin typeface="Comic Sans MS" panose="030F0702030302020204" pitchFamily="66" charset="0"/>
                  </a:rPr>
                  <a:t>, less than </a:t>
                </a:r>
                <a:r>
                  <a:rPr lang="en-GB" sz="2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1% per year</a:t>
                </a:r>
                <a:r>
                  <a:rPr lang="en-GB" sz="2600" dirty="0" smtClean="0">
                    <a:latin typeface="Comic Sans MS" panose="030F0702030302020204" pitchFamily="66" charset="0"/>
                  </a:rPr>
                  <a:t>.</a:t>
                </a:r>
                <a:endParaRPr lang="en-GB" sz="2600" b="0" dirty="0" smtClean="0">
                  <a:latin typeface="Comic Sans MS" panose="030F0702030302020204" pitchFamily="66" charset="0"/>
                </a:endParaRPr>
              </a:p>
              <a:p>
                <a:pPr marL="0" lvl="3" indent="0" algn="just">
                  <a:buNone/>
                </a:pPr>
                <a:endParaRPr lang="en-IN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08000"/>
                <a:ext cx="10515600" cy="5668963"/>
              </a:xfrm>
              <a:blipFill>
                <a:blip r:embed="rId2"/>
                <a:stretch>
                  <a:fillRect l="-928" t="-1613" r="-986" b="-268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02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612"/>
            <a:ext cx="10515600" cy="404132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rPr>
              <a:t>Criteria </a:t>
            </a:r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rPr>
              <a:t>or Basis of Selection</a:t>
            </a:r>
            <a:endParaRPr lang="en-IN" sz="3600" b="1" dirty="0">
              <a:solidFill>
                <a:srgbClr val="FF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371"/>
            <a:ext cx="10515600" cy="55880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Breeding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value</a:t>
            </a:r>
            <a:r>
              <a:rPr lang="en-GB" sz="2400" dirty="0">
                <a:latin typeface="Comic Sans MS" panose="030F0702030302020204" pitchFamily="66" charset="0"/>
              </a:rPr>
              <a:t> is the only 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criteria of </a:t>
            </a: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selection.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Value associated with the genes carried by an individual is the B.V.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The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sources of information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 based on which the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breeding value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 of an individual is estimated are called as the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basis of selection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 or aids to selection or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criteria of selection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Breeding 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value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of an individual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is estimated either from </a:t>
            </a:r>
            <a:r>
              <a:rPr lang="en-GB" sz="2400" dirty="0">
                <a:latin typeface="Comic Sans MS" panose="030F0702030302020204" pitchFamily="66" charset="0"/>
              </a:rPr>
              <a:t>the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phenotypic value</a:t>
            </a:r>
            <a:r>
              <a:rPr lang="en-GB" sz="2400" dirty="0">
                <a:latin typeface="Comic Sans MS" panose="030F0702030302020204" pitchFamily="66" charset="0"/>
              </a:rPr>
              <a:t> of the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individual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itself or from </a:t>
            </a:r>
            <a:r>
              <a:rPr lang="en-GB" sz="2400" dirty="0">
                <a:latin typeface="Comic Sans MS" panose="030F0702030302020204" pitchFamily="66" charset="0"/>
              </a:rPr>
              <a:t>the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phenotypic value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of 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its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relatives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2400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Information from relatives</a:t>
            </a:r>
            <a:r>
              <a:rPr lang="en-GB" sz="2400" dirty="0" smtClean="0">
                <a:latin typeface="Comic Sans MS" panose="030F0702030302020204" pitchFamily="66" charset="0"/>
              </a:rPr>
              <a:t> is 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very important</a:t>
            </a:r>
            <a:r>
              <a:rPr lang="en-GB" sz="2400" dirty="0" smtClean="0">
                <a:latin typeface="Comic Sans MS" panose="030F0702030302020204" pitchFamily="66" charset="0"/>
              </a:rPr>
              <a:t> to </a:t>
            </a: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estimate the breeding value</a:t>
            </a:r>
            <a:r>
              <a:rPr lang="en-GB" sz="2400" dirty="0" smtClean="0">
                <a:latin typeface="Comic Sans MS" panose="030F0702030302020204" pitchFamily="66" charset="0"/>
              </a:rPr>
              <a:t> of an </a:t>
            </a:r>
            <a:r>
              <a:rPr lang="en-GB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individual.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2400" dirty="0" smtClean="0">
                <a:latin typeface="Comic Sans MS" panose="030F0702030302020204" pitchFamily="66" charset="0"/>
              </a:rPr>
              <a:t>Because there are </a:t>
            </a:r>
            <a:r>
              <a:rPr lang="en-GB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certain percentage of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genes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which are </a:t>
            </a:r>
            <a:r>
              <a:rPr lang="en-GB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common between individual and its relatives</a:t>
            </a:r>
            <a:r>
              <a:rPr lang="en-GB" sz="2400" dirty="0" smtClean="0">
                <a:latin typeface="Comic Sans MS" panose="030F0702030302020204" pitchFamily="66" charset="0"/>
              </a:rPr>
              <a:t> due to 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common ancestry</a:t>
            </a:r>
            <a:r>
              <a:rPr lang="en-GB" sz="2400" dirty="0" smtClean="0">
                <a:latin typeface="Comic Sans MS" panose="030F0702030302020204" pitchFamily="66" charset="0"/>
              </a:rPr>
              <a:t>. 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algn="just"/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2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285"/>
            <a:ext cx="10515600" cy="5886677"/>
          </a:xfrm>
        </p:spPr>
        <p:txBody>
          <a:bodyPr/>
          <a:lstStyle/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Use of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information from relatives</a:t>
            </a:r>
            <a:r>
              <a:rPr lang="en-GB" dirty="0" smtClean="0">
                <a:latin typeface="Comic Sans MS" panose="030F0702030302020204" pitchFamily="66" charset="0"/>
              </a:rPr>
              <a:t> is very  important to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estimate the breeding value</a:t>
            </a:r>
            <a:r>
              <a:rPr lang="en-GB" dirty="0" smtClean="0">
                <a:latin typeface="Comic Sans MS" panose="030F0702030302020204" pitchFamily="66" charset="0"/>
              </a:rPr>
              <a:t> of the individual under </a:t>
            </a:r>
            <a:r>
              <a:rPr lang="en-GB" dirty="0">
                <a:latin typeface="Comic Sans MS" panose="030F0702030302020204" pitchFamily="66" charset="0"/>
              </a:rPr>
              <a:t>the following conditions: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571500" indent="-571500" algn="just">
              <a:spcAft>
                <a:spcPts val="400"/>
              </a:spcAft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When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individual selection is not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possible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</a:p>
          <a:p>
            <a:pPr marL="1028700" lvl="1" indent="-571500" algn="just">
              <a:spcBef>
                <a:spcPts val="1000"/>
              </a:spcBef>
              <a:spcAft>
                <a:spcPts val="400"/>
              </a:spcAft>
              <a:buFont typeface="+mj-lt"/>
              <a:buAutoNum type="alphaLcPeriod"/>
            </a:pP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Sex-limited traits</a:t>
            </a:r>
            <a:r>
              <a:rPr lang="en-GB" dirty="0">
                <a:latin typeface="Comic Sans MS" panose="030F0702030302020204" pitchFamily="66" charset="0"/>
              </a:rPr>
              <a:t> – milk production, egg production</a:t>
            </a:r>
          </a:p>
          <a:p>
            <a:pPr marL="1028700" lvl="1" indent="-571500" algn="just">
              <a:spcBef>
                <a:spcPts val="1000"/>
              </a:spcBef>
              <a:spcAft>
                <a:spcPts val="400"/>
              </a:spcAft>
              <a:buFont typeface="+mj-lt"/>
              <a:buAutoNum type="alphaLcPeriod"/>
            </a:pP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Traits can not be measured</a:t>
            </a:r>
            <a:r>
              <a:rPr lang="en-GB" dirty="0">
                <a:latin typeface="Comic Sans MS" panose="030F0702030302020204" pitchFamily="66" charset="0"/>
              </a:rPr>
              <a:t> in living animals – slaughter traits</a:t>
            </a:r>
          </a:p>
          <a:p>
            <a:pPr marL="571500" indent="-571500" algn="just">
              <a:spcAft>
                <a:spcPts val="400"/>
              </a:spcAft>
              <a:buFont typeface="+mj-lt"/>
              <a:buAutoNum type="romanLcPeriod"/>
            </a:pPr>
            <a:r>
              <a:rPr lang="en-GB" dirty="0">
                <a:latin typeface="Comic Sans MS" panose="030F0702030302020204" pitchFamily="66" charset="0"/>
              </a:rPr>
              <a:t>When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selection</a:t>
            </a:r>
            <a:r>
              <a:rPr lang="en-GB" dirty="0">
                <a:latin typeface="Comic Sans MS" panose="030F0702030302020204" pitchFamily="66" charset="0"/>
              </a:rPr>
              <a:t> is required at the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earlier age</a:t>
            </a:r>
            <a:r>
              <a:rPr lang="en-GB" dirty="0">
                <a:latin typeface="Comic Sans MS" panose="030F0702030302020204" pitchFamily="66" charset="0"/>
              </a:rPr>
              <a:t> but the 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trait is expressed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later in life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pPr marL="571500" indent="-571500" algn="just">
              <a:spcAft>
                <a:spcPts val="400"/>
              </a:spcAft>
              <a:buFont typeface="+mj-lt"/>
              <a:buAutoNum type="romanLcPeriod"/>
            </a:pPr>
            <a:r>
              <a:rPr lang="en-GB" dirty="0">
                <a:latin typeface="Comic Sans MS" panose="030F0702030302020204" pitchFamily="66" charset="0"/>
              </a:rPr>
              <a:t>When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of the trait under selection is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low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spcAft>
                <a:spcPts val="4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breeding value so obtained is known as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estimated breeding value (EBV)</a:t>
            </a:r>
            <a:r>
              <a:rPr lang="en-GB" dirty="0" smtClean="0">
                <a:latin typeface="Comic Sans MS" panose="030F0702030302020204" pitchFamily="66" charset="0"/>
              </a:rPr>
              <a:t> 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probable breeding value (PBV)</a:t>
            </a:r>
            <a:r>
              <a:rPr lang="en-GB" dirty="0" smtClean="0">
                <a:latin typeface="Comic Sans MS" panose="030F0702030302020204" pitchFamily="66" charset="0"/>
              </a:rPr>
              <a:t> or </a:t>
            </a:r>
            <a:r>
              <a:rPr lang="en-GB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predicted breeding value.</a:t>
            </a:r>
            <a:endParaRPr lang="en-IN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3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2418</Words>
  <Application>Microsoft Office PowerPoint</Application>
  <PresentationFormat>Widescreen</PresentationFormat>
  <Paragraphs>717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Aharoni</vt:lpstr>
      <vt:lpstr>Arial</vt:lpstr>
      <vt:lpstr>Calibri</vt:lpstr>
      <vt:lpstr>Calibri Light</vt:lpstr>
      <vt:lpstr>Cambria Math</vt:lpstr>
      <vt:lpstr>Comic Sans MS</vt:lpstr>
      <vt:lpstr>Wingdings</vt:lpstr>
      <vt:lpstr>Office Theme</vt:lpstr>
      <vt:lpstr>PowerPoint Presentation</vt:lpstr>
      <vt:lpstr>Introduction to selection</vt:lpstr>
      <vt:lpstr>PowerPoint Presentation</vt:lpstr>
      <vt:lpstr>Selection of farm animals</vt:lpstr>
      <vt:lpstr>PowerPoint Presentation</vt:lpstr>
      <vt:lpstr>PowerPoint Presentation</vt:lpstr>
      <vt:lpstr>PowerPoint Presentation</vt:lpstr>
      <vt:lpstr>Criteria or Basis of Selection</vt:lpstr>
      <vt:lpstr>PowerPoint Presentation</vt:lpstr>
      <vt:lpstr>Basis of Selection</vt:lpstr>
      <vt:lpstr>1. Individual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Pedigree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Family selection</vt:lpstr>
      <vt:lpstr>PowerPoint Presentation</vt:lpstr>
      <vt:lpstr>PowerPoint Presentation</vt:lpstr>
      <vt:lpstr>PowerPoint Presentation</vt:lpstr>
      <vt:lpstr>PowerPoint Presentation</vt:lpstr>
      <vt:lpstr>4. Progeny Testing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&amp; its Basis</dc:title>
  <dc:creator>Dr K G Mandal</dc:creator>
  <cp:lastModifiedBy>Dr K G Mandal</cp:lastModifiedBy>
  <cp:revision>184</cp:revision>
  <dcterms:created xsi:type="dcterms:W3CDTF">2021-05-27T05:22:26Z</dcterms:created>
  <dcterms:modified xsi:type="dcterms:W3CDTF">2021-06-10T06:58:26Z</dcterms:modified>
</cp:coreProperties>
</file>