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6" r:id="rId1"/>
  </p:sldMasterIdLst>
  <p:notesMasterIdLst>
    <p:notesMasterId r:id="rId50"/>
  </p:notesMasterIdLst>
  <p:handoutMasterIdLst>
    <p:handoutMasterId r:id="rId51"/>
  </p:handoutMasterIdLst>
  <p:sldIdLst>
    <p:sldId id="331" r:id="rId2"/>
    <p:sldId id="285" r:id="rId3"/>
    <p:sldId id="286" r:id="rId4"/>
    <p:sldId id="287" r:id="rId5"/>
    <p:sldId id="288" r:id="rId6"/>
    <p:sldId id="289" r:id="rId7"/>
    <p:sldId id="290" r:id="rId8"/>
    <p:sldId id="291" r:id="rId9"/>
    <p:sldId id="292" r:id="rId10"/>
    <p:sldId id="293" r:id="rId11"/>
    <p:sldId id="294" r:id="rId12"/>
    <p:sldId id="295" r:id="rId13"/>
    <p:sldId id="296" r:id="rId14"/>
    <p:sldId id="297" r:id="rId15"/>
    <p:sldId id="298" r:id="rId16"/>
    <p:sldId id="299" r:id="rId17"/>
    <p:sldId id="300" r:id="rId18"/>
    <p:sldId id="301" r:id="rId19"/>
    <p:sldId id="302" r:id="rId20"/>
    <p:sldId id="303" r:id="rId21"/>
    <p:sldId id="304" r:id="rId22"/>
    <p:sldId id="305" r:id="rId23"/>
    <p:sldId id="306" r:id="rId24"/>
    <p:sldId id="307" r:id="rId25"/>
    <p:sldId id="308" r:id="rId26"/>
    <p:sldId id="309" r:id="rId27"/>
    <p:sldId id="310" r:id="rId28"/>
    <p:sldId id="311" r:id="rId29"/>
    <p:sldId id="312" r:id="rId30"/>
    <p:sldId id="313" r:id="rId31"/>
    <p:sldId id="314" r:id="rId32"/>
    <p:sldId id="315" r:id="rId33"/>
    <p:sldId id="316" r:id="rId34"/>
    <p:sldId id="317" r:id="rId35"/>
    <p:sldId id="318" r:id="rId36"/>
    <p:sldId id="319" r:id="rId37"/>
    <p:sldId id="320" r:id="rId38"/>
    <p:sldId id="321" r:id="rId39"/>
    <p:sldId id="322" r:id="rId40"/>
    <p:sldId id="323" r:id="rId41"/>
    <p:sldId id="324" r:id="rId42"/>
    <p:sldId id="325" r:id="rId43"/>
    <p:sldId id="326" r:id="rId44"/>
    <p:sldId id="327" r:id="rId45"/>
    <p:sldId id="328" r:id="rId46"/>
    <p:sldId id="329" r:id="rId47"/>
    <p:sldId id="330" r:id="rId48"/>
    <p:sldId id="332" r:id="rId49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2205" autoAdjust="0"/>
    <p:restoredTop sz="86427" autoAdjust="0"/>
  </p:normalViewPr>
  <p:slideViewPr>
    <p:cSldViewPr>
      <p:cViewPr>
        <p:scale>
          <a:sx n="107" d="100"/>
          <a:sy n="107" d="100"/>
        </p:scale>
        <p:origin x="-1734" y="-16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notesMaster" Target="notesMasters/notesMaster1.xml"/><Relationship Id="rId55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54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8" Type="http://schemas.openxmlformats.org/officeDocument/2006/relationships/slide" Target="slides/slide7.xml"/><Relationship Id="rId51" Type="http://schemas.openxmlformats.org/officeDocument/2006/relationships/handoutMaster" Target="handoutMasters/handoutMaster1.xml"/><Relationship Id="rId3" Type="http://schemas.openxmlformats.org/officeDocument/2006/relationships/slide" Target="slides/slide2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95DFE451-AF16-4EC6-8FB4-7486BCE1B786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C781BDBA-9E59-4238-A09D-7432336A337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8886326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D49C381F-E75F-4EF9-95DC-2DFDCFD6A6C5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414463" y="1162050"/>
            <a:ext cx="4181475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73892"/>
            <a:ext cx="5608320" cy="3660458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B3C22391-F062-4485-B1BA-127C2904BA5D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481216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t>1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10293876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EA14094-1F9B-4F2C-8270-AFEF0F33D042}" type="slidenum">
              <a:rPr lang="en-US" smtClean="0"/>
              <a:pPr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822299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t>10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53364647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t>26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7554890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t>35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5918964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t>48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16423249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942416" y="2514601"/>
            <a:ext cx="6600451" cy="2262781"/>
          </a:xfrm>
        </p:spPr>
        <p:txBody>
          <a:bodyPr anchor="b">
            <a:normAutofit/>
          </a:bodyPr>
          <a:lstStyle>
            <a:lvl1pPr>
              <a:defRPr sz="54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942416" y="4777380"/>
            <a:ext cx="6600451" cy="1126283"/>
          </a:xfrm>
        </p:spPr>
        <p:txBody>
          <a:bodyPr anchor="t"/>
          <a:lstStyle>
            <a:lvl1pPr marL="0" indent="0" algn="l">
              <a:buNone/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8"/>
          <p:cNvSpPr/>
          <p:nvPr/>
        </p:nvSpPr>
        <p:spPr bwMode="auto">
          <a:xfrm>
            <a:off x="-31719" y="4321158"/>
            <a:ext cx="1395473" cy="781781"/>
          </a:xfrm>
          <a:custGeom>
            <a:avLst/>
            <a:gdLst/>
            <a:ahLst/>
            <a:cxnLst/>
            <a:rect l="l" t="t" r="r" b="b"/>
            <a:pathLst>
              <a:path w="8042" h="10000">
                <a:moveTo>
                  <a:pt x="5799" y="10000"/>
                </a:moveTo>
                <a:cubicBezTo>
                  <a:pt x="5880" y="10000"/>
                  <a:pt x="5934" y="9940"/>
                  <a:pt x="5961" y="9880"/>
                </a:cubicBezTo>
                <a:cubicBezTo>
                  <a:pt x="5961" y="9820"/>
                  <a:pt x="5988" y="9820"/>
                  <a:pt x="5988" y="9820"/>
                </a:cubicBezTo>
                <a:lnTo>
                  <a:pt x="8042" y="5260"/>
                </a:lnTo>
                <a:cubicBezTo>
                  <a:pt x="8096" y="5140"/>
                  <a:pt x="8096" y="4901"/>
                  <a:pt x="8042" y="4721"/>
                </a:cubicBezTo>
                <a:lnTo>
                  <a:pt x="5988" y="221"/>
                </a:lnTo>
                <a:cubicBezTo>
                  <a:pt x="5988" y="160"/>
                  <a:pt x="5961" y="160"/>
                  <a:pt x="5961" y="160"/>
                </a:cubicBezTo>
                <a:cubicBezTo>
                  <a:pt x="5934" y="101"/>
                  <a:pt x="5880" y="41"/>
                  <a:pt x="5799" y="41"/>
                </a:cubicBezTo>
                <a:lnTo>
                  <a:pt x="18" y="0"/>
                </a:lnTo>
                <a:cubicBezTo>
                  <a:pt x="12" y="3330"/>
                  <a:pt x="6" y="6661"/>
                  <a:pt x="0" y="9991"/>
                </a:cubicBezTo>
                <a:lnTo>
                  <a:pt x="5799" y="10000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23334" y="4529541"/>
            <a:ext cx="584978" cy="365125"/>
          </a:xfrm>
        </p:spPr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16073309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45201" y="624110"/>
            <a:ext cx="6589199" cy="128089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42415" y="2133600"/>
            <a:ext cx="6591985" cy="3777622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58" y="711194"/>
            <a:ext cx="1358356" cy="50800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5009922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42415" y="2074562"/>
            <a:ext cx="6591985" cy="146880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942415" y="3581400"/>
            <a:ext cx="6591985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58" y="3166527"/>
            <a:ext cx="1358356" cy="50800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11228" y="3244140"/>
            <a:ext cx="584978" cy="365125"/>
          </a:xfrm>
        </p:spPr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45010046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942416" y="2136706"/>
            <a:ext cx="3197531" cy="3767397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337307" y="2136706"/>
            <a:ext cx="3197093" cy="3767397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58" y="711194"/>
            <a:ext cx="1358356" cy="50800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0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11228" y="787783"/>
            <a:ext cx="584978" cy="365125"/>
          </a:xfrm>
        </p:spPr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9168757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65352" y="2226626"/>
            <a:ext cx="2874596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942415" y="2802888"/>
            <a:ext cx="3197532" cy="3105703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656154" y="2223398"/>
            <a:ext cx="2873239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333715" y="2799660"/>
            <a:ext cx="3195680" cy="3105703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58" y="711194"/>
            <a:ext cx="1358356" cy="50800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2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11228" y="787783"/>
            <a:ext cx="584978" cy="365125"/>
          </a:xfrm>
        </p:spPr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96445442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45200" y="624110"/>
            <a:ext cx="6589200" cy="128089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8" name="Freeform 11"/>
          <p:cNvSpPr/>
          <p:nvPr/>
        </p:nvSpPr>
        <p:spPr bwMode="auto">
          <a:xfrm flipV="1">
            <a:off x="58" y="711194"/>
            <a:ext cx="1358356" cy="50800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1312117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Freeform 11"/>
          <p:cNvSpPr/>
          <p:nvPr/>
        </p:nvSpPr>
        <p:spPr bwMode="auto">
          <a:xfrm flipV="1">
            <a:off x="58" y="711194"/>
            <a:ext cx="1358356" cy="50800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6579349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42415" y="446088"/>
            <a:ext cx="2629584" cy="976312"/>
          </a:xfrm>
        </p:spPr>
        <p:txBody>
          <a:bodyPr anchor="b"/>
          <a:lstStyle>
            <a:lvl1pPr algn="l">
              <a:defRPr sz="20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43494" y="446089"/>
            <a:ext cx="3790906" cy="5414963"/>
          </a:xfrm>
        </p:spPr>
        <p:txBody>
          <a:bodyPr anchor="ctr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942415" y="1598613"/>
            <a:ext cx="2629584" cy="426243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58" y="711194"/>
            <a:ext cx="1358356" cy="50800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388738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42415" y="4800600"/>
            <a:ext cx="6591985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942415" y="634965"/>
            <a:ext cx="6591985" cy="3854970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942415" y="5367338"/>
            <a:ext cx="6591985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58" y="4910660"/>
            <a:ext cx="1358356" cy="50800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11228" y="4983088"/>
            <a:ext cx="584978" cy="365125"/>
          </a:xfrm>
        </p:spPr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2148843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42415" y="609600"/>
            <a:ext cx="6591985" cy="311704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942415" y="4354046"/>
            <a:ext cx="6591985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58" y="3166527"/>
            <a:ext cx="1358356" cy="50800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11228" y="3244140"/>
            <a:ext cx="584978" cy="365125"/>
          </a:xfrm>
        </p:spPr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86667250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188123" y="609600"/>
            <a:ext cx="6109587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415972" y="3505200"/>
            <a:ext cx="5653888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942415" y="4354046"/>
            <a:ext cx="6591985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9" name="Freeform 11"/>
          <p:cNvSpPr/>
          <p:nvPr/>
        </p:nvSpPr>
        <p:spPr bwMode="auto">
          <a:xfrm flipV="1">
            <a:off x="58" y="3166527"/>
            <a:ext cx="1358356" cy="50800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11228" y="3244140"/>
            <a:ext cx="584978" cy="365125"/>
          </a:xfrm>
        </p:spPr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  <p:sp>
        <p:nvSpPr>
          <p:cNvPr id="14" name="TextBox 13"/>
          <p:cNvSpPr txBox="1"/>
          <p:nvPr/>
        </p:nvSpPr>
        <p:spPr>
          <a:xfrm>
            <a:off x="1808316" y="648005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8169533" y="2905306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44890476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42415" y="2438401"/>
            <a:ext cx="6591985" cy="2724845"/>
          </a:xfrm>
        </p:spPr>
        <p:txBody>
          <a:bodyPr anchor="b">
            <a:normAutofit/>
          </a:bodyPr>
          <a:lstStyle>
            <a:lvl1pPr algn="l">
              <a:defRPr sz="4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942415" y="5181600"/>
            <a:ext cx="6591985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58" y="4910660"/>
            <a:ext cx="1358356" cy="50800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11228" y="4983088"/>
            <a:ext cx="584978" cy="365125"/>
          </a:xfrm>
        </p:spPr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11791541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itle 1"/>
          <p:cNvSpPr>
            <a:spLocks noGrp="1"/>
          </p:cNvSpPr>
          <p:nvPr>
            <p:ph type="title"/>
          </p:nvPr>
        </p:nvSpPr>
        <p:spPr>
          <a:xfrm>
            <a:off x="2188123" y="609600"/>
            <a:ext cx="6109587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942415" y="4343400"/>
            <a:ext cx="6688292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942415" y="5181600"/>
            <a:ext cx="6688292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20" name="Freeform 11"/>
          <p:cNvSpPr/>
          <p:nvPr/>
        </p:nvSpPr>
        <p:spPr bwMode="auto">
          <a:xfrm flipV="1">
            <a:off x="58" y="4910660"/>
            <a:ext cx="1358356" cy="50800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11228" y="4983088"/>
            <a:ext cx="584978" cy="365125"/>
          </a:xfrm>
        </p:spPr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  <p:sp>
        <p:nvSpPr>
          <p:cNvPr id="11" name="TextBox 10"/>
          <p:cNvSpPr txBox="1"/>
          <p:nvPr/>
        </p:nvSpPr>
        <p:spPr>
          <a:xfrm>
            <a:off x="1808316" y="648005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8169533" y="2905306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45459890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42416" y="627407"/>
            <a:ext cx="6591984" cy="2880020"/>
          </a:xfrm>
        </p:spPr>
        <p:txBody>
          <a:bodyPr anchor="ctr">
            <a:normAutofit/>
          </a:bodyPr>
          <a:lstStyle>
            <a:lvl1pPr algn="l">
              <a:defRPr sz="4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942415" y="4343400"/>
            <a:ext cx="6591985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942415" y="5181600"/>
            <a:ext cx="6591985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58" y="4910660"/>
            <a:ext cx="1358356" cy="50800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11228" y="4983088"/>
            <a:ext cx="584978" cy="365125"/>
          </a:xfrm>
        </p:spPr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6455856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58" y="711194"/>
            <a:ext cx="1358356" cy="50800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88304488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78535" y="627406"/>
            <a:ext cx="1656132" cy="5283817"/>
          </a:xfrm>
        </p:spPr>
        <p:txBody>
          <a:bodyPr vert="eaVert" anchor="ctr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942416" y="627406"/>
            <a:ext cx="4716348" cy="5283817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58" y="711194"/>
            <a:ext cx="1358356" cy="50800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7446444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6" name="Group 35"/>
          <p:cNvGrpSpPr/>
          <p:nvPr/>
        </p:nvGrpSpPr>
        <p:grpSpPr>
          <a:xfrm>
            <a:off x="1" y="228600"/>
            <a:ext cx="1981200" cy="6638628"/>
            <a:chOff x="2487613" y="285750"/>
            <a:chExt cx="2428875" cy="5654676"/>
          </a:xfrm>
        </p:grpSpPr>
        <p:sp>
          <p:nvSpPr>
            <p:cNvPr id="37" name="Freeform 11"/>
            <p:cNvSpPr/>
            <p:nvPr/>
          </p:nvSpPr>
          <p:spPr bwMode="auto">
            <a:xfrm>
              <a:off x="2487613" y="2284413"/>
              <a:ext cx="85725" cy="533400"/>
            </a:xfrm>
            <a:custGeom>
              <a:avLst/>
              <a:gdLst/>
              <a:ahLst/>
              <a:cxnLst/>
              <a:rect l="0" t="0" r="r" b="b"/>
              <a:pathLst>
                <a:path w="22" h="136">
                  <a:moveTo>
                    <a:pt x="22" y="136"/>
                  </a:moveTo>
                  <a:cubicBezTo>
                    <a:pt x="20" y="117"/>
                    <a:pt x="19" y="99"/>
                    <a:pt x="17" y="80"/>
                  </a:cubicBezTo>
                  <a:cubicBezTo>
                    <a:pt x="11" y="54"/>
                    <a:pt x="6" y="27"/>
                    <a:pt x="0" y="0"/>
                  </a:cubicBezTo>
                  <a:cubicBezTo>
                    <a:pt x="0" y="35"/>
                    <a:pt x="0" y="35"/>
                    <a:pt x="0" y="35"/>
                  </a:cubicBezTo>
                  <a:cubicBezTo>
                    <a:pt x="6" y="64"/>
                    <a:pt x="13" y="94"/>
                    <a:pt x="20" y="124"/>
                  </a:cubicBezTo>
                  <a:cubicBezTo>
                    <a:pt x="20" y="128"/>
                    <a:pt x="21" y="132"/>
                    <a:pt x="22" y="136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8" name="Freeform 12"/>
            <p:cNvSpPr/>
            <p:nvPr/>
          </p:nvSpPr>
          <p:spPr bwMode="auto">
            <a:xfrm>
              <a:off x="2597151" y="2779713"/>
              <a:ext cx="550863" cy="1978025"/>
            </a:xfrm>
            <a:custGeom>
              <a:avLst/>
              <a:gdLst/>
              <a:ahLst/>
              <a:cxnLst/>
              <a:rect l="0" t="0" r="r" b="b"/>
              <a:pathLst>
                <a:path w="140" h="504">
                  <a:moveTo>
                    <a:pt x="86" y="350"/>
                  </a:moveTo>
                  <a:cubicBezTo>
                    <a:pt x="103" y="402"/>
                    <a:pt x="120" y="453"/>
                    <a:pt x="139" y="504"/>
                  </a:cubicBezTo>
                  <a:cubicBezTo>
                    <a:pt x="139" y="495"/>
                    <a:pt x="139" y="487"/>
                    <a:pt x="140" y="478"/>
                  </a:cubicBezTo>
                  <a:cubicBezTo>
                    <a:pt x="124" y="435"/>
                    <a:pt x="109" y="391"/>
                    <a:pt x="95" y="347"/>
                  </a:cubicBezTo>
                  <a:cubicBezTo>
                    <a:pt x="58" y="233"/>
                    <a:pt x="27" y="117"/>
                    <a:pt x="0" y="0"/>
                  </a:cubicBezTo>
                  <a:cubicBezTo>
                    <a:pt x="2" y="20"/>
                    <a:pt x="4" y="41"/>
                    <a:pt x="6" y="61"/>
                  </a:cubicBezTo>
                  <a:cubicBezTo>
                    <a:pt x="30" y="158"/>
                    <a:pt x="56" y="255"/>
                    <a:pt x="86" y="35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9" name="Freeform 13"/>
            <p:cNvSpPr/>
            <p:nvPr/>
          </p:nvSpPr>
          <p:spPr bwMode="auto">
            <a:xfrm>
              <a:off x="3175001" y="4730750"/>
              <a:ext cx="519113" cy="1209675"/>
            </a:xfrm>
            <a:custGeom>
              <a:avLst/>
              <a:gdLst/>
              <a:ahLst/>
              <a:cxnLst/>
              <a:rect l="0" t="0" r="r" b="b"/>
              <a:pathLst>
                <a:path w="132" h="308">
                  <a:moveTo>
                    <a:pt x="8" y="22"/>
                  </a:moveTo>
                  <a:cubicBezTo>
                    <a:pt x="5" y="15"/>
                    <a:pt x="2" y="8"/>
                    <a:pt x="0" y="0"/>
                  </a:cubicBezTo>
                  <a:cubicBezTo>
                    <a:pt x="0" y="10"/>
                    <a:pt x="0" y="19"/>
                    <a:pt x="0" y="29"/>
                  </a:cubicBezTo>
                  <a:cubicBezTo>
                    <a:pt x="21" y="85"/>
                    <a:pt x="44" y="140"/>
                    <a:pt x="68" y="194"/>
                  </a:cubicBezTo>
                  <a:cubicBezTo>
                    <a:pt x="85" y="232"/>
                    <a:pt x="104" y="270"/>
                    <a:pt x="123" y="308"/>
                  </a:cubicBezTo>
                  <a:cubicBezTo>
                    <a:pt x="132" y="308"/>
                    <a:pt x="132" y="308"/>
                    <a:pt x="132" y="308"/>
                  </a:cubicBezTo>
                  <a:cubicBezTo>
                    <a:pt x="113" y="269"/>
                    <a:pt x="94" y="230"/>
                    <a:pt x="77" y="190"/>
                  </a:cubicBezTo>
                  <a:cubicBezTo>
                    <a:pt x="52" y="135"/>
                    <a:pt x="29" y="79"/>
                    <a:pt x="8" y="22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0" name="Freeform 14"/>
            <p:cNvSpPr/>
            <p:nvPr/>
          </p:nvSpPr>
          <p:spPr bwMode="auto">
            <a:xfrm>
              <a:off x="3305176" y="5630863"/>
              <a:ext cx="146050" cy="309563"/>
            </a:xfrm>
            <a:custGeom>
              <a:avLst/>
              <a:gdLst/>
              <a:ahLst/>
              <a:cxnLst/>
              <a:rect l="0" t="0" r="r" b="b"/>
              <a:pathLst>
                <a:path w="37" h="79">
                  <a:moveTo>
                    <a:pt x="28" y="79"/>
                  </a:moveTo>
                  <a:cubicBezTo>
                    <a:pt x="37" y="79"/>
                    <a:pt x="37" y="79"/>
                    <a:pt x="37" y="79"/>
                  </a:cubicBezTo>
                  <a:cubicBezTo>
                    <a:pt x="24" y="53"/>
                    <a:pt x="12" y="27"/>
                    <a:pt x="0" y="0"/>
                  </a:cubicBezTo>
                  <a:cubicBezTo>
                    <a:pt x="8" y="27"/>
                    <a:pt x="17" y="53"/>
                    <a:pt x="28" y="79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1" name="Freeform 15"/>
            <p:cNvSpPr/>
            <p:nvPr/>
          </p:nvSpPr>
          <p:spPr bwMode="auto">
            <a:xfrm>
              <a:off x="2573338" y="2817813"/>
              <a:ext cx="700088" cy="2835275"/>
            </a:xfrm>
            <a:custGeom>
              <a:avLst/>
              <a:gdLst/>
              <a:ahLst/>
              <a:cxnLst/>
              <a:rect l="0" t="0" r="r" b="b"/>
              <a:pathLst>
                <a:path w="178" h="722">
                  <a:moveTo>
                    <a:pt x="162" y="660"/>
                  </a:moveTo>
                  <a:cubicBezTo>
                    <a:pt x="145" y="618"/>
                    <a:pt x="130" y="576"/>
                    <a:pt x="116" y="534"/>
                  </a:cubicBezTo>
                  <a:cubicBezTo>
                    <a:pt x="84" y="437"/>
                    <a:pt x="59" y="337"/>
                    <a:pt x="40" y="236"/>
                  </a:cubicBezTo>
                  <a:cubicBezTo>
                    <a:pt x="29" y="175"/>
                    <a:pt x="20" y="113"/>
                    <a:pt x="12" y="51"/>
                  </a:cubicBezTo>
                  <a:cubicBezTo>
                    <a:pt x="8" y="34"/>
                    <a:pt x="4" y="17"/>
                    <a:pt x="0" y="0"/>
                  </a:cubicBezTo>
                  <a:cubicBezTo>
                    <a:pt x="8" y="79"/>
                    <a:pt x="19" y="159"/>
                    <a:pt x="33" y="237"/>
                  </a:cubicBezTo>
                  <a:cubicBezTo>
                    <a:pt x="51" y="339"/>
                    <a:pt x="76" y="439"/>
                    <a:pt x="107" y="537"/>
                  </a:cubicBezTo>
                  <a:cubicBezTo>
                    <a:pt x="123" y="586"/>
                    <a:pt x="141" y="634"/>
                    <a:pt x="160" y="681"/>
                  </a:cubicBezTo>
                  <a:cubicBezTo>
                    <a:pt x="166" y="695"/>
                    <a:pt x="172" y="708"/>
                    <a:pt x="178" y="722"/>
                  </a:cubicBezTo>
                  <a:cubicBezTo>
                    <a:pt x="176" y="717"/>
                    <a:pt x="175" y="713"/>
                    <a:pt x="174" y="708"/>
                  </a:cubicBezTo>
                  <a:cubicBezTo>
                    <a:pt x="169" y="692"/>
                    <a:pt x="165" y="676"/>
                    <a:pt x="162" y="66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2" name="Freeform 16"/>
            <p:cNvSpPr/>
            <p:nvPr/>
          </p:nvSpPr>
          <p:spPr bwMode="auto">
            <a:xfrm>
              <a:off x="2506663" y="285750"/>
              <a:ext cx="90488" cy="2493963"/>
            </a:xfrm>
            <a:custGeom>
              <a:avLst/>
              <a:gdLst/>
              <a:ahLst/>
              <a:cxnLst/>
              <a:rect l="0" t="0" r="r" b="b"/>
              <a:pathLst>
                <a:path w="23" h="635">
                  <a:moveTo>
                    <a:pt x="11" y="577"/>
                  </a:moveTo>
                  <a:cubicBezTo>
                    <a:pt x="12" y="581"/>
                    <a:pt x="12" y="585"/>
                    <a:pt x="12" y="589"/>
                  </a:cubicBezTo>
                  <a:cubicBezTo>
                    <a:pt x="15" y="603"/>
                    <a:pt x="19" y="617"/>
                    <a:pt x="22" y="632"/>
                  </a:cubicBezTo>
                  <a:cubicBezTo>
                    <a:pt x="22" y="633"/>
                    <a:pt x="22" y="634"/>
                    <a:pt x="23" y="635"/>
                  </a:cubicBezTo>
                  <a:cubicBezTo>
                    <a:pt x="21" y="615"/>
                    <a:pt x="19" y="596"/>
                    <a:pt x="17" y="576"/>
                  </a:cubicBezTo>
                  <a:cubicBezTo>
                    <a:pt x="9" y="474"/>
                    <a:pt x="5" y="372"/>
                    <a:pt x="5" y="269"/>
                  </a:cubicBezTo>
                  <a:cubicBezTo>
                    <a:pt x="6" y="179"/>
                    <a:pt x="9" y="90"/>
                    <a:pt x="15" y="0"/>
                  </a:cubicBezTo>
                  <a:cubicBezTo>
                    <a:pt x="12" y="0"/>
                    <a:pt x="12" y="0"/>
                    <a:pt x="12" y="0"/>
                  </a:cubicBezTo>
                  <a:cubicBezTo>
                    <a:pt x="5" y="89"/>
                    <a:pt x="2" y="179"/>
                    <a:pt x="1" y="269"/>
                  </a:cubicBezTo>
                  <a:cubicBezTo>
                    <a:pt x="0" y="372"/>
                    <a:pt x="3" y="474"/>
                    <a:pt x="11" y="577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3" name="Freeform 17"/>
            <p:cNvSpPr/>
            <p:nvPr/>
          </p:nvSpPr>
          <p:spPr bwMode="auto">
            <a:xfrm>
              <a:off x="2554288" y="2598738"/>
              <a:ext cx="66675" cy="420688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0" y="0"/>
                  </a:moveTo>
                  <a:cubicBezTo>
                    <a:pt x="2" y="19"/>
                    <a:pt x="3" y="37"/>
                    <a:pt x="5" y="56"/>
                  </a:cubicBezTo>
                  <a:cubicBezTo>
                    <a:pt x="9" y="73"/>
                    <a:pt x="13" y="90"/>
                    <a:pt x="17" y="107"/>
                  </a:cubicBezTo>
                  <a:cubicBezTo>
                    <a:pt x="15" y="87"/>
                    <a:pt x="13" y="66"/>
                    <a:pt x="11" y="46"/>
                  </a:cubicBezTo>
                  <a:cubicBezTo>
                    <a:pt x="10" y="45"/>
                    <a:pt x="10" y="44"/>
                    <a:pt x="10" y="43"/>
                  </a:cubicBezTo>
                  <a:cubicBezTo>
                    <a:pt x="7" y="28"/>
                    <a:pt x="3" y="1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4" name="Freeform 18"/>
            <p:cNvSpPr/>
            <p:nvPr/>
          </p:nvSpPr>
          <p:spPr bwMode="auto">
            <a:xfrm>
              <a:off x="3143251" y="4757738"/>
              <a:ext cx="161925" cy="873125"/>
            </a:xfrm>
            <a:custGeom>
              <a:avLst/>
              <a:gdLst/>
              <a:ahLst/>
              <a:cxnLst/>
              <a:rect l="0" t="0" r="r" b="b"/>
              <a:pathLst>
                <a:path w="41" h="222">
                  <a:moveTo>
                    <a:pt x="0" y="0"/>
                  </a:moveTo>
                  <a:cubicBezTo>
                    <a:pt x="0" y="31"/>
                    <a:pt x="2" y="62"/>
                    <a:pt x="5" y="93"/>
                  </a:cubicBezTo>
                  <a:cubicBezTo>
                    <a:pt x="8" y="117"/>
                    <a:pt x="12" y="142"/>
                    <a:pt x="17" y="166"/>
                  </a:cubicBezTo>
                  <a:cubicBezTo>
                    <a:pt x="19" y="172"/>
                    <a:pt x="22" y="178"/>
                    <a:pt x="24" y="184"/>
                  </a:cubicBezTo>
                  <a:cubicBezTo>
                    <a:pt x="30" y="197"/>
                    <a:pt x="35" y="209"/>
                    <a:pt x="41" y="222"/>
                  </a:cubicBezTo>
                  <a:cubicBezTo>
                    <a:pt x="40" y="219"/>
                    <a:pt x="39" y="215"/>
                    <a:pt x="38" y="212"/>
                  </a:cubicBezTo>
                  <a:cubicBezTo>
                    <a:pt x="26" y="172"/>
                    <a:pt x="18" y="132"/>
                    <a:pt x="13" y="92"/>
                  </a:cubicBezTo>
                  <a:cubicBezTo>
                    <a:pt x="11" y="68"/>
                    <a:pt x="9" y="45"/>
                    <a:pt x="8" y="22"/>
                  </a:cubicBezTo>
                  <a:cubicBezTo>
                    <a:pt x="8" y="21"/>
                    <a:pt x="7" y="20"/>
                    <a:pt x="7" y="18"/>
                  </a:cubicBezTo>
                  <a:cubicBezTo>
                    <a:pt x="5" y="12"/>
                    <a:pt x="2" y="6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5" name="Freeform 19"/>
            <p:cNvSpPr/>
            <p:nvPr/>
          </p:nvSpPr>
          <p:spPr bwMode="auto">
            <a:xfrm>
              <a:off x="3148013" y="1282700"/>
              <a:ext cx="1768475" cy="3448050"/>
            </a:xfrm>
            <a:custGeom>
              <a:avLst/>
              <a:gdLst/>
              <a:ahLst/>
              <a:cxnLst/>
              <a:rect l="0" t="0" r="r" b="b"/>
              <a:pathLst>
                <a:path w="450" h="878">
                  <a:moveTo>
                    <a:pt x="7" y="854"/>
                  </a:moveTo>
                  <a:cubicBezTo>
                    <a:pt x="10" y="772"/>
                    <a:pt x="26" y="691"/>
                    <a:pt x="50" y="613"/>
                  </a:cubicBezTo>
                  <a:cubicBezTo>
                    <a:pt x="75" y="535"/>
                    <a:pt x="109" y="460"/>
                    <a:pt x="149" y="388"/>
                  </a:cubicBezTo>
                  <a:cubicBezTo>
                    <a:pt x="189" y="316"/>
                    <a:pt x="235" y="248"/>
                    <a:pt x="285" y="183"/>
                  </a:cubicBezTo>
                  <a:cubicBezTo>
                    <a:pt x="310" y="151"/>
                    <a:pt x="337" y="119"/>
                    <a:pt x="364" y="89"/>
                  </a:cubicBezTo>
                  <a:cubicBezTo>
                    <a:pt x="378" y="74"/>
                    <a:pt x="392" y="58"/>
                    <a:pt x="406" y="44"/>
                  </a:cubicBezTo>
                  <a:cubicBezTo>
                    <a:pt x="421" y="29"/>
                    <a:pt x="435" y="15"/>
                    <a:pt x="450" y="1"/>
                  </a:cubicBezTo>
                  <a:cubicBezTo>
                    <a:pt x="450" y="0"/>
                    <a:pt x="450" y="0"/>
                    <a:pt x="450" y="0"/>
                  </a:cubicBezTo>
                  <a:cubicBezTo>
                    <a:pt x="434" y="14"/>
                    <a:pt x="420" y="28"/>
                    <a:pt x="405" y="43"/>
                  </a:cubicBezTo>
                  <a:cubicBezTo>
                    <a:pt x="391" y="57"/>
                    <a:pt x="377" y="72"/>
                    <a:pt x="363" y="88"/>
                  </a:cubicBezTo>
                  <a:cubicBezTo>
                    <a:pt x="335" y="118"/>
                    <a:pt x="308" y="149"/>
                    <a:pt x="283" y="181"/>
                  </a:cubicBezTo>
                  <a:cubicBezTo>
                    <a:pt x="232" y="246"/>
                    <a:pt x="185" y="314"/>
                    <a:pt x="145" y="386"/>
                  </a:cubicBezTo>
                  <a:cubicBezTo>
                    <a:pt x="104" y="457"/>
                    <a:pt x="70" y="533"/>
                    <a:pt x="45" y="611"/>
                  </a:cubicBezTo>
                  <a:cubicBezTo>
                    <a:pt x="19" y="690"/>
                    <a:pt x="3" y="771"/>
                    <a:pt x="0" y="854"/>
                  </a:cubicBezTo>
                  <a:cubicBezTo>
                    <a:pt x="0" y="856"/>
                    <a:pt x="0" y="857"/>
                    <a:pt x="0" y="859"/>
                  </a:cubicBezTo>
                  <a:cubicBezTo>
                    <a:pt x="2" y="865"/>
                    <a:pt x="4" y="872"/>
                    <a:pt x="7" y="878"/>
                  </a:cubicBezTo>
                  <a:cubicBezTo>
                    <a:pt x="7" y="870"/>
                    <a:pt x="7" y="862"/>
                    <a:pt x="7" y="85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6" name="Freeform 20"/>
            <p:cNvSpPr/>
            <p:nvPr/>
          </p:nvSpPr>
          <p:spPr bwMode="auto">
            <a:xfrm>
              <a:off x="3273426" y="5653088"/>
              <a:ext cx="138113" cy="287338"/>
            </a:xfrm>
            <a:custGeom>
              <a:avLst/>
              <a:gdLst/>
              <a:ahLst/>
              <a:cxnLst/>
              <a:rect l="0" t="0" r="r" b="b"/>
              <a:pathLst>
                <a:path w="35" h="73">
                  <a:moveTo>
                    <a:pt x="0" y="0"/>
                  </a:moveTo>
                  <a:cubicBezTo>
                    <a:pt x="7" y="24"/>
                    <a:pt x="16" y="49"/>
                    <a:pt x="26" y="73"/>
                  </a:cubicBezTo>
                  <a:cubicBezTo>
                    <a:pt x="35" y="73"/>
                    <a:pt x="35" y="73"/>
                    <a:pt x="35" y="73"/>
                  </a:cubicBezTo>
                  <a:cubicBezTo>
                    <a:pt x="23" y="49"/>
                    <a:pt x="11" y="2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7" name="Freeform 21"/>
            <p:cNvSpPr/>
            <p:nvPr/>
          </p:nvSpPr>
          <p:spPr bwMode="auto">
            <a:xfrm>
              <a:off x="3143251" y="4656138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7" y="44"/>
                  </a:moveTo>
                  <a:cubicBezTo>
                    <a:pt x="7" y="46"/>
                    <a:pt x="8" y="47"/>
                    <a:pt x="8" y="48"/>
                  </a:cubicBezTo>
                  <a:cubicBezTo>
                    <a:pt x="8" y="38"/>
                    <a:pt x="8" y="29"/>
                    <a:pt x="8" y="19"/>
                  </a:cubicBezTo>
                  <a:cubicBezTo>
                    <a:pt x="5" y="13"/>
                    <a:pt x="3" y="6"/>
                    <a:pt x="1" y="0"/>
                  </a:cubicBezTo>
                  <a:cubicBezTo>
                    <a:pt x="0" y="9"/>
                    <a:pt x="0" y="17"/>
                    <a:pt x="0" y="26"/>
                  </a:cubicBezTo>
                  <a:cubicBezTo>
                    <a:pt x="2" y="32"/>
                    <a:pt x="5" y="38"/>
                    <a:pt x="7" y="4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8" name="Freeform 22"/>
            <p:cNvSpPr/>
            <p:nvPr/>
          </p:nvSpPr>
          <p:spPr bwMode="auto">
            <a:xfrm>
              <a:off x="3211513" y="5410200"/>
              <a:ext cx="203200" cy="530225"/>
            </a:xfrm>
            <a:custGeom>
              <a:avLst/>
              <a:gdLst/>
              <a:ahLst/>
              <a:cxnLst/>
              <a:rect l="0" t="0" r="r" b="b"/>
              <a:pathLst>
                <a:path w="52" h="135">
                  <a:moveTo>
                    <a:pt x="7" y="18"/>
                  </a:moveTo>
                  <a:cubicBezTo>
                    <a:pt x="5" y="12"/>
                    <a:pt x="2" y="6"/>
                    <a:pt x="0" y="0"/>
                  </a:cubicBezTo>
                  <a:cubicBezTo>
                    <a:pt x="3" y="16"/>
                    <a:pt x="7" y="32"/>
                    <a:pt x="12" y="48"/>
                  </a:cubicBezTo>
                  <a:cubicBezTo>
                    <a:pt x="13" y="53"/>
                    <a:pt x="14" y="57"/>
                    <a:pt x="16" y="62"/>
                  </a:cubicBezTo>
                  <a:cubicBezTo>
                    <a:pt x="27" y="86"/>
                    <a:pt x="39" y="111"/>
                    <a:pt x="51" y="135"/>
                  </a:cubicBezTo>
                  <a:cubicBezTo>
                    <a:pt x="52" y="135"/>
                    <a:pt x="52" y="135"/>
                    <a:pt x="52" y="135"/>
                  </a:cubicBezTo>
                  <a:cubicBezTo>
                    <a:pt x="41" y="109"/>
                    <a:pt x="32" y="83"/>
                    <a:pt x="24" y="56"/>
                  </a:cubicBezTo>
                  <a:cubicBezTo>
                    <a:pt x="18" y="43"/>
                    <a:pt x="13" y="31"/>
                    <a:pt x="7" y="18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</p:grpSp>
      <p:grpSp>
        <p:nvGrpSpPr>
          <p:cNvPr id="49" name="Group 48"/>
          <p:cNvGrpSpPr/>
          <p:nvPr/>
        </p:nvGrpSpPr>
        <p:grpSpPr>
          <a:xfrm>
            <a:off x="20421" y="285"/>
            <a:ext cx="1952272" cy="6852968"/>
            <a:chOff x="6627813" y="195717"/>
            <a:chExt cx="1952625" cy="5678034"/>
          </a:xfrm>
        </p:grpSpPr>
        <p:sp>
          <p:nvSpPr>
            <p:cNvPr id="50" name="Freeform 27"/>
            <p:cNvSpPr/>
            <p:nvPr/>
          </p:nvSpPr>
          <p:spPr bwMode="auto">
            <a:xfrm>
              <a:off x="6627813" y="195717"/>
              <a:ext cx="409575" cy="3646488"/>
            </a:xfrm>
            <a:custGeom>
              <a:avLst/>
              <a:gdLst/>
              <a:ahLst/>
              <a:cxnLst/>
              <a:rect l="0" t="0" r="r" b="b"/>
              <a:pathLst>
                <a:path w="103" h="920">
                  <a:moveTo>
                    <a:pt x="7" y="210"/>
                  </a:moveTo>
                  <a:cubicBezTo>
                    <a:pt x="11" y="288"/>
                    <a:pt x="17" y="367"/>
                    <a:pt x="26" y="445"/>
                  </a:cubicBezTo>
                  <a:cubicBezTo>
                    <a:pt x="34" y="523"/>
                    <a:pt x="44" y="601"/>
                    <a:pt x="57" y="679"/>
                  </a:cubicBezTo>
                  <a:cubicBezTo>
                    <a:pt x="69" y="757"/>
                    <a:pt x="84" y="834"/>
                    <a:pt x="101" y="911"/>
                  </a:cubicBezTo>
                  <a:cubicBezTo>
                    <a:pt x="102" y="914"/>
                    <a:pt x="103" y="917"/>
                    <a:pt x="103" y="920"/>
                  </a:cubicBezTo>
                  <a:cubicBezTo>
                    <a:pt x="102" y="905"/>
                    <a:pt x="100" y="889"/>
                    <a:pt x="99" y="874"/>
                  </a:cubicBezTo>
                  <a:cubicBezTo>
                    <a:pt x="99" y="871"/>
                    <a:pt x="99" y="868"/>
                    <a:pt x="99" y="866"/>
                  </a:cubicBezTo>
                  <a:cubicBezTo>
                    <a:pt x="85" y="803"/>
                    <a:pt x="73" y="741"/>
                    <a:pt x="63" y="678"/>
                  </a:cubicBezTo>
                  <a:cubicBezTo>
                    <a:pt x="50" y="600"/>
                    <a:pt x="39" y="523"/>
                    <a:pt x="30" y="444"/>
                  </a:cubicBezTo>
                  <a:cubicBezTo>
                    <a:pt x="21" y="366"/>
                    <a:pt x="14" y="288"/>
                    <a:pt x="9" y="209"/>
                  </a:cubicBezTo>
                  <a:cubicBezTo>
                    <a:pt x="7" y="170"/>
                    <a:pt x="5" y="131"/>
                    <a:pt x="3" y="92"/>
                  </a:cubicBezTo>
                  <a:cubicBezTo>
                    <a:pt x="2" y="61"/>
                    <a:pt x="1" y="31"/>
                    <a:pt x="1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31"/>
                    <a:pt x="1" y="61"/>
                    <a:pt x="1" y="92"/>
                  </a:cubicBezTo>
                  <a:cubicBezTo>
                    <a:pt x="3" y="131"/>
                    <a:pt x="4" y="170"/>
                    <a:pt x="7" y="21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1" name="Freeform 28"/>
            <p:cNvSpPr/>
            <p:nvPr/>
          </p:nvSpPr>
          <p:spPr bwMode="auto">
            <a:xfrm>
              <a:off x="7061201" y="3771900"/>
              <a:ext cx="350838" cy="1309688"/>
            </a:xfrm>
            <a:custGeom>
              <a:avLst/>
              <a:gdLst/>
              <a:ahLst/>
              <a:cxnLst/>
              <a:rect l="0" t="0" r="r" b="b"/>
              <a:pathLst>
                <a:path w="88" h="330">
                  <a:moveTo>
                    <a:pt x="53" y="229"/>
                  </a:moveTo>
                  <a:cubicBezTo>
                    <a:pt x="64" y="263"/>
                    <a:pt x="75" y="297"/>
                    <a:pt x="88" y="330"/>
                  </a:cubicBezTo>
                  <a:cubicBezTo>
                    <a:pt x="88" y="323"/>
                    <a:pt x="88" y="315"/>
                    <a:pt x="88" y="308"/>
                  </a:cubicBezTo>
                  <a:cubicBezTo>
                    <a:pt x="88" y="307"/>
                    <a:pt x="88" y="305"/>
                    <a:pt x="88" y="304"/>
                  </a:cubicBezTo>
                  <a:cubicBezTo>
                    <a:pt x="79" y="278"/>
                    <a:pt x="70" y="252"/>
                    <a:pt x="62" y="226"/>
                  </a:cubicBezTo>
                  <a:cubicBezTo>
                    <a:pt x="38" y="152"/>
                    <a:pt x="17" y="76"/>
                    <a:pt x="0" y="0"/>
                  </a:cubicBezTo>
                  <a:cubicBezTo>
                    <a:pt x="2" y="21"/>
                    <a:pt x="4" y="42"/>
                    <a:pt x="7" y="63"/>
                  </a:cubicBezTo>
                  <a:cubicBezTo>
                    <a:pt x="21" y="119"/>
                    <a:pt x="36" y="174"/>
                    <a:pt x="53" y="22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2" name="Freeform 29"/>
            <p:cNvSpPr/>
            <p:nvPr/>
          </p:nvSpPr>
          <p:spPr bwMode="auto">
            <a:xfrm>
              <a:off x="7439026" y="5053013"/>
              <a:ext cx="357188" cy="820738"/>
            </a:xfrm>
            <a:custGeom>
              <a:avLst/>
              <a:gdLst/>
              <a:ahLst/>
              <a:cxnLst/>
              <a:rect l="0" t="0" r="r" b="b"/>
              <a:pathLst>
                <a:path w="90" h="207">
                  <a:moveTo>
                    <a:pt x="6" y="15"/>
                  </a:moveTo>
                  <a:cubicBezTo>
                    <a:pt x="4" y="10"/>
                    <a:pt x="2" y="5"/>
                    <a:pt x="0" y="0"/>
                  </a:cubicBezTo>
                  <a:cubicBezTo>
                    <a:pt x="0" y="9"/>
                    <a:pt x="0" y="19"/>
                    <a:pt x="1" y="29"/>
                  </a:cubicBezTo>
                  <a:cubicBezTo>
                    <a:pt x="14" y="62"/>
                    <a:pt x="27" y="95"/>
                    <a:pt x="42" y="127"/>
                  </a:cubicBezTo>
                  <a:cubicBezTo>
                    <a:pt x="54" y="154"/>
                    <a:pt x="67" y="181"/>
                    <a:pt x="80" y="207"/>
                  </a:cubicBezTo>
                  <a:cubicBezTo>
                    <a:pt x="90" y="207"/>
                    <a:pt x="90" y="207"/>
                    <a:pt x="90" y="207"/>
                  </a:cubicBezTo>
                  <a:cubicBezTo>
                    <a:pt x="76" y="180"/>
                    <a:pt x="63" y="152"/>
                    <a:pt x="50" y="123"/>
                  </a:cubicBezTo>
                  <a:cubicBezTo>
                    <a:pt x="34" y="88"/>
                    <a:pt x="20" y="51"/>
                    <a:pt x="6" y="15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3" name="Freeform 30"/>
            <p:cNvSpPr/>
            <p:nvPr/>
          </p:nvSpPr>
          <p:spPr bwMode="auto">
            <a:xfrm>
              <a:off x="7037388" y="3811588"/>
              <a:ext cx="457200" cy="1852613"/>
            </a:xfrm>
            <a:custGeom>
              <a:avLst/>
              <a:gdLst/>
              <a:ahLst/>
              <a:cxnLst/>
              <a:rect l="0" t="0" r="r" b="b"/>
              <a:pathLst>
                <a:path w="115" h="467">
                  <a:moveTo>
                    <a:pt x="101" y="409"/>
                  </a:moveTo>
                  <a:cubicBezTo>
                    <a:pt x="93" y="388"/>
                    <a:pt x="85" y="366"/>
                    <a:pt x="78" y="344"/>
                  </a:cubicBezTo>
                  <a:cubicBezTo>
                    <a:pt x="57" y="281"/>
                    <a:pt x="41" y="216"/>
                    <a:pt x="29" y="151"/>
                  </a:cubicBezTo>
                  <a:cubicBezTo>
                    <a:pt x="22" y="119"/>
                    <a:pt x="17" y="86"/>
                    <a:pt x="13" y="53"/>
                  </a:cubicBezTo>
                  <a:cubicBezTo>
                    <a:pt x="9" y="35"/>
                    <a:pt x="4" y="18"/>
                    <a:pt x="0" y="0"/>
                  </a:cubicBezTo>
                  <a:cubicBezTo>
                    <a:pt x="5" y="51"/>
                    <a:pt x="12" y="102"/>
                    <a:pt x="21" y="152"/>
                  </a:cubicBezTo>
                  <a:cubicBezTo>
                    <a:pt x="33" y="218"/>
                    <a:pt x="49" y="283"/>
                    <a:pt x="69" y="347"/>
                  </a:cubicBezTo>
                  <a:cubicBezTo>
                    <a:pt x="79" y="378"/>
                    <a:pt x="90" y="410"/>
                    <a:pt x="103" y="441"/>
                  </a:cubicBezTo>
                  <a:cubicBezTo>
                    <a:pt x="107" y="449"/>
                    <a:pt x="111" y="458"/>
                    <a:pt x="115" y="467"/>
                  </a:cubicBezTo>
                  <a:cubicBezTo>
                    <a:pt x="114" y="464"/>
                    <a:pt x="113" y="461"/>
                    <a:pt x="112" y="458"/>
                  </a:cubicBezTo>
                  <a:cubicBezTo>
                    <a:pt x="108" y="442"/>
                    <a:pt x="104" y="425"/>
                    <a:pt x="101" y="40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4" name="Freeform 31"/>
            <p:cNvSpPr/>
            <p:nvPr/>
          </p:nvSpPr>
          <p:spPr bwMode="auto">
            <a:xfrm>
              <a:off x="6992938" y="1263650"/>
              <a:ext cx="144463" cy="2508250"/>
            </a:xfrm>
            <a:custGeom>
              <a:avLst/>
              <a:gdLst/>
              <a:ahLst/>
              <a:cxnLst/>
              <a:rect l="0" t="0" r="r" b="b"/>
              <a:pathLst>
                <a:path w="36" h="633">
                  <a:moveTo>
                    <a:pt x="17" y="633"/>
                  </a:moveTo>
                  <a:cubicBezTo>
                    <a:pt x="15" y="621"/>
                    <a:pt x="14" y="609"/>
                    <a:pt x="13" y="597"/>
                  </a:cubicBezTo>
                  <a:cubicBezTo>
                    <a:pt x="8" y="530"/>
                    <a:pt x="5" y="464"/>
                    <a:pt x="5" y="398"/>
                  </a:cubicBezTo>
                  <a:cubicBezTo>
                    <a:pt x="5" y="331"/>
                    <a:pt x="8" y="265"/>
                    <a:pt x="13" y="198"/>
                  </a:cubicBezTo>
                  <a:cubicBezTo>
                    <a:pt x="15" y="165"/>
                    <a:pt x="18" y="132"/>
                    <a:pt x="22" y="99"/>
                  </a:cubicBezTo>
                  <a:cubicBezTo>
                    <a:pt x="26" y="66"/>
                    <a:pt x="30" y="33"/>
                    <a:pt x="36" y="0"/>
                  </a:cubicBezTo>
                  <a:cubicBezTo>
                    <a:pt x="35" y="0"/>
                    <a:pt x="35" y="0"/>
                    <a:pt x="35" y="0"/>
                  </a:cubicBezTo>
                  <a:cubicBezTo>
                    <a:pt x="29" y="33"/>
                    <a:pt x="24" y="66"/>
                    <a:pt x="20" y="99"/>
                  </a:cubicBezTo>
                  <a:cubicBezTo>
                    <a:pt x="16" y="132"/>
                    <a:pt x="13" y="165"/>
                    <a:pt x="10" y="198"/>
                  </a:cubicBezTo>
                  <a:cubicBezTo>
                    <a:pt x="4" y="264"/>
                    <a:pt x="1" y="331"/>
                    <a:pt x="1" y="398"/>
                  </a:cubicBezTo>
                  <a:cubicBezTo>
                    <a:pt x="0" y="461"/>
                    <a:pt x="2" y="525"/>
                    <a:pt x="7" y="589"/>
                  </a:cubicBezTo>
                  <a:cubicBezTo>
                    <a:pt x="10" y="603"/>
                    <a:pt x="13" y="618"/>
                    <a:pt x="16" y="632"/>
                  </a:cubicBezTo>
                  <a:cubicBezTo>
                    <a:pt x="16" y="632"/>
                    <a:pt x="17" y="633"/>
                    <a:pt x="17" y="63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5" name="Freeform 32"/>
            <p:cNvSpPr/>
            <p:nvPr/>
          </p:nvSpPr>
          <p:spPr bwMode="auto">
            <a:xfrm>
              <a:off x="7526338" y="5640388"/>
              <a:ext cx="111125" cy="233363"/>
            </a:xfrm>
            <a:custGeom>
              <a:avLst/>
              <a:gdLst/>
              <a:ahLst/>
              <a:cxnLst/>
              <a:rect l="0" t="0" r="r" b="b"/>
              <a:pathLst>
                <a:path w="28" h="59">
                  <a:moveTo>
                    <a:pt x="22" y="59"/>
                  </a:moveTo>
                  <a:cubicBezTo>
                    <a:pt x="28" y="59"/>
                    <a:pt x="28" y="59"/>
                    <a:pt x="28" y="59"/>
                  </a:cubicBezTo>
                  <a:cubicBezTo>
                    <a:pt x="18" y="40"/>
                    <a:pt x="9" y="20"/>
                    <a:pt x="0" y="0"/>
                  </a:cubicBezTo>
                  <a:cubicBezTo>
                    <a:pt x="6" y="20"/>
                    <a:pt x="13" y="40"/>
                    <a:pt x="22" y="5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6" name="Freeform 33"/>
            <p:cNvSpPr/>
            <p:nvPr/>
          </p:nvSpPr>
          <p:spPr bwMode="auto">
            <a:xfrm>
              <a:off x="7021513" y="3598863"/>
              <a:ext cx="68263" cy="423863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4" y="54"/>
                  </a:moveTo>
                  <a:cubicBezTo>
                    <a:pt x="8" y="72"/>
                    <a:pt x="13" y="89"/>
                    <a:pt x="17" y="107"/>
                  </a:cubicBezTo>
                  <a:cubicBezTo>
                    <a:pt x="14" y="86"/>
                    <a:pt x="12" y="65"/>
                    <a:pt x="10" y="44"/>
                  </a:cubicBezTo>
                  <a:cubicBezTo>
                    <a:pt x="10" y="44"/>
                    <a:pt x="9" y="43"/>
                    <a:pt x="9" y="43"/>
                  </a:cubicBezTo>
                  <a:cubicBezTo>
                    <a:pt x="6" y="29"/>
                    <a:pt x="3" y="14"/>
                    <a:pt x="0" y="0"/>
                  </a:cubicBezTo>
                  <a:cubicBezTo>
                    <a:pt x="0" y="2"/>
                    <a:pt x="0" y="5"/>
                    <a:pt x="0" y="8"/>
                  </a:cubicBezTo>
                  <a:cubicBezTo>
                    <a:pt x="1" y="23"/>
                    <a:pt x="3" y="39"/>
                    <a:pt x="4" y="54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7" name="Freeform 34"/>
            <p:cNvSpPr/>
            <p:nvPr/>
          </p:nvSpPr>
          <p:spPr bwMode="auto">
            <a:xfrm>
              <a:off x="7412038" y="2801938"/>
              <a:ext cx="1168400" cy="2251075"/>
            </a:xfrm>
            <a:custGeom>
              <a:avLst/>
              <a:gdLst/>
              <a:ahLst/>
              <a:cxnLst/>
              <a:rect l="0" t="0" r="r" b="b"/>
              <a:pathLst>
                <a:path w="294" h="568">
                  <a:moveTo>
                    <a:pt x="8" y="553"/>
                  </a:moveTo>
                  <a:cubicBezTo>
                    <a:pt x="9" y="501"/>
                    <a:pt x="19" y="448"/>
                    <a:pt x="35" y="397"/>
                  </a:cubicBezTo>
                  <a:cubicBezTo>
                    <a:pt x="51" y="347"/>
                    <a:pt x="73" y="298"/>
                    <a:pt x="99" y="252"/>
                  </a:cubicBezTo>
                  <a:cubicBezTo>
                    <a:pt x="124" y="205"/>
                    <a:pt x="154" y="161"/>
                    <a:pt x="187" y="119"/>
                  </a:cubicBezTo>
                  <a:cubicBezTo>
                    <a:pt x="203" y="98"/>
                    <a:pt x="220" y="77"/>
                    <a:pt x="238" y="58"/>
                  </a:cubicBezTo>
                  <a:cubicBezTo>
                    <a:pt x="247" y="48"/>
                    <a:pt x="256" y="38"/>
                    <a:pt x="265" y="28"/>
                  </a:cubicBezTo>
                  <a:cubicBezTo>
                    <a:pt x="274" y="19"/>
                    <a:pt x="284" y="9"/>
                    <a:pt x="294" y="0"/>
                  </a:cubicBezTo>
                  <a:cubicBezTo>
                    <a:pt x="293" y="0"/>
                    <a:pt x="293" y="0"/>
                    <a:pt x="293" y="0"/>
                  </a:cubicBezTo>
                  <a:cubicBezTo>
                    <a:pt x="283" y="9"/>
                    <a:pt x="273" y="18"/>
                    <a:pt x="264" y="27"/>
                  </a:cubicBezTo>
                  <a:cubicBezTo>
                    <a:pt x="255" y="37"/>
                    <a:pt x="246" y="47"/>
                    <a:pt x="237" y="56"/>
                  </a:cubicBezTo>
                  <a:cubicBezTo>
                    <a:pt x="218" y="76"/>
                    <a:pt x="201" y="96"/>
                    <a:pt x="185" y="117"/>
                  </a:cubicBezTo>
                  <a:cubicBezTo>
                    <a:pt x="151" y="159"/>
                    <a:pt x="121" y="203"/>
                    <a:pt x="95" y="249"/>
                  </a:cubicBezTo>
                  <a:cubicBezTo>
                    <a:pt x="68" y="296"/>
                    <a:pt x="46" y="345"/>
                    <a:pt x="30" y="396"/>
                  </a:cubicBezTo>
                  <a:cubicBezTo>
                    <a:pt x="13" y="445"/>
                    <a:pt x="3" y="497"/>
                    <a:pt x="0" y="549"/>
                  </a:cubicBezTo>
                  <a:cubicBezTo>
                    <a:pt x="3" y="555"/>
                    <a:pt x="5" y="561"/>
                    <a:pt x="7" y="568"/>
                  </a:cubicBezTo>
                  <a:cubicBezTo>
                    <a:pt x="7" y="563"/>
                    <a:pt x="7" y="558"/>
                    <a:pt x="8" y="55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8" name="Freeform 35"/>
            <p:cNvSpPr/>
            <p:nvPr/>
          </p:nvSpPr>
          <p:spPr bwMode="auto">
            <a:xfrm>
              <a:off x="7494588" y="5664200"/>
              <a:ext cx="100013" cy="209550"/>
            </a:xfrm>
            <a:custGeom>
              <a:avLst/>
              <a:gdLst/>
              <a:ahLst/>
              <a:cxnLst/>
              <a:rect l="0" t="0" r="r" b="b"/>
              <a:pathLst>
                <a:path w="25" h="53">
                  <a:moveTo>
                    <a:pt x="0" y="0"/>
                  </a:moveTo>
                  <a:cubicBezTo>
                    <a:pt x="5" y="18"/>
                    <a:pt x="12" y="36"/>
                    <a:pt x="19" y="53"/>
                  </a:cubicBezTo>
                  <a:cubicBezTo>
                    <a:pt x="25" y="53"/>
                    <a:pt x="25" y="53"/>
                    <a:pt x="25" y="53"/>
                  </a:cubicBezTo>
                  <a:cubicBezTo>
                    <a:pt x="16" y="36"/>
                    <a:pt x="8" y="18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9" name="Freeform 36"/>
            <p:cNvSpPr/>
            <p:nvPr/>
          </p:nvSpPr>
          <p:spPr bwMode="auto">
            <a:xfrm>
              <a:off x="7412038" y="5081588"/>
              <a:ext cx="114300" cy="558800"/>
            </a:xfrm>
            <a:custGeom>
              <a:avLst/>
              <a:gdLst/>
              <a:ahLst/>
              <a:cxnLst/>
              <a:rect l="0" t="0" r="r" b="b"/>
              <a:pathLst>
                <a:path w="29" h="141">
                  <a:moveTo>
                    <a:pt x="0" y="0"/>
                  </a:moveTo>
                  <a:cubicBezTo>
                    <a:pt x="0" y="30"/>
                    <a:pt x="2" y="60"/>
                    <a:pt x="7" y="89"/>
                  </a:cubicBezTo>
                  <a:cubicBezTo>
                    <a:pt x="11" y="98"/>
                    <a:pt x="14" y="108"/>
                    <a:pt x="18" y="117"/>
                  </a:cubicBezTo>
                  <a:cubicBezTo>
                    <a:pt x="22" y="125"/>
                    <a:pt x="25" y="133"/>
                    <a:pt x="29" y="141"/>
                  </a:cubicBezTo>
                  <a:cubicBezTo>
                    <a:pt x="28" y="139"/>
                    <a:pt x="28" y="137"/>
                    <a:pt x="27" y="135"/>
                  </a:cubicBezTo>
                  <a:cubicBezTo>
                    <a:pt x="16" y="98"/>
                    <a:pt x="10" y="60"/>
                    <a:pt x="8" y="22"/>
                  </a:cubicBezTo>
                  <a:cubicBezTo>
                    <a:pt x="7" y="18"/>
                    <a:pt x="5" y="15"/>
                    <a:pt x="4" y="11"/>
                  </a:cubicBezTo>
                  <a:cubicBezTo>
                    <a:pt x="2" y="7"/>
                    <a:pt x="1" y="3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60" name="Freeform 37"/>
            <p:cNvSpPr/>
            <p:nvPr/>
          </p:nvSpPr>
          <p:spPr bwMode="auto">
            <a:xfrm>
              <a:off x="7412038" y="4978400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0" y="26"/>
                  </a:moveTo>
                  <a:cubicBezTo>
                    <a:pt x="1" y="29"/>
                    <a:pt x="2" y="33"/>
                    <a:pt x="4" y="37"/>
                  </a:cubicBezTo>
                  <a:cubicBezTo>
                    <a:pt x="5" y="41"/>
                    <a:pt x="7" y="44"/>
                    <a:pt x="8" y="48"/>
                  </a:cubicBezTo>
                  <a:cubicBezTo>
                    <a:pt x="7" y="38"/>
                    <a:pt x="7" y="28"/>
                    <a:pt x="7" y="19"/>
                  </a:cubicBezTo>
                  <a:cubicBezTo>
                    <a:pt x="5" y="12"/>
                    <a:pt x="3" y="6"/>
                    <a:pt x="0" y="0"/>
                  </a:cubicBezTo>
                  <a:cubicBezTo>
                    <a:pt x="0" y="1"/>
                    <a:pt x="0" y="3"/>
                    <a:pt x="0" y="4"/>
                  </a:cubicBezTo>
                  <a:cubicBezTo>
                    <a:pt x="0" y="11"/>
                    <a:pt x="0" y="19"/>
                    <a:pt x="0" y="26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61" name="Freeform 38"/>
            <p:cNvSpPr/>
            <p:nvPr/>
          </p:nvSpPr>
          <p:spPr bwMode="auto">
            <a:xfrm>
              <a:off x="7439026" y="5434013"/>
              <a:ext cx="174625" cy="439738"/>
            </a:xfrm>
            <a:custGeom>
              <a:avLst/>
              <a:gdLst/>
              <a:ahLst/>
              <a:cxnLst/>
              <a:rect l="0" t="0" r="r" b="b"/>
              <a:pathLst>
                <a:path w="44" h="111">
                  <a:moveTo>
                    <a:pt x="11" y="28"/>
                  </a:moveTo>
                  <a:cubicBezTo>
                    <a:pt x="7" y="19"/>
                    <a:pt x="4" y="9"/>
                    <a:pt x="0" y="0"/>
                  </a:cubicBezTo>
                  <a:cubicBezTo>
                    <a:pt x="3" y="16"/>
                    <a:pt x="7" y="33"/>
                    <a:pt x="11" y="49"/>
                  </a:cubicBezTo>
                  <a:cubicBezTo>
                    <a:pt x="12" y="52"/>
                    <a:pt x="13" y="55"/>
                    <a:pt x="14" y="58"/>
                  </a:cubicBezTo>
                  <a:cubicBezTo>
                    <a:pt x="22" y="76"/>
                    <a:pt x="30" y="94"/>
                    <a:pt x="39" y="111"/>
                  </a:cubicBezTo>
                  <a:cubicBezTo>
                    <a:pt x="44" y="111"/>
                    <a:pt x="44" y="111"/>
                    <a:pt x="44" y="111"/>
                  </a:cubicBezTo>
                  <a:cubicBezTo>
                    <a:pt x="35" y="92"/>
                    <a:pt x="28" y="72"/>
                    <a:pt x="22" y="52"/>
                  </a:cubicBezTo>
                  <a:cubicBezTo>
                    <a:pt x="18" y="44"/>
                    <a:pt x="15" y="36"/>
                    <a:pt x="11" y="28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</p:grpSp>
      <p:sp>
        <p:nvSpPr>
          <p:cNvPr id="62" name="Rectangle 61"/>
          <p:cNvSpPr/>
          <p:nvPr/>
        </p:nvSpPr>
        <p:spPr>
          <a:xfrm>
            <a:off x="0" y="0"/>
            <a:ext cx="182880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945200" y="624110"/>
            <a:ext cx="6589200" cy="128089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942415" y="2133600"/>
            <a:ext cx="6591985" cy="3886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772400" y="6135089"/>
            <a:ext cx="766380" cy="37017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917A148-B53C-43B4-BD5F-E85D58A44C20}" type="datetimeFigureOut">
              <a:rPr lang="en-IN" smtClean="0"/>
              <a:t>28-06-2021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942415" y="6135809"/>
            <a:ext cx="5716488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511228" y="787783"/>
            <a:ext cx="584978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000">
                <a:solidFill>
                  <a:srgbClr val="FEFFFF"/>
                </a:solidFill>
              </a:defRPr>
            </a:lvl1pPr>
          </a:lstStyle>
          <a:p>
            <a:fld id="{B607696A-AAB0-47F9-9045-2A2D65E91FE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39055242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  <p:sldLayoutId id="2147483698" r:id="rId2"/>
    <p:sldLayoutId id="2147483699" r:id="rId3"/>
    <p:sldLayoutId id="2147483700" r:id="rId4"/>
    <p:sldLayoutId id="2147483701" r:id="rId5"/>
    <p:sldLayoutId id="2147483702" r:id="rId6"/>
    <p:sldLayoutId id="2147483703" r:id="rId7"/>
    <p:sldLayoutId id="2147483704" r:id="rId8"/>
    <p:sldLayoutId id="2147483705" r:id="rId9"/>
    <p:sldLayoutId id="2147483706" r:id="rId10"/>
    <p:sldLayoutId id="2147483707" r:id="rId11"/>
    <p:sldLayoutId id="2147483708" r:id="rId12"/>
    <p:sldLayoutId id="2147483709" r:id="rId13"/>
    <p:sldLayoutId id="2147483710" r:id="rId14"/>
    <p:sldLayoutId id="2147483711" r:id="rId15"/>
    <p:sldLayoutId id="2147483712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tx1">
              <a:lumMod val="85000"/>
              <a:lumOff val="1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jpeg"/><Relationship Id="rId3" Type="http://schemas.openxmlformats.org/officeDocument/2006/relationships/image" Target="../media/image1.jpeg"/><Relationship Id="rId7" Type="http://schemas.openxmlformats.org/officeDocument/2006/relationships/image" Target="../media/image4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hyperlink" Target="https://www.basu.org.in/" TargetMode="External"/><Relationship Id="rId5" Type="http://schemas.openxmlformats.org/officeDocument/2006/relationships/image" Target="../media/image3.jpeg"/><Relationship Id="rId4" Type="http://schemas.openxmlformats.org/officeDocument/2006/relationships/image" Target="../media/image2.jpeg"/><Relationship Id="rId9" Type="http://schemas.openxmlformats.org/officeDocument/2006/relationships/image" Target="../media/image6.jpe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3.png"/><Relationship Id="rId5" Type="http://schemas.openxmlformats.org/officeDocument/2006/relationships/image" Target="../media/image22.png"/><Relationship Id="rId4" Type="http://schemas.openxmlformats.org/officeDocument/2006/relationships/image" Target="../media/image21.png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1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1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1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eg"/><Relationship Id="rId1" Type="http://schemas.openxmlformats.org/officeDocument/2006/relationships/slideLayout" Target="../slideLayouts/slideLayout1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1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0.jpg"/><Relationship Id="rId4" Type="http://schemas.openxmlformats.org/officeDocument/2006/relationships/image" Target="../media/image29.png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1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1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1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1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subTitle" idx="1"/>
          </p:nvPr>
        </p:nvSpPr>
        <p:spPr>
          <a:xfrm>
            <a:off x="1295400" y="4689877"/>
            <a:ext cx="5943600" cy="2091923"/>
          </a:xfrm>
        </p:spPr>
        <p:txBody>
          <a:bodyPr>
            <a:normAutofit fontScale="92500" lnSpcReduction="20000"/>
          </a:bodyPr>
          <a:lstStyle/>
          <a:p>
            <a:pPr algn="ctr" eaLnBrk="1" hangingPunct="1">
              <a:lnSpc>
                <a:spcPct val="80000"/>
              </a:lnSpc>
            </a:pPr>
            <a:r>
              <a:rPr lang="pt-BR" sz="24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Dr. AJIT KUMAR</a:t>
            </a:r>
          </a:p>
          <a:p>
            <a:pPr algn="ctr" eaLnBrk="1" hangingPunct="1">
              <a:lnSpc>
                <a:spcPct val="80000"/>
              </a:lnSpc>
            </a:pPr>
            <a:r>
              <a:rPr lang="pt-BR" sz="24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HoD</a:t>
            </a:r>
            <a:endParaRPr lang="en-US" sz="2400" b="1" dirty="0" smtClean="0">
              <a:solidFill>
                <a:srgbClr val="7030A0"/>
              </a:solidFill>
              <a:latin typeface="Arial Black" panose="020B0A04020102020204" pitchFamily="34" charset="0"/>
            </a:endParaRPr>
          </a:p>
          <a:p>
            <a:pPr algn="ctr" eaLnBrk="1" hangingPunct="1">
              <a:lnSpc>
                <a:spcPct val="80000"/>
              </a:lnSpc>
            </a:pPr>
            <a:r>
              <a:rPr lang="en-US" sz="24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Department of </a:t>
            </a:r>
            <a:r>
              <a:rPr lang="en-US" sz="2400" b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Parasitology</a:t>
            </a:r>
            <a:endParaRPr lang="en-US" sz="2400" b="1" dirty="0" smtClean="0">
              <a:solidFill>
                <a:srgbClr val="7030A0"/>
              </a:solidFill>
              <a:latin typeface="Arial Black" panose="020B0A04020102020204" pitchFamily="34" charset="0"/>
            </a:endParaRPr>
          </a:p>
          <a:p>
            <a:pPr algn="ctr" eaLnBrk="1" hangingPunct="1">
              <a:lnSpc>
                <a:spcPct val="80000"/>
              </a:lnSpc>
            </a:pPr>
            <a:r>
              <a:rPr lang="en-US" sz="24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Bihar Veterinary College</a:t>
            </a:r>
          </a:p>
          <a:p>
            <a:pPr algn="ctr" eaLnBrk="1" hangingPunct="1">
              <a:lnSpc>
                <a:spcPct val="80000"/>
              </a:lnSpc>
            </a:pPr>
            <a:r>
              <a:rPr lang="en-US" sz="24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Bihar Animal Sciences University</a:t>
            </a:r>
          </a:p>
          <a:p>
            <a:pPr algn="ctr" eaLnBrk="1" hangingPunct="1">
              <a:lnSpc>
                <a:spcPct val="80000"/>
              </a:lnSpc>
            </a:pPr>
            <a:r>
              <a:rPr lang="en-US" sz="24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Patna-800014</a:t>
            </a:r>
          </a:p>
        </p:txBody>
      </p:sp>
      <p:sp>
        <p:nvSpPr>
          <p:cNvPr id="2051" name="Rectangle 6"/>
          <p:cNvSpPr>
            <a:spLocks noChangeArrowheads="1"/>
          </p:cNvSpPr>
          <p:nvPr/>
        </p:nvSpPr>
        <p:spPr bwMode="auto">
          <a:xfrm>
            <a:off x="0" y="99011"/>
            <a:ext cx="9144000" cy="175432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 wrap="square" anchor="ctr">
            <a:spAutoFit/>
          </a:bodyPr>
          <a:lstStyle/>
          <a:p>
            <a:pPr algn="ctr"/>
            <a:endParaRPr lang="en-US" sz="3200" b="1" dirty="0" smtClean="0">
              <a:solidFill>
                <a:srgbClr val="7030A0"/>
              </a:solidFill>
              <a:latin typeface="Arial Rounded MT Bold" pitchFamily="34" charset="0"/>
            </a:endParaRPr>
          </a:p>
          <a:p>
            <a:pPr algn="ctr"/>
            <a:r>
              <a:rPr lang="en-US" sz="4400" dirty="0" smtClean="0">
                <a:solidFill>
                  <a:srgbClr val="002060"/>
                </a:solidFill>
                <a:latin typeface="Arial Black" panose="020B0A04020102020204" pitchFamily="34" charset="0"/>
              </a:rPr>
              <a:t>Trypanosomes</a:t>
            </a:r>
          </a:p>
          <a:p>
            <a:pPr algn="ctr"/>
            <a:r>
              <a:rPr lang="en-US" sz="3200" dirty="0" smtClean="0">
                <a:solidFill>
                  <a:srgbClr val="002060"/>
                </a:solidFill>
                <a:latin typeface="Arial Black" panose="020B0A04020102020204" pitchFamily="34" charset="0"/>
              </a:rPr>
              <a:t>VPA-604</a:t>
            </a:r>
            <a:endParaRPr lang="en-US" sz="3200" dirty="0">
              <a:solidFill>
                <a:srgbClr val="002060"/>
              </a:solidFill>
              <a:latin typeface="Arial Black" panose="020B0A04020102020204" pitchFamily="34" charset="0"/>
            </a:endParaRPr>
          </a:p>
        </p:txBody>
      </p:sp>
      <p:pic>
        <p:nvPicPr>
          <p:cNvPr id="1026" name="Picture 2" descr="C:\Users\ACER\Desktop\horse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77131" y="3405051"/>
            <a:ext cx="1628775" cy="11525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C:\Users\ACER\Desktop\cow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52900" y="3079750"/>
            <a:ext cx="1638300" cy="1371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9" name="Picture 5" descr="C:\Users\ACER\Desktop\t. evansi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116091">
            <a:off x="2688919" y="2396085"/>
            <a:ext cx="1733550" cy="1371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9" descr="Bihar Animal Sciences University | बिहार पशु विज्ञान विश्वविद्यालय">
            <a:hlinkClick r:id="rId6" tooltip="&quot;Bihar Animal Sciences University | बिहार पशु विज्ञान विश्वविद्यालय - &quot;"/>
          </p:cNvPr>
          <p:cNvPicPr/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146313" y="265552"/>
            <a:ext cx="1149087" cy="11931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1" name="Picture 10" descr="Colour Logofinal"/>
          <p:cNvPicPr/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7648574" y="212323"/>
            <a:ext cx="1099890" cy="12463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2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  <p:pic>
        <p:nvPicPr>
          <p:cNvPr id="13" name="Picture 12" descr="TRYPANOSOMOSIS IN DOG A CASE REPORT"/>
          <p:cNvPicPr/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1200" y="2084631"/>
            <a:ext cx="2528672" cy="173355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687414889"/>
      </p:ext>
    </p:extLst>
  </p:cSld>
  <p:clrMapOvr>
    <a:masterClrMapping/>
  </p:clrMapOvr>
  <p:transition>
    <p:blinds dir="vert"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99060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3200" dirty="0" smtClean="0">
                <a:solidFill>
                  <a:srgbClr val="FFFF00"/>
                </a:solidFill>
              </a:rPr>
              <a:t/>
            </a:r>
            <a:br>
              <a:rPr lang="en-US" sz="3200" dirty="0" smtClean="0">
                <a:solidFill>
                  <a:srgbClr val="FFFF00"/>
                </a:solidFill>
              </a:rPr>
            </a:br>
            <a:r>
              <a:rPr lang="en-US" sz="3200" dirty="0" smtClean="0">
                <a:solidFill>
                  <a:srgbClr val="FFFF00"/>
                </a:solidFill>
              </a:rPr>
              <a:t/>
            </a:r>
            <a:br>
              <a:rPr lang="en-US" sz="3200" dirty="0" smtClean="0">
                <a:solidFill>
                  <a:srgbClr val="FFFF00"/>
                </a:solidFill>
              </a:rPr>
            </a:br>
            <a:r>
              <a:rPr lang="en-US" sz="3200" dirty="0" smtClean="0">
                <a:solidFill>
                  <a:srgbClr val="FFFF00"/>
                </a:solidFill>
              </a:rPr>
              <a:t/>
            </a:r>
            <a:br>
              <a:rPr lang="en-US" sz="3200" dirty="0" smtClean="0">
                <a:solidFill>
                  <a:srgbClr val="FFFF00"/>
                </a:solidFill>
              </a:rPr>
            </a:br>
            <a:r>
              <a:rPr lang="en-US" sz="3200" dirty="0" smtClean="0">
                <a:solidFill>
                  <a:srgbClr val="FFFF00"/>
                </a:solidFill>
              </a:rPr>
              <a:t/>
            </a:r>
            <a:br>
              <a:rPr lang="en-US" sz="3200" dirty="0" smtClean="0">
                <a:solidFill>
                  <a:srgbClr val="FFFF00"/>
                </a:solidFill>
              </a:rPr>
            </a:br>
            <a:r>
              <a:rPr lang="en-US" sz="3200" dirty="0" smtClean="0">
                <a:solidFill>
                  <a:srgbClr val="7030A0"/>
                </a:solidFill>
                <a:latin typeface="Arial Rounded MT Bold" pitchFamily="34" charset="0"/>
              </a:rPr>
              <a:t>Phylum- Protozoa</a:t>
            </a:r>
            <a:br>
              <a:rPr lang="en-US" sz="3200" dirty="0" smtClean="0">
                <a:solidFill>
                  <a:srgbClr val="7030A0"/>
                </a:solidFill>
                <a:latin typeface="Arial Rounded MT Bold" pitchFamily="34" charset="0"/>
              </a:rPr>
            </a:br>
            <a:r>
              <a:rPr lang="en-US" sz="3200" dirty="0" smtClean="0">
                <a:solidFill>
                  <a:srgbClr val="7030A0"/>
                </a:solidFill>
                <a:latin typeface="Arial Rounded MT Bold" pitchFamily="34" charset="0"/>
              </a:rPr>
              <a:t>Sub-Phylum - </a:t>
            </a:r>
            <a:r>
              <a:rPr lang="en-US" sz="3200" dirty="0" err="1" smtClean="0">
                <a:solidFill>
                  <a:srgbClr val="7030A0"/>
                </a:solidFill>
                <a:latin typeface="Arial Rounded MT Bold" pitchFamily="34" charset="0"/>
              </a:rPr>
              <a:t>Mastigophora</a:t>
            </a:r>
            <a:endParaRPr lang="en-US" sz="3200" dirty="0">
              <a:solidFill>
                <a:srgbClr val="7030A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914400"/>
            <a:ext cx="9144000" cy="5943600"/>
          </a:xfrm>
        </p:spPr>
        <p:txBody>
          <a:bodyPr>
            <a:normAutofit lnSpcReduction="10000"/>
          </a:bodyPr>
          <a:lstStyle/>
          <a:p>
            <a:pPr algn="just">
              <a:lnSpc>
                <a:spcPct val="150000"/>
              </a:lnSpc>
              <a:buFont typeface="Wingdings" pitchFamily="2" charset="2"/>
              <a:buChar char="Ø"/>
            </a:pPr>
            <a:r>
              <a:rPr lang="en-US" sz="2400" b="1" dirty="0" err="1" smtClean="0">
                <a:solidFill>
                  <a:srgbClr val="FF0000"/>
                </a:solidFill>
                <a:latin typeface="Arial Rounded MT Bold" pitchFamily="34" charset="0"/>
              </a:rPr>
              <a:t>Mastigote</a:t>
            </a:r>
            <a:r>
              <a:rPr lang="en-US" sz="2400" b="1" dirty="0" smtClean="0">
                <a:solidFill>
                  <a:srgbClr val="FF0000"/>
                </a:solidFill>
                <a:latin typeface="Arial Rounded MT Bold" pitchFamily="34" charset="0"/>
              </a:rPr>
              <a:t> is a Greek word which means flagellum.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Ø"/>
            </a:pPr>
            <a:r>
              <a:rPr lang="en-US" sz="2400" b="1" dirty="0" smtClean="0">
                <a:solidFill>
                  <a:srgbClr val="FF0000"/>
                </a:solidFill>
                <a:latin typeface="Arial Rounded MT Bold" pitchFamily="34" charset="0"/>
              </a:rPr>
              <a:t>Members are flagellated.</a:t>
            </a:r>
          </a:p>
          <a:p>
            <a:pPr algn="just"/>
            <a:r>
              <a:rPr lang="en-US" sz="2800" b="1" dirty="0" smtClean="0">
                <a:solidFill>
                  <a:srgbClr val="FFC000"/>
                </a:solidFill>
                <a:latin typeface="Arial Rounded MT Bold" pitchFamily="34" charset="0"/>
              </a:rPr>
              <a:t>                         </a:t>
            </a:r>
            <a:r>
              <a:rPr lang="en-US" sz="2800" b="1" dirty="0" smtClean="0">
                <a:solidFill>
                  <a:srgbClr val="002060"/>
                </a:solidFill>
                <a:latin typeface="Arial Rounded MT Bold" pitchFamily="34" charset="0"/>
              </a:rPr>
              <a:t>Class- </a:t>
            </a:r>
            <a:r>
              <a:rPr lang="en-US" sz="2800" b="1" dirty="0" err="1" smtClean="0">
                <a:solidFill>
                  <a:srgbClr val="002060"/>
                </a:solidFill>
                <a:latin typeface="Arial Rounded MT Bold" pitchFamily="34" charset="0"/>
              </a:rPr>
              <a:t>Zoomastogophorea</a:t>
            </a:r>
            <a:endParaRPr lang="en-US" sz="2800" b="1" dirty="0" smtClean="0">
              <a:solidFill>
                <a:srgbClr val="002060"/>
              </a:solidFill>
              <a:latin typeface="Arial Rounded MT Bold" pitchFamily="34" charset="0"/>
            </a:endParaRPr>
          </a:p>
          <a:p>
            <a:pPr algn="just"/>
            <a:r>
              <a:rPr lang="en-US" sz="2800" b="1" dirty="0" smtClean="0">
                <a:solidFill>
                  <a:srgbClr val="002060"/>
                </a:solidFill>
                <a:latin typeface="Arial Rounded MT Bold" pitchFamily="34" charset="0"/>
              </a:rPr>
              <a:t>                         Order- </a:t>
            </a:r>
            <a:r>
              <a:rPr lang="en-US" sz="2800" b="1" dirty="0" err="1" smtClean="0">
                <a:solidFill>
                  <a:srgbClr val="002060"/>
                </a:solidFill>
                <a:latin typeface="Arial Rounded MT Bold" pitchFamily="34" charset="0"/>
              </a:rPr>
              <a:t>Kinetoplastida</a:t>
            </a:r>
            <a:endParaRPr lang="en-US" sz="2400" b="1" dirty="0" smtClean="0">
              <a:solidFill>
                <a:srgbClr val="002060"/>
              </a:solidFill>
              <a:latin typeface="Arial Rounded MT Bold" pitchFamily="34" charset="0"/>
            </a:endParaRPr>
          </a:p>
          <a:p>
            <a:pPr algn="just"/>
            <a:r>
              <a:rPr lang="en-US" sz="2400" b="1" dirty="0" smtClean="0">
                <a:latin typeface="Arial Rounded MT Bold" pitchFamily="34" charset="0"/>
              </a:rPr>
              <a:t>Members have a </a:t>
            </a:r>
            <a:r>
              <a:rPr lang="en-US" sz="2400" b="1" dirty="0" err="1" smtClean="0">
                <a:latin typeface="Arial Rounded MT Bold" pitchFamily="34" charset="0"/>
              </a:rPr>
              <a:t>kinetoplast</a:t>
            </a:r>
            <a:r>
              <a:rPr lang="en-US" sz="2400" b="1" dirty="0" smtClean="0">
                <a:latin typeface="Arial Rounded MT Bold" pitchFamily="34" charset="0"/>
              </a:rPr>
              <a:t> ( a small organelle containing DNA), present in a part of mitochondria at the posterior portion of the body just behind the </a:t>
            </a:r>
            <a:r>
              <a:rPr lang="en-US" sz="2400" b="1" dirty="0" err="1" smtClean="0">
                <a:latin typeface="Arial Rounded MT Bold" pitchFamily="34" charset="0"/>
              </a:rPr>
              <a:t>blepharoplast</a:t>
            </a:r>
            <a:r>
              <a:rPr lang="en-US" sz="2400" b="1" dirty="0" smtClean="0">
                <a:latin typeface="Arial Rounded MT Bold" pitchFamily="34" charset="0"/>
              </a:rPr>
              <a:t>.</a:t>
            </a:r>
          </a:p>
          <a:p>
            <a:pPr algn="just"/>
            <a:endParaRPr lang="en-US" sz="2400" b="1" u="sng" dirty="0" smtClean="0">
              <a:solidFill>
                <a:srgbClr val="FFC000"/>
              </a:solidFill>
              <a:latin typeface="Arial Rounded MT Bold" pitchFamily="34" charset="0"/>
            </a:endParaRPr>
          </a:p>
          <a:p>
            <a:pPr algn="just"/>
            <a:endParaRPr lang="en-US" sz="2400" b="1" u="sng" dirty="0" smtClean="0">
              <a:solidFill>
                <a:srgbClr val="FFC000"/>
              </a:solidFill>
              <a:latin typeface="Arial Rounded MT Bold" pitchFamily="34" charset="0"/>
            </a:endParaRPr>
          </a:p>
          <a:p>
            <a:pPr algn="just"/>
            <a:endParaRPr lang="en-US" sz="2400" b="1" u="sng" dirty="0" smtClean="0">
              <a:solidFill>
                <a:srgbClr val="FFC000"/>
              </a:solidFill>
              <a:latin typeface="Arial Rounded MT Bold" pitchFamily="34" charset="0"/>
            </a:endParaRPr>
          </a:p>
          <a:p>
            <a:pPr algn="just"/>
            <a:endParaRPr lang="en-US" sz="2400" b="1" u="sng" dirty="0" smtClean="0">
              <a:solidFill>
                <a:srgbClr val="FFC000"/>
              </a:solidFill>
              <a:latin typeface="Arial Rounded MT Bold" pitchFamily="34" charset="0"/>
            </a:endParaRPr>
          </a:p>
          <a:p>
            <a:pPr algn="ctr"/>
            <a:r>
              <a:rPr lang="en-US" sz="2800" b="1" dirty="0" smtClean="0">
                <a:solidFill>
                  <a:srgbClr val="002060"/>
                </a:solidFill>
                <a:latin typeface="Arial Rounded MT Bold" pitchFamily="34" charset="0"/>
              </a:rPr>
              <a:t>Family - </a:t>
            </a:r>
            <a:r>
              <a:rPr lang="en-US" sz="2800" b="1" dirty="0" err="1" smtClean="0">
                <a:solidFill>
                  <a:srgbClr val="002060"/>
                </a:solidFill>
                <a:latin typeface="Arial Rounded MT Bold" pitchFamily="34" charset="0"/>
              </a:rPr>
              <a:t>Trypanosomatidae</a:t>
            </a:r>
            <a:endParaRPr lang="en-US" sz="2800" b="1" dirty="0" smtClean="0">
              <a:solidFill>
                <a:srgbClr val="002060"/>
              </a:solidFill>
              <a:latin typeface="Arial Rounded MT Bold" pitchFamily="34" charset="0"/>
            </a:endParaRPr>
          </a:p>
        </p:txBody>
      </p:sp>
      <p:pic>
        <p:nvPicPr>
          <p:cNvPr id="5" name="Picture 2" descr="C:\Users\Dr.Ajit\Desktop\images (1)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905000" y="4419600"/>
            <a:ext cx="5181600" cy="1752600"/>
          </a:xfrm>
          <a:prstGeom prst="rect">
            <a:avLst/>
          </a:prstGeom>
          <a:noFill/>
        </p:spPr>
      </p:pic>
      <p:sp>
        <p:nvSpPr>
          <p:cNvPr id="6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29182420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3200" dirty="0" smtClean="0">
                <a:solidFill>
                  <a:srgbClr val="7030A0"/>
                </a:solidFill>
                <a:latin typeface="Arial Rounded MT Bold" pitchFamily="34" charset="0"/>
              </a:rPr>
              <a:t>Family: </a:t>
            </a:r>
            <a:r>
              <a:rPr lang="en-US" sz="3200" dirty="0" err="1" smtClean="0">
                <a:solidFill>
                  <a:srgbClr val="7030A0"/>
                </a:solidFill>
                <a:latin typeface="Arial Rounded MT Bold" pitchFamily="34" charset="0"/>
              </a:rPr>
              <a:t>Trypanosomatidae</a:t>
            </a:r>
            <a:endParaRPr lang="en-US" sz="3200" dirty="0">
              <a:solidFill>
                <a:srgbClr val="7030A0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7086600" cy="6400800"/>
          </a:xfrm>
        </p:spPr>
        <p:txBody>
          <a:bodyPr>
            <a:normAutofit fontScale="25000" lnSpcReduction="20000"/>
          </a:bodyPr>
          <a:lstStyle/>
          <a:p>
            <a:pPr algn="ctr">
              <a:lnSpc>
                <a:spcPct val="120000"/>
              </a:lnSpc>
            </a:pPr>
            <a:r>
              <a:rPr lang="en-US" sz="8000" b="1" dirty="0" smtClean="0">
                <a:solidFill>
                  <a:srgbClr val="7030A0"/>
                </a:solidFill>
                <a:latin typeface="Arial Rounded MT Bold" pitchFamily="34" charset="0"/>
              </a:rPr>
              <a:t>Genus:  </a:t>
            </a:r>
            <a:r>
              <a:rPr lang="en-US" sz="8000" b="1" i="1" dirty="0" smtClean="0">
                <a:solidFill>
                  <a:srgbClr val="7030A0"/>
                </a:solidFill>
                <a:latin typeface="Arial Rounded MT Bold" pitchFamily="34" charset="0"/>
              </a:rPr>
              <a:t>Trypanosoma </a:t>
            </a:r>
          </a:p>
          <a:p>
            <a:pPr algn="ctr">
              <a:lnSpc>
                <a:spcPct val="120000"/>
              </a:lnSpc>
            </a:pPr>
            <a:r>
              <a:rPr lang="en-US" sz="8000" b="1" dirty="0" smtClean="0">
                <a:solidFill>
                  <a:srgbClr val="7030A0"/>
                </a:solidFill>
                <a:latin typeface="Arial Rounded MT Bold" pitchFamily="34" charset="0"/>
              </a:rPr>
              <a:t>                  and</a:t>
            </a:r>
          </a:p>
          <a:p>
            <a:pPr algn="ctr">
              <a:lnSpc>
                <a:spcPct val="120000"/>
              </a:lnSpc>
            </a:pPr>
            <a:r>
              <a:rPr lang="en-US" sz="8000" b="1" dirty="0" smtClean="0">
                <a:solidFill>
                  <a:srgbClr val="7030A0"/>
                </a:solidFill>
                <a:latin typeface="Arial Rounded MT Bold" pitchFamily="34" charset="0"/>
              </a:rPr>
              <a:t>              </a:t>
            </a:r>
            <a:r>
              <a:rPr lang="en-US" sz="8000" b="1" i="1" dirty="0" err="1" smtClean="0">
                <a:solidFill>
                  <a:srgbClr val="7030A0"/>
                </a:solidFill>
                <a:latin typeface="Arial Rounded MT Bold" pitchFamily="34" charset="0"/>
              </a:rPr>
              <a:t>Leishmania</a:t>
            </a:r>
            <a:endParaRPr lang="en-US" sz="8000" b="1" i="1" dirty="0" smtClean="0">
              <a:solidFill>
                <a:srgbClr val="7030A0"/>
              </a:solidFill>
              <a:latin typeface="Arial Rounded MT Bold" pitchFamily="34" charset="0"/>
            </a:endParaRPr>
          </a:p>
          <a:p>
            <a:pPr algn="ctr"/>
            <a:endParaRPr lang="en-US" sz="3200" dirty="0" smtClean="0">
              <a:latin typeface="Arial Rounded MT Bold" pitchFamily="34" charset="0"/>
            </a:endParaRPr>
          </a:p>
          <a:p>
            <a:pPr lvl="0"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7200" b="1" dirty="0" smtClean="0">
                <a:solidFill>
                  <a:srgbClr val="0070C0"/>
                </a:solidFill>
                <a:latin typeface="Arial Rounded MT Bold" pitchFamily="34" charset="0"/>
              </a:rPr>
              <a:t>Members are </a:t>
            </a:r>
            <a:r>
              <a:rPr lang="en-US" sz="7200" b="1" dirty="0" err="1" smtClean="0">
                <a:solidFill>
                  <a:srgbClr val="0070C0"/>
                </a:solidFill>
                <a:latin typeface="Arial Rounded MT Bold" pitchFamily="34" charset="0"/>
              </a:rPr>
              <a:t>haemoflagellate</a:t>
            </a:r>
            <a:r>
              <a:rPr lang="en-US" sz="7200" b="1" dirty="0" smtClean="0">
                <a:solidFill>
                  <a:srgbClr val="0070C0"/>
                </a:solidFill>
                <a:latin typeface="Arial Rounded MT Bold" pitchFamily="34" charset="0"/>
              </a:rPr>
              <a:t>, Leaf like or may be rounded in shape.</a:t>
            </a:r>
          </a:p>
          <a:p>
            <a:pPr lvl="0"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7200" b="1" dirty="0" smtClean="0">
                <a:solidFill>
                  <a:srgbClr val="0070C0"/>
                </a:solidFill>
                <a:latin typeface="Arial Rounded MT Bold" pitchFamily="34" charset="0"/>
              </a:rPr>
              <a:t>During the life cycle  4- developmental stages may occurs-</a:t>
            </a:r>
          </a:p>
          <a:p>
            <a:pPr algn="just">
              <a:lnSpc>
                <a:spcPct val="150000"/>
              </a:lnSpc>
            </a:pPr>
            <a:endParaRPr lang="en-US" sz="7200" b="1" dirty="0" smtClean="0">
              <a:solidFill>
                <a:srgbClr val="0070C0"/>
              </a:solidFill>
              <a:latin typeface="Arial Rounded MT Bold" pitchFamily="34" charset="0"/>
            </a:endParaRPr>
          </a:p>
          <a:p>
            <a:pPr marL="514350" lvl="0" indent="-514350" algn="just">
              <a:lnSpc>
                <a:spcPct val="150000"/>
              </a:lnSpc>
              <a:buFont typeface="+mj-lt"/>
              <a:buAutoNum type="romanUcPeriod"/>
            </a:pPr>
            <a:r>
              <a:rPr lang="en-US" sz="7200" b="1" dirty="0" err="1" smtClean="0">
                <a:solidFill>
                  <a:srgbClr val="00B050"/>
                </a:solidFill>
                <a:latin typeface="Arial Rounded MT Bold" pitchFamily="34" charset="0"/>
              </a:rPr>
              <a:t>Trypomastigote</a:t>
            </a:r>
            <a:r>
              <a:rPr lang="en-US" sz="7200" b="1" dirty="0" smtClean="0">
                <a:solidFill>
                  <a:srgbClr val="00B050"/>
                </a:solidFill>
                <a:latin typeface="Arial Rounded MT Bold" pitchFamily="34" charset="0"/>
              </a:rPr>
              <a:t> stage (Trypanosome stage) : </a:t>
            </a:r>
            <a:r>
              <a:rPr lang="en-US" sz="7200" b="1" dirty="0" err="1" smtClean="0">
                <a:solidFill>
                  <a:srgbClr val="00B050"/>
                </a:solidFill>
                <a:latin typeface="Arial Rounded MT Bold" pitchFamily="34" charset="0"/>
              </a:rPr>
              <a:t>Kinetoplast</a:t>
            </a:r>
            <a:r>
              <a:rPr lang="en-US" sz="7200" b="1" dirty="0" smtClean="0">
                <a:solidFill>
                  <a:srgbClr val="00B050"/>
                </a:solidFill>
                <a:latin typeface="Arial Rounded MT Bold" pitchFamily="34" charset="0"/>
              </a:rPr>
              <a:t> present posterior to the nucleus near </a:t>
            </a:r>
            <a:r>
              <a:rPr lang="en-US" sz="7200" b="1" dirty="0" err="1" smtClean="0">
                <a:solidFill>
                  <a:srgbClr val="00B050"/>
                </a:solidFill>
                <a:latin typeface="Arial Rounded MT Bold" pitchFamily="34" charset="0"/>
              </a:rPr>
              <a:t>posteror</a:t>
            </a:r>
            <a:r>
              <a:rPr lang="en-US" sz="7200" b="1" dirty="0" smtClean="0">
                <a:solidFill>
                  <a:srgbClr val="00B050"/>
                </a:solidFill>
                <a:latin typeface="Arial Rounded MT Bold" pitchFamily="34" charset="0"/>
              </a:rPr>
              <a:t> end and </a:t>
            </a:r>
            <a:r>
              <a:rPr lang="en-US" sz="7200" b="1" u="sng" dirty="0" smtClean="0">
                <a:solidFill>
                  <a:srgbClr val="00B050"/>
                </a:solidFill>
                <a:latin typeface="Arial Rounded MT Bold" pitchFamily="34" charset="0"/>
              </a:rPr>
              <a:t>undulating membrane well developed. </a:t>
            </a:r>
            <a:r>
              <a:rPr lang="en-US" sz="7200" b="1" dirty="0" smtClean="0">
                <a:solidFill>
                  <a:srgbClr val="00B050"/>
                </a:solidFill>
                <a:latin typeface="Arial Rounded MT Bold" pitchFamily="34" charset="0"/>
              </a:rPr>
              <a:t>It found  in both vertebrates and  arthropods.</a:t>
            </a:r>
          </a:p>
          <a:p>
            <a:pPr marL="514350" lvl="0" indent="-514350" algn="just">
              <a:lnSpc>
                <a:spcPct val="150000"/>
              </a:lnSpc>
              <a:buFont typeface="+mj-lt"/>
              <a:buAutoNum type="romanUcPeriod"/>
            </a:pPr>
            <a:r>
              <a:rPr lang="en-US" sz="7200" b="1" dirty="0" err="1" smtClean="0">
                <a:solidFill>
                  <a:srgbClr val="7030A0"/>
                </a:solidFill>
                <a:latin typeface="Arial Rounded MT Bold" pitchFamily="34" charset="0"/>
              </a:rPr>
              <a:t>Epimastigote</a:t>
            </a:r>
            <a:r>
              <a:rPr lang="en-US" sz="7200" b="1" dirty="0" smtClean="0">
                <a:solidFill>
                  <a:srgbClr val="7030A0"/>
                </a:solidFill>
                <a:latin typeface="Arial Rounded MT Bold" pitchFamily="34" charset="0"/>
              </a:rPr>
              <a:t> stage (</a:t>
            </a:r>
            <a:r>
              <a:rPr lang="en-US" sz="7200" b="1" dirty="0" err="1" smtClean="0">
                <a:solidFill>
                  <a:srgbClr val="7030A0"/>
                </a:solidFill>
                <a:latin typeface="Arial Rounded MT Bold" pitchFamily="34" charset="0"/>
              </a:rPr>
              <a:t>Crithidial</a:t>
            </a:r>
            <a:r>
              <a:rPr lang="en-US" sz="7200" b="1" dirty="0" smtClean="0">
                <a:solidFill>
                  <a:srgbClr val="7030A0"/>
                </a:solidFill>
                <a:latin typeface="Arial Rounded MT Bold" pitchFamily="34" charset="0"/>
              </a:rPr>
              <a:t> stage): </a:t>
            </a:r>
            <a:r>
              <a:rPr lang="en-US" sz="7200" b="1" dirty="0" err="1" smtClean="0">
                <a:solidFill>
                  <a:srgbClr val="7030A0"/>
                </a:solidFill>
                <a:latin typeface="Arial Rounded MT Bold" pitchFamily="34" charset="0"/>
              </a:rPr>
              <a:t>Kinetoplast</a:t>
            </a:r>
            <a:r>
              <a:rPr lang="en-US" sz="7200" b="1" dirty="0" smtClean="0">
                <a:solidFill>
                  <a:srgbClr val="7030A0"/>
                </a:solidFill>
                <a:latin typeface="Arial Rounded MT Bold" pitchFamily="34" charset="0"/>
              </a:rPr>
              <a:t> and </a:t>
            </a:r>
            <a:r>
              <a:rPr lang="en-US" sz="7200" b="1" dirty="0" err="1" smtClean="0">
                <a:solidFill>
                  <a:srgbClr val="7030A0"/>
                </a:solidFill>
                <a:latin typeface="Arial Rounded MT Bold" pitchFamily="34" charset="0"/>
              </a:rPr>
              <a:t>axoneme</a:t>
            </a:r>
            <a:r>
              <a:rPr lang="en-US" sz="7200" b="1" dirty="0" smtClean="0">
                <a:solidFill>
                  <a:srgbClr val="7030A0"/>
                </a:solidFill>
                <a:latin typeface="Arial Rounded MT Bold" pitchFamily="34" charset="0"/>
              </a:rPr>
              <a:t> are present anterior to the nucleus and undulating membrane (U.B.) short and found </a:t>
            </a:r>
            <a:r>
              <a:rPr lang="en-US" sz="7200" b="1" u="sng" dirty="0" smtClean="0">
                <a:solidFill>
                  <a:srgbClr val="7030A0"/>
                </a:solidFill>
                <a:latin typeface="Arial Rounded MT Bold" pitchFamily="34" charset="0"/>
              </a:rPr>
              <a:t>principally in arthropods.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v"/>
            </a:pPr>
            <a:endParaRPr lang="en-US" sz="4200" dirty="0" smtClean="0">
              <a:latin typeface="Arial Rounded MT Bold" pitchFamily="34" charset="0"/>
            </a:endParaRPr>
          </a:p>
          <a:p>
            <a:pPr algn="just">
              <a:lnSpc>
                <a:spcPct val="150000"/>
              </a:lnSpc>
              <a:buFont typeface="Wingdings" pitchFamily="2" charset="2"/>
              <a:buChar char="v"/>
            </a:pPr>
            <a:endParaRPr lang="en-US" sz="3200" dirty="0">
              <a:latin typeface="Arial Rounded MT Bold" pitchFamily="34" charset="0"/>
            </a:endParaRP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315200" y="609600"/>
            <a:ext cx="1828800" cy="3200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5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391400" y="4038600"/>
            <a:ext cx="1752600" cy="2819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30607028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3200" u="sng" dirty="0" smtClean="0">
                <a:solidFill>
                  <a:srgbClr val="7030A0"/>
                </a:solidFill>
                <a:latin typeface="Arial Rounded MT Bold" pitchFamily="34" charset="0"/>
              </a:rPr>
              <a:t>Family: </a:t>
            </a:r>
            <a:r>
              <a:rPr lang="en-US" sz="3200" u="sng" dirty="0" err="1" smtClean="0">
                <a:solidFill>
                  <a:srgbClr val="7030A0"/>
                </a:solidFill>
                <a:latin typeface="Arial Rounded MT Bold" pitchFamily="34" charset="0"/>
              </a:rPr>
              <a:t>Trypanosomatidae</a:t>
            </a:r>
            <a:endParaRPr lang="en-US" sz="3200" dirty="0">
              <a:solidFill>
                <a:srgbClr val="7030A0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7162800" cy="6400800"/>
          </a:xfrm>
        </p:spPr>
        <p:txBody>
          <a:bodyPr>
            <a:normAutofit/>
          </a:bodyPr>
          <a:lstStyle/>
          <a:p>
            <a:pPr lvl="1" algn="just">
              <a:lnSpc>
                <a:spcPct val="120000"/>
              </a:lnSpc>
            </a:pPr>
            <a:endParaRPr lang="en-US" sz="2000" dirty="0" smtClean="0">
              <a:latin typeface="Arial Rounded MT Bold" pitchFamily="34" charset="0"/>
            </a:endParaRPr>
          </a:p>
          <a:p>
            <a:pPr marL="514350" lvl="0" indent="-514350" algn="just">
              <a:lnSpc>
                <a:spcPct val="120000"/>
              </a:lnSpc>
            </a:pPr>
            <a:r>
              <a:rPr lang="en-US" sz="2400" b="1" dirty="0" smtClean="0">
                <a:solidFill>
                  <a:srgbClr val="7030A0"/>
                </a:solidFill>
                <a:latin typeface="Arial Rounded MT Bold" pitchFamily="34" charset="0"/>
              </a:rPr>
              <a:t>iii. </a:t>
            </a:r>
            <a:r>
              <a:rPr lang="en-US" sz="2400" b="1" dirty="0" err="1" smtClean="0">
                <a:solidFill>
                  <a:srgbClr val="7030A0"/>
                </a:solidFill>
                <a:latin typeface="Arial Rounded MT Bold" pitchFamily="34" charset="0"/>
              </a:rPr>
              <a:t>Promastigote</a:t>
            </a:r>
            <a:r>
              <a:rPr lang="en-US" sz="2400" b="1" dirty="0" smtClean="0">
                <a:solidFill>
                  <a:srgbClr val="7030A0"/>
                </a:solidFill>
                <a:latin typeface="Arial Rounded MT Bold" pitchFamily="34" charset="0"/>
              </a:rPr>
              <a:t> stage </a:t>
            </a:r>
            <a:r>
              <a:rPr lang="en-US" sz="2400" b="1" dirty="0" smtClean="0">
                <a:latin typeface="Arial Rounded MT Bold" pitchFamily="34" charset="0"/>
              </a:rPr>
              <a:t>(</a:t>
            </a:r>
            <a:r>
              <a:rPr lang="en-US" sz="2400" b="1" dirty="0" err="1" smtClean="0">
                <a:latin typeface="Arial Rounded MT Bold" pitchFamily="34" charset="0"/>
              </a:rPr>
              <a:t>Leptomonad</a:t>
            </a:r>
            <a:r>
              <a:rPr lang="en-US" sz="2400" b="1" dirty="0" smtClean="0">
                <a:latin typeface="Arial Rounded MT Bold" pitchFamily="34" charset="0"/>
              </a:rPr>
              <a:t> stage): </a:t>
            </a:r>
            <a:r>
              <a:rPr lang="en-US" sz="2400" b="1" dirty="0" err="1" smtClean="0">
                <a:latin typeface="Arial Rounded MT Bold" pitchFamily="34" charset="0"/>
              </a:rPr>
              <a:t>Kinetoplast</a:t>
            </a:r>
            <a:r>
              <a:rPr lang="en-US" sz="2400" b="1" dirty="0" smtClean="0">
                <a:latin typeface="Arial Rounded MT Bold" pitchFamily="34" charset="0"/>
              </a:rPr>
              <a:t> present at the anterior tip of the body, </a:t>
            </a:r>
            <a:r>
              <a:rPr lang="en-US" sz="2400" b="1" dirty="0" smtClean="0">
                <a:solidFill>
                  <a:srgbClr val="002060"/>
                </a:solidFill>
                <a:latin typeface="Arial Rounded MT Bold" pitchFamily="34" charset="0"/>
              </a:rPr>
              <a:t>U.B. absent </a:t>
            </a:r>
            <a:r>
              <a:rPr lang="en-US" sz="2400" b="1" dirty="0" smtClean="0">
                <a:latin typeface="Arial Rounded MT Bold" pitchFamily="34" charset="0"/>
              </a:rPr>
              <a:t>and found in arthropods or plants.</a:t>
            </a:r>
          </a:p>
          <a:p>
            <a:pPr marL="514350" lvl="0" indent="-514350" algn="just">
              <a:lnSpc>
                <a:spcPct val="120000"/>
              </a:lnSpc>
            </a:pPr>
            <a:endParaRPr lang="en-US" sz="2400" b="1" dirty="0" smtClean="0">
              <a:latin typeface="Arial Rounded MT Bold" pitchFamily="34" charset="0"/>
            </a:endParaRPr>
          </a:p>
          <a:p>
            <a:pPr marL="514350" lvl="0" indent="-514350" algn="just">
              <a:lnSpc>
                <a:spcPct val="120000"/>
              </a:lnSpc>
            </a:pPr>
            <a:endParaRPr lang="en-US" sz="2400" b="1" dirty="0" smtClean="0">
              <a:solidFill>
                <a:srgbClr val="FFFF00"/>
              </a:solidFill>
              <a:latin typeface="Arial Rounded MT Bold" pitchFamily="34" charset="0"/>
            </a:endParaRPr>
          </a:p>
          <a:p>
            <a:pPr marL="514350" lvl="0" indent="-514350" algn="just">
              <a:lnSpc>
                <a:spcPct val="120000"/>
              </a:lnSpc>
            </a:pPr>
            <a:r>
              <a:rPr lang="en-US" sz="2400" b="1" dirty="0" smtClean="0">
                <a:solidFill>
                  <a:srgbClr val="7030A0"/>
                </a:solidFill>
                <a:latin typeface="Arial Rounded MT Bold" pitchFamily="34" charset="0"/>
              </a:rPr>
              <a:t>iv. </a:t>
            </a:r>
            <a:r>
              <a:rPr lang="en-US" sz="2400" b="1" dirty="0" err="1" smtClean="0">
                <a:solidFill>
                  <a:srgbClr val="7030A0"/>
                </a:solidFill>
                <a:latin typeface="Arial Rounded MT Bold" pitchFamily="34" charset="0"/>
              </a:rPr>
              <a:t>Amastigote</a:t>
            </a:r>
            <a:r>
              <a:rPr lang="en-US" sz="2400" b="1" dirty="0" smtClean="0">
                <a:solidFill>
                  <a:srgbClr val="7030A0"/>
                </a:solidFill>
                <a:latin typeface="Arial Rounded MT Bold" pitchFamily="34" charset="0"/>
              </a:rPr>
              <a:t> stage </a:t>
            </a:r>
            <a:r>
              <a:rPr lang="en-US" sz="2400" b="1" dirty="0" smtClean="0">
                <a:latin typeface="Arial Rounded MT Bold" pitchFamily="34" charset="0"/>
              </a:rPr>
              <a:t>(</a:t>
            </a:r>
            <a:r>
              <a:rPr lang="en-US" sz="2400" b="1" dirty="0" err="1" smtClean="0">
                <a:latin typeface="Arial Rounded MT Bold" pitchFamily="34" charset="0"/>
              </a:rPr>
              <a:t>Leishmania</a:t>
            </a:r>
            <a:r>
              <a:rPr lang="en-US" sz="2400" b="1" dirty="0" smtClean="0">
                <a:latin typeface="Arial Rounded MT Bold" pitchFamily="34" charset="0"/>
              </a:rPr>
              <a:t> stage): Rounded, </a:t>
            </a:r>
            <a:r>
              <a:rPr lang="en-US" sz="2400" b="1" dirty="0" err="1" smtClean="0">
                <a:latin typeface="Arial Rounded MT Bold" pitchFamily="34" charset="0"/>
              </a:rPr>
              <a:t>Kinetoplast</a:t>
            </a:r>
            <a:r>
              <a:rPr lang="en-US" sz="2400" b="1" dirty="0" smtClean="0">
                <a:latin typeface="Arial Rounded MT Bold" pitchFamily="34" charset="0"/>
              </a:rPr>
              <a:t> present at right angles to the nucleus and found in </a:t>
            </a:r>
            <a:r>
              <a:rPr lang="en-US" sz="2400" b="1" dirty="0" smtClean="0">
                <a:solidFill>
                  <a:srgbClr val="002060"/>
                </a:solidFill>
                <a:latin typeface="Arial Rounded MT Bold" pitchFamily="34" charset="0"/>
              </a:rPr>
              <a:t>vertebrate and arthropods. </a:t>
            </a:r>
          </a:p>
          <a:p>
            <a:pPr marL="514350" lvl="0" indent="-514350" algn="just">
              <a:lnSpc>
                <a:spcPct val="120000"/>
              </a:lnSpc>
            </a:pPr>
            <a:r>
              <a:rPr lang="en-US" sz="2400" b="1" dirty="0" smtClean="0">
                <a:latin typeface="Arial Rounded MT Bold" pitchFamily="34" charset="0"/>
              </a:rPr>
              <a:t>Out of 4- developmental stages, only 1-2 stages are found in the life-cycle of parasite.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v"/>
            </a:pPr>
            <a:endParaRPr lang="en-US" sz="2400" b="1" dirty="0" smtClean="0">
              <a:latin typeface="Arial Rounded MT Bold" pitchFamily="34" charset="0"/>
            </a:endParaRPr>
          </a:p>
          <a:p>
            <a:pPr algn="just">
              <a:lnSpc>
                <a:spcPct val="150000"/>
              </a:lnSpc>
              <a:buFont typeface="Wingdings" pitchFamily="2" charset="2"/>
              <a:buChar char="v"/>
            </a:pPr>
            <a:endParaRPr lang="en-US" sz="2400" b="1" dirty="0">
              <a:latin typeface="Arial Rounded MT Bold" pitchFamily="34" charset="0"/>
            </a:endParaRPr>
          </a:p>
        </p:txBody>
      </p:sp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675562" y="0"/>
            <a:ext cx="1468438" cy="350520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467600" y="4038600"/>
            <a:ext cx="1489075" cy="21986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6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20857935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3200" u="sng" dirty="0" smtClean="0">
                <a:solidFill>
                  <a:srgbClr val="7030A0"/>
                </a:solidFill>
                <a:latin typeface="Arial Rounded MT Bold" pitchFamily="34" charset="0"/>
              </a:rPr>
              <a:t>Family: </a:t>
            </a:r>
            <a:r>
              <a:rPr lang="en-US" sz="3200" u="sng" dirty="0" err="1" smtClean="0">
                <a:solidFill>
                  <a:srgbClr val="7030A0"/>
                </a:solidFill>
                <a:latin typeface="Arial Rounded MT Bold" pitchFamily="34" charset="0"/>
              </a:rPr>
              <a:t>Trypanosomatidae</a:t>
            </a:r>
            <a:endParaRPr lang="en-US" sz="3200" dirty="0">
              <a:solidFill>
                <a:srgbClr val="7030A0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9144000" cy="6400800"/>
          </a:xfrm>
        </p:spPr>
        <p:txBody>
          <a:bodyPr>
            <a:normAutofit/>
          </a:bodyPr>
          <a:lstStyle/>
          <a:p>
            <a:pPr algn="l"/>
            <a:r>
              <a:rPr lang="en-US" sz="2400" b="1" dirty="0" smtClean="0">
                <a:solidFill>
                  <a:srgbClr val="FFC000"/>
                </a:solidFill>
                <a:latin typeface="Arial Black" panose="020B0A04020102020204" pitchFamily="34" charset="0"/>
              </a:rPr>
              <a:t> </a:t>
            </a:r>
            <a:r>
              <a:rPr lang="en-US" sz="2400" b="1" dirty="0" smtClean="0">
                <a:latin typeface="Arial Black" panose="020B0A04020102020204" pitchFamily="34" charset="0"/>
              </a:rPr>
              <a:t>Different stages </a:t>
            </a:r>
            <a:r>
              <a:rPr lang="en-US" sz="2400" b="1" dirty="0">
                <a:latin typeface="Arial Black" panose="020B0A04020102020204" pitchFamily="34" charset="0"/>
              </a:rPr>
              <a:t>of  </a:t>
            </a:r>
            <a:r>
              <a:rPr lang="en-US" sz="2400" b="1" dirty="0" smtClean="0">
                <a:latin typeface="Arial Black" panose="020B0A04020102020204" pitchFamily="34" charset="0"/>
              </a:rPr>
              <a:t>development :</a:t>
            </a:r>
          </a:p>
          <a:p>
            <a:pPr algn="ctr">
              <a:lnSpc>
                <a:spcPct val="120000"/>
              </a:lnSpc>
            </a:pPr>
            <a:endParaRPr lang="en-US" sz="2000" dirty="0" smtClean="0">
              <a:latin typeface="Arial Rounded MT Bold" pitchFamily="34" charset="0"/>
            </a:endParaRPr>
          </a:p>
          <a:p>
            <a:pPr lvl="1" algn="just">
              <a:lnSpc>
                <a:spcPct val="120000"/>
              </a:lnSpc>
            </a:pPr>
            <a:endParaRPr lang="en-US" sz="2000" dirty="0" smtClean="0">
              <a:latin typeface="Arial Rounded MT Bold" pitchFamily="34" charset="0"/>
            </a:endParaRPr>
          </a:p>
          <a:p>
            <a:pPr marL="514350" lvl="0" indent="-514350" algn="just">
              <a:lnSpc>
                <a:spcPct val="120000"/>
              </a:lnSpc>
            </a:pPr>
            <a:endParaRPr lang="en-US" sz="2400" b="1" dirty="0" smtClean="0">
              <a:latin typeface="Arial Rounded MT Bold" pitchFamily="34" charset="0"/>
            </a:endParaRPr>
          </a:p>
          <a:p>
            <a:pPr algn="just">
              <a:lnSpc>
                <a:spcPct val="150000"/>
              </a:lnSpc>
              <a:buFont typeface="Wingdings" pitchFamily="2" charset="2"/>
              <a:buChar char="v"/>
            </a:pPr>
            <a:endParaRPr lang="en-US" sz="2400" b="1" dirty="0">
              <a:latin typeface="Arial Rounded MT Bold" pitchFamily="34" charset="0"/>
            </a:endParaRPr>
          </a:p>
        </p:txBody>
      </p:sp>
      <p:pic>
        <p:nvPicPr>
          <p:cNvPr id="5" name="Picture 4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1589" b="1"/>
          <a:stretch/>
        </p:blipFill>
        <p:spPr bwMode="auto">
          <a:xfrm>
            <a:off x="0" y="1134533"/>
            <a:ext cx="9135533" cy="5715000"/>
          </a:xfrm>
          <a:prstGeom prst="rect">
            <a:avLst/>
          </a:prstGeom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6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36728093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Autofit/>
          </a:bodyPr>
          <a:lstStyle/>
          <a:p>
            <a:pPr algn="ctr"/>
            <a:r>
              <a:rPr lang="en-US" sz="3200" u="sng" dirty="0" smtClean="0">
                <a:solidFill>
                  <a:srgbClr val="7030A0"/>
                </a:solidFill>
                <a:latin typeface="Arial Rounded MT Bold" pitchFamily="34" charset="0"/>
              </a:rPr>
              <a:t>Genus: </a:t>
            </a:r>
            <a:r>
              <a:rPr lang="en-US" sz="3200" i="1" u="sng" dirty="0" err="1" smtClean="0">
                <a:solidFill>
                  <a:srgbClr val="7030A0"/>
                </a:solidFill>
                <a:latin typeface="Arial Rounded MT Bold" pitchFamily="34" charset="0"/>
              </a:rPr>
              <a:t>Trypanosoma</a:t>
            </a:r>
            <a:endParaRPr lang="en-US" sz="3200" i="1" dirty="0">
              <a:solidFill>
                <a:srgbClr val="7030A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9144000" cy="6400800"/>
          </a:xfrm>
        </p:spPr>
        <p:txBody>
          <a:bodyPr>
            <a:normAutofit/>
          </a:bodyPr>
          <a:lstStyle/>
          <a:p>
            <a:pPr marL="342900" lvl="0" indent="-342900" algn="just">
              <a:buFont typeface="Courier New" panose="02070309020205020404" pitchFamily="49" charset="0"/>
              <a:buChar char="o"/>
            </a:pPr>
            <a:endParaRPr lang="en-IN" sz="2000" b="1" dirty="0" smtClean="0">
              <a:latin typeface="Arial Black" panose="020B0A04020102020204" pitchFamily="34" charset="0"/>
            </a:endParaRP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r>
              <a:rPr lang="x-none" sz="2000" b="1" dirty="0" smtClean="0">
                <a:latin typeface="Arial Black" panose="020B0A04020102020204" pitchFamily="34" charset="0"/>
              </a:rPr>
              <a:t>Mostly Extracellular  or intercelluler parasites found in blood and tissue fluids except </a:t>
            </a:r>
            <a:r>
              <a:rPr lang="x-none" sz="2000" b="1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 cruzi</a:t>
            </a:r>
            <a:r>
              <a:rPr lang="x-none" sz="20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</a:t>
            </a:r>
            <a:r>
              <a:rPr lang="en-US" sz="2000" b="1" dirty="0" smtClean="0">
                <a:latin typeface="Arial Black" panose="020B0A04020102020204" pitchFamily="34" charset="0"/>
              </a:rPr>
              <a:t>which</a:t>
            </a:r>
            <a:r>
              <a:rPr lang="en-US" sz="2000" b="1" dirty="0" smtClean="0">
                <a:solidFill>
                  <a:srgbClr val="FFFF00"/>
                </a:solidFill>
                <a:latin typeface="Arial Black" panose="020B0A04020102020204" pitchFamily="34" charset="0"/>
              </a:rPr>
              <a:t> </a:t>
            </a:r>
            <a:r>
              <a:rPr lang="x-none" sz="2000" b="1" dirty="0" smtClean="0">
                <a:latin typeface="Arial Black" panose="020B0A04020102020204" pitchFamily="34" charset="0"/>
              </a:rPr>
              <a:t>is a intracellular parasites occurs </a:t>
            </a:r>
            <a:r>
              <a:rPr lang="en-US" sz="2000" b="1" dirty="0" smtClean="0">
                <a:latin typeface="Arial Black" panose="020B0A04020102020204" pitchFamily="34" charset="0"/>
              </a:rPr>
              <a:t>	</a:t>
            </a:r>
            <a:r>
              <a:rPr lang="x-none" sz="2000" b="1" dirty="0" smtClean="0">
                <a:latin typeface="Arial Black" panose="020B0A04020102020204" pitchFamily="34" charset="0"/>
              </a:rPr>
              <a:t>within the cells of reticuloendotheilial system and in the cardiac </a:t>
            </a:r>
            <a:r>
              <a:rPr lang="en-US" sz="2000" b="1" dirty="0" smtClean="0">
                <a:latin typeface="Arial Black" panose="020B0A04020102020204" pitchFamily="34" charset="0"/>
              </a:rPr>
              <a:t> </a:t>
            </a:r>
            <a:r>
              <a:rPr lang="x-none" sz="2000" b="1" dirty="0" smtClean="0">
                <a:latin typeface="Arial Black" panose="020B0A04020102020204" pitchFamily="34" charset="0"/>
              </a:rPr>
              <a:t>muscles.</a:t>
            </a:r>
            <a:endParaRPr lang="en-US" sz="2000" b="1" dirty="0" smtClean="0">
              <a:latin typeface="Arial Black" panose="020B0A04020102020204" pitchFamily="34" charset="0"/>
            </a:endParaRP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endParaRPr lang="en-US" sz="2000" b="1" dirty="0" smtClean="0">
              <a:latin typeface="Arial Black" panose="020B0A04020102020204" pitchFamily="34" charset="0"/>
            </a:endParaRP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r>
              <a:rPr lang="en-US" sz="2000" b="1" i="1" dirty="0" err="1" smtClean="0">
                <a:latin typeface="Arial Black" panose="020B0A04020102020204" pitchFamily="34" charset="0"/>
              </a:rPr>
              <a:t>Trypanosoma</a:t>
            </a:r>
            <a:r>
              <a:rPr lang="en-US" sz="2000" b="1" i="1" dirty="0" smtClean="0">
                <a:latin typeface="Arial Black" panose="020B0A04020102020204" pitchFamily="34" charset="0"/>
              </a:rPr>
              <a:t> </a:t>
            </a:r>
            <a:r>
              <a:rPr lang="en-US" sz="2000" b="1" dirty="0" smtClean="0">
                <a:latin typeface="Arial Black" panose="020B0A04020102020204" pitchFamily="34" charset="0"/>
              </a:rPr>
              <a:t>species are transmitted from one vertebrate host  to another either </a:t>
            </a:r>
            <a:r>
              <a:rPr lang="en-US" sz="20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cyclical </a:t>
            </a:r>
            <a:r>
              <a:rPr lang="en-US" sz="2000" b="1" dirty="0" smtClean="0">
                <a:latin typeface="Arial Black" panose="020B0A04020102020204" pitchFamily="34" charset="0"/>
              </a:rPr>
              <a:t>or </a:t>
            </a:r>
            <a:r>
              <a:rPr lang="en-US" sz="20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mechanical</a:t>
            </a:r>
            <a:r>
              <a:rPr lang="en-US" sz="2000" b="1" dirty="0" smtClean="0">
                <a:latin typeface="Arial Black" panose="020B0A04020102020204" pitchFamily="34" charset="0"/>
              </a:rPr>
              <a:t> through blood sucking  arthropods except </a:t>
            </a:r>
            <a:r>
              <a:rPr lang="en-US" sz="2000" b="1" i="1" u="sng" dirty="0" err="1" smtClean="0">
                <a:latin typeface="Arial Black" panose="020B0A04020102020204" pitchFamily="34" charset="0"/>
              </a:rPr>
              <a:t>Trypanosoma</a:t>
            </a:r>
            <a:r>
              <a:rPr lang="en-US" sz="2000" b="1" i="1" u="sng" dirty="0" smtClean="0">
                <a:latin typeface="Arial Black" panose="020B0A04020102020204" pitchFamily="34" charset="0"/>
              </a:rPr>
              <a:t> </a:t>
            </a:r>
            <a:r>
              <a:rPr lang="en-US" sz="2000" b="1" i="1" u="sng" dirty="0" err="1" smtClean="0">
                <a:latin typeface="Arial Black" panose="020B0A04020102020204" pitchFamily="34" charset="0"/>
              </a:rPr>
              <a:t>equiperdum</a:t>
            </a:r>
            <a:r>
              <a:rPr lang="en-US" sz="2000" b="1" i="1" dirty="0" smtClean="0">
                <a:latin typeface="Arial Black" panose="020B0A04020102020204" pitchFamily="34" charset="0"/>
              </a:rPr>
              <a:t> </a:t>
            </a:r>
            <a:r>
              <a:rPr lang="en-US" sz="2000" b="1" dirty="0" smtClean="0">
                <a:latin typeface="Arial Black" panose="020B0A04020102020204" pitchFamily="34" charset="0"/>
              </a:rPr>
              <a:t>which is transmitted during </a:t>
            </a:r>
            <a:r>
              <a:rPr lang="en-US" sz="2000" b="1" u="sng" dirty="0" smtClean="0">
                <a:latin typeface="Arial Black" panose="020B0A04020102020204" pitchFamily="34" charset="0"/>
              </a:rPr>
              <a:t>sexual coitus.</a:t>
            </a: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endParaRPr lang="en-US" sz="2000" b="1" dirty="0" smtClean="0">
              <a:latin typeface="Arial Black" panose="020B0A04020102020204" pitchFamily="34" charset="0"/>
            </a:endParaRP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r>
              <a:rPr lang="en-US" sz="2000" b="1" dirty="0" smtClean="0">
                <a:solidFill>
                  <a:srgbClr val="0070C0"/>
                </a:solidFill>
                <a:latin typeface="Arial Black" panose="020B0A04020102020204" pitchFamily="34" charset="0"/>
              </a:rPr>
              <a:t>Sexual process absent and trypanosomes multiply by binary or multiple fission.</a:t>
            </a:r>
          </a:p>
          <a:p>
            <a:pPr lvl="0" algn="just"/>
            <a:endParaRPr lang="en-US" sz="2400" b="1" dirty="0" smtClean="0">
              <a:solidFill>
                <a:srgbClr val="FFFF00"/>
              </a:solidFill>
              <a:latin typeface="Arial Black" panose="020B0A04020102020204" pitchFamily="34" charset="0"/>
            </a:endParaRPr>
          </a:p>
          <a:p>
            <a:pPr lvl="0" algn="just"/>
            <a:endParaRPr lang="en-US" sz="2400" b="1" dirty="0" smtClean="0">
              <a:latin typeface="Arial Rounded MT Bold" pitchFamily="34" charset="0"/>
            </a:endParaRPr>
          </a:p>
        </p:txBody>
      </p:sp>
      <p:pic>
        <p:nvPicPr>
          <p:cNvPr id="2050" name="Picture 2" descr="G:\Trypanosoma\images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 rot="5400000">
            <a:off x="4533899" y="4347632"/>
            <a:ext cx="2057401" cy="2895600"/>
          </a:xfrm>
          <a:prstGeom prst="rect">
            <a:avLst/>
          </a:prstGeom>
          <a:noFill/>
        </p:spPr>
      </p:pic>
      <p:sp>
        <p:nvSpPr>
          <p:cNvPr id="4" name="Right Arrow 3"/>
          <p:cNvSpPr/>
          <p:nvPr/>
        </p:nvSpPr>
        <p:spPr>
          <a:xfrm>
            <a:off x="3505200" y="6248400"/>
            <a:ext cx="1066800" cy="762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5" name="Rectangle 4"/>
          <p:cNvSpPr/>
          <p:nvPr/>
        </p:nvSpPr>
        <p:spPr>
          <a:xfrm>
            <a:off x="1295400" y="6019800"/>
            <a:ext cx="2057400" cy="5334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i="1" dirty="0" smtClean="0">
                <a:latin typeface="Arial Black" panose="020B0A04020102020204" pitchFamily="34" charset="0"/>
              </a:rPr>
              <a:t>Trypanosoma</a:t>
            </a:r>
            <a:r>
              <a:rPr lang="en-IN" dirty="0" smtClean="0">
                <a:latin typeface="Arial Black" panose="020B0A04020102020204" pitchFamily="34" charset="0"/>
              </a:rPr>
              <a:t> sp.</a:t>
            </a:r>
            <a:endParaRPr lang="en-IN" dirty="0">
              <a:latin typeface="Arial Black" panose="020B0A04020102020204" pitchFamily="34" charset="0"/>
            </a:endParaRPr>
          </a:p>
        </p:txBody>
      </p:sp>
      <p:sp>
        <p:nvSpPr>
          <p:cNvPr id="7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30312935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Autofit/>
          </a:bodyPr>
          <a:lstStyle/>
          <a:p>
            <a:pPr algn="ctr"/>
            <a:r>
              <a:rPr lang="en-US" sz="3200" u="sng" dirty="0" smtClean="0">
                <a:solidFill>
                  <a:srgbClr val="0070C0"/>
                </a:solidFill>
                <a:latin typeface="Arial Black" panose="020B0A04020102020204" pitchFamily="34" charset="0"/>
              </a:rPr>
              <a:t>Genus: </a:t>
            </a:r>
            <a:r>
              <a:rPr lang="en-US" sz="3200" i="1" u="sng" dirty="0" err="1" smtClean="0">
                <a:solidFill>
                  <a:srgbClr val="0070C0"/>
                </a:solidFill>
                <a:latin typeface="Arial Black" panose="020B0A04020102020204" pitchFamily="34" charset="0"/>
              </a:rPr>
              <a:t>Trypanosoma</a:t>
            </a:r>
            <a:endParaRPr lang="en-US" sz="3200" i="1" dirty="0">
              <a:solidFill>
                <a:srgbClr val="0070C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7239000" cy="6400800"/>
          </a:xfrm>
        </p:spPr>
        <p:txBody>
          <a:bodyPr>
            <a:normAutofit fontScale="85000" lnSpcReduction="10000"/>
          </a:bodyPr>
          <a:lstStyle/>
          <a:p>
            <a:pPr lvl="0" algn="just"/>
            <a:endParaRPr lang="en-US" sz="2400" b="1" dirty="0" smtClean="0">
              <a:latin typeface="Arial Rounded MT Bold" pitchFamily="34" charset="0"/>
            </a:endParaRPr>
          </a:p>
          <a:p>
            <a:pPr lvl="0" algn="just"/>
            <a:r>
              <a:rPr lang="en-US" sz="2800" b="1" dirty="0" smtClean="0">
                <a:solidFill>
                  <a:srgbClr val="0070C0"/>
                </a:solidFill>
                <a:latin typeface="Arial Black" panose="020B0A04020102020204" pitchFamily="34" charset="0"/>
              </a:rPr>
              <a:t>                         Morphology: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 smtClean="0">
                <a:latin typeface="Arial Black" panose="020B0A04020102020204" pitchFamily="34" charset="0"/>
              </a:rPr>
              <a:t>Typically trypanosomes are elongated leaf-like .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 smtClean="0">
                <a:solidFill>
                  <a:srgbClr val="0070C0"/>
                </a:solidFill>
                <a:latin typeface="Arial Black" panose="020B0A04020102020204" pitchFamily="34" charset="0"/>
              </a:rPr>
              <a:t>Single Vesicular type nucleus at the centre of the body .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 smtClean="0">
                <a:solidFill>
                  <a:srgbClr val="002060"/>
                </a:solidFill>
                <a:latin typeface="Arial Black" panose="020B0A04020102020204" pitchFamily="34" charset="0"/>
              </a:rPr>
              <a:t>Single Flagellum originated from the </a:t>
            </a:r>
            <a:r>
              <a:rPr lang="en-US" sz="2400" b="1" dirty="0" err="1" smtClean="0">
                <a:solidFill>
                  <a:srgbClr val="002060"/>
                </a:solidFill>
                <a:latin typeface="Arial Black" panose="020B0A04020102020204" pitchFamily="34" charset="0"/>
              </a:rPr>
              <a:t>blepharoplast</a:t>
            </a:r>
            <a:r>
              <a:rPr lang="en-US" sz="2400" b="1" dirty="0" smtClean="0">
                <a:solidFill>
                  <a:srgbClr val="002060"/>
                </a:solidFill>
                <a:latin typeface="Arial Black" panose="020B0A04020102020204" pitchFamily="34" charset="0"/>
              </a:rPr>
              <a:t> at the posterior end of the body </a:t>
            </a:r>
            <a:r>
              <a:rPr lang="en-US" sz="2400" b="1" dirty="0" smtClean="0">
                <a:solidFill>
                  <a:srgbClr val="FFC000"/>
                </a:solidFill>
                <a:latin typeface="Arial Black" panose="020B0A04020102020204" pitchFamily="34" charset="0"/>
              </a:rPr>
              <a:t>.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 smtClean="0">
                <a:solidFill>
                  <a:srgbClr val="00B0F0"/>
                </a:solidFill>
                <a:latin typeface="Arial Black" panose="020B0A04020102020204" pitchFamily="34" charset="0"/>
              </a:rPr>
              <a:t>DNA containing elongated organelle known as </a:t>
            </a:r>
            <a:r>
              <a:rPr lang="en-US" sz="2400" b="1" u="sng" dirty="0" err="1" smtClean="0">
                <a:solidFill>
                  <a:srgbClr val="00B0F0"/>
                </a:solidFill>
                <a:latin typeface="Arial Black" panose="020B0A04020102020204" pitchFamily="34" charset="0"/>
              </a:rPr>
              <a:t>kinetoplast</a:t>
            </a:r>
            <a:r>
              <a:rPr lang="en-US" sz="2400" b="1" dirty="0" smtClean="0">
                <a:solidFill>
                  <a:srgbClr val="00B0F0"/>
                </a:solidFill>
                <a:latin typeface="Arial Black" panose="020B0A04020102020204" pitchFamily="34" charset="0"/>
              </a:rPr>
              <a:t> present at  just posterior to </a:t>
            </a:r>
            <a:r>
              <a:rPr lang="en-US" sz="2400" b="1" dirty="0" err="1" smtClean="0">
                <a:solidFill>
                  <a:srgbClr val="00B0F0"/>
                </a:solidFill>
                <a:latin typeface="Arial Black" panose="020B0A04020102020204" pitchFamily="34" charset="0"/>
              </a:rPr>
              <a:t>blepharoplast</a:t>
            </a:r>
            <a:r>
              <a:rPr lang="en-US" sz="2400" b="1" dirty="0" smtClean="0">
                <a:solidFill>
                  <a:srgbClr val="00B0F0"/>
                </a:solidFill>
                <a:latin typeface="Arial Black" panose="020B0A04020102020204" pitchFamily="34" charset="0"/>
              </a:rPr>
              <a:t>.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 smtClean="0">
                <a:solidFill>
                  <a:schemeClr val="tx1">
                    <a:lumMod val="75000"/>
                    <a:lumOff val="25000"/>
                  </a:schemeClr>
                </a:solidFill>
                <a:latin typeface="Arial Black" panose="020B0A04020102020204" pitchFamily="34" charset="0"/>
              </a:rPr>
              <a:t>Flagellum attached to the body of trypanosome formed </a:t>
            </a:r>
            <a:r>
              <a:rPr lang="en-US" sz="2400" b="1" u="sng" dirty="0" smtClean="0">
                <a:solidFill>
                  <a:schemeClr val="tx1">
                    <a:lumMod val="75000"/>
                    <a:lumOff val="25000"/>
                  </a:schemeClr>
                </a:solidFill>
                <a:latin typeface="Arial Black" panose="020B0A04020102020204" pitchFamily="34" charset="0"/>
              </a:rPr>
              <a:t>undulating membrane</a:t>
            </a:r>
            <a:r>
              <a:rPr lang="en-US" sz="2400" b="1" dirty="0" smtClean="0">
                <a:solidFill>
                  <a:schemeClr val="tx1">
                    <a:lumMod val="75000"/>
                    <a:lumOff val="25000"/>
                  </a:schemeClr>
                </a:solidFill>
                <a:latin typeface="Arial Black" panose="020B0A04020102020204" pitchFamily="34" charset="0"/>
              </a:rPr>
              <a:t>.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endParaRPr lang="en-US" sz="2400" b="1" dirty="0" smtClean="0">
              <a:solidFill>
                <a:schemeClr val="tx1">
                  <a:lumMod val="75000"/>
                  <a:lumOff val="25000"/>
                </a:schemeClr>
              </a:solidFill>
              <a:latin typeface="Arial Rounded MT Bold" pitchFamily="34" charset="0"/>
            </a:endParaRPr>
          </a:p>
          <a:p>
            <a:pPr lvl="0" algn="just"/>
            <a:endParaRPr lang="en-US" sz="2400" b="1" dirty="0" smtClean="0">
              <a:solidFill>
                <a:schemeClr val="tx1">
                  <a:lumMod val="75000"/>
                  <a:lumOff val="25000"/>
                </a:schemeClr>
              </a:solidFill>
              <a:latin typeface="Arial Rounded MT Bold" pitchFamily="34" charset="0"/>
            </a:endParaRPr>
          </a:p>
        </p:txBody>
      </p:sp>
      <p:pic>
        <p:nvPicPr>
          <p:cNvPr id="4" name="Picture 2" descr="C:\Users\Dr.Ajit\Desktop\images (1)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 rot="16200000">
            <a:off x="5257016" y="2515384"/>
            <a:ext cx="5956411" cy="1992444"/>
          </a:xfrm>
          <a:prstGeom prst="rect">
            <a:avLst/>
          </a:prstGeom>
          <a:noFill/>
        </p:spPr>
      </p:pic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21253172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2800" u="sng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Genus: </a:t>
            </a:r>
            <a:r>
              <a:rPr lang="en-US" sz="2800" u="sng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</a:t>
            </a:r>
            <a:endParaRPr lang="en-US" sz="2800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7010400" cy="6400800"/>
          </a:xfrm>
        </p:spPr>
        <p:txBody>
          <a:bodyPr>
            <a:normAutofit fontScale="85000" lnSpcReduction="10000"/>
          </a:bodyPr>
          <a:lstStyle/>
          <a:p>
            <a:pPr algn="ctr"/>
            <a:r>
              <a:rPr lang="en-US" sz="2800" b="1" u="sng" dirty="0" smtClean="0">
                <a:latin typeface="Arial Rounded MT Bold" pitchFamily="34" charset="0"/>
              </a:rPr>
              <a:t> Transmission :-</a:t>
            </a:r>
          </a:p>
          <a:p>
            <a:pPr marL="342900" indent="-342900" algn="just">
              <a:buFont typeface="Courier New" panose="02070309020205020404" pitchFamily="49" charset="0"/>
              <a:buChar char="o"/>
            </a:pPr>
            <a:r>
              <a:rPr lang="en-US" sz="2400" b="1" dirty="0" smtClean="0">
                <a:solidFill>
                  <a:srgbClr val="FFC000"/>
                </a:solidFill>
                <a:latin typeface="Arial Black" panose="020B0A04020102020204" pitchFamily="34" charset="0"/>
              </a:rPr>
              <a:t>Transmitted by blood sucking arthropods usually an insect either </a:t>
            </a:r>
            <a:r>
              <a:rPr lang="en-US" sz="2400" b="1" dirty="0" smtClean="0">
                <a:latin typeface="Arial Black" panose="020B0A04020102020204" pitchFamily="34" charset="0"/>
              </a:rPr>
              <a:t>cyclically or mechanically </a:t>
            </a:r>
            <a:r>
              <a:rPr lang="en-US" sz="2400" b="1" dirty="0" smtClean="0">
                <a:solidFill>
                  <a:srgbClr val="FFC000"/>
                </a:solidFill>
                <a:latin typeface="Arial Black" panose="020B0A04020102020204" pitchFamily="34" charset="0"/>
              </a:rPr>
              <a:t>depending upon the development of parasites- </a:t>
            </a:r>
          </a:p>
          <a:p>
            <a:pPr algn="just"/>
            <a:endParaRPr lang="en-US" sz="2400" b="1" dirty="0" smtClean="0">
              <a:solidFill>
                <a:srgbClr val="FFC000"/>
              </a:solidFill>
              <a:latin typeface="Arial Black" panose="020B0A04020102020204" pitchFamily="34" charset="0"/>
            </a:endParaRPr>
          </a:p>
          <a:p>
            <a:pPr marL="342900" indent="-342900" algn="just">
              <a:buFont typeface="Courier New" panose="02070309020205020404" pitchFamily="49" charset="0"/>
              <a:buChar char="o"/>
            </a:pPr>
            <a:r>
              <a:rPr lang="en-US" sz="24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Cyclical transmission: </a:t>
            </a:r>
            <a:r>
              <a:rPr lang="en-US" sz="2400" b="1" dirty="0" smtClean="0">
                <a:latin typeface="Arial Black" panose="020B0A04020102020204" pitchFamily="34" charset="0"/>
              </a:rPr>
              <a:t>through the vectors in which trypanosomes multiply. </a:t>
            </a:r>
          </a:p>
          <a:p>
            <a:pPr algn="just"/>
            <a:r>
              <a:rPr lang="en-US" sz="2400" b="1" dirty="0" smtClean="0">
                <a:solidFill>
                  <a:srgbClr val="FFC000"/>
                </a:solidFill>
                <a:latin typeface="Arial Black" panose="020B0A04020102020204" pitchFamily="34" charset="0"/>
              </a:rPr>
              <a:t>                 Two types </a:t>
            </a:r>
            <a:r>
              <a:rPr lang="en-US" sz="2400" b="1" dirty="0" smtClean="0">
                <a:latin typeface="Arial Black" panose="020B0A04020102020204" pitchFamily="34" charset="0"/>
              </a:rPr>
              <a:t>according to developmental site inside the vector-</a:t>
            </a:r>
          </a:p>
          <a:p>
            <a:pPr algn="just"/>
            <a:endParaRPr lang="en-US" sz="2400" b="1" dirty="0" smtClean="0">
              <a:latin typeface="Arial Black" panose="020B0A04020102020204" pitchFamily="34" charset="0"/>
            </a:endParaRPr>
          </a:p>
          <a:p>
            <a:pPr marL="342900" indent="-342900" algn="just">
              <a:buFont typeface="Wingdings" panose="05000000000000000000" pitchFamily="2" charset="2"/>
              <a:buChar char="ü"/>
            </a:pPr>
            <a:r>
              <a:rPr lang="en-US" sz="2400" b="1" dirty="0" smtClean="0">
                <a:solidFill>
                  <a:srgbClr val="FFC000"/>
                </a:solidFill>
                <a:latin typeface="Arial Black" panose="020B0A04020102020204" pitchFamily="34" charset="0"/>
              </a:rPr>
              <a:t>Anterior station development (</a:t>
            </a:r>
            <a:r>
              <a:rPr lang="en-US" sz="2400" b="1" dirty="0" err="1" smtClean="0">
                <a:solidFill>
                  <a:srgbClr val="FFC000"/>
                </a:solidFill>
                <a:latin typeface="Arial Black" panose="020B0A04020102020204" pitchFamily="34" charset="0"/>
              </a:rPr>
              <a:t>Salivaria</a:t>
            </a:r>
            <a:r>
              <a:rPr lang="en-US" sz="2400" b="1" dirty="0" smtClean="0">
                <a:solidFill>
                  <a:srgbClr val="FFC000"/>
                </a:solidFill>
                <a:latin typeface="Arial Black" panose="020B0A04020102020204" pitchFamily="34" charset="0"/>
              </a:rPr>
              <a:t>): </a:t>
            </a:r>
          </a:p>
          <a:p>
            <a:pPr lvl="0" algn="just"/>
            <a:r>
              <a:rPr lang="en-US" sz="2400" b="1" dirty="0" smtClean="0">
                <a:latin typeface="Arial Black" panose="020B0A04020102020204" pitchFamily="34" charset="0"/>
              </a:rPr>
              <a:t>                </a:t>
            </a:r>
            <a:r>
              <a:rPr lang="en-US" sz="2400" b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Epimastigote</a:t>
            </a:r>
            <a:r>
              <a:rPr lang="en-US" sz="24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form develop into  infective </a:t>
            </a:r>
            <a:r>
              <a:rPr lang="en-US" sz="2400" b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metacyclic</a:t>
            </a:r>
            <a:r>
              <a:rPr lang="en-US" sz="24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forms with a glycoprotein surface coat (infective form) in the </a:t>
            </a:r>
            <a:r>
              <a:rPr lang="en-US" sz="2400" b="1" u="sng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fore gut </a:t>
            </a:r>
            <a:r>
              <a:rPr lang="en-US" sz="24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of vectors and form inoculated into vertebrates host during blood sucking of vector. </a:t>
            </a:r>
          </a:p>
          <a:p>
            <a:pPr algn="just"/>
            <a:r>
              <a:rPr lang="en-US" sz="2400" b="1" dirty="0" smtClean="0">
                <a:solidFill>
                  <a:srgbClr val="FFFF00"/>
                </a:solidFill>
                <a:latin typeface="Arial Black" panose="020B0A04020102020204" pitchFamily="34" charset="0"/>
              </a:rPr>
              <a:t>                        </a:t>
            </a:r>
            <a:r>
              <a:rPr lang="en-US" sz="2400" b="1" dirty="0" err="1" smtClean="0">
                <a:latin typeface="Arial Black" panose="020B0A04020102020204" pitchFamily="34" charset="0"/>
              </a:rPr>
              <a:t>Salivaria</a:t>
            </a:r>
            <a:r>
              <a:rPr lang="en-US" sz="2400" b="1" dirty="0" smtClean="0">
                <a:latin typeface="Arial Black" panose="020B0A04020102020204" pitchFamily="34" charset="0"/>
              </a:rPr>
              <a:t> found in </a:t>
            </a:r>
            <a:r>
              <a:rPr lang="en-US" sz="2400" b="1" i="1" dirty="0" smtClean="0">
                <a:solidFill>
                  <a:srgbClr val="002060"/>
                </a:solidFill>
                <a:latin typeface="Arial Black" panose="020B0A04020102020204" pitchFamily="34" charset="0"/>
              </a:rPr>
              <a:t>T. </a:t>
            </a:r>
            <a:r>
              <a:rPr lang="en-US" sz="2400" b="1" i="1" dirty="0" err="1" smtClean="0">
                <a:solidFill>
                  <a:srgbClr val="002060"/>
                </a:solidFill>
                <a:latin typeface="Arial Black" panose="020B0A04020102020204" pitchFamily="34" charset="0"/>
              </a:rPr>
              <a:t>congolense</a:t>
            </a:r>
            <a:r>
              <a:rPr lang="en-US" sz="2400" b="1" dirty="0" smtClean="0">
                <a:solidFill>
                  <a:srgbClr val="002060"/>
                </a:solidFill>
                <a:latin typeface="Arial Black" panose="020B0A04020102020204" pitchFamily="34" charset="0"/>
              </a:rPr>
              <a:t>, </a:t>
            </a:r>
            <a:r>
              <a:rPr lang="en-US" sz="2400" b="1" i="1" dirty="0" smtClean="0">
                <a:solidFill>
                  <a:srgbClr val="002060"/>
                </a:solidFill>
                <a:latin typeface="Arial Black" panose="020B0A04020102020204" pitchFamily="34" charset="0"/>
              </a:rPr>
              <a:t>T. </a:t>
            </a:r>
            <a:r>
              <a:rPr lang="en-US" sz="2400" b="1" i="1" dirty="0" err="1" smtClean="0">
                <a:solidFill>
                  <a:srgbClr val="002060"/>
                </a:solidFill>
                <a:latin typeface="Arial Black" panose="020B0A04020102020204" pitchFamily="34" charset="0"/>
              </a:rPr>
              <a:t>brucei</a:t>
            </a:r>
            <a:r>
              <a:rPr lang="en-US" sz="2400" b="1" dirty="0" smtClean="0">
                <a:solidFill>
                  <a:srgbClr val="002060"/>
                </a:solidFill>
                <a:latin typeface="Arial Black" panose="020B0A04020102020204" pitchFamily="34" charset="0"/>
              </a:rPr>
              <a:t>, </a:t>
            </a:r>
            <a:r>
              <a:rPr lang="en-US" sz="2400" b="1" i="1" dirty="0" smtClean="0">
                <a:solidFill>
                  <a:srgbClr val="002060"/>
                </a:solidFill>
                <a:latin typeface="Arial Black" panose="020B0A04020102020204" pitchFamily="34" charset="0"/>
              </a:rPr>
              <a:t>T. </a:t>
            </a:r>
            <a:r>
              <a:rPr lang="en-US" sz="2400" b="1" i="1" dirty="0" err="1" smtClean="0">
                <a:solidFill>
                  <a:srgbClr val="002060"/>
                </a:solidFill>
                <a:latin typeface="Arial Black" panose="020B0A04020102020204" pitchFamily="34" charset="0"/>
              </a:rPr>
              <a:t>rhodesiense</a:t>
            </a:r>
            <a:r>
              <a:rPr lang="en-US" sz="2400" b="1" dirty="0" err="1" smtClean="0">
                <a:solidFill>
                  <a:srgbClr val="002060"/>
                </a:solidFill>
                <a:latin typeface="Arial Black" panose="020B0A04020102020204" pitchFamily="34" charset="0"/>
              </a:rPr>
              <a:t>,</a:t>
            </a:r>
            <a:r>
              <a:rPr lang="en-US" sz="2400" b="1" i="1" dirty="0" err="1" smtClean="0">
                <a:solidFill>
                  <a:srgbClr val="002060"/>
                </a:solidFill>
                <a:latin typeface="Arial Black" panose="020B0A04020102020204" pitchFamily="34" charset="0"/>
              </a:rPr>
              <a:t>T</a:t>
            </a:r>
            <a:r>
              <a:rPr lang="en-US" sz="2400" b="1" i="1" dirty="0" smtClean="0">
                <a:solidFill>
                  <a:srgbClr val="002060"/>
                </a:solidFill>
                <a:latin typeface="Arial Black" panose="020B0A04020102020204" pitchFamily="34" charset="0"/>
              </a:rPr>
              <a:t>. </a:t>
            </a:r>
            <a:r>
              <a:rPr lang="en-US" sz="2400" b="1" i="1" dirty="0" err="1" smtClean="0">
                <a:solidFill>
                  <a:srgbClr val="002060"/>
                </a:solidFill>
                <a:latin typeface="Arial Black" panose="020B0A04020102020204" pitchFamily="34" charset="0"/>
              </a:rPr>
              <a:t>gambiense</a:t>
            </a:r>
            <a:r>
              <a:rPr lang="en-US" sz="2400" b="1" dirty="0" smtClean="0">
                <a:solidFill>
                  <a:srgbClr val="002060"/>
                </a:solidFill>
                <a:latin typeface="Arial Black" panose="020B0A04020102020204" pitchFamily="34" charset="0"/>
              </a:rPr>
              <a:t>  and </a:t>
            </a:r>
            <a:r>
              <a:rPr lang="en-US" sz="2400" b="1" i="1" dirty="0" smtClean="0">
                <a:solidFill>
                  <a:srgbClr val="002060"/>
                </a:solidFill>
                <a:latin typeface="Arial Black" panose="020B0A04020102020204" pitchFamily="34" charset="0"/>
              </a:rPr>
              <a:t>T. </a:t>
            </a:r>
            <a:r>
              <a:rPr lang="en-US" sz="2400" b="1" i="1" dirty="0" err="1" smtClean="0">
                <a:solidFill>
                  <a:srgbClr val="002060"/>
                </a:solidFill>
                <a:latin typeface="Arial Black" panose="020B0A04020102020204" pitchFamily="34" charset="0"/>
              </a:rPr>
              <a:t>vivax</a:t>
            </a:r>
            <a:endParaRPr lang="en-US" sz="2400" b="1" i="1" dirty="0" smtClean="0">
              <a:solidFill>
                <a:srgbClr val="002060"/>
              </a:solidFill>
              <a:latin typeface="Arial Black" panose="020B0A04020102020204" pitchFamily="34" charset="0"/>
            </a:endParaRPr>
          </a:p>
        </p:txBody>
      </p:sp>
      <p:pic>
        <p:nvPicPr>
          <p:cNvPr id="3074" name="Picture 2" descr="G:\Trypanosoma\300px-Trypanosoma_sp._PHIL_613_lores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010400" y="533400"/>
            <a:ext cx="2133600" cy="2438400"/>
          </a:xfrm>
          <a:prstGeom prst="rect">
            <a:avLst/>
          </a:prstGeom>
          <a:noFill/>
        </p:spPr>
      </p:pic>
      <p:pic>
        <p:nvPicPr>
          <p:cNvPr id="3075" name="Picture 3" descr="G:\Trypanosoma\images (1)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 rot="16200000">
            <a:off x="6843713" y="3671888"/>
            <a:ext cx="2543175" cy="2057400"/>
          </a:xfrm>
          <a:prstGeom prst="rect">
            <a:avLst/>
          </a:prstGeom>
          <a:noFill/>
        </p:spPr>
      </p:pic>
      <p:sp>
        <p:nvSpPr>
          <p:cNvPr id="6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29094235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2800" u="sng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Genus: </a:t>
            </a:r>
            <a:r>
              <a:rPr lang="en-US" sz="2800" i="1" u="sng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</a:t>
            </a:r>
            <a:endParaRPr lang="en-US" sz="2800" i="1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9144000" cy="6400800"/>
          </a:xfrm>
        </p:spPr>
        <p:txBody>
          <a:bodyPr>
            <a:normAutofit/>
          </a:bodyPr>
          <a:lstStyle/>
          <a:p>
            <a:pPr algn="just"/>
            <a:endParaRPr lang="en-US" sz="2400" b="1" dirty="0" smtClean="0">
              <a:solidFill>
                <a:srgbClr val="FFFF00"/>
              </a:solidFill>
              <a:latin typeface="Arial Rounded MT Bold" pitchFamily="34" charset="0"/>
            </a:endParaRPr>
          </a:p>
          <a:p>
            <a:pPr marL="342900" indent="-342900" algn="just">
              <a:buFont typeface="Courier New" panose="02070309020205020404" pitchFamily="49" charset="0"/>
              <a:buChar char="o"/>
            </a:pPr>
            <a:r>
              <a:rPr lang="en-US" sz="24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Posterior station development (</a:t>
            </a:r>
            <a:r>
              <a:rPr lang="en-US" sz="2400" b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Stercoraria</a:t>
            </a:r>
            <a:r>
              <a:rPr lang="en-US" sz="24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):</a:t>
            </a:r>
            <a:endParaRPr lang="en-US" sz="2400" dirty="0" smtClean="0">
              <a:solidFill>
                <a:srgbClr val="FFFF00"/>
              </a:solidFill>
              <a:latin typeface="Arial Black" panose="020B0A04020102020204" pitchFamily="34" charset="0"/>
            </a:endParaRPr>
          </a:p>
          <a:p>
            <a:pPr marL="342900" lvl="0" indent="-342900" algn="just">
              <a:buFont typeface="Wingdings" panose="05000000000000000000" pitchFamily="2" charset="2"/>
              <a:buChar char="ü"/>
            </a:pPr>
            <a:r>
              <a:rPr lang="en-US" sz="2400" dirty="0" smtClean="0">
                <a:latin typeface="Arial Black" panose="020B0A04020102020204" pitchFamily="34" charset="0"/>
              </a:rPr>
              <a:t>Multiplication occurs in the </a:t>
            </a:r>
            <a:r>
              <a:rPr lang="en-US" sz="2400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midgut of insects </a:t>
            </a:r>
            <a:r>
              <a:rPr lang="en-US" sz="2400" dirty="0" smtClean="0">
                <a:latin typeface="Arial Black" panose="020B0A04020102020204" pitchFamily="34" charset="0"/>
              </a:rPr>
              <a:t>and </a:t>
            </a:r>
            <a:r>
              <a:rPr lang="en-US" sz="2400" dirty="0" err="1" smtClean="0">
                <a:latin typeface="Arial Black" panose="020B0A04020102020204" pitchFamily="34" charset="0"/>
              </a:rPr>
              <a:t>metacyclic</a:t>
            </a:r>
            <a:r>
              <a:rPr lang="en-US" sz="2400" dirty="0" smtClean="0">
                <a:latin typeface="Arial Black" panose="020B0A04020102020204" pitchFamily="34" charset="0"/>
              </a:rPr>
              <a:t> 	</a:t>
            </a:r>
            <a:r>
              <a:rPr lang="en-US" sz="2400" dirty="0" err="1" smtClean="0">
                <a:latin typeface="Arial Black" panose="020B0A04020102020204" pitchFamily="34" charset="0"/>
              </a:rPr>
              <a:t>trypomastigotes</a:t>
            </a:r>
            <a:r>
              <a:rPr lang="en-US" sz="2400" dirty="0" smtClean="0">
                <a:latin typeface="Arial Black" panose="020B0A04020102020204" pitchFamily="34" charset="0"/>
              </a:rPr>
              <a:t> forms are passed in </a:t>
            </a:r>
            <a:r>
              <a:rPr lang="en-US" sz="2400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faeces</a:t>
            </a:r>
            <a:r>
              <a:rPr lang="en-US" sz="2400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of arthropods</a:t>
            </a:r>
            <a:r>
              <a:rPr lang="en-US" sz="2400" dirty="0" smtClean="0">
                <a:latin typeface="Arial Black" panose="020B0A04020102020204" pitchFamily="34" charset="0"/>
              </a:rPr>
              <a:t>. </a:t>
            </a:r>
          </a:p>
          <a:p>
            <a:pPr lvl="0" algn="just"/>
            <a:endParaRPr lang="en-US" sz="2400" dirty="0" smtClean="0">
              <a:latin typeface="Arial Black" panose="020B0A04020102020204" pitchFamily="34" charset="0"/>
            </a:endParaRPr>
          </a:p>
          <a:p>
            <a:pPr marL="342900" lvl="0" indent="-342900" algn="just">
              <a:buFont typeface="Wingdings" panose="05000000000000000000" pitchFamily="2" charset="2"/>
              <a:buChar char="ü"/>
            </a:pPr>
            <a:r>
              <a:rPr lang="en-US" sz="2400" dirty="0" smtClean="0">
                <a:latin typeface="Arial Black" panose="020B0A04020102020204" pitchFamily="34" charset="0"/>
              </a:rPr>
              <a:t>Infection of vertebrates host occurs by the contamination of the skin. e.g.</a:t>
            </a:r>
            <a:r>
              <a:rPr lang="en-US" sz="2400" i="1" dirty="0" smtClean="0">
                <a:latin typeface="Arial Black" panose="020B0A04020102020204" pitchFamily="34" charset="0"/>
              </a:rPr>
              <a:t> </a:t>
            </a:r>
            <a:r>
              <a:rPr lang="en-US" sz="24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T. 	</a:t>
            </a:r>
            <a:r>
              <a:rPr lang="en-US" sz="24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Cruzi</a:t>
            </a:r>
            <a:r>
              <a:rPr lang="en-US" sz="24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, T. </a:t>
            </a:r>
            <a:r>
              <a:rPr lang="en-US" sz="24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theileri</a:t>
            </a:r>
            <a:r>
              <a:rPr lang="en-US" sz="24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 </a:t>
            </a:r>
            <a:r>
              <a:rPr lang="en-US" sz="2400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and </a:t>
            </a:r>
            <a:r>
              <a:rPr lang="en-US" sz="24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T. </a:t>
            </a:r>
            <a:r>
              <a:rPr lang="en-US" sz="24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melophagnum</a:t>
            </a:r>
            <a:endParaRPr lang="en-US" sz="2400" dirty="0" smtClean="0">
              <a:solidFill>
                <a:srgbClr val="7030A0"/>
              </a:solidFill>
              <a:latin typeface="Arial Black" panose="020B0A04020102020204" pitchFamily="34" charset="0"/>
            </a:endParaRPr>
          </a:p>
          <a:p>
            <a:pPr algn="just"/>
            <a:endParaRPr lang="en-US" sz="2400" b="1" dirty="0">
              <a:solidFill>
                <a:srgbClr val="002060"/>
              </a:solidFill>
              <a:latin typeface="Arial Black" panose="020B0A04020102020204" pitchFamily="34" charset="0"/>
            </a:endParaRPr>
          </a:p>
        </p:txBody>
      </p:sp>
      <p:pic>
        <p:nvPicPr>
          <p:cNvPr id="4098" name="Picture 2" descr="G:\Trypanosoma\tcrutryp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191000" y="4191000"/>
            <a:ext cx="3632200" cy="2667000"/>
          </a:xfrm>
          <a:prstGeom prst="rect">
            <a:avLst/>
          </a:prstGeom>
          <a:noFill/>
        </p:spPr>
      </p:pic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26380809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2800" u="sng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Genus: </a:t>
            </a:r>
            <a:r>
              <a:rPr lang="en-US" sz="2800" i="1" u="sng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</a:t>
            </a:r>
            <a:endParaRPr lang="en-US" sz="2800" i="1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9144000" cy="6400800"/>
          </a:xfrm>
        </p:spPr>
        <p:txBody>
          <a:bodyPr>
            <a:normAutofit/>
          </a:bodyPr>
          <a:lstStyle/>
          <a:p>
            <a:pPr algn="just"/>
            <a:endParaRPr lang="en-US" sz="2400" b="1" dirty="0" smtClean="0">
              <a:solidFill>
                <a:srgbClr val="FFFF00"/>
              </a:solidFill>
              <a:latin typeface="Arial Rounded MT Bold" pitchFamily="34" charset="0"/>
            </a:endParaRPr>
          </a:p>
          <a:p>
            <a:pPr algn="ctr"/>
            <a:r>
              <a:rPr lang="en-US" sz="2400" u="sng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Mechanical transmission:</a:t>
            </a:r>
          </a:p>
          <a:p>
            <a:pPr marL="342900" indent="-342900" algn="just">
              <a:buFont typeface="Courier New" panose="02070309020205020404" pitchFamily="49" charset="0"/>
              <a:buChar char="o"/>
            </a:pPr>
            <a:r>
              <a:rPr lang="en-US" sz="2400" dirty="0" smtClean="0">
                <a:solidFill>
                  <a:srgbClr val="FFFF00"/>
                </a:solidFill>
                <a:latin typeface="Arial Black" panose="020B0A04020102020204" pitchFamily="34" charset="0"/>
              </a:rPr>
              <a:t> </a:t>
            </a:r>
            <a:r>
              <a:rPr lang="en-US" sz="2400" dirty="0" smtClean="0">
                <a:latin typeface="Arial Black" panose="020B0A04020102020204" pitchFamily="34" charset="0"/>
              </a:rPr>
              <a:t>No developmental cycle occurs in the vector and trypanosomes survive for a short period in the proboscis of vector.</a:t>
            </a:r>
          </a:p>
          <a:p>
            <a:pPr algn="just"/>
            <a:r>
              <a:rPr lang="en-US" sz="2400" dirty="0" smtClean="0">
                <a:latin typeface="Arial Black" panose="020B0A04020102020204" pitchFamily="34" charset="0"/>
              </a:rPr>
              <a:t> </a:t>
            </a:r>
          </a:p>
          <a:p>
            <a:pPr marL="342900" indent="-342900" algn="just">
              <a:buFont typeface="Courier New" panose="02070309020205020404" pitchFamily="49" charset="0"/>
              <a:buChar char="o"/>
            </a:pPr>
            <a:endParaRPr lang="en-US" sz="2400" dirty="0" smtClean="0">
              <a:latin typeface="Arial Black" panose="020B0A04020102020204" pitchFamily="34" charset="0"/>
            </a:endParaRPr>
          </a:p>
          <a:p>
            <a:pPr marL="342900" indent="-342900" algn="just">
              <a:buFont typeface="Courier New" panose="02070309020205020404" pitchFamily="49" charset="0"/>
              <a:buChar char="o"/>
            </a:pPr>
            <a:endParaRPr lang="en-US" sz="2400" dirty="0">
              <a:latin typeface="Arial Black" panose="020B0A04020102020204" pitchFamily="34" charset="0"/>
            </a:endParaRPr>
          </a:p>
          <a:p>
            <a:pPr marL="342900" indent="-342900" algn="just">
              <a:buFont typeface="Courier New" panose="02070309020205020404" pitchFamily="49" charset="0"/>
              <a:buChar char="o"/>
            </a:pPr>
            <a:endParaRPr lang="en-US" sz="2400" dirty="0" smtClean="0">
              <a:latin typeface="Arial Black" panose="020B0A04020102020204" pitchFamily="34" charset="0"/>
            </a:endParaRPr>
          </a:p>
          <a:p>
            <a:pPr marL="342900" indent="-342900" algn="just">
              <a:buFont typeface="Courier New" panose="02070309020205020404" pitchFamily="49" charset="0"/>
              <a:buChar char="o"/>
            </a:pPr>
            <a:r>
              <a:rPr lang="en-US" sz="2400" i="1" dirty="0" smtClean="0">
                <a:latin typeface="Arial Black" panose="020B0A04020102020204" pitchFamily="34" charset="0"/>
              </a:rPr>
              <a:t>Trypanosoma </a:t>
            </a:r>
            <a:r>
              <a:rPr lang="en-US" sz="2400" i="1" dirty="0" err="1" smtClean="0">
                <a:latin typeface="Arial Black" panose="020B0A04020102020204" pitchFamily="34" charset="0"/>
              </a:rPr>
              <a:t>evansi</a:t>
            </a:r>
            <a:r>
              <a:rPr lang="en-US" sz="2400" i="1" dirty="0" smtClean="0">
                <a:latin typeface="Arial Black" panose="020B0A04020102020204" pitchFamily="34" charset="0"/>
              </a:rPr>
              <a:t> </a:t>
            </a:r>
            <a:r>
              <a:rPr lang="en-US" sz="2400" dirty="0" smtClean="0">
                <a:latin typeface="Arial Black" panose="020B0A04020102020204" pitchFamily="34" charset="0"/>
              </a:rPr>
              <a:t>is</a:t>
            </a:r>
            <a:r>
              <a:rPr lang="en-US" sz="2400" i="1" dirty="0" smtClean="0">
                <a:latin typeface="Arial Black" panose="020B0A04020102020204" pitchFamily="34" charset="0"/>
              </a:rPr>
              <a:t> </a:t>
            </a:r>
            <a:r>
              <a:rPr lang="en-US" sz="2400" dirty="0" smtClean="0">
                <a:latin typeface="Arial Black" panose="020B0A04020102020204" pitchFamily="34" charset="0"/>
              </a:rPr>
              <a:t>transmitted by interrupted feeding habit of </a:t>
            </a:r>
            <a:r>
              <a:rPr lang="en-US" sz="2400" i="1" dirty="0" err="1" smtClean="0">
                <a:latin typeface="Arial Black" panose="020B0A04020102020204" pitchFamily="34" charset="0"/>
              </a:rPr>
              <a:t>Tabanus</a:t>
            </a:r>
            <a:r>
              <a:rPr lang="en-US" sz="2400" dirty="0" smtClean="0">
                <a:latin typeface="Arial Black" panose="020B0A04020102020204" pitchFamily="34" charset="0"/>
              </a:rPr>
              <a:t> , </a:t>
            </a:r>
            <a:r>
              <a:rPr lang="en-US" sz="2400" i="1" dirty="0" err="1" smtClean="0">
                <a:latin typeface="Arial Black" panose="020B0A04020102020204" pitchFamily="34" charset="0"/>
              </a:rPr>
              <a:t>Stomoxys</a:t>
            </a:r>
            <a:r>
              <a:rPr lang="en-US" sz="2400" dirty="0" smtClean="0">
                <a:latin typeface="Arial Black" panose="020B0A04020102020204" pitchFamily="34" charset="0"/>
              </a:rPr>
              <a:t>  flies.</a:t>
            </a:r>
          </a:p>
          <a:p>
            <a:pPr marL="342900" indent="-342900" algn="just">
              <a:buFont typeface="Courier New" panose="02070309020205020404" pitchFamily="49" charset="0"/>
              <a:buChar char="o"/>
            </a:pPr>
            <a:endParaRPr lang="en-US" sz="2400" dirty="0" smtClean="0">
              <a:latin typeface="Arial Black" panose="020B0A04020102020204" pitchFamily="34" charset="0"/>
            </a:endParaRPr>
          </a:p>
          <a:p>
            <a:pPr marL="342900" indent="-342900" algn="just">
              <a:buFont typeface="Courier New" panose="02070309020205020404" pitchFamily="49" charset="0"/>
              <a:buChar char="o"/>
            </a:pPr>
            <a:r>
              <a:rPr lang="en-US" sz="24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Trypansoma</a:t>
            </a:r>
            <a:r>
              <a:rPr lang="en-US" sz="24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</a:t>
            </a:r>
            <a:r>
              <a:rPr lang="en-US" sz="24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equiperdum</a:t>
            </a:r>
            <a:r>
              <a:rPr lang="en-US" sz="24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 </a:t>
            </a:r>
            <a:r>
              <a:rPr lang="en-US" sz="2400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also mechanically transmitted  by sexual coitus. </a:t>
            </a:r>
          </a:p>
          <a:p>
            <a:pPr marL="342900" indent="-342900" algn="just">
              <a:buFont typeface="Courier New" panose="02070309020205020404" pitchFamily="49" charset="0"/>
              <a:buChar char="o"/>
            </a:pPr>
            <a:endParaRPr lang="en-US" sz="2400" b="1" dirty="0">
              <a:solidFill>
                <a:srgbClr val="002060"/>
              </a:solidFill>
              <a:latin typeface="Arial Black" panose="020B0A04020102020204" pitchFamily="34" charset="0"/>
            </a:endParaRPr>
          </a:p>
        </p:txBody>
      </p:sp>
      <p:pic>
        <p:nvPicPr>
          <p:cNvPr id="5123" name="Picture 3" descr="G:\Trypanosoma\images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191000" y="2209800"/>
            <a:ext cx="3433762" cy="2133600"/>
          </a:xfrm>
          <a:prstGeom prst="rect">
            <a:avLst/>
          </a:prstGeom>
          <a:noFill/>
        </p:spPr>
      </p:pic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35346558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2800" u="sng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List of Trypanosomes</a:t>
            </a:r>
            <a:endParaRPr lang="en-US" sz="2800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9144000" cy="6400800"/>
          </a:xfrm>
        </p:spPr>
        <p:txBody>
          <a:bodyPr>
            <a:normAutofit/>
          </a:bodyPr>
          <a:lstStyle/>
          <a:p>
            <a:pPr lvl="0" algn="just"/>
            <a:endParaRPr lang="en-US" sz="2400" dirty="0" smtClean="0">
              <a:solidFill>
                <a:srgbClr val="FFFF00"/>
              </a:solidFill>
              <a:latin typeface="Arial Rounded MT Bold" pitchFamily="34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/>
        </p:nvGraphicFramePr>
        <p:xfrm>
          <a:off x="0" y="533400"/>
          <a:ext cx="9144000" cy="672012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905000">
                  <a:extLst>
                    <a:ext uri="{9D8B030D-6E8A-4147-A177-3AD203B41FA5}">
                      <a16:colId xmlns="" xmlns:a16="http://schemas.microsoft.com/office/drawing/2014/main" val="20000"/>
                    </a:ext>
                  </a:extLst>
                </a:gridCol>
                <a:gridCol w="2286000">
                  <a:extLst>
                    <a:ext uri="{9D8B030D-6E8A-4147-A177-3AD203B41FA5}">
                      <a16:colId xmlns="" xmlns:a16="http://schemas.microsoft.com/office/drawing/2014/main" val="20001"/>
                    </a:ext>
                  </a:extLst>
                </a:gridCol>
                <a:gridCol w="1981200">
                  <a:extLst>
                    <a:ext uri="{9D8B030D-6E8A-4147-A177-3AD203B41FA5}">
                      <a16:colId xmlns="" xmlns:a16="http://schemas.microsoft.com/office/drawing/2014/main" val="20002"/>
                    </a:ext>
                  </a:extLst>
                </a:gridCol>
                <a:gridCol w="2971800">
                  <a:extLst>
                    <a:ext uri="{9D8B030D-6E8A-4147-A177-3AD203B41FA5}">
                      <a16:colId xmlns="" xmlns:a16="http://schemas.microsoft.com/office/drawing/2014/main" val="20003"/>
                    </a:ext>
                  </a:extLst>
                </a:gridCol>
              </a:tblGrid>
              <a:tr h="395881">
                <a:tc>
                  <a:txBody>
                    <a:bodyPr/>
                    <a:lstStyle/>
                    <a:p>
                      <a:pPr marL="210185" marR="0">
                        <a:lnSpc>
                          <a:spcPct val="115000"/>
                        </a:lnSpc>
                        <a:spcBef>
                          <a:spcPts val="115"/>
                        </a:spcBef>
                        <a:spcAft>
                          <a:spcPts val="0"/>
                        </a:spcAft>
                      </a:pPr>
                      <a:r>
                        <a:rPr lang="en-US" sz="2000" b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Species</a:t>
                      </a:r>
                      <a:endParaRPr lang="en-US" sz="2000" dirty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248920" marR="0" lvl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115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b="1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Final host</a:t>
                      </a:r>
                      <a:endParaRPr lang="en-US" sz="2000" dirty="0" smtClean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165100" marR="0" lvl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115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b="1" spc="-90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V</a:t>
                      </a:r>
                      <a:r>
                        <a:rPr lang="en-US" sz="2000" b="1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ector</a:t>
                      </a:r>
                      <a:endParaRPr lang="en-US" sz="2000" dirty="0" smtClean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  <a:p>
                      <a:pPr marL="165100" marR="0">
                        <a:lnSpc>
                          <a:spcPct val="115000"/>
                        </a:lnSpc>
                        <a:spcBef>
                          <a:spcPts val="115"/>
                        </a:spcBef>
                        <a:spcAft>
                          <a:spcPts val="0"/>
                        </a:spcAft>
                      </a:pPr>
                      <a:endParaRPr lang="en-US" sz="2000" dirty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454025" marR="0">
                        <a:lnSpc>
                          <a:spcPct val="115000"/>
                        </a:lnSpc>
                        <a:spcBef>
                          <a:spcPts val="115"/>
                        </a:spcBef>
                        <a:spcAft>
                          <a:spcPts val="0"/>
                        </a:spcAft>
                      </a:pPr>
                      <a:r>
                        <a:rPr lang="en-US" sz="2000" b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Disease/ symptoms</a:t>
                      </a:r>
                      <a:endParaRPr lang="en-US" sz="2000" dirty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="" xmlns:a16="http://schemas.microsoft.com/office/drawing/2014/main" val="10000"/>
                  </a:ext>
                </a:extLst>
              </a:tr>
              <a:tr h="1646866">
                <a:tc>
                  <a:txBody>
                    <a:bodyPr/>
                    <a:lstStyle/>
                    <a:p>
                      <a:pPr marL="60325" marR="3810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i="1" spc="-55" dirty="0" err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</a:t>
                      </a:r>
                      <a:r>
                        <a:rPr lang="en-US" sz="1800" b="1" i="1" dirty="0" err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rypanosoma</a:t>
                      </a:r>
                      <a:r>
                        <a:rPr lang="en-US" sz="1800" b="1" i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i="1" dirty="0" err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evansi</a:t>
                      </a:r>
                      <a:endParaRPr lang="en-US" sz="1800" b="1" dirty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7620" lvl="0" indent="0" algn="l" defTabSz="914400" rtl="0" eaLnBrk="1" fontAlgn="auto" latinLnBrk="0" hangingPunct="1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b="1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Horse, dog, camel, cattle, dog, sheep, goat, wild &amp; Lab.</a:t>
                      </a:r>
                      <a:r>
                        <a:rPr lang="en-US" sz="1800" b="1" baseline="0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animals.</a:t>
                      </a:r>
                      <a:endParaRPr lang="en-US" sz="1800" b="1" dirty="0" smtClean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  <a:p>
                      <a:pPr marL="60325" marR="7620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endParaRPr lang="en-US" sz="1800" b="1" dirty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58420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i="1" spc="-90" dirty="0" err="1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</a:t>
                      </a:r>
                      <a:r>
                        <a:rPr lang="en-US" sz="1800" b="1" i="1" dirty="0" err="1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abanus</a:t>
                      </a:r>
                      <a:r>
                        <a:rPr lang="en-US" sz="1800" b="1" i="1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(Chiefly), </a:t>
                      </a:r>
                      <a:r>
                        <a:rPr lang="en-US" sz="1800" b="1" dirty="0" err="1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Stomoxys</a:t>
                      </a:r>
                      <a:r>
                        <a:rPr lang="en-US" sz="1800" b="1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and </a:t>
                      </a:r>
                      <a:r>
                        <a:rPr lang="en-US" sz="1800" b="1" spc="-55" dirty="0" err="1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L</a:t>
                      </a:r>
                      <a:r>
                        <a:rPr lang="en-US" sz="1800" b="1" dirty="0" err="1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yperosia</a:t>
                      </a:r>
                      <a:r>
                        <a:rPr lang="en-US" sz="1800" b="1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.</a:t>
                      </a:r>
                      <a:endParaRPr lang="en-US" sz="1800" b="1" dirty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403225" marR="0" indent="-342900">
                        <a:lnSpc>
                          <a:spcPct val="115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  <a:buFont typeface="Courier New" panose="02070309020205020404" pitchFamily="49" charset="0"/>
                        <a:buChar char="o"/>
                      </a:pPr>
                      <a:r>
                        <a:rPr lang="en-US" sz="1800" b="1" dirty="0" err="1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Surra</a:t>
                      </a:r>
                      <a:endParaRPr lang="en-US" sz="1800" b="1" dirty="0">
                        <a:solidFill>
                          <a:srgbClr val="7030A0"/>
                        </a:solidFill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  <a:p>
                      <a:pPr marL="403225" marR="0" indent="-342900">
                        <a:lnSpc>
                          <a:spcPct val="115000"/>
                        </a:lnSpc>
                        <a:spcBef>
                          <a:spcPts val="50"/>
                        </a:spcBef>
                        <a:spcAft>
                          <a:spcPts val="0"/>
                        </a:spcAft>
                        <a:buFont typeface="Courier New" panose="02070309020205020404" pitchFamily="49" charset="0"/>
                        <a:buChar char="o"/>
                      </a:pPr>
                      <a:r>
                        <a:rPr lang="en-US" sz="1800" b="1" spc="-35" dirty="0" err="1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</a:t>
                      </a:r>
                      <a:r>
                        <a:rPr lang="en-US" sz="1800" b="1" dirty="0" err="1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ibersa</a:t>
                      </a:r>
                      <a:r>
                        <a:rPr lang="en-US" sz="1800" b="1" dirty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(in Camel)</a:t>
                      </a: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="" xmlns:a16="http://schemas.microsoft.com/office/drawing/2014/main" val="10001"/>
                  </a:ext>
                </a:extLst>
              </a:tr>
              <a:tr h="1317493">
                <a:tc>
                  <a:txBody>
                    <a:bodyPr/>
                    <a:lstStyle/>
                    <a:p>
                      <a:pPr marL="60325" marR="3810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i="1" spc="-55" dirty="0" err="1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</a:t>
                      </a:r>
                      <a:r>
                        <a:rPr lang="en-US" sz="1800" b="1" i="1" dirty="0" err="1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rypanosoma</a:t>
                      </a:r>
                      <a:r>
                        <a:rPr lang="en-US" sz="1800" b="1" i="1" dirty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i="1" dirty="0" err="1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equinum</a:t>
                      </a:r>
                      <a:endParaRPr lang="en-US" sz="1800" b="1" dirty="0">
                        <a:solidFill>
                          <a:srgbClr val="C00000"/>
                        </a:solidFill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0" lvl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b="1" dirty="0" smtClean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Equines</a:t>
                      </a:r>
                    </a:p>
                    <a:p>
                      <a:pPr marL="60325" marR="0">
                        <a:lnSpc>
                          <a:spcPct val="115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endParaRPr lang="en-US" sz="1800" b="1" dirty="0">
                        <a:solidFill>
                          <a:srgbClr val="C00000"/>
                        </a:solidFill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0">
                        <a:lnSpc>
                          <a:spcPct val="115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i="1" dirty="0" err="1" smtClean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Tabanus</a:t>
                      </a:r>
                      <a:r>
                        <a:rPr lang="en-US" sz="1800" b="1" i="1" dirty="0" smtClean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dirty="0" smtClean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spp.</a:t>
                      </a:r>
                      <a:endParaRPr lang="en-US" sz="1800" b="1" dirty="0">
                        <a:solidFill>
                          <a:srgbClr val="C00000"/>
                        </a:solidFill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4445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Mal de </a:t>
                      </a:r>
                      <a:r>
                        <a:rPr lang="en-US" sz="1800" b="1" dirty="0" err="1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caderas</a:t>
                      </a:r>
                      <a:r>
                        <a:rPr lang="en-US" sz="1800" b="1" dirty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(</a:t>
                      </a:r>
                      <a:r>
                        <a:rPr lang="en-US" sz="1800" b="1" spc="-80" dirty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W</a:t>
                      </a:r>
                      <a:r>
                        <a:rPr lang="en-US" sz="1800" b="1" dirty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eakness of hind quarters leading to staggering </a:t>
                      </a:r>
                      <a:r>
                        <a:rPr lang="en-US" sz="1800" b="1" dirty="0" smtClean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gait).</a:t>
                      </a:r>
                      <a:endParaRPr lang="en-US" sz="1800" b="1" dirty="0">
                        <a:solidFill>
                          <a:srgbClr val="C00000"/>
                        </a:solidFill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="" xmlns:a16="http://schemas.microsoft.com/office/drawing/2014/main" val="10002"/>
                  </a:ext>
                </a:extLst>
              </a:tr>
              <a:tr h="1291369">
                <a:tc>
                  <a:txBody>
                    <a:bodyPr/>
                    <a:lstStyle/>
                    <a:p>
                      <a:pPr marL="60325" marR="3810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i="1" spc="-55" dirty="0" err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</a:t>
                      </a:r>
                      <a:r>
                        <a:rPr lang="en-US" sz="1800" b="1" i="1" dirty="0" err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rypanosoma</a:t>
                      </a:r>
                      <a:r>
                        <a:rPr lang="en-US" sz="1800" b="1" i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i="1" dirty="0" err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equipe</a:t>
                      </a:r>
                      <a:r>
                        <a:rPr lang="en-US" sz="1800" b="1" i="1" spc="-35" dirty="0" err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r</a:t>
                      </a:r>
                      <a:r>
                        <a:rPr lang="en-US" sz="1800" b="1" i="1" dirty="0" err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dum</a:t>
                      </a:r>
                      <a:endParaRPr lang="en-US" sz="1800" b="1" dirty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60325" marR="53340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spc="-35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</a:t>
                      </a:r>
                      <a:r>
                        <a:rPr lang="en-US" sz="1800" b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ransmitted mechanically by coitus</a:t>
                      </a:r>
                    </a:p>
                  </a:txBody>
                  <a:tcPr marL="0" marR="0" marT="0" marB="0"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60325" marR="0">
                        <a:lnSpc>
                          <a:spcPct val="115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Equines</a:t>
                      </a:r>
                    </a:p>
                  </a:txBody>
                  <a:tcPr marL="0" marR="0" marT="0" marB="0"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60325" marR="153035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spc="-110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V</a:t>
                      </a:r>
                      <a:r>
                        <a:rPr lang="en-US" sz="1800" b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enereal disease called </a:t>
                      </a:r>
                      <a:r>
                        <a:rPr lang="en-US" sz="1800" b="1" u="sng" dirty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Dourine</a:t>
                      </a:r>
                      <a:r>
                        <a:rPr lang="en-US" sz="1800" b="1" dirty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and </a:t>
                      </a:r>
                      <a:r>
                        <a:rPr lang="en-US" sz="1800" b="1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lesions</a:t>
                      </a:r>
                      <a:r>
                        <a:rPr lang="en-US" sz="1800" b="1" baseline="0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known </a:t>
                      </a:r>
                      <a:r>
                        <a:rPr lang="en-US" sz="1800" b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as </a:t>
                      </a:r>
                      <a:r>
                        <a:rPr lang="en-US" sz="1800" b="1" u="sng" dirty="0">
                          <a:solidFill>
                            <a:srgbClr val="00206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Doller</a:t>
                      </a:r>
                      <a:r>
                        <a:rPr lang="en-US" sz="1800" b="1" u="sng" spc="-20" dirty="0">
                          <a:solidFill>
                            <a:srgbClr val="00206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u="sng" dirty="0" smtClean="0">
                          <a:solidFill>
                            <a:srgbClr val="00206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spots.</a:t>
                      </a:r>
                      <a:endParaRPr lang="en-US" sz="1800" b="1" dirty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="" xmlns:a16="http://schemas.microsoft.com/office/drawing/2014/main" val="10003"/>
                  </a:ext>
                </a:extLst>
              </a:tr>
              <a:tr h="1672990">
                <a:tc>
                  <a:txBody>
                    <a:bodyPr/>
                    <a:lstStyle/>
                    <a:p>
                      <a:pPr marL="60325" marR="3810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i="1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Trypanosoma </a:t>
                      </a:r>
                      <a:r>
                        <a:rPr lang="en-US" sz="1800" b="1" i="1" dirty="0" err="1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theileri</a:t>
                      </a:r>
                      <a:endParaRPr lang="en-US" sz="1800" b="1" i="1" dirty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>
                  <a:txBody>
                    <a:bodyPr/>
                    <a:lstStyle/>
                    <a:p>
                      <a:pPr marL="60325" marR="53340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 err="1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Tabanid</a:t>
                      </a:r>
                      <a:r>
                        <a:rPr lang="en-US" sz="1800" b="1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flies</a:t>
                      </a:r>
                      <a:endParaRPr lang="en-US" sz="1800" b="1" dirty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>
                  <a:txBody>
                    <a:bodyPr/>
                    <a:lstStyle/>
                    <a:p>
                      <a:pPr marL="60325" marR="0" lvl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b="1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Cattle </a:t>
                      </a:r>
                    </a:p>
                    <a:p>
                      <a:pPr marL="60325" marR="0">
                        <a:lnSpc>
                          <a:spcPct val="115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endParaRPr lang="en-US" sz="1800" b="1" dirty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>
                  <a:txBody>
                    <a:bodyPr/>
                    <a:lstStyle/>
                    <a:p>
                      <a:pPr marL="60325" marR="153035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Non-pathogenic</a:t>
                      </a:r>
                      <a:endParaRPr lang="en-US" sz="1800" b="1" dirty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330709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2800" u="sng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List of Trypanosomes</a:t>
            </a:r>
            <a:endParaRPr lang="en-US" sz="2800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800" y="685800"/>
            <a:ext cx="8839200" cy="6172200"/>
          </a:xfrm>
        </p:spPr>
        <p:txBody>
          <a:bodyPr>
            <a:normAutofit/>
          </a:bodyPr>
          <a:lstStyle/>
          <a:p>
            <a:pPr lvl="0" algn="just"/>
            <a:endParaRPr lang="en-US" sz="2400" dirty="0" smtClean="0">
              <a:solidFill>
                <a:srgbClr val="FFFF00"/>
              </a:solidFill>
              <a:latin typeface="Arial Rounded MT Bold" pitchFamily="34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/>
        </p:nvGraphicFramePr>
        <p:xfrm>
          <a:off x="0" y="685800"/>
          <a:ext cx="9144000" cy="617327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905000">
                  <a:extLst>
                    <a:ext uri="{9D8B030D-6E8A-4147-A177-3AD203B41FA5}">
                      <a16:colId xmlns="" xmlns:a16="http://schemas.microsoft.com/office/drawing/2014/main" val="20000"/>
                    </a:ext>
                  </a:extLst>
                </a:gridCol>
                <a:gridCol w="1981200">
                  <a:extLst>
                    <a:ext uri="{9D8B030D-6E8A-4147-A177-3AD203B41FA5}">
                      <a16:colId xmlns="" xmlns:a16="http://schemas.microsoft.com/office/drawing/2014/main" val="20001"/>
                    </a:ext>
                  </a:extLst>
                </a:gridCol>
                <a:gridCol w="2286000">
                  <a:extLst>
                    <a:ext uri="{9D8B030D-6E8A-4147-A177-3AD203B41FA5}">
                      <a16:colId xmlns="" xmlns:a16="http://schemas.microsoft.com/office/drawing/2014/main" val="20002"/>
                    </a:ext>
                  </a:extLst>
                </a:gridCol>
                <a:gridCol w="2971800">
                  <a:extLst>
                    <a:ext uri="{9D8B030D-6E8A-4147-A177-3AD203B41FA5}">
                      <a16:colId xmlns="" xmlns:a16="http://schemas.microsoft.com/office/drawing/2014/main" val="20003"/>
                    </a:ext>
                  </a:extLst>
                </a:gridCol>
              </a:tblGrid>
              <a:tr h="349442">
                <a:tc>
                  <a:txBody>
                    <a:bodyPr/>
                    <a:lstStyle/>
                    <a:p>
                      <a:pPr marL="210185" marR="0">
                        <a:lnSpc>
                          <a:spcPct val="115000"/>
                        </a:lnSpc>
                        <a:spcBef>
                          <a:spcPts val="115"/>
                        </a:spcBef>
                        <a:spcAft>
                          <a:spcPts val="0"/>
                        </a:spcAft>
                      </a:pPr>
                      <a:r>
                        <a:rPr lang="en-US" sz="2000" b="1" dirty="0">
                          <a:latin typeface="Arial Rounded MT Bold" pitchFamily="34" charset="0"/>
                          <a:ea typeface="Times New Roman"/>
                          <a:cs typeface="Times New Roman"/>
                        </a:rPr>
                        <a:t>Species</a:t>
                      </a:r>
                      <a:endParaRPr lang="en-US" sz="2000" dirty="0">
                        <a:latin typeface="Arial Rounded MT Bold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248920" marR="0">
                        <a:lnSpc>
                          <a:spcPct val="115000"/>
                        </a:lnSpc>
                        <a:spcBef>
                          <a:spcPts val="115"/>
                        </a:spcBef>
                        <a:spcAft>
                          <a:spcPts val="0"/>
                        </a:spcAft>
                      </a:pPr>
                      <a:r>
                        <a:rPr lang="en-US" sz="2000" b="1" spc="-90" dirty="0">
                          <a:latin typeface="Arial Rounded MT Bold" pitchFamily="34" charset="0"/>
                          <a:ea typeface="Times New Roman"/>
                          <a:cs typeface="Times New Roman"/>
                        </a:rPr>
                        <a:t>V</a:t>
                      </a:r>
                      <a:r>
                        <a:rPr lang="en-US" sz="2000" b="1" dirty="0">
                          <a:latin typeface="Arial Rounded MT Bold" pitchFamily="34" charset="0"/>
                          <a:ea typeface="Times New Roman"/>
                          <a:cs typeface="Times New Roman"/>
                        </a:rPr>
                        <a:t>ector</a:t>
                      </a:r>
                      <a:endParaRPr lang="en-US" sz="2000" dirty="0">
                        <a:latin typeface="Arial Rounded MT Bold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165100" marR="0">
                        <a:lnSpc>
                          <a:spcPct val="115000"/>
                        </a:lnSpc>
                        <a:spcBef>
                          <a:spcPts val="115"/>
                        </a:spcBef>
                        <a:spcAft>
                          <a:spcPts val="0"/>
                        </a:spcAft>
                      </a:pPr>
                      <a:r>
                        <a:rPr lang="en-US" sz="2000" b="1" dirty="0">
                          <a:latin typeface="Arial Rounded MT Bold" pitchFamily="34" charset="0"/>
                          <a:ea typeface="Times New Roman"/>
                          <a:cs typeface="Times New Roman"/>
                        </a:rPr>
                        <a:t>Final host</a:t>
                      </a:r>
                      <a:endParaRPr lang="en-US" sz="2000" dirty="0">
                        <a:latin typeface="Arial Rounded MT Bold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454025" marR="0">
                        <a:lnSpc>
                          <a:spcPct val="115000"/>
                        </a:lnSpc>
                        <a:spcBef>
                          <a:spcPts val="115"/>
                        </a:spcBef>
                        <a:spcAft>
                          <a:spcPts val="0"/>
                        </a:spcAft>
                      </a:pPr>
                      <a:r>
                        <a:rPr lang="en-US" sz="2000" b="1" dirty="0">
                          <a:latin typeface="Arial Rounded MT Bold" pitchFamily="34" charset="0"/>
                          <a:ea typeface="Times New Roman"/>
                          <a:cs typeface="Times New Roman"/>
                        </a:rPr>
                        <a:t>Disease/ symptoms</a:t>
                      </a:r>
                      <a:endParaRPr lang="en-US" sz="2000" dirty="0">
                        <a:latin typeface="Arial Rounded MT Bold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="" xmlns:a16="http://schemas.microsoft.com/office/drawing/2014/main" val="10000"/>
                  </a:ext>
                </a:extLst>
              </a:tr>
              <a:tr h="1949112">
                <a:tc>
                  <a:txBody>
                    <a:bodyPr/>
                    <a:lstStyle/>
                    <a:p>
                      <a:pPr marL="60325" marR="3810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i="1" spc="-55" dirty="0" err="1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</a:t>
                      </a:r>
                      <a:r>
                        <a:rPr lang="en-US" sz="1800" b="1" i="1" dirty="0" err="1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rypanosoma</a:t>
                      </a:r>
                      <a:r>
                        <a:rPr lang="en-US" sz="1800" b="1" i="1" dirty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i="1" dirty="0" err="1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gambiense</a:t>
                      </a:r>
                      <a:endParaRPr lang="en-US" sz="1800" b="1" dirty="0">
                        <a:solidFill>
                          <a:srgbClr val="7030A0"/>
                        </a:solidFill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236855" algn="just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spc="-70" dirty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</a:t>
                      </a:r>
                      <a:r>
                        <a:rPr lang="en-US" sz="1800" b="1" dirty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setse fly (</a:t>
                      </a:r>
                      <a:r>
                        <a:rPr lang="en-US" sz="1800" b="1" i="1" dirty="0" err="1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Glossina</a:t>
                      </a:r>
                      <a:r>
                        <a:rPr lang="en-US" sz="1800" b="1" i="1" dirty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i="1" dirty="0" smtClean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dirty="0" smtClean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spp</a:t>
                      </a:r>
                      <a:r>
                        <a:rPr lang="en-US" sz="1800" b="1" dirty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.)</a:t>
                      </a: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5715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Man, cattle, sheep, goat, horse, dog and cat</a:t>
                      </a: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20320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Gambian sleeping sickness in</a:t>
                      </a:r>
                      <a:r>
                        <a:rPr lang="en-US" sz="1800" b="1" spc="-20" dirty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spc="-80" dirty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W</a:t>
                      </a:r>
                      <a:r>
                        <a:rPr lang="en-US" sz="1800" b="1" dirty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est coast</a:t>
                      </a:r>
                      <a:r>
                        <a:rPr lang="en-US" sz="1800" b="1" spc="-55" dirty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dirty="0">
                          <a:solidFill>
                            <a:srgbClr val="7030A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Africa. </a:t>
                      </a: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="" xmlns:a16="http://schemas.microsoft.com/office/drawing/2014/main" val="10001"/>
                  </a:ext>
                </a:extLst>
              </a:tr>
              <a:tr h="1620164">
                <a:tc>
                  <a:txBody>
                    <a:bodyPr/>
                    <a:lstStyle/>
                    <a:p>
                      <a:pPr marL="60325" marR="3810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i="1" spc="-55" dirty="0" err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</a:t>
                      </a:r>
                      <a:r>
                        <a:rPr lang="en-US" sz="1800" b="1" i="1" dirty="0" err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rypanosoma</a:t>
                      </a:r>
                      <a:r>
                        <a:rPr lang="en-US" sz="1800" b="1" i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i="1" spc="-20" dirty="0" err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r</a:t>
                      </a:r>
                      <a:r>
                        <a:rPr lang="en-US" sz="1800" b="1" i="1" dirty="0" err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hodesiense</a:t>
                      </a:r>
                      <a:endParaRPr lang="en-US" sz="1800" b="1" dirty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236855" algn="just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spc="-70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</a:t>
                      </a:r>
                      <a:r>
                        <a:rPr lang="en-US" sz="1800" b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setse fly (</a:t>
                      </a:r>
                      <a:r>
                        <a:rPr lang="en-US" sz="1800" b="1" i="1" dirty="0" err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Glossina</a:t>
                      </a:r>
                      <a:r>
                        <a:rPr lang="en-US" sz="1800" b="1" i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spp.)</a:t>
                      </a: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146685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Man, cattle, sheep, goat, horse , dog, cat and laboratory animals</a:t>
                      </a: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265430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East</a:t>
                      </a:r>
                      <a:r>
                        <a:rPr lang="en-US" sz="1800" b="1" spc="-55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African sleeping sickness (Zambia, Zimbabwe, Sudan, </a:t>
                      </a:r>
                      <a:r>
                        <a:rPr lang="en-US" sz="1800" b="1" spc="-70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</a:t>
                      </a:r>
                      <a:r>
                        <a:rPr lang="en-US" sz="1800" b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anzania and </a:t>
                      </a:r>
                      <a:r>
                        <a:rPr lang="en-US" sz="1800" b="1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Botswana)</a:t>
                      </a:r>
                      <a:endParaRPr lang="en-US" sz="1800" b="1" dirty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="" xmlns:a16="http://schemas.microsoft.com/office/drawing/2014/main" val="10002"/>
                  </a:ext>
                </a:extLst>
              </a:tr>
              <a:tr h="1291216">
                <a:tc>
                  <a:txBody>
                    <a:bodyPr/>
                    <a:lstStyle/>
                    <a:p>
                      <a:pPr marL="60325" marR="3810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i="1" spc="-55" dirty="0" err="1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</a:t>
                      </a:r>
                      <a:r>
                        <a:rPr lang="en-US" sz="1800" b="1" i="1" dirty="0" err="1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rypanosoma</a:t>
                      </a:r>
                      <a:r>
                        <a:rPr lang="en-US" sz="1800" b="1" i="1" dirty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i="1" dirty="0" err="1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cruzi</a:t>
                      </a:r>
                      <a:endParaRPr lang="en-US" sz="1800" b="1" dirty="0">
                        <a:solidFill>
                          <a:srgbClr val="C00000"/>
                        </a:solidFill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120015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 err="1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Reduviid</a:t>
                      </a:r>
                      <a:r>
                        <a:rPr lang="en-US" sz="1800" b="1" dirty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bugs (</a:t>
                      </a:r>
                      <a:r>
                        <a:rPr lang="en-US" sz="1800" b="1" i="1" spc="-55" dirty="0" err="1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</a:t>
                      </a:r>
                      <a:r>
                        <a:rPr lang="en-US" sz="1800" b="1" i="1" dirty="0" err="1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riatoma</a:t>
                      </a:r>
                      <a:r>
                        <a:rPr lang="en-US" sz="1800" b="1" i="1" dirty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dirty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spp.) – Kissing bug</a:t>
                      </a: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118110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Mostly children and dog</a:t>
                      </a: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0">
                        <a:lnSpc>
                          <a:spcPct val="115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 err="1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Chagas</a:t>
                      </a:r>
                      <a:r>
                        <a:rPr lang="en-US" sz="1800" b="1" dirty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disease in South</a:t>
                      </a:r>
                      <a:r>
                        <a:rPr lang="en-US" sz="1800" b="1" spc="-55" dirty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800" b="1" dirty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America</a:t>
                      </a:r>
                    </a:p>
                    <a:p>
                      <a:pPr marL="60325" marR="0">
                        <a:lnSpc>
                          <a:spcPct val="115000"/>
                        </a:lnSpc>
                        <a:spcBef>
                          <a:spcPts val="50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(</a:t>
                      </a:r>
                      <a:r>
                        <a:rPr lang="en-US" sz="1800" b="1" dirty="0" err="1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oedematous</a:t>
                      </a:r>
                      <a:r>
                        <a:rPr lang="en-US" sz="1800" b="1" dirty="0">
                          <a:solidFill>
                            <a:srgbClr val="C00000"/>
                          </a:solidFill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face)</a:t>
                      </a: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="" xmlns:a16="http://schemas.microsoft.com/office/drawing/2014/main" val="10003"/>
                  </a:ext>
                </a:extLst>
              </a:tr>
              <a:tr h="962267">
                <a:tc>
                  <a:txBody>
                    <a:bodyPr/>
                    <a:lstStyle/>
                    <a:p>
                      <a:pPr marL="60325" marR="0">
                        <a:lnSpc>
                          <a:spcPct val="115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i="1" spc="-55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</a:t>
                      </a:r>
                      <a:r>
                        <a:rPr lang="en-US" sz="1800" b="1" i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rypanosoma</a:t>
                      </a:r>
                      <a:endParaRPr lang="en-US" sz="1800" b="1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  <a:p>
                      <a:pPr marL="60325" marR="0">
                        <a:lnSpc>
                          <a:spcPct val="115000"/>
                        </a:lnSpc>
                        <a:spcBef>
                          <a:spcPts val="50"/>
                        </a:spcBef>
                        <a:spcAft>
                          <a:spcPts val="0"/>
                        </a:spcAft>
                      </a:pPr>
                      <a:r>
                        <a:rPr lang="en-US" sz="1800" b="1" i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Congolense</a:t>
                      </a:r>
                      <a:endParaRPr lang="en-US" sz="1800" b="1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236855" algn="just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spc="-7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T</a:t>
                      </a:r>
                      <a:r>
                        <a:rPr lang="en-US" sz="1800" b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setse fly (</a:t>
                      </a:r>
                      <a:r>
                        <a:rPr lang="en-US" sz="1800" b="1" i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Glossina </a:t>
                      </a:r>
                      <a:r>
                        <a:rPr lang="en-US" sz="1800" b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spp.)</a:t>
                      </a: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61595">
                        <a:lnSpc>
                          <a:spcPct val="104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 smtClean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Cattle, sheep, goat, horse, dog and cat</a:t>
                      </a:r>
                      <a:endParaRPr lang="en-US" sz="1800" b="1" dirty="0">
                        <a:latin typeface="Arial Black" panose="020B0A04020102020204" pitchFamily="34" charset="0"/>
                        <a:ea typeface="Times New Roman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marL="60325" marR="0">
                        <a:lnSpc>
                          <a:spcPct val="115000"/>
                        </a:lnSpc>
                        <a:spcBef>
                          <a:spcPts val="135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 err="1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Nagana</a:t>
                      </a:r>
                      <a:r>
                        <a:rPr lang="en-US" sz="1800" b="1" dirty="0">
                          <a:latin typeface="Arial Black" panose="020B0A04020102020204" pitchFamily="34" charset="0"/>
                          <a:ea typeface="Times New Roman"/>
                          <a:cs typeface="Times New Roman"/>
                        </a:rPr>
                        <a:t> disease in cattle</a:t>
                      </a: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="" xmlns:a16="http://schemas.microsoft.com/office/drawing/2014/main" val="1000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0932589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2800" u="sng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Genus: </a:t>
            </a:r>
            <a:r>
              <a:rPr lang="en-US" sz="2800" i="1" u="sng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</a:t>
            </a:r>
            <a:endParaRPr lang="en-US" sz="2800" i="1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838200"/>
            <a:ext cx="9144000" cy="6019800"/>
          </a:xfrm>
        </p:spPr>
        <p:txBody>
          <a:bodyPr>
            <a:normAutofit lnSpcReduction="10000"/>
          </a:bodyPr>
          <a:lstStyle/>
          <a:p>
            <a:pPr lvl="0" algn="just"/>
            <a:endParaRPr lang="en-US" sz="2400" dirty="0" smtClean="0">
              <a:solidFill>
                <a:srgbClr val="FFFF00"/>
              </a:solidFill>
              <a:latin typeface="Arial Rounded MT Bold" pitchFamily="34" charset="0"/>
            </a:endParaRPr>
          </a:p>
          <a:p>
            <a:pPr marL="457200" lvl="0" indent="-457200" algn="just">
              <a:buFont typeface="Courier New" panose="02070309020205020404" pitchFamily="49" charset="0"/>
              <a:buChar char="o"/>
            </a:pPr>
            <a:r>
              <a:rPr lang="pt-BR" sz="2800" b="1" dirty="0" smtClean="0">
                <a:solidFill>
                  <a:srgbClr val="FF0000"/>
                </a:solidFill>
                <a:latin typeface="Arial Rounded MT Bold" pitchFamily="34" charset="0"/>
              </a:rPr>
              <a:t>Venereal transmission</a:t>
            </a:r>
            <a:r>
              <a:rPr lang="pt-BR" sz="2800" dirty="0" smtClean="0">
                <a:solidFill>
                  <a:srgbClr val="FF0000"/>
                </a:solidFill>
                <a:latin typeface="Arial Rounded MT Bold" pitchFamily="34" charset="0"/>
              </a:rPr>
              <a:t> </a:t>
            </a:r>
            <a:r>
              <a:rPr lang="pt-BR" sz="2800" dirty="0" smtClean="0">
                <a:latin typeface="Arial Rounded MT Bold" pitchFamily="34" charset="0"/>
              </a:rPr>
              <a:t>through coitus. e.g. </a:t>
            </a:r>
            <a:r>
              <a:rPr lang="pt-BR" sz="2800" i="1" dirty="0" smtClean="0">
                <a:solidFill>
                  <a:srgbClr val="FFC000"/>
                </a:solidFill>
                <a:latin typeface="Arial Rounded MT Bold" pitchFamily="34" charset="0"/>
              </a:rPr>
              <a:t>Trypanosoma equiperdum</a:t>
            </a:r>
            <a:r>
              <a:rPr lang="pt-BR" sz="2800" dirty="0" smtClean="0">
                <a:solidFill>
                  <a:srgbClr val="FFC000"/>
                </a:solidFill>
                <a:latin typeface="Arial Rounded MT Bold" pitchFamily="34" charset="0"/>
              </a:rPr>
              <a:t>.</a:t>
            </a:r>
          </a:p>
          <a:p>
            <a:pPr marL="457200" lvl="0" indent="-457200" algn="just">
              <a:buFont typeface="Courier New" panose="02070309020205020404" pitchFamily="49" charset="0"/>
              <a:buChar char="o"/>
            </a:pPr>
            <a:endParaRPr lang="en-US" sz="2800" dirty="0" smtClean="0">
              <a:solidFill>
                <a:srgbClr val="FFC000"/>
              </a:solidFill>
              <a:latin typeface="Arial Rounded MT Bold" pitchFamily="34" charset="0"/>
            </a:endParaRPr>
          </a:p>
          <a:p>
            <a:pPr marL="457200" lvl="0" indent="-457200" algn="just">
              <a:buFont typeface="Courier New" panose="02070309020205020404" pitchFamily="49" charset="0"/>
              <a:buChar char="o"/>
            </a:pPr>
            <a:r>
              <a:rPr lang="en-US" sz="2800" i="1" dirty="0" smtClean="0">
                <a:latin typeface="Arial Rounded MT Bold" pitchFamily="34" charset="0"/>
              </a:rPr>
              <a:t>T. </a:t>
            </a:r>
            <a:r>
              <a:rPr lang="en-US" sz="2800" i="1" dirty="0" err="1" smtClean="0">
                <a:latin typeface="Arial Rounded MT Bold" pitchFamily="34" charset="0"/>
              </a:rPr>
              <a:t>theileri</a:t>
            </a:r>
            <a:r>
              <a:rPr lang="en-US" sz="2800" dirty="0" smtClean="0">
                <a:latin typeface="Arial Rounded MT Bold" pitchFamily="34" charset="0"/>
              </a:rPr>
              <a:t> (cattle), </a:t>
            </a:r>
            <a:r>
              <a:rPr lang="en-US" sz="2800" i="1" dirty="0" smtClean="0">
                <a:latin typeface="Arial Rounded MT Bold" pitchFamily="34" charset="0"/>
              </a:rPr>
              <a:t>T. </a:t>
            </a:r>
            <a:r>
              <a:rPr lang="en-US" sz="2800" i="1" dirty="0" err="1" smtClean="0">
                <a:latin typeface="Arial Rounded MT Bold" pitchFamily="34" charset="0"/>
              </a:rPr>
              <a:t>melophaginum</a:t>
            </a:r>
            <a:r>
              <a:rPr lang="en-US" sz="2800" dirty="0" smtClean="0">
                <a:latin typeface="Arial Rounded MT Bold" pitchFamily="34" charset="0"/>
              </a:rPr>
              <a:t> (Sheep), </a:t>
            </a:r>
            <a:r>
              <a:rPr lang="en-US" sz="2800" i="1" dirty="0" smtClean="0">
                <a:latin typeface="Arial Rounded MT Bold" pitchFamily="34" charset="0"/>
              </a:rPr>
              <a:t>T. </a:t>
            </a:r>
            <a:r>
              <a:rPr lang="en-US" sz="2800" i="1" dirty="0" err="1" smtClean="0">
                <a:latin typeface="Arial Rounded MT Bold" pitchFamily="34" charset="0"/>
              </a:rPr>
              <a:t>lewisi</a:t>
            </a:r>
            <a:r>
              <a:rPr lang="en-US" sz="2800" dirty="0" smtClean="0">
                <a:latin typeface="Arial Rounded MT Bold" pitchFamily="34" charset="0"/>
              </a:rPr>
              <a:t> (Rat) and </a:t>
            </a:r>
            <a:r>
              <a:rPr lang="en-US" sz="2800" i="1" dirty="0" smtClean="0">
                <a:latin typeface="Arial Rounded MT Bold" pitchFamily="34" charset="0"/>
              </a:rPr>
              <a:t>T.</a:t>
            </a:r>
            <a:r>
              <a:rPr lang="en-US" sz="2800" dirty="0" smtClean="0">
                <a:latin typeface="Arial Rounded MT Bold" pitchFamily="34" charset="0"/>
              </a:rPr>
              <a:t> </a:t>
            </a:r>
            <a:r>
              <a:rPr lang="en-US" sz="2800" i="1" dirty="0" err="1" smtClean="0">
                <a:latin typeface="Arial Rounded MT Bold" pitchFamily="34" charset="0"/>
              </a:rPr>
              <a:t>avium</a:t>
            </a:r>
            <a:r>
              <a:rPr lang="en-US" sz="2800" dirty="0" smtClean="0">
                <a:latin typeface="Arial Rounded MT Bold" pitchFamily="34" charset="0"/>
              </a:rPr>
              <a:t>  (Birds) are </a:t>
            </a:r>
            <a:r>
              <a:rPr lang="en-US" sz="2800" dirty="0" smtClean="0">
                <a:solidFill>
                  <a:srgbClr val="00B0F0"/>
                </a:solidFill>
                <a:latin typeface="Arial Rounded MT Bold" pitchFamily="34" charset="0"/>
              </a:rPr>
              <a:t>non-pathogenic trypanosomes.</a:t>
            </a:r>
          </a:p>
          <a:p>
            <a:pPr marL="457200" lvl="0" indent="-457200" algn="just">
              <a:buFont typeface="Courier New" panose="02070309020205020404" pitchFamily="49" charset="0"/>
              <a:buChar char="o"/>
            </a:pPr>
            <a:endParaRPr lang="en-US" sz="2800" dirty="0" smtClean="0">
              <a:latin typeface="Arial Rounded MT Bold" pitchFamily="34" charset="0"/>
            </a:endParaRPr>
          </a:p>
          <a:p>
            <a:pPr marL="457200" lvl="0" indent="-457200" algn="just">
              <a:buFont typeface="Courier New" panose="02070309020205020404" pitchFamily="49" charset="0"/>
              <a:buChar char="o"/>
            </a:pPr>
            <a:r>
              <a:rPr lang="en-US" sz="2800" dirty="0" err="1" smtClean="0">
                <a:latin typeface="Arial Rounded MT Bold" pitchFamily="34" charset="0"/>
              </a:rPr>
              <a:t>Kinetoplast</a:t>
            </a:r>
            <a:r>
              <a:rPr lang="en-US" sz="2800" dirty="0" smtClean="0">
                <a:latin typeface="Arial Rounded MT Bold" pitchFamily="34" charset="0"/>
              </a:rPr>
              <a:t> is </a:t>
            </a:r>
            <a:r>
              <a:rPr lang="en-US" sz="2800" dirty="0" smtClean="0">
                <a:solidFill>
                  <a:srgbClr val="FF0000"/>
                </a:solidFill>
                <a:latin typeface="Arial Rounded MT Bold" pitchFamily="34" charset="0"/>
              </a:rPr>
              <a:t>absent </a:t>
            </a:r>
            <a:r>
              <a:rPr lang="en-US" sz="2800" dirty="0" smtClean="0">
                <a:latin typeface="Arial Rounded MT Bold" pitchFamily="34" charset="0"/>
              </a:rPr>
              <a:t>in </a:t>
            </a:r>
            <a:r>
              <a:rPr lang="en-US" sz="2800" i="1" dirty="0" smtClean="0">
                <a:latin typeface="Arial Rounded MT Bold" pitchFamily="34" charset="0"/>
              </a:rPr>
              <a:t>Trypanosoma </a:t>
            </a:r>
            <a:r>
              <a:rPr lang="en-US" sz="2800" i="1" dirty="0" err="1" smtClean="0">
                <a:latin typeface="Arial Rounded MT Bold" pitchFamily="34" charset="0"/>
              </a:rPr>
              <a:t>equinum</a:t>
            </a:r>
            <a:r>
              <a:rPr lang="en-US" sz="2800" dirty="0" smtClean="0">
                <a:latin typeface="Arial Rounded MT Bold" pitchFamily="34" charset="0"/>
              </a:rPr>
              <a:t>.</a:t>
            </a:r>
          </a:p>
          <a:p>
            <a:pPr marL="457200" lvl="0" indent="-457200" algn="just">
              <a:buFont typeface="Courier New" panose="02070309020205020404" pitchFamily="49" charset="0"/>
              <a:buChar char="o"/>
            </a:pPr>
            <a:endParaRPr lang="en-US" sz="2800" dirty="0" smtClean="0">
              <a:latin typeface="Arial Rounded MT Bold" pitchFamily="34" charset="0"/>
            </a:endParaRPr>
          </a:p>
          <a:p>
            <a:pPr marL="457200" lvl="0" indent="-457200" algn="just">
              <a:buFont typeface="Courier New" panose="02070309020205020404" pitchFamily="49" charset="0"/>
              <a:buChar char="o"/>
            </a:pPr>
            <a:r>
              <a:rPr lang="en-US" sz="2800" i="1" dirty="0" smtClean="0">
                <a:latin typeface="Arial Rounded MT Bold" pitchFamily="34" charset="0"/>
              </a:rPr>
              <a:t>T. </a:t>
            </a:r>
            <a:r>
              <a:rPr lang="en-US" sz="2800" i="1" dirty="0" err="1" smtClean="0">
                <a:latin typeface="Arial Rounded MT Bold" pitchFamily="34" charset="0"/>
              </a:rPr>
              <a:t>melophagium</a:t>
            </a:r>
            <a:r>
              <a:rPr lang="en-US" sz="2800" dirty="0" smtClean="0">
                <a:latin typeface="Arial Rounded MT Bold" pitchFamily="34" charset="0"/>
              </a:rPr>
              <a:t> is transmitted </a:t>
            </a:r>
            <a:r>
              <a:rPr lang="en-US" sz="2800" i="1" dirty="0" smtClean="0">
                <a:latin typeface="Arial Rounded MT Bold" pitchFamily="34" charset="0"/>
              </a:rPr>
              <a:t>by </a:t>
            </a:r>
            <a:r>
              <a:rPr lang="en-US" sz="2800" i="1" dirty="0" err="1" smtClean="0">
                <a:solidFill>
                  <a:srgbClr val="FF0000"/>
                </a:solidFill>
                <a:latin typeface="Arial Rounded MT Bold" pitchFamily="34" charset="0"/>
              </a:rPr>
              <a:t>Melophagus</a:t>
            </a:r>
            <a:r>
              <a:rPr lang="en-US" sz="2800" i="1" dirty="0" smtClean="0">
                <a:solidFill>
                  <a:srgbClr val="FF0000"/>
                </a:solidFill>
                <a:latin typeface="Arial Rounded MT Bold" pitchFamily="34" charset="0"/>
              </a:rPr>
              <a:t> </a:t>
            </a:r>
            <a:r>
              <a:rPr lang="en-US" sz="2800" i="1" dirty="0" err="1" smtClean="0">
                <a:solidFill>
                  <a:srgbClr val="FF0000"/>
                </a:solidFill>
                <a:latin typeface="Arial Rounded MT Bold" pitchFamily="34" charset="0"/>
              </a:rPr>
              <a:t>ovinus</a:t>
            </a:r>
            <a:r>
              <a:rPr lang="en-US" sz="2800" i="1" dirty="0" smtClean="0">
                <a:solidFill>
                  <a:srgbClr val="FF0000"/>
                </a:solidFill>
                <a:latin typeface="Arial Rounded MT Bold" pitchFamily="34" charset="0"/>
              </a:rPr>
              <a:t> </a:t>
            </a:r>
            <a:r>
              <a:rPr lang="en-US" sz="2800" dirty="0" smtClean="0">
                <a:solidFill>
                  <a:srgbClr val="FF0000"/>
                </a:solidFill>
                <a:latin typeface="Arial Rounded MT Bold" pitchFamily="34" charset="0"/>
              </a:rPr>
              <a:t>(Sheep ked).</a:t>
            </a:r>
          </a:p>
          <a:p>
            <a:pPr lvl="0" algn="just">
              <a:buFont typeface="Wingdings" pitchFamily="2" charset="2"/>
              <a:buChar char="Ø"/>
            </a:pPr>
            <a:endParaRPr lang="en-US" sz="2800" dirty="0" smtClean="0">
              <a:latin typeface="Arial Rounded MT Bold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126420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Autofit/>
          </a:bodyPr>
          <a:lstStyle/>
          <a:p>
            <a:pPr algn="ctr"/>
            <a:r>
              <a:rPr lang="en-US" sz="3200" u="sng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Genus: </a:t>
            </a:r>
            <a:r>
              <a:rPr lang="en-US" sz="3200" i="1" u="sng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</a:t>
            </a:r>
            <a:endParaRPr lang="en-US" sz="3200" i="1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9144000" cy="6400800"/>
          </a:xfrm>
        </p:spPr>
        <p:txBody>
          <a:bodyPr>
            <a:normAutofit lnSpcReduction="10000"/>
          </a:bodyPr>
          <a:lstStyle/>
          <a:p>
            <a:pPr lvl="0" algn="just">
              <a:buFont typeface="Wingdings" pitchFamily="2" charset="2"/>
              <a:buChar char="Ø"/>
            </a:pPr>
            <a:endParaRPr lang="en-US" sz="2000" dirty="0" smtClean="0">
              <a:latin typeface="Arial Rounded MT Bold" pitchFamily="34" charset="0"/>
            </a:endParaRPr>
          </a:p>
          <a:p>
            <a:pPr marL="342900" indent="-342900" algn="just">
              <a:buFont typeface="Courier New" panose="02070309020205020404" pitchFamily="49" charset="0"/>
              <a:buChar char="o"/>
            </a:pPr>
            <a:r>
              <a:rPr lang="en-US" sz="2400" i="1" dirty="0" smtClean="0">
                <a:latin typeface="Arial Rounded MT Bold" pitchFamily="34" charset="0"/>
              </a:rPr>
              <a:t>T</a:t>
            </a:r>
            <a:r>
              <a:rPr lang="en-US" sz="2400" i="1" dirty="0" smtClean="0">
                <a:latin typeface="Arial Black" panose="020B0A04020102020204" pitchFamily="34" charset="0"/>
              </a:rPr>
              <a:t>. </a:t>
            </a:r>
            <a:r>
              <a:rPr lang="en-US" sz="2400" i="1" dirty="0" err="1" smtClean="0">
                <a:latin typeface="Arial Black" panose="020B0A04020102020204" pitchFamily="34" charset="0"/>
              </a:rPr>
              <a:t>theileri</a:t>
            </a:r>
            <a:r>
              <a:rPr lang="en-US" sz="2400" i="1" dirty="0" smtClean="0">
                <a:latin typeface="Arial Black" panose="020B0A04020102020204" pitchFamily="34" charset="0"/>
              </a:rPr>
              <a:t>  </a:t>
            </a:r>
            <a:r>
              <a:rPr lang="en-US" sz="2400" dirty="0" smtClean="0">
                <a:latin typeface="Arial Black" panose="020B0A04020102020204" pitchFamily="34" charset="0"/>
              </a:rPr>
              <a:t>is </a:t>
            </a:r>
            <a:r>
              <a:rPr lang="en-US" sz="2400" i="1" dirty="0" smtClean="0">
                <a:latin typeface="Arial Black" panose="020B0A04020102020204" pitchFamily="34" charset="0"/>
              </a:rPr>
              <a:t> </a:t>
            </a:r>
            <a:r>
              <a:rPr lang="en-US" sz="2400" dirty="0">
                <a:latin typeface="Arial Black" panose="020B0A04020102020204" pitchFamily="34" charset="0"/>
              </a:rPr>
              <a:t>l</a:t>
            </a:r>
            <a:r>
              <a:rPr lang="en-US" sz="2400" dirty="0" smtClean="0">
                <a:latin typeface="Arial Black" panose="020B0A04020102020204" pitchFamily="34" charset="0"/>
              </a:rPr>
              <a:t>argest </a:t>
            </a:r>
            <a:r>
              <a:rPr lang="en-US" sz="2400" dirty="0">
                <a:latin typeface="Arial Black" panose="020B0A04020102020204" pitchFamily="34" charset="0"/>
              </a:rPr>
              <a:t>(60 – 70 µm in </a:t>
            </a:r>
            <a:r>
              <a:rPr lang="en-US" sz="2400" dirty="0" smtClean="0">
                <a:latin typeface="Arial Black" panose="020B0A04020102020204" pitchFamily="34" charset="0"/>
              </a:rPr>
              <a:t>length)Trypanosome.</a:t>
            </a: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r>
              <a:rPr lang="en-US" sz="2400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Smallest of the African trypanosome </a:t>
            </a:r>
            <a:r>
              <a:rPr lang="en-US" sz="2400" dirty="0" smtClean="0">
                <a:latin typeface="Arial Black" panose="020B0A04020102020204" pitchFamily="34" charset="0"/>
              </a:rPr>
              <a:t>sp. is </a:t>
            </a:r>
            <a:r>
              <a:rPr lang="en-US" sz="2400" i="1" dirty="0" smtClean="0">
                <a:solidFill>
                  <a:srgbClr val="FFC000"/>
                </a:solidFill>
                <a:latin typeface="Arial Black" panose="020B0A04020102020204" pitchFamily="34" charset="0"/>
              </a:rPr>
              <a:t>T. </a:t>
            </a:r>
            <a:r>
              <a:rPr lang="en-US" sz="2400" i="1" dirty="0" err="1" smtClean="0">
                <a:solidFill>
                  <a:srgbClr val="FFC000"/>
                </a:solidFill>
                <a:latin typeface="Arial Black" panose="020B0A04020102020204" pitchFamily="34" charset="0"/>
              </a:rPr>
              <a:t>congolense</a:t>
            </a:r>
            <a:r>
              <a:rPr lang="en-US" sz="2400" dirty="0" smtClean="0">
                <a:solidFill>
                  <a:srgbClr val="FFC000"/>
                </a:solidFill>
                <a:latin typeface="Arial Black" panose="020B0A04020102020204" pitchFamily="34" charset="0"/>
              </a:rPr>
              <a:t> </a:t>
            </a:r>
            <a:r>
              <a:rPr lang="en-US" sz="2400" dirty="0" smtClean="0">
                <a:latin typeface="Arial Black" panose="020B0A04020102020204" pitchFamily="34" charset="0"/>
              </a:rPr>
              <a:t>(9-18µm in length).</a:t>
            </a: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endParaRPr lang="en-US" sz="2400" dirty="0" smtClean="0">
              <a:latin typeface="Arial Black" panose="020B0A04020102020204" pitchFamily="34" charset="0"/>
            </a:endParaRP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r>
              <a:rPr lang="en-US" sz="2400" dirty="0" smtClean="0">
                <a:latin typeface="Arial Black" panose="020B0A04020102020204" pitchFamily="34" charset="0"/>
              </a:rPr>
              <a:t>Vector of </a:t>
            </a:r>
            <a:r>
              <a:rPr lang="en-US" sz="2400" i="1" dirty="0" err="1" smtClean="0">
                <a:latin typeface="Arial Black" panose="020B0A04020102020204" pitchFamily="34" charset="0"/>
              </a:rPr>
              <a:t>Trpanosoma</a:t>
            </a:r>
            <a:r>
              <a:rPr lang="en-US" sz="2400" i="1" dirty="0" smtClean="0">
                <a:latin typeface="Arial Black" panose="020B0A04020102020204" pitchFamily="34" charset="0"/>
              </a:rPr>
              <a:t> </a:t>
            </a:r>
            <a:r>
              <a:rPr lang="en-US" sz="2400" i="1" dirty="0" err="1" smtClean="0">
                <a:latin typeface="Arial Black" panose="020B0A04020102020204" pitchFamily="34" charset="0"/>
              </a:rPr>
              <a:t>lewisi</a:t>
            </a:r>
            <a:r>
              <a:rPr lang="en-US" sz="2400" dirty="0" smtClean="0">
                <a:latin typeface="Arial Black" panose="020B0A04020102020204" pitchFamily="34" charset="0"/>
              </a:rPr>
              <a:t> (rats) is </a:t>
            </a:r>
            <a:r>
              <a:rPr lang="en-US" sz="2400" i="1" dirty="0" err="1" smtClean="0">
                <a:latin typeface="Arial Black" panose="020B0A04020102020204" pitchFamily="34" charset="0"/>
              </a:rPr>
              <a:t>Ceratophyllus</a:t>
            </a:r>
            <a:r>
              <a:rPr lang="en-US" sz="2400" i="1" dirty="0" smtClean="0">
                <a:latin typeface="Arial Black" panose="020B0A04020102020204" pitchFamily="34" charset="0"/>
              </a:rPr>
              <a:t> </a:t>
            </a:r>
            <a:r>
              <a:rPr lang="en-US" sz="2400" i="1" dirty="0" err="1" smtClean="0">
                <a:latin typeface="Arial Black" panose="020B0A04020102020204" pitchFamily="34" charset="0"/>
              </a:rPr>
              <a:t>fasciatus</a:t>
            </a:r>
            <a:r>
              <a:rPr lang="en-US" sz="2400" dirty="0" smtClean="0">
                <a:latin typeface="Arial Black" panose="020B0A04020102020204" pitchFamily="34" charset="0"/>
              </a:rPr>
              <a:t> (rat flea) and may cause death in nursling rats.</a:t>
            </a: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endParaRPr lang="en-US" sz="2400" dirty="0" smtClean="0">
              <a:latin typeface="Arial Black" panose="020B0A04020102020204" pitchFamily="34" charset="0"/>
            </a:endParaRP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r>
              <a:rPr lang="en-US" sz="2400" dirty="0" smtClean="0">
                <a:latin typeface="Arial Black" panose="020B0A04020102020204" pitchFamily="34" charset="0"/>
              </a:rPr>
              <a:t>           </a:t>
            </a:r>
            <a:r>
              <a:rPr lang="en-US" sz="2400" u="sng" dirty="0" smtClean="0">
                <a:solidFill>
                  <a:srgbClr val="00B0F0"/>
                </a:solidFill>
                <a:latin typeface="Arial Black" panose="020B0A04020102020204" pitchFamily="34" charset="0"/>
              </a:rPr>
              <a:t>N’ </a:t>
            </a:r>
            <a:r>
              <a:rPr lang="en-US" sz="2400" u="sng" dirty="0" err="1" smtClean="0">
                <a:solidFill>
                  <a:srgbClr val="00B0F0"/>
                </a:solidFill>
                <a:latin typeface="Arial Black" panose="020B0A04020102020204" pitchFamily="34" charset="0"/>
              </a:rPr>
              <a:t>Dama</a:t>
            </a:r>
            <a:r>
              <a:rPr lang="en-US" sz="2400" u="sng" dirty="0" smtClean="0">
                <a:solidFill>
                  <a:srgbClr val="00B0F0"/>
                </a:solidFill>
                <a:latin typeface="Arial Black" panose="020B0A04020102020204" pitchFamily="34" charset="0"/>
              </a:rPr>
              <a:t> </a:t>
            </a:r>
            <a:r>
              <a:rPr lang="en-US" sz="2400" dirty="0" smtClean="0">
                <a:solidFill>
                  <a:srgbClr val="00B0F0"/>
                </a:solidFill>
                <a:latin typeface="Arial Black" panose="020B0A04020102020204" pitchFamily="34" charset="0"/>
              </a:rPr>
              <a:t>is  </a:t>
            </a:r>
            <a:r>
              <a:rPr lang="en-US" sz="2400" dirty="0" err="1" smtClean="0">
                <a:solidFill>
                  <a:srgbClr val="00B0F0"/>
                </a:solidFill>
                <a:latin typeface="Arial Black" panose="020B0A04020102020204" pitchFamily="34" charset="0"/>
              </a:rPr>
              <a:t>humpless</a:t>
            </a:r>
            <a:r>
              <a:rPr lang="en-US" sz="2400" dirty="0" smtClean="0">
                <a:solidFill>
                  <a:srgbClr val="00B0F0"/>
                </a:solidFill>
                <a:latin typeface="Arial Black" panose="020B0A04020102020204" pitchFamily="34" charset="0"/>
              </a:rPr>
              <a:t> breed of West African cattle showed </a:t>
            </a:r>
            <a:r>
              <a:rPr lang="en-US" sz="2400" dirty="0" err="1" smtClean="0">
                <a:solidFill>
                  <a:srgbClr val="00B0F0"/>
                </a:solidFill>
                <a:latin typeface="Arial Black" panose="020B0A04020102020204" pitchFamily="34" charset="0"/>
              </a:rPr>
              <a:t>t</a:t>
            </a:r>
            <a:r>
              <a:rPr lang="en-US" sz="2400" u="sng" dirty="0" err="1" smtClean="0">
                <a:solidFill>
                  <a:srgbClr val="00B0F0"/>
                </a:solidFill>
                <a:latin typeface="Arial Black" panose="020B0A04020102020204" pitchFamily="34" charset="0"/>
              </a:rPr>
              <a:t>rypanotolerance</a:t>
            </a:r>
            <a:r>
              <a:rPr lang="en-US" sz="2400" dirty="0" smtClean="0">
                <a:solidFill>
                  <a:srgbClr val="00B0F0"/>
                </a:solidFill>
                <a:latin typeface="Arial Black" panose="020B0A04020102020204" pitchFamily="34" charset="0"/>
              </a:rPr>
              <a:t> 	</a:t>
            </a:r>
            <a:r>
              <a:rPr lang="en-US" sz="2400" dirty="0">
                <a:solidFill>
                  <a:srgbClr val="00B0F0"/>
                </a:solidFill>
                <a:latin typeface="Arial Black" panose="020B0A04020102020204" pitchFamily="34" charset="0"/>
              </a:rPr>
              <a:t>(</a:t>
            </a:r>
            <a:r>
              <a:rPr lang="en-US" sz="2400" dirty="0" smtClean="0">
                <a:solidFill>
                  <a:srgbClr val="00B0F0"/>
                </a:solidFill>
                <a:latin typeface="Arial Black" panose="020B0A04020102020204" pitchFamily="34" charset="0"/>
              </a:rPr>
              <a:t>resistant against </a:t>
            </a:r>
            <a:r>
              <a:rPr lang="en-US" sz="2400" i="1" dirty="0" smtClean="0">
                <a:solidFill>
                  <a:srgbClr val="00B0F0"/>
                </a:solidFill>
                <a:latin typeface="Arial Black" panose="020B0A04020102020204" pitchFamily="34" charset="0"/>
              </a:rPr>
              <a:t>Trypanosoma</a:t>
            </a:r>
            <a:r>
              <a:rPr lang="en-US" sz="2400" dirty="0" smtClean="0">
                <a:solidFill>
                  <a:srgbClr val="00B0F0"/>
                </a:solidFill>
                <a:latin typeface="Arial Black" panose="020B0A04020102020204" pitchFamily="34" charset="0"/>
              </a:rPr>
              <a:t> spp.)</a:t>
            </a: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endParaRPr lang="en-US" sz="2400" dirty="0" smtClean="0">
              <a:solidFill>
                <a:srgbClr val="00B0F0"/>
              </a:solidFill>
              <a:latin typeface="Arial Black" panose="020B0A04020102020204" pitchFamily="34" charset="0"/>
            </a:endParaRP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r>
              <a:rPr lang="en-US" sz="2400" dirty="0" smtClean="0">
                <a:latin typeface="Arial Black" panose="020B0A04020102020204" pitchFamily="34" charset="0"/>
              </a:rPr>
              <a:t>Trypanosomes were among the first parasitic protozoa to be cultivated </a:t>
            </a:r>
            <a:r>
              <a:rPr lang="en-US" sz="2400" i="1" dirty="0" smtClean="0">
                <a:solidFill>
                  <a:srgbClr val="00B0F0"/>
                </a:solidFill>
                <a:latin typeface="Arial Black" panose="020B0A04020102020204" pitchFamily="34" charset="0"/>
              </a:rPr>
              <a:t>in vitro</a:t>
            </a:r>
            <a:r>
              <a:rPr lang="en-US" sz="2400" dirty="0" smtClean="0">
                <a:solidFill>
                  <a:srgbClr val="00B0F0"/>
                </a:solidFill>
                <a:latin typeface="Arial Black" panose="020B0A04020102020204" pitchFamily="34" charset="0"/>
              </a:rPr>
              <a:t>.</a:t>
            </a:r>
            <a:endParaRPr lang="en-US" sz="2400" dirty="0">
              <a:solidFill>
                <a:srgbClr val="00B0F0"/>
              </a:solidFill>
              <a:latin typeface="Arial Black" panose="020B0A040201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529983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28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</a:t>
            </a:r>
            <a:r>
              <a:rPr lang="en-US" sz="28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</a:t>
            </a:r>
            <a:r>
              <a:rPr lang="en-US" sz="28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evansi</a:t>
            </a:r>
            <a:endParaRPr lang="en-US" sz="2800" i="1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5334000" cy="6400800"/>
          </a:xfrm>
        </p:spPr>
        <p:txBody>
          <a:bodyPr>
            <a:normAutofit fontScale="92500" lnSpcReduction="10000"/>
          </a:bodyPr>
          <a:lstStyle/>
          <a:p>
            <a:pPr lvl="0" algn="just">
              <a:buFont typeface="Wingdings" pitchFamily="2" charset="2"/>
              <a:buChar char="v"/>
            </a:pPr>
            <a:endParaRPr lang="en-US" sz="2400" i="1" dirty="0" smtClean="0">
              <a:solidFill>
                <a:srgbClr val="FFFF00"/>
              </a:solidFill>
              <a:latin typeface="Arial Rounded MT Bold" pitchFamily="34" charset="0"/>
            </a:endParaRP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r>
              <a:rPr lang="en-US" sz="24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</a:t>
            </a:r>
            <a:r>
              <a:rPr lang="en-US" sz="24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</a:t>
            </a:r>
            <a:r>
              <a:rPr lang="en-US" sz="24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evansi</a:t>
            </a:r>
            <a:r>
              <a:rPr lang="en-US" sz="2400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</a:t>
            </a:r>
            <a:r>
              <a:rPr lang="en-US" sz="2400" dirty="0" smtClean="0">
                <a:latin typeface="Arial Black" panose="020B0A04020102020204" pitchFamily="34" charset="0"/>
              </a:rPr>
              <a:t>was the </a:t>
            </a:r>
            <a:r>
              <a:rPr lang="en-US" sz="2400" u="sng" dirty="0" smtClean="0">
                <a:latin typeface="Arial Black" panose="020B0A04020102020204" pitchFamily="34" charset="0"/>
              </a:rPr>
              <a:t>first pathogenic </a:t>
            </a:r>
            <a:r>
              <a:rPr lang="en-US" sz="2400" dirty="0" smtClean="0">
                <a:latin typeface="Arial Black" panose="020B0A04020102020204" pitchFamily="34" charset="0"/>
              </a:rPr>
              <a:t>trypanosome isolated from infected </a:t>
            </a:r>
            <a:r>
              <a:rPr lang="en-US" sz="2400" dirty="0" err="1" smtClean="0">
                <a:latin typeface="Arial Black" panose="020B0A04020102020204" pitchFamily="34" charset="0"/>
              </a:rPr>
              <a:t>equids</a:t>
            </a:r>
            <a:r>
              <a:rPr lang="en-US" sz="2400" dirty="0" smtClean="0">
                <a:latin typeface="Arial Black" panose="020B0A04020102020204" pitchFamily="34" charset="0"/>
              </a:rPr>
              <a:t> in the </a:t>
            </a:r>
            <a:r>
              <a:rPr lang="en-US" sz="2400" dirty="0" err="1" smtClean="0">
                <a:latin typeface="Arial Black" panose="020B0A04020102020204" pitchFamily="34" charset="0"/>
              </a:rPr>
              <a:t>Dera</a:t>
            </a:r>
            <a:r>
              <a:rPr lang="en-US" sz="2400" dirty="0" smtClean="0">
                <a:latin typeface="Arial Black" panose="020B0A04020102020204" pitchFamily="34" charset="0"/>
              </a:rPr>
              <a:t> Ismail Khan District of Punjab in 1880 by a 	British Veterinarian, </a:t>
            </a:r>
            <a:r>
              <a:rPr lang="en-US" sz="2400" dirty="0" smtClean="0">
                <a:solidFill>
                  <a:srgbClr val="FF0000"/>
                </a:solidFill>
                <a:latin typeface="Arial Black" panose="020B0A04020102020204" pitchFamily="34" charset="0"/>
              </a:rPr>
              <a:t>Griffith Evans. </a:t>
            </a: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endParaRPr lang="en-US" sz="2400" dirty="0" smtClean="0">
              <a:solidFill>
                <a:srgbClr val="FFFF00"/>
              </a:solidFill>
              <a:latin typeface="Arial Black" panose="020B0A04020102020204" pitchFamily="34" charset="0"/>
            </a:endParaRP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endParaRPr lang="en-US" sz="2400" dirty="0" smtClean="0">
              <a:solidFill>
                <a:srgbClr val="FFFF00"/>
              </a:solidFill>
              <a:latin typeface="Arial Black" panose="020B0A04020102020204" pitchFamily="34" charset="0"/>
            </a:endParaRP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endParaRPr lang="en-US" sz="2400" dirty="0">
              <a:solidFill>
                <a:srgbClr val="FFFF00"/>
              </a:solidFill>
              <a:latin typeface="Arial Black" panose="020B0A04020102020204" pitchFamily="34" charset="0"/>
            </a:endParaRP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endParaRPr lang="en-US" sz="2400" dirty="0" smtClean="0">
              <a:solidFill>
                <a:srgbClr val="FFFF00"/>
              </a:solidFill>
              <a:latin typeface="Arial Black" panose="020B0A04020102020204" pitchFamily="34" charset="0"/>
            </a:endParaRP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r>
              <a:rPr lang="en-US" sz="24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           Trypanosoma </a:t>
            </a:r>
            <a:r>
              <a:rPr lang="en-US" sz="24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evansi</a:t>
            </a:r>
            <a:r>
              <a:rPr lang="en-US" sz="24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</a:t>
            </a:r>
            <a:r>
              <a:rPr lang="en-US" sz="2400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is an emerging zoonotic parasite and first case was 	reported from India in 26</a:t>
            </a:r>
            <a:r>
              <a:rPr lang="en-US" sz="2400" baseline="30000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th</a:t>
            </a:r>
            <a:r>
              <a:rPr lang="en-US" sz="2400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September, 2004 from </a:t>
            </a:r>
            <a:r>
              <a:rPr lang="en-US" sz="2400" dirty="0" err="1">
                <a:solidFill>
                  <a:srgbClr val="7030A0"/>
                </a:solidFill>
                <a:latin typeface="Arial Black" panose="020B0A04020102020204" pitchFamily="34" charset="0"/>
              </a:rPr>
              <a:t>C</a:t>
            </a:r>
            <a:r>
              <a:rPr lang="en-US" sz="2400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handrapur</a:t>
            </a:r>
            <a:r>
              <a:rPr lang="en-US" sz="2400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district of Maharashtra.</a:t>
            </a: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endParaRPr lang="en-US" sz="2400" dirty="0" smtClean="0">
              <a:latin typeface="Arial Rounded MT Bold" pitchFamily="34" charset="0"/>
            </a:endParaRPr>
          </a:p>
        </p:txBody>
      </p:sp>
      <p:pic>
        <p:nvPicPr>
          <p:cNvPr id="5" name="Picture 4" descr="PA230037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411"/>
          <a:stretch>
            <a:fillRect/>
          </a:stretch>
        </p:blipFill>
        <p:spPr bwMode="auto">
          <a:xfrm rot="10800000">
            <a:off x="5359400" y="1130299"/>
            <a:ext cx="3810000" cy="487680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Right Arrow 3"/>
          <p:cNvSpPr/>
          <p:nvPr/>
        </p:nvSpPr>
        <p:spPr>
          <a:xfrm rot="15430130" flipV="1">
            <a:off x="6351579" y="4945111"/>
            <a:ext cx="2536842" cy="108899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6" name="Rectangle 5"/>
          <p:cNvSpPr/>
          <p:nvPr/>
        </p:nvSpPr>
        <p:spPr>
          <a:xfrm>
            <a:off x="6934200" y="6248400"/>
            <a:ext cx="1905000" cy="381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i="1" dirty="0" smtClean="0">
                <a:latin typeface="Arial Black" panose="020B0A04020102020204" pitchFamily="34" charset="0"/>
              </a:rPr>
              <a:t>T. </a:t>
            </a:r>
            <a:r>
              <a:rPr lang="en-IN" i="1" dirty="0" err="1" smtClean="0">
                <a:latin typeface="Arial Black" panose="020B0A04020102020204" pitchFamily="34" charset="0"/>
              </a:rPr>
              <a:t>evansi</a:t>
            </a:r>
            <a:endParaRPr lang="en-IN" i="1" dirty="0">
              <a:latin typeface="Arial Black" panose="020B0A040201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39578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28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</a:t>
            </a:r>
            <a:r>
              <a:rPr lang="en-US" sz="28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</a:t>
            </a:r>
            <a:r>
              <a:rPr lang="en-US" sz="28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evansi</a:t>
            </a:r>
            <a:endParaRPr lang="en-US" sz="2800" i="1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9144000" cy="6400800"/>
          </a:xfrm>
        </p:spPr>
        <p:txBody>
          <a:bodyPr>
            <a:normAutofit fontScale="85000" lnSpcReduction="20000"/>
          </a:bodyPr>
          <a:lstStyle/>
          <a:p>
            <a:pPr lvl="0" algn="just">
              <a:buFont typeface="Wingdings" pitchFamily="2" charset="2"/>
              <a:buChar char="v"/>
            </a:pPr>
            <a:endParaRPr lang="en-US" sz="2400" i="1" dirty="0" smtClean="0">
              <a:solidFill>
                <a:srgbClr val="FFFF00"/>
              </a:solidFill>
              <a:latin typeface="Arial Rounded MT Bold" pitchFamily="34" charset="0"/>
            </a:endParaRPr>
          </a:p>
          <a:p>
            <a:pPr lvl="0" algn="just"/>
            <a:r>
              <a:rPr lang="en-US" sz="2800" b="1" dirty="0" smtClean="0">
                <a:solidFill>
                  <a:srgbClr val="7030A0"/>
                </a:solidFill>
                <a:latin typeface="Arial Rounded MT Bold" pitchFamily="34" charset="0"/>
              </a:rPr>
              <a:t>Location:</a:t>
            </a:r>
          </a:p>
          <a:p>
            <a:pPr lvl="0" algn="just"/>
            <a:r>
              <a:rPr lang="en-US" sz="2400" dirty="0" smtClean="0">
                <a:latin typeface="Arial Black" panose="020B0A04020102020204" pitchFamily="34" charset="0"/>
              </a:rPr>
              <a:t>                     It is an </a:t>
            </a:r>
            <a:r>
              <a:rPr lang="en-US" sz="2400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extracellular/ intercellular flagellate protozoa </a:t>
            </a:r>
            <a:r>
              <a:rPr lang="en-US" sz="2400" dirty="0" smtClean="0">
                <a:latin typeface="Arial Black" panose="020B0A04020102020204" pitchFamily="34" charset="0"/>
              </a:rPr>
              <a:t>found in blood plasma and lymph.</a:t>
            </a:r>
          </a:p>
          <a:p>
            <a:pPr lvl="0" algn="just"/>
            <a:endParaRPr lang="en-US" sz="2400" dirty="0" smtClean="0">
              <a:latin typeface="Arial Rounded MT Bold" pitchFamily="34" charset="0"/>
            </a:endParaRPr>
          </a:p>
          <a:p>
            <a:pPr lvl="0" algn="just">
              <a:buFont typeface="Wingdings" pitchFamily="2" charset="2"/>
              <a:buChar char="v"/>
            </a:pPr>
            <a:endParaRPr lang="en-US" sz="2400" dirty="0" smtClean="0">
              <a:latin typeface="Arial Rounded MT Bold" pitchFamily="34" charset="0"/>
            </a:endParaRPr>
          </a:p>
          <a:p>
            <a:pPr lvl="0" algn="just">
              <a:buFont typeface="Wingdings" pitchFamily="2" charset="2"/>
              <a:buChar char="v"/>
            </a:pPr>
            <a:endParaRPr lang="en-US" sz="2400" dirty="0" smtClean="0">
              <a:latin typeface="Arial Rounded MT Bold" pitchFamily="34" charset="0"/>
            </a:endParaRPr>
          </a:p>
          <a:p>
            <a:pPr lvl="0" algn="just">
              <a:buFont typeface="Wingdings" pitchFamily="2" charset="2"/>
              <a:buChar char="v"/>
            </a:pPr>
            <a:endParaRPr lang="en-US" sz="2400" dirty="0" smtClean="0">
              <a:latin typeface="Arial Rounded MT Bold" pitchFamily="34" charset="0"/>
            </a:endParaRPr>
          </a:p>
          <a:p>
            <a:pPr lvl="0" algn="just">
              <a:buFont typeface="Wingdings" pitchFamily="2" charset="2"/>
              <a:buChar char="v"/>
            </a:pPr>
            <a:endParaRPr lang="en-US" sz="2400" dirty="0" smtClean="0">
              <a:latin typeface="Arial Rounded MT Bold" pitchFamily="34" charset="0"/>
            </a:endParaRPr>
          </a:p>
          <a:p>
            <a:pPr lvl="0" algn="just"/>
            <a:endParaRPr lang="en-US" sz="2400" dirty="0" smtClean="0">
              <a:latin typeface="Arial Rounded MT Bold" pitchFamily="34" charset="0"/>
            </a:endParaRPr>
          </a:p>
          <a:p>
            <a:pPr lvl="0" algn="just"/>
            <a:endParaRPr lang="en-US" sz="2800" dirty="0" smtClean="0">
              <a:solidFill>
                <a:srgbClr val="FFC000"/>
              </a:solidFill>
              <a:latin typeface="Arial Black" panose="020B0A04020102020204" pitchFamily="34" charset="0"/>
            </a:endParaRPr>
          </a:p>
          <a:p>
            <a:pPr lvl="0" algn="just"/>
            <a:endParaRPr lang="en-US" sz="2800" dirty="0">
              <a:solidFill>
                <a:srgbClr val="FFC000"/>
              </a:solidFill>
              <a:latin typeface="Arial Black" panose="020B0A04020102020204" pitchFamily="34" charset="0"/>
            </a:endParaRPr>
          </a:p>
          <a:p>
            <a:pPr lvl="0" algn="just"/>
            <a:r>
              <a:rPr lang="en-US" sz="2800" dirty="0" smtClean="0">
                <a:solidFill>
                  <a:srgbClr val="FFC000"/>
                </a:solidFill>
                <a:latin typeface="Arial Black" panose="020B0A04020102020204" pitchFamily="34" charset="0"/>
              </a:rPr>
              <a:t>             Hosts:</a:t>
            </a:r>
          </a:p>
          <a:p>
            <a:pPr algn="just"/>
            <a:r>
              <a:rPr lang="en-US" sz="2400" dirty="0" smtClean="0">
                <a:solidFill>
                  <a:srgbClr val="FF0000"/>
                </a:solidFill>
                <a:latin typeface="Arial Black" panose="020B0A04020102020204" pitchFamily="34" charset="0"/>
              </a:rPr>
              <a:t>                     </a:t>
            </a:r>
            <a:r>
              <a:rPr lang="en-US" sz="2400" dirty="0" err="1" smtClean="0">
                <a:solidFill>
                  <a:srgbClr val="FF0000"/>
                </a:solidFill>
                <a:latin typeface="Arial Black" panose="020B0A04020102020204" pitchFamily="34" charset="0"/>
              </a:rPr>
              <a:t>Euryxenous</a:t>
            </a:r>
            <a:r>
              <a:rPr lang="en-US" sz="2400" dirty="0" smtClean="0">
                <a:solidFill>
                  <a:srgbClr val="FF0000"/>
                </a:solidFill>
                <a:latin typeface="Arial Black" panose="020B0A04020102020204" pitchFamily="34" charset="0"/>
              </a:rPr>
              <a:t> </a:t>
            </a:r>
            <a:r>
              <a:rPr lang="en-US" sz="2400" dirty="0" err="1" smtClean="0">
                <a:latin typeface="Arial Black" panose="020B0A04020102020204" pitchFamily="34" charset="0"/>
              </a:rPr>
              <a:t>haemoprotozoan</a:t>
            </a:r>
            <a:r>
              <a:rPr lang="en-US" sz="2400" dirty="0" smtClean="0">
                <a:latin typeface="Arial Black" panose="020B0A04020102020204" pitchFamily="34" charset="0"/>
              </a:rPr>
              <a:t> parasite  found in camel, horse, dog, cattle, buffaloes, goat, pig, dog, wild and laboratory animals. </a:t>
            </a:r>
          </a:p>
          <a:p>
            <a:pPr lvl="0" algn="just"/>
            <a:r>
              <a:rPr lang="en-US" sz="2400" dirty="0" smtClean="0">
                <a:solidFill>
                  <a:srgbClr val="FFFF00"/>
                </a:solidFill>
                <a:latin typeface="Arial Black" panose="020B0A04020102020204" pitchFamily="34" charset="0"/>
              </a:rPr>
              <a:t>                   </a:t>
            </a:r>
            <a:r>
              <a:rPr lang="en-US" sz="2400" dirty="0" smtClean="0">
                <a:solidFill>
                  <a:srgbClr val="FF0000"/>
                </a:solidFill>
                <a:latin typeface="Arial Black" panose="020B0A04020102020204" pitchFamily="34" charset="0"/>
              </a:rPr>
              <a:t>Most sever disease occurs </a:t>
            </a:r>
            <a:r>
              <a:rPr lang="en-US" sz="2400" dirty="0" smtClean="0">
                <a:latin typeface="Arial Black" panose="020B0A04020102020204" pitchFamily="34" charset="0"/>
              </a:rPr>
              <a:t>in </a:t>
            </a:r>
            <a:r>
              <a:rPr lang="en-US" sz="2400" dirty="0" smtClean="0">
                <a:solidFill>
                  <a:srgbClr val="FF0000"/>
                </a:solidFill>
                <a:latin typeface="Arial Black" panose="020B0A04020102020204" pitchFamily="34" charset="0"/>
              </a:rPr>
              <a:t>camel, horses and dogs </a:t>
            </a:r>
            <a:r>
              <a:rPr lang="en-US" sz="2400" dirty="0" smtClean="0">
                <a:latin typeface="Arial Black" panose="020B0A04020102020204" pitchFamily="34" charset="0"/>
              </a:rPr>
              <a:t>but camels are highly susceptible to </a:t>
            </a:r>
            <a:r>
              <a:rPr lang="en-US" sz="2400" dirty="0" err="1" smtClean="0">
                <a:latin typeface="Arial Black" panose="020B0A04020102020204" pitchFamily="34" charset="0"/>
              </a:rPr>
              <a:t>trypanosomosis</a:t>
            </a:r>
            <a:r>
              <a:rPr lang="en-US" sz="2400" dirty="0" smtClean="0">
                <a:latin typeface="Arial Black" panose="020B0A04020102020204" pitchFamily="34" charset="0"/>
              </a:rPr>
              <a:t>.</a:t>
            </a:r>
          </a:p>
          <a:p>
            <a:pPr algn="just"/>
            <a:endParaRPr lang="en-US" sz="2400" dirty="0" smtClean="0">
              <a:latin typeface="Arial Rounded MT Bold" pitchFamily="34" charset="0"/>
            </a:endParaRPr>
          </a:p>
          <a:p>
            <a:pPr lvl="0" algn="just"/>
            <a:endParaRPr lang="en-US" sz="2400" dirty="0" smtClean="0">
              <a:latin typeface="Arial Rounded MT Bold" pitchFamily="34" charset="0"/>
            </a:endParaRPr>
          </a:p>
        </p:txBody>
      </p:sp>
      <p:pic>
        <p:nvPicPr>
          <p:cNvPr id="5" name="Picture 4" descr="PA230037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411"/>
          <a:stretch>
            <a:fillRect/>
          </a:stretch>
        </p:blipFill>
        <p:spPr bwMode="auto">
          <a:xfrm rot="10800000">
            <a:off x="4572000" y="2133597"/>
            <a:ext cx="4572000" cy="281940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Right Arrow 5"/>
          <p:cNvSpPr/>
          <p:nvPr/>
        </p:nvSpPr>
        <p:spPr>
          <a:xfrm>
            <a:off x="3200400" y="3124200"/>
            <a:ext cx="2438400" cy="3048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24179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Autofit/>
          </a:bodyPr>
          <a:lstStyle/>
          <a:p>
            <a:pPr algn="ctr"/>
            <a:r>
              <a:rPr lang="en-US" sz="32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</a:t>
            </a:r>
            <a:r>
              <a:rPr lang="en-US" sz="32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</a:t>
            </a:r>
            <a:r>
              <a:rPr lang="en-US" sz="32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evansi</a:t>
            </a:r>
            <a:endParaRPr lang="en-US" sz="3200" i="1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6019800" cy="6400800"/>
          </a:xfrm>
        </p:spPr>
        <p:txBody>
          <a:bodyPr>
            <a:normAutofit fontScale="85000" lnSpcReduction="20000"/>
          </a:bodyPr>
          <a:lstStyle/>
          <a:p>
            <a:pPr lvl="0" algn="just"/>
            <a:r>
              <a:rPr lang="en-US" sz="2400" dirty="0" smtClean="0">
                <a:latin typeface="Arial Rounded MT Bold" pitchFamily="34" charset="0"/>
              </a:rPr>
              <a:t>    </a:t>
            </a:r>
            <a:r>
              <a:rPr lang="en-US" sz="2800" b="1" u="sng" dirty="0" smtClean="0">
                <a:latin typeface="Arial Rounded MT Bold" pitchFamily="34" charset="0"/>
              </a:rPr>
              <a:t>MORPHOLOGY</a:t>
            </a:r>
            <a:r>
              <a:rPr lang="en-US" sz="2800" u="sng" dirty="0" smtClean="0">
                <a:latin typeface="Arial Rounded MT Bold" pitchFamily="34" charset="0"/>
              </a:rPr>
              <a:t>: </a:t>
            </a:r>
          </a:p>
          <a:p>
            <a:pPr marL="457200" lvl="0" indent="-4572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3200" dirty="0" smtClean="0">
                <a:latin typeface="Arial Rounded MT Bold" pitchFamily="34" charset="0"/>
              </a:rPr>
              <a:t>Generally </a:t>
            </a:r>
            <a:r>
              <a:rPr lang="en-US" sz="3200" dirty="0" err="1" smtClean="0">
                <a:solidFill>
                  <a:srgbClr val="7030A0"/>
                </a:solidFill>
                <a:latin typeface="Arial Rounded MT Bold" pitchFamily="34" charset="0"/>
              </a:rPr>
              <a:t>monomorphic</a:t>
            </a:r>
            <a:r>
              <a:rPr lang="en-US" sz="3200" dirty="0" smtClean="0">
                <a:latin typeface="Arial Rounded MT Bold" pitchFamily="34" charset="0"/>
              </a:rPr>
              <a:t> but sometimes </a:t>
            </a:r>
            <a:r>
              <a:rPr lang="en-US" sz="3200" dirty="0" err="1" smtClean="0">
                <a:latin typeface="Arial Rounded MT Bold" pitchFamily="34" charset="0"/>
              </a:rPr>
              <a:t>pleomorphic</a:t>
            </a:r>
            <a:r>
              <a:rPr lang="en-US" sz="3200" dirty="0" smtClean="0">
                <a:latin typeface="Arial Rounded MT Bold" pitchFamily="34" charset="0"/>
              </a:rPr>
              <a:t> (15-34  µm in length)</a:t>
            </a:r>
          </a:p>
          <a:p>
            <a:pPr marL="457200" lvl="0" indent="-4572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3200" dirty="0" smtClean="0">
                <a:latin typeface="Arial Rounded MT Bold" pitchFamily="34" charset="0"/>
              </a:rPr>
              <a:t>Single vesicular nucleus in the centre.</a:t>
            </a:r>
          </a:p>
          <a:p>
            <a:pPr marL="457200" lvl="0" indent="-4572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3200" dirty="0" err="1" smtClean="0">
                <a:solidFill>
                  <a:srgbClr val="00B0F0"/>
                </a:solidFill>
                <a:latin typeface="Arial Rounded MT Bold" pitchFamily="34" charset="0"/>
              </a:rPr>
              <a:t>Kinetoplast</a:t>
            </a:r>
            <a:r>
              <a:rPr lang="en-US" sz="3200" dirty="0" smtClean="0">
                <a:solidFill>
                  <a:srgbClr val="00B0F0"/>
                </a:solidFill>
                <a:latin typeface="Arial Rounded MT Bold" pitchFamily="34" charset="0"/>
              </a:rPr>
              <a:t> is sub-terminal present posterior to nucleus.</a:t>
            </a:r>
          </a:p>
          <a:p>
            <a:pPr marL="457200" lvl="0" indent="-4572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3200" dirty="0" smtClean="0">
                <a:latin typeface="Arial Rounded MT Bold" pitchFamily="34" charset="0"/>
              </a:rPr>
              <a:t>Undulating membrane well developed and has a long free flagellum.</a:t>
            </a:r>
          </a:p>
          <a:p>
            <a:pPr lvl="0" algn="just"/>
            <a:endParaRPr lang="en-US" sz="2400" dirty="0" smtClean="0">
              <a:latin typeface="Arial Rounded MT Bold" pitchFamily="34" charset="0"/>
            </a:endParaRPr>
          </a:p>
          <a:p>
            <a:pPr lvl="0" algn="just">
              <a:buFont typeface="Wingdings" pitchFamily="2" charset="2"/>
              <a:buChar char="v"/>
            </a:pPr>
            <a:endParaRPr lang="en-US" sz="2400" dirty="0" smtClean="0">
              <a:latin typeface="Arial Rounded MT Bold" pitchFamily="34" charset="0"/>
            </a:endParaRPr>
          </a:p>
          <a:p>
            <a:pPr lvl="0" algn="just">
              <a:buFont typeface="Wingdings" pitchFamily="2" charset="2"/>
              <a:buChar char="v"/>
            </a:pPr>
            <a:endParaRPr lang="en-US" sz="2400" dirty="0"/>
          </a:p>
        </p:txBody>
      </p:sp>
      <p:pic>
        <p:nvPicPr>
          <p:cNvPr id="4" name="Picture 4" descr="PA230036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6019800" y="1066800"/>
            <a:ext cx="3124200" cy="5197642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4328014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Autofit/>
          </a:bodyPr>
          <a:lstStyle/>
          <a:p>
            <a:pPr algn="ctr"/>
            <a:r>
              <a:rPr lang="en-US" sz="3200" i="1" u="sng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</a:t>
            </a:r>
            <a:r>
              <a:rPr lang="en-US" sz="3200" i="1" u="sng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</a:t>
            </a:r>
            <a:r>
              <a:rPr lang="en-US" sz="3200" i="1" u="sng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evansi</a:t>
            </a:r>
            <a:endParaRPr lang="en-US" sz="3200" i="1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9144000" cy="6400800"/>
          </a:xfrm>
        </p:spPr>
        <p:txBody>
          <a:bodyPr>
            <a:normAutofit/>
          </a:bodyPr>
          <a:lstStyle/>
          <a:p>
            <a:pPr lvl="0" algn="just">
              <a:lnSpc>
                <a:spcPct val="150000"/>
              </a:lnSpc>
            </a:pPr>
            <a:r>
              <a:rPr lang="en-US" sz="2400" dirty="0" smtClean="0">
                <a:latin typeface="Arial Rounded MT Bold" pitchFamily="34" charset="0"/>
              </a:rPr>
              <a:t>                    </a:t>
            </a:r>
            <a:r>
              <a:rPr lang="en-US" sz="3000" dirty="0" smtClean="0">
                <a:latin typeface="Arial Rounded MT Bold" pitchFamily="34" charset="0"/>
              </a:rPr>
              <a:t>Transmission :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000" b="1" dirty="0" smtClean="0">
                <a:latin typeface="Arial Black" panose="020B0A04020102020204" pitchFamily="34" charset="0"/>
              </a:rPr>
              <a:t>It is </a:t>
            </a:r>
            <a:r>
              <a:rPr lang="en-US" sz="20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mechanically transmitted </a:t>
            </a:r>
            <a:r>
              <a:rPr lang="en-US" sz="2000" b="1" dirty="0" smtClean="0">
                <a:latin typeface="Arial Black" panose="020B0A04020102020204" pitchFamily="34" charset="0"/>
              </a:rPr>
              <a:t>by </a:t>
            </a:r>
            <a:r>
              <a:rPr lang="en-US" sz="2000" b="1" dirty="0" smtClean="0">
                <a:solidFill>
                  <a:srgbClr val="FFC000"/>
                </a:solidFill>
                <a:latin typeface="Arial Black" panose="020B0A04020102020204" pitchFamily="34" charset="0"/>
              </a:rPr>
              <a:t>interrupted feeding </a:t>
            </a:r>
            <a:r>
              <a:rPr lang="en-US" sz="2000" b="1" dirty="0" smtClean="0">
                <a:latin typeface="Arial Black" panose="020B0A04020102020204" pitchFamily="34" charset="0"/>
              </a:rPr>
              <a:t>of biting flies i.e. </a:t>
            </a:r>
            <a:r>
              <a:rPr lang="en-US" sz="2000" b="1" i="1" dirty="0" err="1" smtClean="0">
                <a:latin typeface="Arial Black" panose="020B0A04020102020204" pitchFamily="34" charset="0"/>
              </a:rPr>
              <a:t>Tabanus</a:t>
            </a:r>
            <a:r>
              <a:rPr lang="en-US" sz="2000" b="1" i="1" dirty="0" smtClean="0">
                <a:latin typeface="Arial Black" panose="020B0A04020102020204" pitchFamily="34" charset="0"/>
              </a:rPr>
              <a:t>  </a:t>
            </a:r>
            <a:r>
              <a:rPr lang="en-US" sz="2000" b="1" dirty="0" smtClean="0">
                <a:latin typeface="Arial Black" panose="020B0A04020102020204" pitchFamily="34" charset="0"/>
              </a:rPr>
              <a:t>(mainly), </a:t>
            </a:r>
            <a:r>
              <a:rPr lang="en-US" sz="2000" b="1" i="1" dirty="0" err="1" smtClean="0">
                <a:latin typeface="Arial Black" panose="020B0A04020102020204" pitchFamily="34" charset="0"/>
              </a:rPr>
              <a:t>Stomoxys</a:t>
            </a:r>
            <a:r>
              <a:rPr lang="en-US" sz="2000" b="1" dirty="0" smtClean="0">
                <a:latin typeface="Arial Black" panose="020B0A04020102020204" pitchFamily="34" charset="0"/>
              </a:rPr>
              <a:t> and </a:t>
            </a:r>
            <a:r>
              <a:rPr lang="en-US" sz="2000" b="1" i="1" dirty="0" err="1" smtClean="0">
                <a:latin typeface="Arial Black" panose="020B0A04020102020204" pitchFamily="34" charset="0"/>
              </a:rPr>
              <a:t>Lyperosia</a:t>
            </a:r>
            <a:r>
              <a:rPr lang="en-US" sz="2000" b="1" i="1" dirty="0" smtClean="0">
                <a:latin typeface="Arial Black" panose="020B0A04020102020204" pitchFamily="34" charset="0"/>
              </a:rPr>
              <a:t> </a:t>
            </a:r>
            <a:r>
              <a:rPr lang="en-US" sz="2000" b="1" dirty="0" smtClean="0">
                <a:latin typeface="Arial Black" panose="020B0A04020102020204" pitchFamily="34" charset="0"/>
              </a:rPr>
              <a:t>spp.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000" b="1" dirty="0" smtClean="0">
                <a:latin typeface="Arial Black" panose="020B0A04020102020204" pitchFamily="34" charset="0"/>
              </a:rPr>
              <a:t>Successful transmission can occur if the transfer of the parasites takes palace within few minutes after bite because parasites do not survive in the proboscis of the flies </a:t>
            </a:r>
            <a:r>
              <a:rPr lang="en-US" sz="20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for more than 10-15 minutes</a:t>
            </a:r>
            <a:r>
              <a:rPr lang="en-US" sz="2000" b="1" dirty="0" smtClean="0">
                <a:latin typeface="Arial Black" panose="020B0A04020102020204" pitchFamily="34" charset="0"/>
              </a:rPr>
              <a:t>. 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endParaRPr lang="en-US" sz="2000" b="1" dirty="0" smtClean="0">
              <a:latin typeface="Arial Black" panose="020B0A04020102020204" pitchFamily="34" charset="0"/>
            </a:endParaRP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000" b="1" dirty="0" smtClean="0">
                <a:latin typeface="Arial Black" panose="020B0A04020102020204" pitchFamily="34" charset="0"/>
              </a:rPr>
              <a:t>Dogs may get the infection by ingestion of tissues from </a:t>
            </a:r>
            <a:r>
              <a:rPr lang="en-US" sz="2000" b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infected fresh meat/carcasses.</a:t>
            </a:r>
          </a:p>
          <a:p>
            <a:pPr lvl="0" algn="just">
              <a:lnSpc>
                <a:spcPct val="150000"/>
              </a:lnSpc>
              <a:buFont typeface="Wingdings" pitchFamily="2" charset="2"/>
              <a:buChar char="v"/>
            </a:pPr>
            <a:endParaRPr lang="en-US" sz="2000" b="1" dirty="0">
              <a:latin typeface="Arial Black" panose="020B0A040201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942872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Autofit/>
          </a:bodyPr>
          <a:lstStyle/>
          <a:p>
            <a:pPr algn="ctr"/>
            <a:r>
              <a:rPr lang="en-US" sz="36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</a:t>
            </a:r>
            <a:r>
              <a:rPr lang="en-US" sz="36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</a:t>
            </a:r>
            <a:r>
              <a:rPr lang="en-US" sz="36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evansi</a:t>
            </a:r>
            <a:endParaRPr lang="en-US" sz="3600" i="1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260648"/>
            <a:ext cx="9144000" cy="6597352"/>
          </a:xfrm>
        </p:spPr>
        <p:txBody>
          <a:bodyPr>
            <a:normAutofit lnSpcReduction="10000"/>
          </a:bodyPr>
          <a:lstStyle/>
          <a:p>
            <a:pPr lvl="0" algn="just">
              <a:lnSpc>
                <a:spcPct val="150000"/>
              </a:lnSpc>
            </a:pPr>
            <a:r>
              <a:rPr lang="en-US" sz="3200" dirty="0" smtClean="0">
                <a:latin typeface="Arial Rounded MT Bold" pitchFamily="34" charset="0"/>
              </a:rPr>
              <a:t>                    Transmission :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 smtClean="0">
                <a:solidFill>
                  <a:srgbClr val="FFC000"/>
                </a:solidFill>
                <a:latin typeface="Arial Rounded MT Bold" pitchFamily="34" charset="0"/>
              </a:rPr>
              <a:t> </a:t>
            </a:r>
            <a:r>
              <a:rPr lang="en-US" sz="2800" b="1" dirty="0" smtClean="0">
                <a:solidFill>
                  <a:srgbClr val="FFC000"/>
                </a:solidFill>
                <a:latin typeface="Arial Rounded MT Bold" pitchFamily="34" charset="0"/>
              </a:rPr>
              <a:t>Multiply by longitudinal binary fission in the blood of hosts.</a:t>
            </a:r>
          </a:p>
          <a:p>
            <a:pPr marL="457200" lvl="0" indent="-4572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800" b="1" dirty="0" smtClean="0">
                <a:solidFill>
                  <a:srgbClr val="002060"/>
                </a:solidFill>
                <a:latin typeface="Arial Rounded MT Bold" pitchFamily="34" charset="0"/>
              </a:rPr>
              <a:t>During multiplication, </a:t>
            </a:r>
            <a:r>
              <a:rPr lang="en-US" sz="2800" b="1" dirty="0" err="1" smtClean="0">
                <a:solidFill>
                  <a:srgbClr val="002060"/>
                </a:solidFill>
                <a:latin typeface="Arial Rounded MT Bold" pitchFamily="34" charset="0"/>
              </a:rPr>
              <a:t>tryapansosmes</a:t>
            </a:r>
            <a:r>
              <a:rPr lang="en-US" sz="2800" b="1" dirty="0" smtClean="0">
                <a:solidFill>
                  <a:srgbClr val="002060"/>
                </a:solidFill>
                <a:latin typeface="Arial Rounded MT Bold" pitchFamily="34" charset="0"/>
              </a:rPr>
              <a:t> change their </a:t>
            </a:r>
            <a:r>
              <a:rPr lang="en-US" sz="2800" b="1" u="sng" dirty="0" smtClean="0">
                <a:solidFill>
                  <a:srgbClr val="002060"/>
                </a:solidFill>
                <a:latin typeface="Arial Rounded MT Bold" pitchFamily="34" charset="0"/>
              </a:rPr>
              <a:t>Variant </a:t>
            </a:r>
            <a:r>
              <a:rPr lang="en-US" sz="2800" b="1" u="sng" dirty="0">
                <a:solidFill>
                  <a:srgbClr val="002060"/>
                </a:solidFill>
                <a:latin typeface="Arial Rounded MT Bold" pitchFamily="34" charset="0"/>
              </a:rPr>
              <a:t>S</a:t>
            </a:r>
            <a:r>
              <a:rPr lang="en-US" sz="2800" b="1" u="sng" dirty="0" smtClean="0">
                <a:solidFill>
                  <a:srgbClr val="002060"/>
                </a:solidFill>
                <a:latin typeface="Arial Rounded MT Bold" pitchFamily="34" charset="0"/>
              </a:rPr>
              <a:t>urface </a:t>
            </a:r>
            <a:r>
              <a:rPr lang="en-US" sz="2800" b="1" u="sng" dirty="0">
                <a:solidFill>
                  <a:srgbClr val="002060"/>
                </a:solidFill>
                <a:latin typeface="Arial Rounded MT Bold" pitchFamily="34" charset="0"/>
              </a:rPr>
              <a:t>G</a:t>
            </a:r>
            <a:r>
              <a:rPr lang="en-US" sz="2800" b="1" u="sng" dirty="0" smtClean="0">
                <a:solidFill>
                  <a:srgbClr val="002060"/>
                </a:solidFill>
                <a:latin typeface="Arial Rounded MT Bold" pitchFamily="34" charset="0"/>
              </a:rPr>
              <a:t>lycoprotein (VSG)  </a:t>
            </a:r>
            <a:r>
              <a:rPr lang="en-US" sz="2800" b="1" dirty="0" smtClean="0">
                <a:solidFill>
                  <a:srgbClr val="002060"/>
                </a:solidFill>
                <a:latin typeface="Arial Rounded MT Bold" pitchFamily="34" charset="0"/>
              </a:rPr>
              <a:t>surface coat and forms trypanosomes with variant surface antigenic   type.</a:t>
            </a:r>
          </a:p>
          <a:p>
            <a:pPr marL="457200" lvl="0" indent="-4572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800" b="1" i="1" dirty="0" smtClean="0">
                <a:latin typeface="Arial Rounded MT Bold" pitchFamily="34" charset="0"/>
              </a:rPr>
              <a:t>T. </a:t>
            </a:r>
            <a:r>
              <a:rPr lang="en-US" sz="2800" b="1" i="1" dirty="0" err="1" smtClean="0">
                <a:latin typeface="Arial Rounded MT Bold" pitchFamily="34" charset="0"/>
              </a:rPr>
              <a:t>evansi</a:t>
            </a:r>
            <a:r>
              <a:rPr lang="en-US" sz="2800" b="1" i="1" dirty="0" smtClean="0">
                <a:latin typeface="Arial Rounded MT Bold" pitchFamily="34" charset="0"/>
              </a:rPr>
              <a:t>  </a:t>
            </a:r>
            <a:r>
              <a:rPr lang="en-US" sz="2800" b="1" dirty="0" smtClean="0">
                <a:latin typeface="Arial Rounded MT Bold" pitchFamily="34" charset="0"/>
              </a:rPr>
              <a:t>does not multiply in the vector and transmitted  within short period due to </a:t>
            </a:r>
            <a:r>
              <a:rPr lang="en-US" sz="2800" b="1" u="sng" dirty="0" smtClean="0">
                <a:latin typeface="Arial Rounded MT Bold" pitchFamily="34" charset="0"/>
              </a:rPr>
              <a:t>interrupted feeding habit</a:t>
            </a:r>
            <a:r>
              <a:rPr lang="en-US" sz="2800" b="1" dirty="0" smtClean="0">
                <a:latin typeface="Arial Rounded MT Bold" pitchFamily="34" charset="0"/>
              </a:rPr>
              <a:t> of their vector.</a:t>
            </a:r>
            <a:endParaRPr lang="en-US" sz="2800" b="1" dirty="0">
              <a:latin typeface="Arial Rounded MT Bold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462139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Autofit/>
          </a:bodyPr>
          <a:lstStyle/>
          <a:p>
            <a:pPr algn="ctr"/>
            <a:r>
              <a:rPr lang="en-US" sz="3200" i="1" u="sng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</a:t>
            </a:r>
            <a:r>
              <a:rPr lang="en-US" sz="3200" i="1" u="sng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</a:t>
            </a:r>
            <a:r>
              <a:rPr lang="en-US" sz="3200" i="1" u="sng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evansi</a:t>
            </a:r>
            <a:endParaRPr lang="en-US" sz="3200" i="1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762000"/>
            <a:ext cx="9144000" cy="6096000"/>
          </a:xfrm>
        </p:spPr>
        <p:txBody>
          <a:bodyPr>
            <a:noAutofit/>
          </a:bodyPr>
          <a:lstStyle/>
          <a:p>
            <a:pPr marL="457200" lvl="0" indent="-4572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3200" b="1" dirty="0" smtClean="0">
                <a:latin typeface="Arial Rounded MT Bold" pitchFamily="34" charset="0"/>
              </a:rPr>
              <a:t>It caused disease is known as </a:t>
            </a:r>
            <a:r>
              <a:rPr lang="en-US" sz="3200" b="1" dirty="0" err="1" smtClean="0">
                <a:solidFill>
                  <a:srgbClr val="FF0000"/>
                </a:solidFill>
                <a:latin typeface="Arial Rounded MT Bold" pitchFamily="34" charset="0"/>
              </a:rPr>
              <a:t>Surra</a:t>
            </a:r>
            <a:r>
              <a:rPr lang="en-US" sz="3200" b="1" dirty="0" smtClean="0">
                <a:latin typeface="Arial Rounded MT Bold" pitchFamily="34" charset="0"/>
              </a:rPr>
              <a:t> means rotten. </a:t>
            </a:r>
          </a:p>
          <a:p>
            <a:pPr marL="457200" lvl="0" indent="-457200" algn="just">
              <a:buFont typeface="Courier New" panose="02070309020205020404" pitchFamily="49" charset="0"/>
              <a:buChar char="o"/>
            </a:pPr>
            <a:r>
              <a:rPr lang="en-US" sz="3200" b="1" dirty="0" smtClean="0">
                <a:solidFill>
                  <a:srgbClr val="0070C0"/>
                </a:solidFill>
                <a:latin typeface="Arial Rounded MT Bold" pitchFamily="34" charset="0"/>
              </a:rPr>
              <a:t>Chronic form </a:t>
            </a:r>
            <a:r>
              <a:rPr lang="en-US" sz="3200" b="1" dirty="0" smtClean="0">
                <a:latin typeface="Arial Rounded MT Bold" pitchFamily="34" charset="0"/>
              </a:rPr>
              <a:t>of disease persists about </a:t>
            </a:r>
            <a:r>
              <a:rPr lang="en-US" sz="3200" b="1" dirty="0" smtClean="0">
                <a:solidFill>
                  <a:srgbClr val="FFC000"/>
                </a:solidFill>
                <a:latin typeface="Arial Rounded MT Bold" pitchFamily="34" charset="0"/>
              </a:rPr>
              <a:t>3 years in camel </a:t>
            </a:r>
            <a:r>
              <a:rPr lang="en-US" sz="3200" b="1" dirty="0" smtClean="0">
                <a:latin typeface="Arial Rounded MT Bold" pitchFamily="34" charset="0"/>
              </a:rPr>
              <a:t>and hence in India it is 	locally called</a:t>
            </a:r>
            <a:r>
              <a:rPr lang="en-US" sz="3200" b="1" dirty="0" smtClean="0">
                <a:solidFill>
                  <a:srgbClr val="FFFF00"/>
                </a:solidFill>
                <a:latin typeface="Arial Rounded MT Bold" pitchFamily="34" charset="0"/>
              </a:rPr>
              <a:t> </a:t>
            </a:r>
            <a:r>
              <a:rPr lang="en-US" sz="3200" b="1" dirty="0" err="1" smtClean="0">
                <a:solidFill>
                  <a:srgbClr val="0070C0"/>
                </a:solidFill>
                <a:latin typeface="Arial Rounded MT Bold" pitchFamily="34" charset="0"/>
              </a:rPr>
              <a:t>Tibersa</a:t>
            </a:r>
            <a:r>
              <a:rPr lang="en-US" sz="3200" b="1" dirty="0" smtClean="0">
                <a:latin typeface="Arial Rounded MT Bold" pitchFamily="34" charset="0"/>
              </a:rPr>
              <a:t>.</a:t>
            </a:r>
          </a:p>
          <a:p>
            <a:pPr marL="457200" lvl="0" indent="-457200" algn="just">
              <a:buFont typeface="Courier New" panose="02070309020205020404" pitchFamily="49" charset="0"/>
              <a:buChar char="o"/>
            </a:pPr>
            <a:endParaRPr lang="en-US" sz="3200" b="1" dirty="0" smtClean="0">
              <a:latin typeface="Arial Rounded MT Bold" pitchFamily="34" charset="0"/>
            </a:endParaRPr>
          </a:p>
          <a:p>
            <a:pPr marL="457200" indent="-4572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3200" b="1" dirty="0" smtClean="0">
                <a:latin typeface="Arial Rounded MT Bold" pitchFamily="34" charset="0"/>
              </a:rPr>
              <a:t>Office International  des Epizooties </a:t>
            </a:r>
            <a:r>
              <a:rPr lang="en-US" sz="3200" b="1" dirty="0" smtClean="0">
                <a:solidFill>
                  <a:srgbClr val="0070C0"/>
                </a:solidFill>
                <a:latin typeface="Arial Rounded MT Bold" pitchFamily="34" charset="0"/>
              </a:rPr>
              <a:t>(OIE) </a:t>
            </a:r>
            <a:r>
              <a:rPr lang="en-US" sz="3200" b="1" dirty="0" smtClean="0">
                <a:latin typeface="Arial Rounded MT Bold" pitchFamily="34" charset="0"/>
              </a:rPr>
              <a:t>mentions the </a:t>
            </a:r>
            <a:r>
              <a:rPr lang="en-US" sz="3200" b="1" dirty="0" err="1" smtClean="0">
                <a:latin typeface="Arial Rounded MT Bold" pitchFamily="34" charset="0"/>
              </a:rPr>
              <a:t>trypanosomosis</a:t>
            </a:r>
            <a:r>
              <a:rPr lang="en-US" sz="3200" b="1" dirty="0" smtClean="0">
                <a:latin typeface="Arial Rounded MT Bold" pitchFamily="34" charset="0"/>
              </a:rPr>
              <a:t> disease under list </a:t>
            </a:r>
            <a:r>
              <a:rPr lang="en-US" sz="3200" b="1" dirty="0" smtClean="0">
                <a:solidFill>
                  <a:srgbClr val="0070C0"/>
                </a:solidFill>
                <a:latin typeface="Arial Rounded MT Bold" pitchFamily="34" charset="0"/>
              </a:rPr>
              <a:t>B diseases of significance in horses</a:t>
            </a:r>
            <a:r>
              <a:rPr lang="en-US" sz="3200" b="1" dirty="0" smtClean="0">
                <a:solidFill>
                  <a:srgbClr val="0070C0"/>
                </a:solidFill>
              </a:rPr>
              <a:t>.</a:t>
            </a:r>
          </a:p>
          <a:p>
            <a:pPr lvl="0" algn="just">
              <a:lnSpc>
                <a:spcPct val="150000"/>
              </a:lnSpc>
              <a:buFont typeface="Wingdings" pitchFamily="2" charset="2"/>
              <a:buChar char="v"/>
            </a:pPr>
            <a:endParaRPr lang="en-US" sz="2400" dirty="0">
              <a:latin typeface="Arial Rounded MT Bold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308454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Autofit/>
          </a:bodyPr>
          <a:lstStyle/>
          <a:p>
            <a:pPr algn="ctr"/>
            <a:r>
              <a:rPr lang="en-US" sz="3200" dirty="0" smtClean="0">
                <a:solidFill>
                  <a:srgbClr val="0070C0"/>
                </a:solidFill>
                <a:latin typeface="Arial Black" panose="020B0A04020102020204" pitchFamily="34" charset="0"/>
              </a:rPr>
              <a:t>Pathogenesis of </a:t>
            </a:r>
            <a:r>
              <a:rPr lang="en-US" sz="3200" i="1" dirty="0" smtClean="0">
                <a:solidFill>
                  <a:srgbClr val="0070C0"/>
                </a:solidFill>
                <a:latin typeface="Arial Rounded MT Bold" pitchFamily="34" charset="0"/>
              </a:rPr>
              <a:t>Trypanosoma </a:t>
            </a:r>
            <a:r>
              <a:rPr lang="en-US" sz="3200" i="1" dirty="0" err="1" smtClean="0">
                <a:solidFill>
                  <a:srgbClr val="0070C0"/>
                </a:solidFill>
                <a:latin typeface="Arial Rounded MT Bold" pitchFamily="34" charset="0"/>
              </a:rPr>
              <a:t>evansi</a:t>
            </a:r>
            <a:endParaRPr lang="en-US" sz="3200" i="1" dirty="0">
              <a:solidFill>
                <a:srgbClr val="0070C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533400"/>
            <a:ext cx="9144000" cy="6324600"/>
          </a:xfrm>
        </p:spPr>
        <p:txBody>
          <a:bodyPr>
            <a:noAutofit/>
          </a:bodyPr>
          <a:lstStyle/>
          <a:p>
            <a:pPr lvl="0" algn="just">
              <a:lnSpc>
                <a:spcPct val="150000"/>
              </a:lnSpc>
            </a:pPr>
            <a:r>
              <a:rPr lang="en-US" sz="2400" dirty="0" smtClean="0">
                <a:solidFill>
                  <a:srgbClr val="FF0000"/>
                </a:solidFill>
                <a:latin typeface="Arial Black" panose="020B0A04020102020204" pitchFamily="34" charset="0"/>
              </a:rPr>
              <a:t>Pathogenesis </a:t>
            </a:r>
            <a:r>
              <a:rPr lang="en-US" sz="2400" dirty="0" smtClean="0">
                <a:latin typeface="Arial Black" panose="020B0A04020102020204" pitchFamily="34" charset="0"/>
              </a:rPr>
              <a:t>: </a:t>
            </a:r>
          </a:p>
          <a:p>
            <a:pPr lvl="0" algn="just">
              <a:lnSpc>
                <a:spcPct val="150000"/>
              </a:lnSpc>
            </a:pPr>
            <a:r>
              <a:rPr lang="en-US" sz="2400" dirty="0" smtClean="0">
                <a:solidFill>
                  <a:srgbClr val="FF0000"/>
                </a:solidFill>
                <a:latin typeface="Arial Black" panose="020B0A04020102020204" pitchFamily="34" charset="0"/>
              </a:rPr>
              <a:t>                       It caused disease called </a:t>
            </a:r>
            <a:r>
              <a:rPr lang="en-US" sz="2400" dirty="0" err="1" smtClean="0">
                <a:solidFill>
                  <a:srgbClr val="FF0000"/>
                </a:solidFill>
                <a:latin typeface="Arial Black" panose="020B0A04020102020204" pitchFamily="34" charset="0"/>
              </a:rPr>
              <a:t>Trypanosomosis</a:t>
            </a:r>
            <a:r>
              <a:rPr lang="en-US" sz="2400" dirty="0" smtClean="0">
                <a:solidFill>
                  <a:srgbClr val="FF0000"/>
                </a:solidFill>
                <a:latin typeface="Arial Black" panose="020B0A04020102020204" pitchFamily="34" charset="0"/>
              </a:rPr>
              <a:t> or  </a:t>
            </a:r>
            <a:r>
              <a:rPr lang="en-US" sz="2400" dirty="0" err="1" smtClean="0">
                <a:solidFill>
                  <a:srgbClr val="FF0000"/>
                </a:solidFill>
                <a:latin typeface="Arial Black" panose="020B0A04020102020204" pitchFamily="34" charset="0"/>
              </a:rPr>
              <a:t>Surra</a:t>
            </a:r>
            <a:r>
              <a:rPr lang="en-US" sz="2400" dirty="0" smtClean="0">
                <a:solidFill>
                  <a:srgbClr val="FF0000"/>
                </a:solidFill>
                <a:latin typeface="Arial Black" panose="020B0A04020102020204" pitchFamily="34" charset="0"/>
              </a:rPr>
              <a:t> </a:t>
            </a:r>
            <a:r>
              <a:rPr lang="en-US" sz="2400" dirty="0">
                <a:solidFill>
                  <a:srgbClr val="FF0000"/>
                </a:solidFill>
                <a:latin typeface="Arial Black" panose="020B0A04020102020204" pitchFamily="34" charset="0"/>
              </a:rPr>
              <a:t>.</a:t>
            </a:r>
            <a:endParaRPr lang="en-US" sz="2400" dirty="0" smtClean="0">
              <a:solidFill>
                <a:srgbClr val="FF0000"/>
              </a:solidFill>
              <a:latin typeface="Arial Black" panose="020B0A04020102020204" pitchFamily="34" charset="0"/>
            </a:endParaRPr>
          </a:p>
          <a:p>
            <a:pPr lvl="0" algn="just">
              <a:lnSpc>
                <a:spcPct val="150000"/>
              </a:lnSpc>
            </a:pPr>
            <a:r>
              <a:rPr lang="en-US" sz="2400" dirty="0" smtClean="0">
                <a:solidFill>
                  <a:srgbClr val="0070C0"/>
                </a:solidFill>
                <a:latin typeface="Arial Rounded MT Bold" pitchFamily="34" charset="0"/>
              </a:rPr>
              <a:t>   A</a:t>
            </a:r>
            <a:r>
              <a:rPr lang="en-US" sz="2400" dirty="0" smtClean="0">
                <a:solidFill>
                  <a:srgbClr val="0070C0"/>
                </a:solidFill>
                <a:latin typeface="Arial Black" panose="020B0A04020102020204" pitchFamily="34" charset="0"/>
              </a:rPr>
              <a:t>. Progressive </a:t>
            </a:r>
            <a:r>
              <a:rPr lang="en-US" sz="2400" dirty="0" err="1" smtClean="0">
                <a:solidFill>
                  <a:srgbClr val="0070C0"/>
                </a:solidFill>
                <a:latin typeface="Arial Black" panose="020B0A04020102020204" pitchFamily="34" charset="0"/>
              </a:rPr>
              <a:t>anaemia</a:t>
            </a:r>
            <a:r>
              <a:rPr lang="en-US" sz="2400" dirty="0" smtClean="0">
                <a:solidFill>
                  <a:srgbClr val="0070C0"/>
                </a:solidFill>
                <a:latin typeface="Arial Black" panose="020B0A04020102020204" pitchFamily="34" charset="0"/>
              </a:rPr>
              <a:t> may  be due to</a:t>
            </a:r>
          </a:p>
          <a:p>
            <a:pPr marL="514350" lvl="0" indent="-51435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dirty="0" smtClean="0">
                <a:solidFill>
                  <a:srgbClr val="0070C0"/>
                </a:solidFill>
                <a:latin typeface="Arial Black" panose="020B0A04020102020204" pitchFamily="34" charset="0"/>
              </a:rPr>
              <a:t> </a:t>
            </a:r>
            <a:r>
              <a:rPr lang="en-US" sz="2400" u="sng" dirty="0" err="1" smtClean="0">
                <a:solidFill>
                  <a:srgbClr val="0070C0"/>
                </a:solidFill>
                <a:latin typeface="Arial Black" panose="020B0A04020102020204" pitchFamily="34" charset="0"/>
              </a:rPr>
              <a:t>Haemolysin</a:t>
            </a:r>
            <a:r>
              <a:rPr lang="en-US" sz="2400" dirty="0" smtClean="0">
                <a:solidFill>
                  <a:srgbClr val="0070C0"/>
                </a:solidFill>
                <a:latin typeface="Arial Black" panose="020B0A04020102020204" pitchFamily="34" charset="0"/>
              </a:rPr>
              <a:t> released by the parasites which leads to </a:t>
            </a:r>
            <a:r>
              <a:rPr lang="en-US" sz="2400" dirty="0" err="1" smtClean="0">
                <a:solidFill>
                  <a:srgbClr val="0070C0"/>
                </a:solidFill>
                <a:latin typeface="Arial Black" panose="020B0A04020102020204" pitchFamily="34" charset="0"/>
              </a:rPr>
              <a:t>haemolysis</a:t>
            </a:r>
            <a:r>
              <a:rPr lang="en-US" sz="2400" dirty="0" smtClean="0">
                <a:solidFill>
                  <a:srgbClr val="0070C0"/>
                </a:solidFill>
                <a:latin typeface="Arial Black" panose="020B0A04020102020204" pitchFamily="34" charset="0"/>
              </a:rPr>
              <a:t> of RBCs.</a:t>
            </a:r>
          </a:p>
          <a:p>
            <a:pPr marL="514350" lvl="0" indent="-51435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dirty="0" smtClean="0">
                <a:solidFill>
                  <a:srgbClr val="0070C0"/>
                </a:solidFill>
                <a:latin typeface="Arial Black" panose="020B0A04020102020204" pitchFamily="34" charset="0"/>
              </a:rPr>
              <a:t>Increased </a:t>
            </a:r>
            <a:r>
              <a:rPr lang="en-US" sz="2400" u="sng" dirty="0" err="1" smtClean="0">
                <a:solidFill>
                  <a:srgbClr val="0070C0"/>
                </a:solidFill>
                <a:latin typeface="Arial Black" panose="020B0A04020102020204" pitchFamily="34" charset="0"/>
              </a:rPr>
              <a:t>erythrophagocytosis</a:t>
            </a:r>
            <a:r>
              <a:rPr lang="en-US" sz="2400" dirty="0" smtClean="0">
                <a:solidFill>
                  <a:srgbClr val="0070C0"/>
                </a:solidFill>
                <a:latin typeface="Arial Black" panose="020B0A04020102020204" pitchFamily="34" charset="0"/>
              </a:rPr>
              <a:t>.</a:t>
            </a:r>
          </a:p>
          <a:p>
            <a:pPr marL="514350" lvl="0" indent="-51435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dirty="0" err="1" smtClean="0">
                <a:solidFill>
                  <a:srgbClr val="0070C0"/>
                </a:solidFill>
                <a:latin typeface="Arial Black" panose="020B0A04020102020204" pitchFamily="34" charset="0"/>
              </a:rPr>
              <a:t>Haemodilution</a:t>
            </a:r>
            <a:r>
              <a:rPr lang="en-US" sz="2400" dirty="0" smtClean="0">
                <a:solidFill>
                  <a:srgbClr val="0070C0"/>
                </a:solidFill>
                <a:latin typeface="Arial Black" panose="020B0A04020102020204" pitchFamily="34" charset="0"/>
              </a:rPr>
              <a:t>  due to increased production of immunoglobulin .</a:t>
            </a:r>
          </a:p>
          <a:p>
            <a:pPr marL="514350" lvl="0" indent="-51435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dirty="0" smtClean="0">
                <a:solidFill>
                  <a:srgbClr val="0070C0"/>
                </a:solidFill>
                <a:latin typeface="Arial Black" panose="020B0A04020102020204" pitchFamily="34" charset="0"/>
              </a:rPr>
              <a:t>Inhibition of </a:t>
            </a:r>
            <a:r>
              <a:rPr lang="en-US" sz="2400" dirty="0" err="1" smtClean="0">
                <a:solidFill>
                  <a:srgbClr val="0070C0"/>
                </a:solidFill>
                <a:latin typeface="Arial Black" panose="020B0A04020102020204" pitchFamily="34" charset="0"/>
              </a:rPr>
              <a:t>erythropoiesis</a:t>
            </a:r>
            <a:endParaRPr lang="en-US" sz="2400" dirty="0" smtClean="0">
              <a:solidFill>
                <a:srgbClr val="0070C0"/>
              </a:solidFill>
              <a:latin typeface="Arial Black" panose="020B0A04020102020204" pitchFamily="34" charset="0"/>
            </a:endParaRPr>
          </a:p>
          <a:p>
            <a:pPr algn="just">
              <a:lnSpc>
                <a:spcPct val="150000"/>
              </a:lnSpc>
            </a:pPr>
            <a:endParaRPr lang="en-US" sz="2800" dirty="0" smtClean="0">
              <a:solidFill>
                <a:srgbClr val="FFFF00"/>
              </a:solidFill>
              <a:latin typeface="Arial Rounded MT Bold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96342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Autofit/>
          </a:bodyPr>
          <a:lstStyle/>
          <a:p>
            <a:pPr algn="ctr"/>
            <a:r>
              <a:rPr lang="en-US" sz="3200" dirty="0">
                <a:solidFill>
                  <a:srgbClr val="7030A0"/>
                </a:solidFill>
                <a:latin typeface="Arial Black" panose="020B0A04020102020204" pitchFamily="34" charset="0"/>
              </a:rPr>
              <a:t>Pathogenesis of </a:t>
            </a:r>
            <a:r>
              <a:rPr lang="en-US" sz="3200" i="1" u="sng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 </a:t>
            </a:r>
            <a:r>
              <a:rPr lang="en-US" sz="3200" i="1" u="sng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evansi</a:t>
            </a:r>
            <a:endParaRPr lang="en-US" sz="3200" i="1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685800"/>
            <a:ext cx="9144000" cy="6172200"/>
          </a:xfrm>
        </p:spPr>
        <p:txBody>
          <a:bodyPr>
            <a:noAutofit/>
          </a:bodyPr>
          <a:lstStyle/>
          <a:p>
            <a:pPr lvl="0" algn="just">
              <a:lnSpc>
                <a:spcPct val="150000"/>
              </a:lnSpc>
            </a:pPr>
            <a:endParaRPr lang="en-US" sz="3200" dirty="0" smtClean="0">
              <a:latin typeface="Arial Rounded MT Bold" pitchFamily="34" charset="0"/>
            </a:endParaRPr>
          </a:p>
          <a:p>
            <a:pPr lvl="0" algn="just">
              <a:lnSpc>
                <a:spcPct val="150000"/>
              </a:lnSpc>
            </a:pPr>
            <a:r>
              <a:rPr lang="en-US" sz="2400" dirty="0" smtClean="0">
                <a:solidFill>
                  <a:srgbClr val="FFFF00"/>
                </a:solidFill>
                <a:latin typeface="Arial Rounded MT Bold" pitchFamily="34" charset="0"/>
              </a:rPr>
              <a:t> </a:t>
            </a:r>
            <a:r>
              <a:rPr lang="en-US" sz="2400" dirty="0" smtClean="0">
                <a:solidFill>
                  <a:srgbClr val="7030A0"/>
                </a:solidFill>
                <a:latin typeface="Arial Rounded MT Bold" pitchFamily="34" charset="0"/>
              </a:rPr>
              <a:t>B</a:t>
            </a:r>
            <a:r>
              <a:rPr lang="en-US" sz="2800" dirty="0" smtClean="0">
                <a:solidFill>
                  <a:srgbClr val="7030A0"/>
                </a:solidFill>
                <a:latin typeface="Arial Rounded MT Bold" pitchFamily="34" charset="0"/>
              </a:rPr>
              <a:t>. </a:t>
            </a:r>
            <a:r>
              <a:rPr lang="en-US" sz="2800" dirty="0" err="1" smtClean="0">
                <a:solidFill>
                  <a:srgbClr val="7030A0"/>
                </a:solidFill>
                <a:latin typeface="Arial Rounded MT Bold" pitchFamily="34" charset="0"/>
              </a:rPr>
              <a:t>Hypogylecmia</a:t>
            </a:r>
            <a:r>
              <a:rPr lang="en-US" sz="2800" dirty="0" smtClean="0">
                <a:solidFill>
                  <a:srgbClr val="7030A0"/>
                </a:solidFill>
                <a:latin typeface="Arial Rounded MT Bold" pitchFamily="34" charset="0"/>
              </a:rPr>
              <a:t> –</a:t>
            </a:r>
            <a:r>
              <a:rPr lang="en-US" sz="2800" dirty="0" smtClean="0">
                <a:solidFill>
                  <a:srgbClr val="FFFF00"/>
                </a:solidFill>
                <a:latin typeface="Arial Rounded MT Bold" pitchFamily="34" charset="0"/>
              </a:rPr>
              <a:t> </a:t>
            </a:r>
            <a:r>
              <a:rPr lang="en-US" sz="2800" dirty="0" smtClean="0">
                <a:solidFill>
                  <a:srgbClr val="FFC000"/>
                </a:solidFill>
                <a:latin typeface="Arial Rounded MT Bold" pitchFamily="34" charset="0"/>
              </a:rPr>
              <a:t>due to malfunction of adrenal, pancreas and thyroid glands, the metabolism of carbohydrate hampered.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v"/>
            </a:pPr>
            <a:r>
              <a:rPr lang="en-US" sz="2800" dirty="0" smtClean="0">
                <a:latin typeface="Arial Rounded MT Bold" pitchFamily="34" charset="0"/>
              </a:rPr>
              <a:t> </a:t>
            </a:r>
            <a:r>
              <a:rPr lang="en-US" sz="2800" dirty="0" smtClean="0">
                <a:solidFill>
                  <a:srgbClr val="00B050"/>
                </a:solidFill>
                <a:latin typeface="Arial Rounded MT Bold" pitchFamily="34" charset="0"/>
              </a:rPr>
              <a:t>Trypanosomes  also consume large quantity of blood sugar (glucose) and has been estimated as 0.9 mg per 100 million </a:t>
            </a:r>
            <a:r>
              <a:rPr lang="en-US" sz="2800" i="1" dirty="0" err="1" smtClean="0">
                <a:solidFill>
                  <a:srgbClr val="00B050"/>
                </a:solidFill>
                <a:latin typeface="Arial Rounded MT Bold" pitchFamily="34" charset="0"/>
              </a:rPr>
              <a:t>Trypanosoma</a:t>
            </a:r>
            <a:r>
              <a:rPr lang="en-US" sz="2800" i="1" dirty="0" smtClean="0">
                <a:solidFill>
                  <a:srgbClr val="00B050"/>
                </a:solidFill>
                <a:latin typeface="Arial Rounded MT Bold" pitchFamily="34" charset="0"/>
              </a:rPr>
              <a:t> </a:t>
            </a:r>
            <a:r>
              <a:rPr lang="en-US" sz="2800" i="1" dirty="0" err="1" smtClean="0">
                <a:solidFill>
                  <a:srgbClr val="00B050"/>
                </a:solidFill>
                <a:latin typeface="Arial Rounded MT Bold" pitchFamily="34" charset="0"/>
              </a:rPr>
              <a:t>evansi</a:t>
            </a:r>
            <a:r>
              <a:rPr lang="en-US" sz="2800" dirty="0" smtClean="0">
                <a:solidFill>
                  <a:srgbClr val="00B050"/>
                </a:solidFill>
                <a:latin typeface="Arial Rounded MT Bold" pitchFamily="34" charset="0"/>
              </a:rPr>
              <a:t> per hour which leads to hypoglycemia.</a:t>
            </a:r>
          </a:p>
          <a:p>
            <a:pPr lvl="0" algn="just">
              <a:lnSpc>
                <a:spcPct val="150000"/>
              </a:lnSpc>
              <a:buFont typeface="Wingdings" pitchFamily="2" charset="2"/>
              <a:buChar char="v"/>
            </a:pPr>
            <a:endParaRPr lang="en-US" sz="2800" dirty="0" smtClean="0">
              <a:solidFill>
                <a:srgbClr val="00B050"/>
              </a:solidFill>
              <a:latin typeface="Arial Rounded MT Bold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319647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Autofit/>
          </a:bodyPr>
          <a:lstStyle/>
          <a:p>
            <a:pPr algn="ctr"/>
            <a:r>
              <a:rPr lang="en-US" sz="3200" dirty="0">
                <a:solidFill>
                  <a:srgbClr val="7030A0"/>
                </a:solidFill>
                <a:latin typeface="Arial Black" panose="020B0A04020102020204" pitchFamily="34" charset="0"/>
              </a:rPr>
              <a:t>Pathogenesis of </a:t>
            </a:r>
            <a:r>
              <a:rPr lang="en-US" sz="3200" i="1" dirty="0" smtClean="0">
                <a:solidFill>
                  <a:srgbClr val="7030A0"/>
                </a:solidFill>
                <a:latin typeface="Arial Rounded MT Bold" pitchFamily="34" charset="0"/>
              </a:rPr>
              <a:t>Trypanosoma </a:t>
            </a:r>
            <a:r>
              <a:rPr lang="en-US" sz="3200" i="1" dirty="0" err="1" smtClean="0">
                <a:solidFill>
                  <a:srgbClr val="7030A0"/>
                </a:solidFill>
                <a:latin typeface="Arial Rounded MT Bold" pitchFamily="34" charset="0"/>
              </a:rPr>
              <a:t>evansi</a:t>
            </a:r>
            <a:endParaRPr lang="en-US" sz="3200" i="1" dirty="0">
              <a:solidFill>
                <a:srgbClr val="7030A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685800"/>
            <a:ext cx="9144000" cy="6172200"/>
          </a:xfrm>
        </p:spPr>
        <p:txBody>
          <a:bodyPr>
            <a:noAutofit/>
          </a:bodyPr>
          <a:lstStyle/>
          <a:p>
            <a:pPr lvl="0" algn="just">
              <a:lnSpc>
                <a:spcPct val="150000"/>
              </a:lnSpc>
            </a:pPr>
            <a:endParaRPr lang="en-US" sz="3200" dirty="0" smtClean="0">
              <a:latin typeface="Arial Rounded MT Bold" pitchFamily="34" charset="0"/>
            </a:endParaRPr>
          </a:p>
          <a:p>
            <a:pPr lvl="0" algn="just">
              <a:lnSpc>
                <a:spcPct val="150000"/>
              </a:lnSpc>
            </a:pPr>
            <a:r>
              <a:rPr lang="en-US" sz="3200" dirty="0" smtClean="0">
                <a:solidFill>
                  <a:srgbClr val="7030A0"/>
                </a:solidFill>
                <a:latin typeface="Arial Rounded MT Bold" pitchFamily="34" charset="0"/>
              </a:rPr>
              <a:t> C. Undulating fever- </a:t>
            </a:r>
            <a:r>
              <a:rPr lang="en-US" sz="3200" dirty="0" smtClean="0">
                <a:latin typeface="Arial Rounded MT Bold" pitchFamily="34" charset="0"/>
              </a:rPr>
              <a:t>changes</a:t>
            </a:r>
            <a:r>
              <a:rPr lang="en-US" sz="3200" dirty="0" smtClean="0">
                <a:solidFill>
                  <a:srgbClr val="FFFF00"/>
                </a:solidFill>
                <a:latin typeface="Arial Rounded MT Bold" pitchFamily="34" charset="0"/>
              </a:rPr>
              <a:t> </a:t>
            </a:r>
            <a:r>
              <a:rPr lang="en-US" sz="3200" dirty="0" smtClean="0">
                <a:latin typeface="Arial Rounded MT Bold" pitchFamily="34" charset="0"/>
              </a:rPr>
              <a:t>of </a:t>
            </a:r>
            <a:r>
              <a:rPr lang="en-US" sz="3200" dirty="0" smtClean="0">
                <a:solidFill>
                  <a:srgbClr val="FFC000"/>
                </a:solidFill>
                <a:latin typeface="Arial Rounded MT Bold" pitchFamily="34" charset="0"/>
              </a:rPr>
              <a:t>glycoprotein surface coat </a:t>
            </a:r>
            <a:r>
              <a:rPr lang="en-US" sz="3200" dirty="0" smtClean="0">
                <a:latin typeface="Arial Rounded MT Bold" pitchFamily="34" charset="0"/>
              </a:rPr>
              <a:t>due to production of antibody which leads to lesser number of trypanosomes in host. This </a:t>
            </a:r>
            <a:r>
              <a:rPr lang="en-US" sz="3200" dirty="0" smtClean="0">
                <a:solidFill>
                  <a:srgbClr val="92D050"/>
                </a:solidFill>
                <a:latin typeface="Arial Rounded MT Bold" pitchFamily="34" charset="0"/>
              </a:rPr>
              <a:t>undulating form of </a:t>
            </a:r>
            <a:r>
              <a:rPr lang="en-US" sz="3200" dirty="0" err="1" smtClean="0">
                <a:solidFill>
                  <a:srgbClr val="92D050"/>
                </a:solidFill>
                <a:latin typeface="Arial Rounded MT Bold" pitchFamily="34" charset="0"/>
              </a:rPr>
              <a:t>parasitaemia</a:t>
            </a:r>
            <a:r>
              <a:rPr lang="en-US" sz="3200" dirty="0" smtClean="0">
                <a:solidFill>
                  <a:srgbClr val="FFC000"/>
                </a:solidFill>
                <a:latin typeface="Arial Rounded MT Bold" pitchFamily="34" charset="0"/>
              </a:rPr>
              <a:t> </a:t>
            </a:r>
            <a:r>
              <a:rPr lang="en-US" sz="3200" dirty="0" smtClean="0">
                <a:latin typeface="Arial Rounded MT Bold" pitchFamily="34" charset="0"/>
              </a:rPr>
              <a:t>results in the symptoms of Undulating fever. </a:t>
            </a:r>
          </a:p>
          <a:p>
            <a:pPr lvl="0" algn="just">
              <a:lnSpc>
                <a:spcPct val="150000"/>
              </a:lnSpc>
            </a:pPr>
            <a:endParaRPr lang="en-US" sz="2400" dirty="0" smtClean="0">
              <a:latin typeface="Arial Rounded MT Bold" pitchFamily="34" charset="0"/>
            </a:endParaRPr>
          </a:p>
          <a:p>
            <a:pPr lvl="0" algn="just">
              <a:lnSpc>
                <a:spcPct val="150000"/>
              </a:lnSpc>
            </a:pPr>
            <a:endParaRPr lang="en-US" sz="2400" dirty="0" smtClean="0">
              <a:latin typeface="Arial Rounded MT Bold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303305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Autofit/>
          </a:bodyPr>
          <a:lstStyle/>
          <a:p>
            <a:pPr algn="ctr"/>
            <a:r>
              <a:rPr lang="en-US" sz="3200" dirty="0">
                <a:solidFill>
                  <a:srgbClr val="0070C0"/>
                </a:solidFill>
                <a:latin typeface="Arial Black" panose="020B0A04020102020204" pitchFamily="34" charset="0"/>
              </a:rPr>
              <a:t>Pathogenesis of </a:t>
            </a:r>
            <a:r>
              <a:rPr lang="en-US" sz="3200" i="1" dirty="0" smtClean="0">
                <a:solidFill>
                  <a:srgbClr val="0070C0"/>
                </a:solidFill>
                <a:latin typeface="Arial Rounded MT Bold" pitchFamily="34" charset="0"/>
              </a:rPr>
              <a:t>Trypanosoma </a:t>
            </a:r>
            <a:r>
              <a:rPr lang="en-US" sz="3200" i="1" dirty="0" err="1" smtClean="0">
                <a:solidFill>
                  <a:srgbClr val="0070C0"/>
                </a:solidFill>
                <a:latin typeface="Arial Rounded MT Bold" pitchFamily="34" charset="0"/>
              </a:rPr>
              <a:t>evansi</a:t>
            </a:r>
            <a:endParaRPr lang="en-US" sz="3200" i="1" dirty="0">
              <a:solidFill>
                <a:srgbClr val="0070C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685800"/>
            <a:ext cx="9144000" cy="6172200"/>
          </a:xfrm>
        </p:spPr>
        <p:txBody>
          <a:bodyPr>
            <a:noAutofit/>
          </a:bodyPr>
          <a:lstStyle/>
          <a:p>
            <a:pPr lvl="0" algn="just">
              <a:lnSpc>
                <a:spcPct val="150000"/>
              </a:lnSpc>
            </a:pPr>
            <a:r>
              <a:rPr lang="en-US" sz="3200" dirty="0" smtClean="0">
                <a:solidFill>
                  <a:srgbClr val="FFFF00"/>
                </a:solidFill>
                <a:latin typeface="Arial Rounded MT Bold" pitchFamily="34" charset="0"/>
              </a:rPr>
              <a:t>  </a:t>
            </a:r>
            <a:r>
              <a:rPr lang="en-US" sz="3200" dirty="0" smtClean="0">
                <a:solidFill>
                  <a:srgbClr val="0070C0"/>
                </a:solidFill>
                <a:latin typeface="Arial Rounded MT Bold" pitchFamily="34" charset="0"/>
              </a:rPr>
              <a:t>D. Cell degeneration and inflammatory cells    </a:t>
            </a:r>
            <a:r>
              <a:rPr lang="en-US" sz="3200" b="1" dirty="0" smtClean="0">
                <a:solidFill>
                  <a:srgbClr val="0070C0"/>
                </a:solidFill>
                <a:latin typeface="Arial Rounded MT Bold" pitchFamily="34" charset="0"/>
              </a:rPr>
              <a:t>infiltration- </a:t>
            </a:r>
            <a:r>
              <a:rPr lang="en-US" sz="2800" b="1" dirty="0" smtClean="0">
                <a:solidFill>
                  <a:srgbClr val="FFC000"/>
                </a:solidFill>
                <a:latin typeface="Arial Rounded MT Bold" pitchFamily="34" charset="0"/>
              </a:rPr>
              <a:t>it may occurs in myocardium. Skeletal muscle  which results separation and degeneration of muscle fiber, </a:t>
            </a:r>
            <a:r>
              <a:rPr lang="en-US" sz="2800" b="1" dirty="0" err="1" smtClean="0">
                <a:solidFill>
                  <a:srgbClr val="FFC000"/>
                </a:solidFill>
                <a:latin typeface="Arial Rounded MT Bold" pitchFamily="34" charset="0"/>
              </a:rPr>
              <a:t>oedema</a:t>
            </a:r>
            <a:r>
              <a:rPr lang="en-US" sz="2800" b="1" dirty="0" smtClean="0">
                <a:solidFill>
                  <a:srgbClr val="FFC000"/>
                </a:solidFill>
                <a:latin typeface="Arial Rounded MT Bold" pitchFamily="34" charset="0"/>
              </a:rPr>
              <a:t> and emaciation.</a:t>
            </a:r>
          </a:p>
          <a:p>
            <a:pPr algn="just">
              <a:lnSpc>
                <a:spcPct val="150000"/>
              </a:lnSpc>
            </a:pPr>
            <a:r>
              <a:rPr lang="en-US" sz="2800" b="1" dirty="0" smtClean="0">
                <a:solidFill>
                  <a:srgbClr val="0070C0"/>
                </a:solidFill>
                <a:latin typeface="Arial Rounded MT Bold" pitchFamily="34" charset="0"/>
              </a:rPr>
              <a:t>                      In </a:t>
            </a:r>
            <a:r>
              <a:rPr lang="en-US" sz="2800" b="1" dirty="0" err="1" smtClean="0">
                <a:solidFill>
                  <a:srgbClr val="0070C0"/>
                </a:solidFill>
                <a:latin typeface="Arial Rounded MT Bold" pitchFamily="34" charset="0"/>
              </a:rPr>
              <a:t>surra</a:t>
            </a:r>
            <a:r>
              <a:rPr lang="en-US" sz="2800" b="1" dirty="0" smtClean="0">
                <a:solidFill>
                  <a:srgbClr val="0070C0"/>
                </a:solidFill>
                <a:latin typeface="Arial Rounded MT Bold" pitchFamily="34" charset="0"/>
              </a:rPr>
              <a:t>, progressive </a:t>
            </a:r>
            <a:r>
              <a:rPr lang="en-US" sz="2800" b="1" dirty="0" err="1" smtClean="0">
                <a:solidFill>
                  <a:srgbClr val="0070C0"/>
                </a:solidFill>
                <a:latin typeface="Arial Rounded MT Bold" pitchFamily="34" charset="0"/>
              </a:rPr>
              <a:t>anaemia</a:t>
            </a:r>
            <a:r>
              <a:rPr lang="en-US" sz="2800" b="1" dirty="0" smtClean="0">
                <a:solidFill>
                  <a:srgbClr val="0070C0"/>
                </a:solidFill>
                <a:latin typeface="Arial Rounded MT Bold" pitchFamily="34" charset="0"/>
              </a:rPr>
              <a:t>, intravascular coagulation and asphyxia (hypoglycemia) are the cause of infected animal death.</a:t>
            </a:r>
          </a:p>
          <a:p>
            <a:pPr lvl="0" algn="just">
              <a:lnSpc>
                <a:spcPct val="150000"/>
              </a:lnSpc>
            </a:pPr>
            <a:endParaRPr lang="en-US" sz="3200" dirty="0" smtClean="0">
              <a:latin typeface="Arial Rounded MT Bold" pitchFamily="34" charset="0"/>
            </a:endParaRPr>
          </a:p>
          <a:p>
            <a:pPr lvl="0" algn="just">
              <a:lnSpc>
                <a:spcPct val="150000"/>
              </a:lnSpc>
            </a:pPr>
            <a:endParaRPr lang="en-US" sz="3200" dirty="0" smtClean="0">
              <a:latin typeface="Arial Rounded MT Bold" pitchFamily="34" charset="0"/>
            </a:endParaRPr>
          </a:p>
          <a:p>
            <a:pPr lvl="0" algn="just">
              <a:lnSpc>
                <a:spcPct val="150000"/>
              </a:lnSpc>
            </a:pPr>
            <a:endParaRPr lang="en-US" sz="2400" dirty="0" smtClean="0">
              <a:latin typeface="Arial Rounded MT Bold" pitchFamily="34" charset="0"/>
            </a:endParaRPr>
          </a:p>
          <a:p>
            <a:pPr lvl="0" algn="just">
              <a:lnSpc>
                <a:spcPct val="150000"/>
              </a:lnSpc>
            </a:pPr>
            <a:r>
              <a:rPr lang="en-US" sz="2400" dirty="0" smtClean="0">
                <a:latin typeface="Arial Rounded MT Bold" pitchFamily="34" charset="0"/>
              </a:rPr>
              <a:t>                  </a:t>
            </a:r>
          </a:p>
        </p:txBody>
      </p:sp>
    </p:spTree>
    <p:extLst>
      <p:ext uri="{BB962C8B-B14F-4D97-AF65-F5344CB8AC3E}">
        <p14:creationId xmlns:p14="http://schemas.microsoft.com/office/powerpoint/2010/main" val="26059072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85800"/>
          </a:xfrm>
        </p:spPr>
        <p:txBody>
          <a:bodyPr>
            <a:normAutofit/>
          </a:bodyPr>
          <a:lstStyle/>
          <a:p>
            <a:pPr algn="ctr"/>
            <a:r>
              <a:rPr lang="en-US" sz="3600" i="1" dirty="0" err="1" smtClean="0">
                <a:solidFill>
                  <a:srgbClr val="7030A0"/>
                </a:solidFill>
                <a:latin typeface="Arial Rounded MT Bold" pitchFamily="34" charset="0"/>
              </a:rPr>
              <a:t>Trypanosoma</a:t>
            </a:r>
            <a:r>
              <a:rPr lang="en-US" sz="3600" i="1" dirty="0" smtClean="0">
                <a:solidFill>
                  <a:srgbClr val="7030A0"/>
                </a:solidFill>
                <a:latin typeface="Arial Rounded MT Bold" pitchFamily="34" charset="0"/>
              </a:rPr>
              <a:t> </a:t>
            </a:r>
            <a:r>
              <a:rPr lang="en-US" sz="3600" i="1" dirty="0" err="1" smtClean="0">
                <a:solidFill>
                  <a:srgbClr val="7030A0"/>
                </a:solidFill>
                <a:latin typeface="Arial Rounded MT Bold" pitchFamily="34" charset="0"/>
              </a:rPr>
              <a:t>evansi</a:t>
            </a:r>
            <a:endParaRPr lang="en-US" sz="3600" i="1" dirty="0">
              <a:solidFill>
                <a:srgbClr val="7030A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5105400" cy="6400800"/>
          </a:xfrm>
        </p:spPr>
        <p:txBody>
          <a:bodyPr>
            <a:noAutofit/>
          </a:bodyPr>
          <a:lstStyle/>
          <a:p>
            <a:pPr lvl="0" algn="just">
              <a:buFont typeface="Wingdings" pitchFamily="2" charset="2"/>
              <a:buChar char="v"/>
            </a:pPr>
            <a:endParaRPr lang="en-US" sz="2400" dirty="0" smtClean="0">
              <a:latin typeface="Arial Rounded MT Bold" pitchFamily="34" charset="0"/>
            </a:endParaRPr>
          </a:p>
          <a:p>
            <a:pPr lvl="0" algn="just"/>
            <a:r>
              <a:rPr lang="en-US" sz="2400" dirty="0" smtClean="0">
                <a:solidFill>
                  <a:srgbClr val="FFC000"/>
                </a:solidFill>
                <a:latin typeface="Arial Rounded MT Bold" pitchFamily="34" charset="0"/>
              </a:rPr>
              <a:t>   It caused most sever diseases in camels, horses and dogs.</a:t>
            </a:r>
          </a:p>
          <a:p>
            <a:pPr lvl="0" algn="ctr"/>
            <a:r>
              <a:rPr lang="en-US" sz="2800" u="sng" dirty="0" smtClean="0">
                <a:solidFill>
                  <a:srgbClr val="7030A0"/>
                </a:solidFill>
                <a:latin typeface="Arial Rounded MT Bold" pitchFamily="34" charset="0"/>
              </a:rPr>
              <a:t>Symptoms : </a:t>
            </a:r>
          </a:p>
          <a:p>
            <a:pPr lvl="0" algn="just"/>
            <a:r>
              <a:rPr lang="en-US" sz="2800" dirty="0" smtClean="0">
                <a:latin typeface="Arial Rounded MT Bold" pitchFamily="34" charset="0"/>
              </a:rPr>
              <a:t>      </a:t>
            </a:r>
            <a:r>
              <a:rPr lang="en-US" sz="2800" u="sng" dirty="0" smtClean="0">
                <a:latin typeface="Arial Rounded MT Bold" pitchFamily="34" charset="0"/>
              </a:rPr>
              <a:t>In Horse -   </a:t>
            </a:r>
          </a:p>
          <a:p>
            <a:pPr lvl="0" algn="just">
              <a:lnSpc>
                <a:spcPct val="150000"/>
              </a:lnSpc>
            </a:pPr>
            <a:r>
              <a:rPr lang="en-US" sz="2400" b="1" dirty="0" smtClean="0">
                <a:latin typeface="Arial Rounded MT Bold" pitchFamily="34" charset="0"/>
              </a:rPr>
              <a:t>                     </a:t>
            </a:r>
            <a:r>
              <a:rPr lang="en-US" sz="2400" b="1" dirty="0" smtClean="0">
                <a:solidFill>
                  <a:srgbClr val="00B0F0"/>
                </a:solidFill>
                <a:latin typeface="Arial Rounded MT Bold" pitchFamily="34" charset="0"/>
              </a:rPr>
              <a:t>Progressive </a:t>
            </a:r>
            <a:r>
              <a:rPr lang="en-US" sz="2400" b="1" dirty="0" err="1" smtClean="0">
                <a:solidFill>
                  <a:srgbClr val="00B0F0"/>
                </a:solidFill>
                <a:latin typeface="Arial Rounded MT Bold" pitchFamily="34" charset="0"/>
              </a:rPr>
              <a:t>anaemia</a:t>
            </a:r>
            <a:r>
              <a:rPr lang="en-US" sz="2400" b="1" dirty="0" smtClean="0">
                <a:solidFill>
                  <a:srgbClr val="00B0F0"/>
                </a:solidFill>
                <a:latin typeface="Arial Rounded MT Bold" pitchFamily="34" charset="0"/>
              </a:rPr>
              <a:t>,  urticarial plaques on neck and flanks, Intermittent fever,  </a:t>
            </a:r>
            <a:r>
              <a:rPr lang="en-US" sz="2400" b="1" dirty="0" err="1" smtClean="0">
                <a:solidFill>
                  <a:srgbClr val="00B0F0"/>
                </a:solidFill>
                <a:latin typeface="Arial Rounded MT Bold" pitchFamily="34" charset="0"/>
              </a:rPr>
              <a:t>Oedema</a:t>
            </a:r>
            <a:r>
              <a:rPr lang="en-US" sz="2400" b="1" dirty="0" smtClean="0">
                <a:solidFill>
                  <a:srgbClr val="00B0F0"/>
                </a:solidFill>
                <a:latin typeface="Arial Rounded MT Bold" pitchFamily="34" charset="0"/>
              </a:rPr>
              <a:t>  of leg and lower part of the body, conjunctivitis,  </a:t>
            </a:r>
            <a:r>
              <a:rPr lang="en-US" sz="2400" b="1" dirty="0" err="1" smtClean="0">
                <a:solidFill>
                  <a:srgbClr val="00B0F0"/>
                </a:solidFill>
                <a:latin typeface="Arial Rounded MT Bold" pitchFamily="34" charset="0"/>
              </a:rPr>
              <a:t>emacition</a:t>
            </a:r>
            <a:r>
              <a:rPr lang="en-US" sz="2400" b="1" dirty="0" smtClean="0">
                <a:solidFill>
                  <a:srgbClr val="00B0F0"/>
                </a:solidFill>
                <a:latin typeface="Arial Rounded MT Bold" pitchFamily="34" charset="0"/>
              </a:rPr>
              <a:t> , </a:t>
            </a:r>
            <a:r>
              <a:rPr lang="en-US" sz="2400" b="1" dirty="0" err="1" smtClean="0">
                <a:solidFill>
                  <a:srgbClr val="00B0F0"/>
                </a:solidFill>
                <a:latin typeface="Arial Rounded MT Bold" pitchFamily="34" charset="0"/>
              </a:rPr>
              <a:t>oedema</a:t>
            </a:r>
            <a:r>
              <a:rPr lang="en-US" sz="2400" b="1" dirty="0" smtClean="0">
                <a:solidFill>
                  <a:srgbClr val="00B0F0"/>
                </a:solidFill>
                <a:latin typeface="Arial Rounded MT Bold" pitchFamily="34" charset="0"/>
              </a:rPr>
              <a:t> of eyelids etc.</a:t>
            </a:r>
          </a:p>
          <a:p>
            <a:pPr lvl="0" algn="just">
              <a:lnSpc>
                <a:spcPct val="150000"/>
              </a:lnSpc>
            </a:pPr>
            <a:endParaRPr lang="en-US" sz="2400" dirty="0">
              <a:latin typeface="Arial Rounded MT Bold" pitchFamily="34" charset="0"/>
            </a:endParaRPr>
          </a:p>
        </p:txBody>
      </p:sp>
      <p:pic>
        <p:nvPicPr>
          <p:cNvPr id="4" name="Picture 2" descr="I:\Surra, equine intestinal tract 00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00" y="1066800"/>
            <a:ext cx="3810000" cy="457200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32489481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4624"/>
            <a:ext cx="8229600" cy="792088"/>
          </a:xfrm>
        </p:spPr>
        <p:txBody>
          <a:bodyPr>
            <a:normAutofit/>
          </a:bodyPr>
          <a:lstStyle/>
          <a:p>
            <a:pPr algn="ctr"/>
            <a:r>
              <a:rPr lang="en-IN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Clinical signs of </a:t>
            </a:r>
            <a:r>
              <a:rPr lang="en-IN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Surra</a:t>
            </a:r>
            <a:r>
              <a:rPr lang="en-IN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</a:t>
            </a:r>
            <a:r>
              <a:rPr lang="en-IN" dirty="0">
                <a:solidFill>
                  <a:srgbClr val="7030A0"/>
                </a:solidFill>
                <a:latin typeface="Arial Black" panose="020B0A04020102020204" pitchFamily="34" charset="0"/>
              </a:rPr>
              <a:t>i</a:t>
            </a:r>
            <a:r>
              <a:rPr lang="en-IN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n Horse</a:t>
            </a:r>
            <a:endParaRPr lang="en-IN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0" y="1196752"/>
            <a:ext cx="8686800" cy="5616624"/>
          </a:xfrm>
        </p:spPr>
        <p:txBody>
          <a:bodyPr>
            <a:normAutofit/>
          </a:bodyPr>
          <a:lstStyle/>
          <a:p>
            <a:pPr algn="just"/>
            <a:r>
              <a:rPr lang="en-IN" sz="1800" dirty="0" smtClean="0">
                <a:latin typeface="Arial Black" panose="020B0A04020102020204" pitchFamily="34" charset="0"/>
              </a:rPr>
              <a:t>Intermittent </a:t>
            </a:r>
            <a:r>
              <a:rPr lang="en-IN" sz="1800" dirty="0">
                <a:latin typeface="Arial Black" panose="020B0A04020102020204" pitchFamily="34" charset="0"/>
              </a:rPr>
              <a:t>fever, anorexia,  </a:t>
            </a:r>
            <a:r>
              <a:rPr lang="en-IN" sz="1800" dirty="0" smtClean="0">
                <a:latin typeface="Arial Black" panose="020B0A04020102020204" pitchFamily="34" charset="0"/>
              </a:rPr>
              <a:t>Anaemia, oedema of </a:t>
            </a:r>
            <a:r>
              <a:rPr lang="en-IN" sz="1800" dirty="0">
                <a:latin typeface="Arial Black" panose="020B0A04020102020204" pitchFamily="34" charset="0"/>
              </a:rPr>
              <a:t>the limbs and dependent regions, </a:t>
            </a:r>
            <a:r>
              <a:rPr lang="en-IN" sz="1800" dirty="0" smtClean="0">
                <a:latin typeface="Arial Black" panose="020B0A04020102020204" pitchFamily="34" charset="0"/>
              </a:rPr>
              <a:t>dehydration</a:t>
            </a:r>
            <a:r>
              <a:rPr lang="en-IN" sz="1800" dirty="0">
                <a:latin typeface="Arial Black" panose="020B0A04020102020204" pitchFamily="34" charset="0"/>
              </a:rPr>
              <a:t>, </a:t>
            </a:r>
            <a:r>
              <a:rPr lang="en-IN" sz="1800" dirty="0" smtClean="0">
                <a:latin typeface="Arial Black" panose="020B0A04020102020204" pitchFamily="34" charset="0"/>
              </a:rPr>
              <a:t>lethargy, </a:t>
            </a:r>
            <a:r>
              <a:rPr lang="en-IN" sz="1800" dirty="0">
                <a:latin typeface="Arial Black" panose="020B0A04020102020204" pitchFamily="34" charset="0"/>
              </a:rPr>
              <a:t>weight loss</a:t>
            </a:r>
            <a:r>
              <a:rPr lang="en-IN" sz="1800" dirty="0" smtClean="0">
                <a:latin typeface="Arial Black" panose="020B0A04020102020204" pitchFamily="34" charset="0"/>
              </a:rPr>
              <a:t>, urticarial plaques in neck and flank regions,  abortion </a:t>
            </a:r>
            <a:r>
              <a:rPr lang="en-IN" sz="1800" dirty="0">
                <a:latin typeface="Arial Black" panose="020B0A04020102020204" pitchFamily="34" charset="0"/>
              </a:rPr>
              <a:t>and </a:t>
            </a:r>
            <a:r>
              <a:rPr lang="en-IN" sz="1800" dirty="0" smtClean="0">
                <a:latin typeface="Arial Black" panose="020B0A04020102020204" pitchFamily="34" charset="0"/>
              </a:rPr>
              <a:t>incoordination, followed by paralysis of the hind limbs.  </a:t>
            </a:r>
          </a:p>
          <a:p>
            <a:pPr algn="just"/>
            <a:endParaRPr lang="en-IN" sz="1800" dirty="0" smtClean="0"/>
          </a:p>
          <a:p>
            <a:pPr algn="just"/>
            <a:endParaRPr lang="en-IN" sz="1800" dirty="0"/>
          </a:p>
          <a:p>
            <a:pPr algn="just"/>
            <a:endParaRPr lang="en-IN" sz="1800" dirty="0" smtClean="0"/>
          </a:p>
          <a:p>
            <a:pPr algn="just"/>
            <a:endParaRPr lang="en-IN" sz="1800" dirty="0"/>
          </a:p>
          <a:p>
            <a:pPr marL="0" indent="0" algn="just">
              <a:buNone/>
            </a:pPr>
            <a:endParaRPr lang="en-IN" sz="1800" dirty="0" smtClean="0"/>
          </a:p>
          <a:p>
            <a:endParaRPr lang="en-IN" sz="18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0767" y="3140968"/>
            <a:ext cx="2395017" cy="2376264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074416" y="2852936"/>
            <a:ext cx="2537968" cy="1944216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392880" y="5085184"/>
            <a:ext cx="2616193" cy="1537516"/>
          </a:xfrm>
          <a:prstGeom prst="rect">
            <a:avLst/>
          </a:prstGeom>
        </p:spPr>
      </p:pic>
      <p:sp>
        <p:nvSpPr>
          <p:cNvPr id="13" name="Rectangle 12"/>
          <p:cNvSpPr/>
          <p:nvPr/>
        </p:nvSpPr>
        <p:spPr>
          <a:xfrm>
            <a:off x="179512" y="5589240"/>
            <a:ext cx="2592288" cy="332656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1600" dirty="0" smtClean="0">
                <a:solidFill>
                  <a:schemeClr val="bg1"/>
                </a:solidFill>
                <a:latin typeface="Arial Black" panose="020B0A04020102020204" pitchFamily="34" charset="0"/>
              </a:rPr>
              <a:t>Emaciation</a:t>
            </a:r>
            <a:endParaRPr lang="en-IN" sz="1600" dirty="0">
              <a:solidFill>
                <a:schemeClr val="bg1"/>
              </a:solidFill>
              <a:latin typeface="Arial Black" panose="020B0A04020102020204" pitchFamily="34" charset="0"/>
            </a:endParaRPr>
          </a:p>
        </p:txBody>
      </p:sp>
      <p:sp>
        <p:nvSpPr>
          <p:cNvPr id="15" name="Rectangle 14"/>
          <p:cNvSpPr/>
          <p:nvPr/>
        </p:nvSpPr>
        <p:spPr>
          <a:xfrm>
            <a:off x="3419872" y="4797152"/>
            <a:ext cx="2192512" cy="288032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1200" b="1" dirty="0" smtClean="0"/>
              <a:t>Urticarial plaques</a:t>
            </a:r>
            <a:endParaRPr lang="en-IN" sz="1200" b="1" dirty="0"/>
          </a:p>
        </p:txBody>
      </p:sp>
      <p:sp>
        <p:nvSpPr>
          <p:cNvPr id="16" name="Rectangle 15"/>
          <p:cNvSpPr/>
          <p:nvPr/>
        </p:nvSpPr>
        <p:spPr>
          <a:xfrm>
            <a:off x="3491880" y="6622700"/>
            <a:ext cx="2544185" cy="190676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1200" dirty="0" smtClean="0">
                <a:latin typeface="Arial Black" panose="020B0A04020102020204" pitchFamily="34" charset="0"/>
              </a:rPr>
              <a:t>Testicular oedema</a:t>
            </a:r>
            <a:endParaRPr lang="en-IN" sz="1200" dirty="0">
              <a:latin typeface="Arial Black" panose="020B0A04020102020204" pitchFamily="34" charset="0"/>
            </a:endParaRPr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576169" y="4094004"/>
            <a:ext cx="2381250" cy="179070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6677550" y="5921896"/>
            <a:ext cx="217848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       </a:t>
            </a:r>
            <a:r>
              <a:rPr lang="en-US" b="1" dirty="0" smtClean="0">
                <a:solidFill>
                  <a:srgbClr val="7030A0"/>
                </a:solidFill>
              </a:rPr>
              <a:t>Abortion</a:t>
            </a:r>
            <a:endParaRPr lang="en-IN" b="1" dirty="0">
              <a:solidFill>
                <a:srgbClr val="7030A0"/>
              </a:solidFill>
            </a:endParaRPr>
          </a:p>
        </p:txBody>
      </p:sp>
      <p:sp>
        <p:nvSpPr>
          <p:cNvPr id="14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19459440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85800"/>
          </a:xfrm>
        </p:spPr>
        <p:txBody>
          <a:bodyPr>
            <a:normAutofit/>
          </a:bodyPr>
          <a:lstStyle/>
          <a:p>
            <a:pPr algn="ctr"/>
            <a:r>
              <a:rPr lang="en-US" sz="3600" i="1" dirty="0" err="1" smtClean="0">
                <a:solidFill>
                  <a:srgbClr val="0070C0"/>
                </a:solidFill>
                <a:latin typeface="Arial Rounded MT Bold" pitchFamily="34" charset="0"/>
              </a:rPr>
              <a:t>Trypanosoma</a:t>
            </a:r>
            <a:r>
              <a:rPr lang="en-US" sz="3600" i="1" dirty="0" smtClean="0">
                <a:solidFill>
                  <a:srgbClr val="0070C0"/>
                </a:solidFill>
                <a:latin typeface="Arial Rounded MT Bold" pitchFamily="34" charset="0"/>
              </a:rPr>
              <a:t> </a:t>
            </a:r>
            <a:r>
              <a:rPr lang="en-US" sz="3600" i="1" dirty="0" err="1" smtClean="0">
                <a:solidFill>
                  <a:srgbClr val="0070C0"/>
                </a:solidFill>
                <a:latin typeface="Arial Rounded MT Bold" pitchFamily="34" charset="0"/>
              </a:rPr>
              <a:t>evansi</a:t>
            </a:r>
            <a:endParaRPr lang="en-US" sz="3600" i="1" dirty="0">
              <a:solidFill>
                <a:srgbClr val="0070C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9144000" cy="6400800"/>
          </a:xfrm>
        </p:spPr>
        <p:txBody>
          <a:bodyPr>
            <a:noAutofit/>
          </a:bodyPr>
          <a:lstStyle/>
          <a:p>
            <a:pPr lvl="0" algn="just"/>
            <a:endParaRPr lang="en-US" sz="2400" dirty="0" smtClean="0">
              <a:solidFill>
                <a:srgbClr val="FFC000"/>
              </a:solidFill>
              <a:latin typeface="Arial Rounded MT Bold" pitchFamily="34" charset="0"/>
            </a:endParaRPr>
          </a:p>
          <a:p>
            <a:pPr lvl="0" algn="ctr"/>
            <a:r>
              <a:rPr lang="en-US" sz="3200" u="sng" dirty="0" smtClean="0">
                <a:solidFill>
                  <a:srgbClr val="FF0000"/>
                </a:solidFill>
                <a:latin typeface="Arial Rounded MT Bold" pitchFamily="34" charset="0"/>
              </a:rPr>
              <a:t>Symptoms : </a:t>
            </a:r>
          </a:p>
          <a:p>
            <a:pPr lvl="0" algn="just">
              <a:lnSpc>
                <a:spcPct val="150000"/>
              </a:lnSpc>
            </a:pPr>
            <a:r>
              <a:rPr lang="en-US" sz="3200" b="1" dirty="0" smtClean="0">
                <a:solidFill>
                  <a:srgbClr val="FFC000"/>
                </a:solidFill>
                <a:latin typeface="Arial Rounded MT Bold" pitchFamily="34" charset="0"/>
              </a:rPr>
              <a:t>          In Camel - </a:t>
            </a:r>
          </a:p>
          <a:p>
            <a:pPr lvl="0" algn="just">
              <a:buFont typeface="Wingdings" pitchFamily="2" charset="2"/>
              <a:buChar char="v"/>
            </a:pPr>
            <a:r>
              <a:rPr lang="en-US" sz="3200" b="1" u="sng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 Rounded MT Bold" pitchFamily="34" charset="0"/>
              </a:rPr>
              <a:t>Chronic form </a:t>
            </a:r>
            <a:r>
              <a:rPr lang="en-US" sz="3200" b="1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 Rounded MT Bold" pitchFamily="34" charset="0"/>
              </a:rPr>
              <a:t>of disease persists about 3 years in </a:t>
            </a:r>
            <a:r>
              <a:rPr lang="en-US" sz="3200" b="1" u="sng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 Rounded MT Bold" pitchFamily="34" charset="0"/>
              </a:rPr>
              <a:t>came</a:t>
            </a:r>
            <a:r>
              <a:rPr lang="en-US" sz="3200" b="1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 Rounded MT Bold" pitchFamily="34" charset="0"/>
              </a:rPr>
              <a:t>l and hence in India it is 	locally called </a:t>
            </a:r>
            <a:r>
              <a:rPr lang="en-US" sz="3200" b="1" u="sng" dirty="0" err="1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 Rounded MT Bold" pitchFamily="34" charset="0"/>
              </a:rPr>
              <a:t>Tibersa</a:t>
            </a:r>
            <a:r>
              <a:rPr lang="en-US" sz="3200" b="1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 Rounded MT Bold" pitchFamily="34" charset="0"/>
              </a:rPr>
              <a:t>.</a:t>
            </a:r>
          </a:p>
          <a:p>
            <a:pPr lvl="0" algn="just"/>
            <a:endParaRPr lang="en-US" sz="3200" b="1" dirty="0" smtClean="0">
              <a:latin typeface="Arial Rounded MT Bold" pitchFamily="34" charset="0"/>
            </a:endParaRPr>
          </a:p>
          <a:p>
            <a:pPr lvl="0" algn="just">
              <a:buFont typeface="Wingdings" pitchFamily="2" charset="2"/>
              <a:buChar char="v"/>
            </a:pPr>
            <a:r>
              <a:rPr lang="en-US" sz="3200" b="1" dirty="0" smtClean="0">
                <a:solidFill>
                  <a:srgbClr val="00B0F0"/>
                </a:solidFill>
                <a:latin typeface="Arial Rounded MT Bold" pitchFamily="34" charset="0"/>
              </a:rPr>
              <a:t>Symptoms include weakness, emaciation, </a:t>
            </a:r>
            <a:r>
              <a:rPr lang="en-US" sz="3200" b="1" dirty="0" err="1" smtClean="0">
                <a:solidFill>
                  <a:srgbClr val="00B0F0"/>
                </a:solidFill>
                <a:latin typeface="Arial Rounded MT Bold" pitchFamily="34" charset="0"/>
              </a:rPr>
              <a:t>anaemia</a:t>
            </a:r>
            <a:r>
              <a:rPr lang="en-US" sz="3200" b="1" dirty="0" smtClean="0">
                <a:solidFill>
                  <a:srgbClr val="00B0F0"/>
                </a:solidFill>
                <a:latin typeface="Arial Rounded MT Bold" pitchFamily="34" charset="0"/>
              </a:rPr>
              <a:t>, intermittent fever, </a:t>
            </a:r>
            <a:r>
              <a:rPr lang="en-US" sz="3200" b="1" dirty="0" err="1" smtClean="0">
                <a:solidFill>
                  <a:srgbClr val="00B0F0"/>
                </a:solidFill>
                <a:latin typeface="Arial Rounded MT Bold" pitchFamily="34" charset="0"/>
              </a:rPr>
              <a:t>oedema</a:t>
            </a:r>
            <a:r>
              <a:rPr lang="en-US" sz="3200" b="1" dirty="0" smtClean="0">
                <a:solidFill>
                  <a:srgbClr val="00B0F0"/>
                </a:solidFill>
                <a:latin typeface="Arial Rounded MT Bold" pitchFamily="34" charset="0"/>
              </a:rPr>
              <a:t> of leg and dependent part of body, abortion, disappearing of hump etc</a:t>
            </a:r>
          </a:p>
          <a:p>
            <a:pPr lvl="0" algn="just">
              <a:lnSpc>
                <a:spcPct val="150000"/>
              </a:lnSpc>
              <a:buFont typeface="Wingdings" pitchFamily="2" charset="2"/>
              <a:buChar char="v"/>
            </a:pPr>
            <a:endParaRPr lang="en-US" sz="3200" dirty="0">
              <a:solidFill>
                <a:srgbClr val="00B0F0"/>
              </a:solidFill>
              <a:latin typeface="Arial Rounded MT Bold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78971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85800"/>
          </a:xfrm>
        </p:spPr>
        <p:txBody>
          <a:bodyPr>
            <a:normAutofit/>
          </a:bodyPr>
          <a:lstStyle/>
          <a:p>
            <a:pPr algn="ctr"/>
            <a:r>
              <a:rPr lang="en-US" sz="3600" i="1" dirty="0" smtClean="0">
                <a:solidFill>
                  <a:srgbClr val="002060"/>
                </a:solidFill>
                <a:latin typeface="Arial Rounded MT Bold" pitchFamily="34" charset="0"/>
              </a:rPr>
              <a:t>Trypanosoma </a:t>
            </a:r>
            <a:r>
              <a:rPr lang="en-US" sz="3600" i="1" dirty="0" err="1" smtClean="0">
                <a:solidFill>
                  <a:srgbClr val="002060"/>
                </a:solidFill>
                <a:latin typeface="Arial Rounded MT Bold" pitchFamily="34" charset="0"/>
              </a:rPr>
              <a:t>evansi</a:t>
            </a:r>
            <a:endParaRPr lang="en-US" sz="3600" i="1" dirty="0">
              <a:solidFill>
                <a:srgbClr val="00206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5867400" cy="6400800"/>
          </a:xfrm>
        </p:spPr>
        <p:txBody>
          <a:bodyPr>
            <a:noAutofit/>
          </a:bodyPr>
          <a:lstStyle/>
          <a:p>
            <a:pPr lvl="0" algn="just">
              <a:buFont typeface="Wingdings" pitchFamily="2" charset="2"/>
              <a:buChar char="v"/>
            </a:pPr>
            <a:endParaRPr lang="en-US" sz="2400" dirty="0" smtClean="0">
              <a:latin typeface="Arial Rounded MT Bold" pitchFamily="34" charset="0"/>
            </a:endParaRPr>
          </a:p>
          <a:p>
            <a:pPr lvl="0" algn="just"/>
            <a:r>
              <a:rPr lang="en-US" sz="2800" dirty="0" smtClean="0">
                <a:latin typeface="Arial Rounded MT Bold" pitchFamily="34" charset="0"/>
              </a:rPr>
              <a:t>    </a:t>
            </a:r>
            <a:r>
              <a:rPr lang="en-US" sz="2800" u="sng" dirty="0" smtClean="0">
                <a:latin typeface="Arial Rounded MT Bold" pitchFamily="34" charset="0"/>
              </a:rPr>
              <a:t>In Dog -   </a:t>
            </a:r>
          </a:p>
          <a:p>
            <a:pPr lvl="0" algn="just">
              <a:lnSpc>
                <a:spcPct val="150000"/>
              </a:lnSpc>
            </a:pPr>
            <a:r>
              <a:rPr lang="en-US" sz="3200" b="1" dirty="0" smtClean="0">
                <a:solidFill>
                  <a:srgbClr val="FF0000"/>
                </a:solidFill>
                <a:latin typeface="Arial Rounded MT Bold" pitchFamily="34" charset="0"/>
              </a:rPr>
              <a:t>                       It causes  fever, anorexia, </a:t>
            </a:r>
            <a:r>
              <a:rPr lang="en-US" sz="3200" b="1" u="sng" dirty="0" smtClean="0">
                <a:solidFill>
                  <a:srgbClr val="FF0000"/>
                </a:solidFill>
                <a:latin typeface="Arial Rounded MT Bold" pitchFamily="34" charset="0"/>
              </a:rPr>
              <a:t>bilateral corneal opacity</a:t>
            </a:r>
            <a:r>
              <a:rPr lang="en-US" sz="3200" b="1" dirty="0" smtClean="0">
                <a:solidFill>
                  <a:srgbClr val="FF0000"/>
                </a:solidFill>
                <a:latin typeface="Arial Rounded MT Bold" pitchFamily="34" charset="0"/>
              </a:rPr>
              <a:t>, weakness, staggering gait and </a:t>
            </a:r>
            <a:r>
              <a:rPr lang="en-US" sz="3200" b="1" dirty="0" err="1" smtClean="0">
                <a:solidFill>
                  <a:srgbClr val="FF0000"/>
                </a:solidFill>
                <a:latin typeface="Arial Rounded MT Bold" pitchFamily="34" charset="0"/>
              </a:rPr>
              <a:t>oedema</a:t>
            </a:r>
            <a:r>
              <a:rPr lang="en-US" sz="3200" b="1" dirty="0" smtClean="0">
                <a:solidFill>
                  <a:srgbClr val="FF0000"/>
                </a:solidFill>
                <a:latin typeface="Arial Rounded MT Bold" pitchFamily="34" charset="0"/>
              </a:rPr>
              <a:t> of larynx leads to changes of voice  similar to those found in rabies.</a:t>
            </a:r>
          </a:p>
          <a:p>
            <a:pPr lvl="0" algn="just">
              <a:lnSpc>
                <a:spcPct val="150000"/>
              </a:lnSpc>
            </a:pPr>
            <a:endParaRPr lang="en-US" sz="2400" b="1" dirty="0" smtClean="0">
              <a:latin typeface="Arial Rounded MT Bold" pitchFamily="34" charset="0"/>
            </a:endParaRPr>
          </a:p>
        </p:txBody>
      </p:sp>
      <p:pic>
        <p:nvPicPr>
          <p:cNvPr id="4" name="Picture 2" descr="F:\DCIM\100OLYMP\PB130055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867400" y="1371600"/>
            <a:ext cx="3276600" cy="3581400"/>
          </a:xfrm>
          <a:prstGeom prst="rect">
            <a:avLst/>
          </a:prstGeom>
          <a:noFill/>
        </p:spPr>
      </p:pic>
      <p:sp>
        <p:nvSpPr>
          <p:cNvPr id="5" name="Right Arrow 4"/>
          <p:cNvSpPr/>
          <p:nvPr/>
        </p:nvSpPr>
        <p:spPr>
          <a:xfrm rot="15912433">
            <a:off x="7239858" y="4734691"/>
            <a:ext cx="1903286" cy="69819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6477000" y="5791200"/>
            <a:ext cx="2438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rgbClr val="FF0000"/>
                </a:solidFill>
                <a:latin typeface="Arial Rounded MT Bold" pitchFamily="34" charset="0"/>
              </a:rPr>
              <a:t>Corneal opacity</a:t>
            </a:r>
            <a:endParaRPr lang="en-US" b="1" dirty="0">
              <a:solidFill>
                <a:srgbClr val="FF0000"/>
              </a:solidFill>
              <a:latin typeface="Arial Rounded MT Bold" pitchFamily="34" charset="0"/>
            </a:endParaRPr>
          </a:p>
        </p:txBody>
      </p:sp>
      <p:sp>
        <p:nvSpPr>
          <p:cNvPr id="8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445576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2800" i="1" u="sng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 </a:t>
            </a:r>
            <a:r>
              <a:rPr lang="en-US" sz="2800" i="1" u="sng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evansi</a:t>
            </a:r>
            <a:endParaRPr lang="en-US" sz="2800" i="1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7010400" cy="6400800"/>
          </a:xfrm>
        </p:spPr>
        <p:txBody>
          <a:bodyPr>
            <a:noAutofit/>
          </a:bodyPr>
          <a:lstStyle/>
          <a:p>
            <a:pPr lvl="0" algn="just"/>
            <a:r>
              <a:rPr lang="en-US" sz="3200" dirty="0" smtClean="0">
                <a:latin typeface="Arial Rounded MT Bold" pitchFamily="34" charset="0"/>
              </a:rPr>
              <a:t>Cattle &amp; Buffalo:-</a:t>
            </a:r>
          </a:p>
          <a:p>
            <a:pPr lvl="0" algn="just"/>
            <a:r>
              <a:rPr lang="en-US" sz="2800" b="1" dirty="0" smtClean="0">
                <a:solidFill>
                  <a:srgbClr val="FFFF00"/>
                </a:solidFill>
                <a:latin typeface="Arial Rounded MT Bold" pitchFamily="34" charset="0"/>
              </a:rPr>
              <a:t>            </a:t>
            </a:r>
            <a:r>
              <a:rPr lang="en-US" sz="2800" b="1" dirty="0" smtClean="0">
                <a:solidFill>
                  <a:srgbClr val="7030A0"/>
                </a:solidFill>
                <a:latin typeface="Arial Rounded MT Bold" pitchFamily="34" charset="0"/>
              </a:rPr>
              <a:t>Per-acute, acute, sub-acute and chronic form of diseases occur in cattle and buffaloes.</a:t>
            </a:r>
          </a:p>
          <a:p>
            <a:pPr lvl="0" algn="just">
              <a:lnSpc>
                <a:spcPct val="150000"/>
              </a:lnSpc>
            </a:pPr>
            <a:r>
              <a:rPr lang="en-US" sz="2800" dirty="0" smtClean="0">
                <a:solidFill>
                  <a:srgbClr val="FFC000"/>
                </a:solidFill>
                <a:latin typeface="Arial Rounded MT Bold" pitchFamily="34" charset="0"/>
              </a:rPr>
              <a:t>          </a:t>
            </a:r>
            <a:r>
              <a:rPr lang="en-US" sz="2400" b="1" dirty="0" smtClean="0">
                <a:solidFill>
                  <a:srgbClr val="FFC000"/>
                </a:solidFill>
                <a:latin typeface="Arial Rounded MT Bold" pitchFamily="34" charset="0"/>
              </a:rPr>
              <a:t>In Cattle &amp; Buffaloes- </a:t>
            </a:r>
            <a:r>
              <a:rPr lang="en-US" sz="2400" b="1" dirty="0" smtClean="0">
                <a:solidFill>
                  <a:srgbClr val="00B0F0"/>
                </a:solidFill>
                <a:latin typeface="Arial Rounded MT Bold" pitchFamily="34" charset="0"/>
              </a:rPr>
              <a:t>Intermittent fever, emaciation,  weakness, conjunctivitis, </a:t>
            </a:r>
            <a:r>
              <a:rPr lang="en-US" sz="2400" b="1" dirty="0" err="1" smtClean="0">
                <a:solidFill>
                  <a:srgbClr val="00B0F0"/>
                </a:solidFill>
                <a:latin typeface="Arial Rounded MT Bold" pitchFamily="34" charset="0"/>
              </a:rPr>
              <a:t>oedema</a:t>
            </a:r>
            <a:r>
              <a:rPr lang="en-US" sz="2400" b="1" dirty="0" smtClean="0">
                <a:solidFill>
                  <a:srgbClr val="00B0F0"/>
                </a:solidFill>
                <a:latin typeface="Arial Rounded MT Bold" pitchFamily="34" charset="0"/>
              </a:rPr>
              <a:t> of legs 	and lower parts of body, 	circling movement, head pressing against hard objects, paralysis of hind quarter, micturition etc.</a:t>
            </a:r>
          </a:p>
          <a:p>
            <a:pPr lvl="0" algn="just">
              <a:lnSpc>
                <a:spcPct val="150000"/>
              </a:lnSpc>
            </a:pPr>
            <a:endParaRPr lang="en-US" sz="2400" dirty="0">
              <a:latin typeface="Arial Rounded MT Bold" pitchFamily="34" charset="0"/>
            </a:endParaRPr>
          </a:p>
        </p:txBody>
      </p:sp>
      <p:pic>
        <p:nvPicPr>
          <p:cNvPr id="4" name="Picture 3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010400" y="1905000"/>
            <a:ext cx="2133600" cy="2057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19692826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Autofit/>
          </a:bodyPr>
          <a:lstStyle/>
          <a:p>
            <a:pPr algn="ctr"/>
            <a:r>
              <a:rPr lang="en-US" sz="3200" i="1" u="sng" dirty="0" err="1" smtClean="0">
                <a:solidFill>
                  <a:srgbClr val="7030A0"/>
                </a:solidFill>
                <a:latin typeface="Arial Rounded MT Bold" pitchFamily="34" charset="0"/>
              </a:rPr>
              <a:t>Trypanosoma</a:t>
            </a:r>
            <a:r>
              <a:rPr lang="en-US" sz="3200" i="1" u="sng" dirty="0" smtClean="0">
                <a:solidFill>
                  <a:srgbClr val="7030A0"/>
                </a:solidFill>
                <a:latin typeface="Arial Rounded MT Bold" pitchFamily="34" charset="0"/>
              </a:rPr>
              <a:t> </a:t>
            </a:r>
            <a:r>
              <a:rPr lang="en-US" sz="3200" i="1" u="sng" dirty="0" err="1" smtClean="0">
                <a:solidFill>
                  <a:srgbClr val="7030A0"/>
                </a:solidFill>
                <a:latin typeface="Arial Rounded MT Bold" pitchFamily="34" charset="0"/>
              </a:rPr>
              <a:t>evansi</a:t>
            </a:r>
            <a:endParaRPr lang="en-US" sz="3200" i="1" dirty="0">
              <a:solidFill>
                <a:srgbClr val="7030A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9144000" cy="6400800"/>
          </a:xfrm>
        </p:spPr>
        <p:txBody>
          <a:bodyPr>
            <a:noAutofit/>
          </a:bodyPr>
          <a:lstStyle/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 err="1" smtClean="0">
                <a:latin typeface="Arial Rounded MT Bold" pitchFamily="34" charset="0"/>
              </a:rPr>
              <a:t>Surra</a:t>
            </a:r>
            <a:r>
              <a:rPr lang="en-US" sz="2400" b="1" dirty="0" smtClean="0">
                <a:latin typeface="Arial Rounded MT Bold" pitchFamily="34" charset="0"/>
              </a:rPr>
              <a:t> mostly occurs </a:t>
            </a:r>
            <a:r>
              <a:rPr lang="en-US" sz="2400" b="1" dirty="0" err="1" smtClean="0">
                <a:solidFill>
                  <a:srgbClr val="FF0000"/>
                </a:solidFill>
                <a:latin typeface="Arial Rounded MT Bold" pitchFamily="34" charset="0"/>
              </a:rPr>
              <a:t>subcilinically</a:t>
            </a:r>
            <a:r>
              <a:rPr lang="en-US" sz="2400" b="1" dirty="0" smtClean="0">
                <a:solidFill>
                  <a:srgbClr val="FF0000"/>
                </a:solidFill>
                <a:latin typeface="Arial Rounded MT Bold" pitchFamily="34" charset="0"/>
              </a:rPr>
              <a:t> in cattle and buffaloes. </a:t>
            </a:r>
            <a:r>
              <a:rPr lang="en-US" sz="2400" b="1" dirty="0" smtClean="0">
                <a:latin typeface="Arial Rounded MT Bold" pitchFamily="34" charset="0"/>
              </a:rPr>
              <a:t>These are considered to be the main reservoir of the infection for equines. 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endParaRPr lang="en-US" sz="2400" b="1" dirty="0" smtClean="0">
              <a:latin typeface="Arial Rounded MT Bold" pitchFamily="34" charset="0"/>
            </a:endParaRP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 smtClean="0">
                <a:solidFill>
                  <a:srgbClr val="FF0000"/>
                </a:solidFill>
                <a:latin typeface="Arial Rounded MT Bold" pitchFamily="34" charset="0"/>
              </a:rPr>
              <a:t>Stress of any kind i.e. </a:t>
            </a:r>
            <a:r>
              <a:rPr lang="en-US" sz="2400" b="1" dirty="0" smtClean="0">
                <a:latin typeface="Arial Rounded MT Bold" pitchFamily="34" charset="0"/>
              </a:rPr>
              <a:t>transportation, malnutrition, concurrent infection and vaccination of </a:t>
            </a:r>
            <a:r>
              <a:rPr lang="en-US" sz="2400" b="1" dirty="0" err="1" smtClean="0">
                <a:latin typeface="Arial Rounded MT Bold" pitchFamily="34" charset="0"/>
              </a:rPr>
              <a:t>Rinderpest</a:t>
            </a:r>
            <a:r>
              <a:rPr lang="en-US" sz="2400" b="1" dirty="0" smtClean="0">
                <a:latin typeface="Arial Rounded MT Bold" pitchFamily="34" charset="0"/>
              </a:rPr>
              <a:t> and F.M.D. may be responsible for per acute and acute form of the disease.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 smtClean="0">
                <a:latin typeface="Arial Rounded MT Bold" pitchFamily="34" charset="0"/>
              </a:rPr>
              <a:t> </a:t>
            </a:r>
            <a:r>
              <a:rPr lang="en-US" sz="2400" b="1" dirty="0" err="1" smtClean="0">
                <a:latin typeface="Arial Rounded MT Bold" pitchFamily="34" charset="0"/>
              </a:rPr>
              <a:t>Surra</a:t>
            </a:r>
            <a:r>
              <a:rPr lang="en-US" sz="2400" b="1" dirty="0" smtClean="0">
                <a:latin typeface="Arial Rounded MT Bold" pitchFamily="34" charset="0"/>
              </a:rPr>
              <a:t> generally occurs in </a:t>
            </a:r>
            <a:r>
              <a:rPr lang="en-US" sz="2400" b="1" dirty="0" smtClean="0">
                <a:solidFill>
                  <a:srgbClr val="FF0000"/>
                </a:solidFill>
                <a:latin typeface="Arial Rounded MT Bold" pitchFamily="34" charset="0"/>
              </a:rPr>
              <a:t>buffaloes in comparison to cattle.</a:t>
            </a:r>
          </a:p>
          <a:p>
            <a:pPr lvl="0" algn="just">
              <a:lnSpc>
                <a:spcPct val="150000"/>
              </a:lnSpc>
            </a:pPr>
            <a:endParaRPr lang="en-US" sz="2400" b="1" dirty="0">
              <a:latin typeface="Arial Rounded MT Bold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117366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9941" y="114300"/>
            <a:ext cx="9144000" cy="685800"/>
          </a:xfrm>
        </p:spPr>
        <p:txBody>
          <a:bodyPr>
            <a:normAutofit/>
          </a:bodyPr>
          <a:lstStyle/>
          <a:p>
            <a:pPr algn="ctr"/>
            <a:r>
              <a:rPr lang="en-US" sz="3200" dirty="0" smtClean="0">
                <a:solidFill>
                  <a:srgbClr val="7030A0"/>
                </a:solidFill>
                <a:latin typeface="Arial Rounded MT Bold" pitchFamily="34" charset="0"/>
              </a:rPr>
              <a:t>Epidemiology of  </a:t>
            </a:r>
            <a:r>
              <a:rPr lang="en-US" sz="3200" i="1" dirty="0" smtClean="0">
                <a:solidFill>
                  <a:srgbClr val="7030A0"/>
                </a:solidFill>
                <a:latin typeface="Arial Rounded MT Bold" pitchFamily="34" charset="0"/>
              </a:rPr>
              <a:t>Trypanosoma </a:t>
            </a:r>
            <a:r>
              <a:rPr lang="en-US" sz="3200" i="1" dirty="0" err="1" smtClean="0">
                <a:solidFill>
                  <a:srgbClr val="7030A0"/>
                </a:solidFill>
                <a:latin typeface="Arial Rounded MT Bold" pitchFamily="34" charset="0"/>
              </a:rPr>
              <a:t>evansi</a:t>
            </a:r>
            <a:endParaRPr lang="en-US" sz="3200" i="1" dirty="0">
              <a:solidFill>
                <a:srgbClr val="7030A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457200"/>
            <a:ext cx="9144000" cy="6400800"/>
          </a:xfrm>
        </p:spPr>
        <p:txBody>
          <a:bodyPr>
            <a:noAutofit/>
          </a:bodyPr>
          <a:lstStyle/>
          <a:p>
            <a:pPr lvl="0" algn="just"/>
            <a:endParaRPr lang="en-US" sz="3200" dirty="0" smtClean="0">
              <a:solidFill>
                <a:srgbClr val="FFC000"/>
              </a:solidFill>
              <a:latin typeface="Arial Rounded MT Bold" pitchFamily="34" charset="0"/>
            </a:endParaRPr>
          </a:p>
          <a:p>
            <a:pPr lvl="0" algn="just">
              <a:buFont typeface="Courier New" pitchFamily="49" charset="0"/>
              <a:buChar char="o"/>
            </a:pPr>
            <a:r>
              <a:rPr lang="en-US" sz="3200" dirty="0" smtClean="0">
                <a:latin typeface="Arial Rounded MT Bold" pitchFamily="34" charset="0"/>
              </a:rPr>
              <a:t>     Worldwide  infection is reported.</a:t>
            </a:r>
          </a:p>
          <a:p>
            <a:pPr lvl="0" algn="just">
              <a:buFont typeface="Courier New" pitchFamily="49" charset="0"/>
              <a:buChar char="o"/>
            </a:pPr>
            <a:endParaRPr lang="en-US" sz="3200" dirty="0" smtClean="0">
              <a:latin typeface="Arial Rounded MT Bold" pitchFamily="34" charset="0"/>
            </a:endParaRPr>
          </a:p>
          <a:p>
            <a:pPr algn="just">
              <a:buFont typeface="Courier New" pitchFamily="49" charset="0"/>
              <a:buChar char="o"/>
            </a:pPr>
            <a:r>
              <a:rPr lang="en-US" sz="3200" b="1" dirty="0" smtClean="0">
                <a:latin typeface="Arial Rounded MT Bold" pitchFamily="34" charset="0"/>
              </a:rPr>
              <a:t>In India, </a:t>
            </a:r>
            <a:r>
              <a:rPr lang="en-US" sz="3200" b="1" dirty="0" err="1" smtClean="0">
                <a:solidFill>
                  <a:srgbClr val="7030A0"/>
                </a:solidFill>
                <a:latin typeface="Arial Rounded MT Bold" pitchFamily="34" charset="0"/>
              </a:rPr>
              <a:t>surra</a:t>
            </a:r>
            <a:r>
              <a:rPr lang="en-US" sz="3200" b="1" dirty="0" smtClean="0">
                <a:solidFill>
                  <a:srgbClr val="FFFF00"/>
                </a:solidFill>
                <a:latin typeface="Arial Rounded MT Bold" pitchFamily="34" charset="0"/>
              </a:rPr>
              <a:t> </a:t>
            </a:r>
            <a:r>
              <a:rPr lang="en-US" sz="3200" b="1" dirty="0" smtClean="0">
                <a:latin typeface="Arial Rounded MT Bold" pitchFamily="34" charset="0"/>
              </a:rPr>
              <a:t>occurs mostly in post-rainy season (August – October) when the fly breeding is peak and lowest incident in April – May.</a:t>
            </a:r>
          </a:p>
          <a:p>
            <a:pPr lvl="0" algn="just"/>
            <a:endParaRPr lang="en-US" sz="2400" dirty="0" smtClean="0">
              <a:latin typeface="Arial Rounded MT Bold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063844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3600" dirty="0" smtClean="0">
                <a:solidFill>
                  <a:srgbClr val="7030A0"/>
                </a:solidFill>
                <a:latin typeface="Arial Black" pitchFamily="34" charset="0"/>
              </a:rPr>
              <a:t>Diagnosis of  </a:t>
            </a:r>
            <a:r>
              <a:rPr lang="en-US" sz="3600" i="1" dirty="0" err="1" smtClean="0">
                <a:solidFill>
                  <a:srgbClr val="7030A0"/>
                </a:solidFill>
                <a:latin typeface="Arial Black" pitchFamily="34" charset="0"/>
              </a:rPr>
              <a:t>Trypanosoma</a:t>
            </a:r>
            <a:r>
              <a:rPr lang="en-US" sz="3600" i="1" dirty="0" smtClean="0">
                <a:solidFill>
                  <a:srgbClr val="7030A0"/>
                </a:solidFill>
                <a:latin typeface="Arial Black" pitchFamily="34" charset="0"/>
              </a:rPr>
              <a:t> </a:t>
            </a:r>
            <a:r>
              <a:rPr lang="en-US" sz="3600" i="1" dirty="0" err="1" smtClean="0">
                <a:solidFill>
                  <a:srgbClr val="7030A0"/>
                </a:solidFill>
                <a:latin typeface="Arial Black" pitchFamily="34" charset="0"/>
              </a:rPr>
              <a:t>evansi</a:t>
            </a:r>
            <a:endParaRPr lang="en-US" sz="3600" i="1" dirty="0">
              <a:solidFill>
                <a:srgbClr val="7030A0"/>
              </a:solidFill>
              <a:latin typeface="Arial Black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609600"/>
            <a:ext cx="9144000" cy="6248400"/>
          </a:xfrm>
        </p:spPr>
        <p:txBody>
          <a:bodyPr>
            <a:noAutofit/>
          </a:bodyPr>
          <a:lstStyle/>
          <a:p>
            <a:pPr marL="457200" lvl="0" indent="-457200" algn="just">
              <a:buFont typeface="Courier New" panose="02070309020205020404" pitchFamily="49" charset="0"/>
              <a:buChar char="o"/>
            </a:pPr>
            <a:r>
              <a:rPr lang="en-US" sz="2800" dirty="0" smtClean="0">
                <a:latin typeface="Arial Black" pitchFamily="34" charset="0"/>
              </a:rPr>
              <a:t>On the basis of history of prevalence of    vectors and herd record etc. </a:t>
            </a:r>
          </a:p>
          <a:p>
            <a:pPr marL="457200" lvl="0" indent="-457200" algn="just">
              <a:buFont typeface="Courier New" panose="02070309020205020404" pitchFamily="49" charset="0"/>
              <a:buChar char="o"/>
            </a:pPr>
            <a:r>
              <a:rPr lang="en-US" sz="2800" dirty="0" smtClean="0">
                <a:solidFill>
                  <a:srgbClr val="FF0000"/>
                </a:solidFill>
                <a:latin typeface="Arial Black" pitchFamily="34" charset="0"/>
              </a:rPr>
              <a:t>Microscopic </a:t>
            </a:r>
            <a:r>
              <a:rPr lang="en-US" sz="2400" dirty="0" smtClean="0">
                <a:solidFill>
                  <a:srgbClr val="FF0000"/>
                </a:solidFill>
                <a:latin typeface="Arial Black" pitchFamily="34" charset="0"/>
              </a:rPr>
              <a:t>examination-  </a:t>
            </a:r>
            <a:r>
              <a:rPr lang="en-US" sz="2400" dirty="0" smtClean="0">
                <a:latin typeface="Arial Black" pitchFamily="34" charset="0"/>
              </a:rPr>
              <a:t>blood sample should be  collected   from the suspected animals at the of pyrexia. Various methods like-</a:t>
            </a:r>
          </a:p>
          <a:p>
            <a:pPr marL="571500" lvl="0" indent="-571500" algn="just"/>
            <a:r>
              <a:rPr lang="en-US" sz="2800" dirty="0" smtClean="0">
                <a:latin typeface="Arial Black" pitchFamily="34" charset="0"/>
              </a:rPr>
              <a:t>          </a:t>
            </a:r>
            <a:r>
              <a:rPr lang="en-US" sz="2800" dirty="0" err="1" smtClean="0">
                <a:solidFill>
                  <a:srgbClr val="FF0000"/>
                </a:solidFill>
                <a:latin typeface="Arial Black" pitchFamily="34" charset="0"/>
              </a:rPr>
              <a:t>i</a:t>
            </a:r>
            <a:r>
              <a:rPr lang="en-US" sz="2800" dirty="0" smtClean="0">
                <a:solidFill>
                  <a:srgbClr val="FF0000"/>
                </a:solidFill>
                <a:latin typeface="Arial Black" pitchFamily="34" charset="0"/>
              </a:rPr>
              <a:t>. Wet blood smear examination-  </a:t>
            </a:r>
            <a:r>
              <a:rPr lang="en-US" sz="2400" dirty="0" smtClean="0">
                <a:latin typeface="Arial Black" pitchFamily="34" charset="0"/>
              </a:rPr>
              <a:t>for  diagnosis of living trypanosomes .</a:t>
            </a:r>
          </a:p>
          <a:p>
            <a:pPr lvl="0" algn="just">
              <a:buFont typeface="Wingdings" pitchFamily="2" charset="2"/>
              <a:buChar char="v"/>
            </a:pPr>
            <a:endParaRPr lang="en-US" sz="2800" dirty="0" smtClean="0">
              <a:latin typeface="Arial Black" pitchFamily="34" charset="0"/>
            </a:endParaRPr>
          </a:p>
          <a:p>
            <a:pPr lvl="0" algn="just">
              <a:buFont typeface="Wingdings" pitchFamily="2" charset="2"/>
              <a:buChar char="v"/>
            </a:pPr>
            <a:endParaRPr lang="en-US" sz="2400" dirty="0" smtClean="0">
              <a:latin typeface="Arial Rounded MT Bold" pitchFamily="34" charset="0"/>
            </a:endParaRPr>
          </a:p>
          <a:p>
            <a:pPr lvl="0" algn="just"/>
            <a:r>
              <a:rPr lang="en-US" sz="3200" dirty="0" smtClean="0">
                <a:latin typeface="Arial Rounded MT Bold" pitchFamily="34" charset="0"/>
              </a:rPr>
              <a:t>   </a:t>
            </a:r>
            <a:endParaRPr lang="en-US" sz="2400" dirty="0" smtClean="0">
              <a:latin typeface="Arial Rounded MT Bold" pitchFamily="34" charset="0"/>
            </a:endParaRPr>
          </a:p>
        </p:txBody>
      </p:sp>
      <p:pic>
        <p:nvPicPr>
          <p:cNvPr id="7" name="Picture 6" descr="File:Trypanosoma-evansi.jpg - Wikimedia Commons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18668" y="3707614"/>
            <a:ext cx="4841875" cy="3124200"/>
          </a:xfrm>
          <a:prstGeom prst="rect">
            <a:avLst/>
          </a:prstGeom>
          <a:noFill/>
          <a:ln>
            <a:noFill/>
          </a:ln>
        </p:spPr>
      </p:pic>
      <p:sp>
        <p:nvSpPr>
          <p:cNvPr id="8" name="Down Arrow 7"/>
          <p:cNvSpPr/>
          <p:nvPr/>
        </p:nvSpPr>
        <p:spPr>
          <a:xfrm>
            <a:off x="4901784" y="3583980"/>
            <a:ext cx="75975" cy="592088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9121169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457200"/>
          </a:xfrm>
        </p:spPr>
        <p:txBody>
          <a:bodyPr>
            <a:normAutofit fontScale="90000"/>
          </a:bodyPr>
          <a:lstStyle/>
          <a:p>
            <a:pPr algn="ctr"/>
            <a:r>
              <a:rPr lang="en-US" sz="3600" dirty="0" smtClean="0">
                <a:solidFill>
                  <a:srgbClr val="7030A0"/>
                </a:solidFill>
                <a:latin typeface="Arial Black" pitchFamily="34" charset="0"/>
              </a:rPr>
              <a:t>Diagnosis of  </a:t>
            </a:r>
            <a:r>
              <a:rPr lang="en-US" sz="3600" i="1" dirty="0" err="1" smtClean="0">
                <a:solidFill>
                  <a:srgbClr val="7030A0"/>
                </a:solidFill>
                <a:latin typeface="Arial Black" pitchFamily="34" charset="0"/>
              </a:rPr>
              <a:t>Trypanosoma</a:t>
            </a:r>
            <a:r>
              <a:rPr lang="en-US" sz="3600" i="1" dirty="0" smtClean="0">
                <a:solidFill>
                  <a:srgbClr val="7030A0"/>
                </a:solidFill>
                <a:latin typeface="Arial Black" pitchFamily="34" charset="0"/>
              </a:rPr>
              <a:t> </a:t>
            </a:r>
            <a:r>
              <a:rPr lang="en-US" sz="3600" i="1" dirty="0" err="1" smtClean="0">
                <a:solidFill>
                  <a:srgbClr val="7030A0"/>
                </a:solidFill>
                <a:latin typeface="Arial Black" pitchFamily="34" charset="0"/>
              </a:rPr>
              <a:t>evansi</a:t>
            </a:r>
            <a:endParaRPr lang="en-US" sz="3600" i="1" dirty="0">
              <a:solidFill>
                <a:srgbClr val="7030A0"/>
              </a:solidFill>
              <a:latin typeface="Arial Black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609600"/>
            <a:ext cx="9144000" cy="6248400"/>
          </a:xfrm>
        </p:spPr>
        <p:txBody>
          <a:bodyPr>
            <a:noAutofit/>
          </a:bodyPr>
          <a:lstStyle/>
          <a:p>
            <a:pPr marL="342900" lvl="0" indent="-342900" algn="just">
              <a:buFont typeface="Courier New" panose="02070309020205020404" pitchFamily="49" charset="0"/>
              <a:buChar char="o"/>
            </a:pPr>
            <a:r>
              <a:rPr lang="en-US" sz="2400" b="1" dirty="0" smtClean="0">
                <a:latin typeface="Arial Black" pitchFamily="34" charset="0"/>
              </a:rPr>
              <a:t>Blood sample  should be collected in </a:t>
            </a:r>
            <a:r>
              <a:rPr lang="en-US" sz="2400" b="1" dirty="0" err="1" smtClean="0">
                <a:latin typeface="Arial Black" pitchFamily="34" charset="0"/>
              </a:rPr>
              <a:t>Alsever’s</a:t>
            </a:r>
            <a:r>
              <a:rPr lang="en-US" sz="2400" b="1" dirty="0" smtClean="0">
                <a:latin typeface="Arial Black" pitchFamily="34" charset="0"/>
              </a:rPr>
              <a:t> solution if diagnosis  to be delayed .</a:t>
            </a:r>
          </a:p>
          <a:p>
            <a:pPr lvl="0" algn="just"/>
            <a:endParaRPr lang="en-US" sz="2400" b="1" dirty="0" smtClean="0">
              <a:solidFill>
                <a:srgbClr val="FFFF00"/>
              </a:solidFill>
              <a:latin typeface="Arial Black" pitchFamily="34" charset="0"/>
            </a:endParaRPr>
          </a:p>
          <a:p>
            <a:pPr lvl="0" algn="just"/>
            <a:r>
              <a:rPr lang="en-US" sz="2400" b="1" dirty="0" err="1" smtClean="0">
                <a:solidFill>
                  <a:srgbClr val="FF0000"/>
                </a:solidFill>
                <a:latin typeface="Arial Black" pitchFamily="34" charset="0"/>
              </a:rPr>
              <a:t>Alsever’s</a:t>
            </a:r>
            <a:r>
              <a:rPr lang="en-US" sz="2400" b="1" dirty="0" smtClean="0">
                <a:solidFill>
                  <a:srgbClr val="FF0000"/>
                </a:solidFill>
                <a:latin typeface="Arial Black" pitchFamily="34" charset="0"/>
              </a:rPr>
              <a:t> solution Composition-</a:t>
            </a:r>
          </a:p>
          <a:p>
            <a:pPr lvl="0" algn="just"/>
            <a:r>
              <a:rPr lang="en-US" sz="2400" b="1" dirty="0" smtClean="0">
                <a:latin typeface="Arial Black" pitchFamily="34" charset="0"/>
              </a:rPr>
              <a:t>                         Dextrose- 2.05 %</a:t>
            </a:r>
          </a:p>
          <a:p>
            <a:pPr lvl="0" algn="just"/>
            <a:r>
              <a:rPr lang="en-US" sz="2400" b="1" dirty="0" smtClean="0">
                <a:latin typeface="Arial Black" pitchFamily="34" charset="0"/>
              </a:rPr>
              <a:t>                        Sodium citrate – 0.8 %</a:t>
            </a:r>
          </a:p>
          <a:p>
            <a:pPr lvl="0" algn="just"/>
            <a:r>
              <a:rPr lang="en-US" sz="2400" b="1" dirty="0" smtClean="0">
                <a:latin typeface="Arial Black" pitchFamily="34" charset="0"/>
              </a:rPr>
              <a:t>                       Citric acid – 0.055%</a:t>
            </a:r>
          </a:p>
          <a:p>
            <a:pPr lvl="0" algn="just"/>
            <a:r>
              <a:rPr lang="en-US" sz="2400" b="1" dirty="0" smtClean="0">
                <a:latin typeface="Arial Black" pitchFamily="34" charset="0"/>
              </a:rPr>
              <a:t>                      Sodium chloride – 0.42 %</a:t>
            </a:r>
            <a:endParaRPr lang="en-US" sz="2400" dirty="0" smtClean="0">
              <a:latin typeface="Arial Rounded MT Bold" pitchFamily="34" charset="0"/>
            </a:endParaRPr>
          </a:p>
          <a:p>
            <a:pPr lvl="0" algn="just"/>
            <a:r>
              <a:rPr lang="en-US" sz="3200" dirty="0" smtClean="0">
                <a:latin typeface="Arial Rounded MT Bold" pitchFamily="34" charset="0"/>
              </a:rPr>
              <a:t>   </a:t>
            </a:r>
            <a:endParaRPr lang="en-US" sz="2400" dirty="0" smtClean="0">
              <a:latin typeface="Arial Rounded MT Bold" pitchFamily="34" charset="0"/>
            </a:endParaRPr>
          </a:p>
        </p:txBody>
      </p:sp>
      <p:pic>
        <p:nvPicPr>
          <p:cNvPr id="5" name="Picture 4" descr="PA230037"/>
          <p:cNvPicPr>
            <a:picLocks noChangeAspect="1" noChangeArrowheads="1"/>
          </p:cNvPicPr>
          <p:nvPr/>
        </p:nvPicPr>
        <p:blipFill>
          <a:blip r:embed="rId2" cstate="print"/>
          <a:srcRect l="4411"/>
          <a:stretch>
            <a:fillRect/>
          </a:stretch>
        </p:blipFill>
        <p:spPr>
          <a:xfrm>
            <a:off x="1752600" y="4419600"/>
            <a:ext cx="4419600" cy="2438400"/>
          </a:xfrm>
          <a:prstGeom prst="rect">
            <a:avLst/>
          </a:prstGeom>
          <a:noFill/>
        </p:spPr>
      </p:pic>
      <p:sp>
        <p:nvSpPr>
          <p:cNvPr id="6" name="Down Arrow 5"/>
          <p:cNvSpPr/>
          <p:nvPr/>
        </p:nvSpPr>
        <p:spPr>
          <a:xfrm>
            <a:off x="4876800" y="4191000"/>
            <a:ext cx="76200" cy="160020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231088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85800"/>
          </a:xfrm>
        </p:spPr>
        <p:txBody>
          <a:bodyPr>
            <a:normAutofit/>
          </a:bodyPr>
          <a:lstStyle/>
          <a:p>
            <a:pPr algn="ctr"/>
            <a:r>
              <a:rPr lang="en-US" sz="3600" dirty="0" smtClean="0">
                <a:solidFill>
                  <a:srgbClr val="7030A0"/>
                </a:solidFill>
                <a:latin typeface="Arial Rounded MT Bold" pitchFamily="34" charset="0"/>
              </a:rPr>
              <a:t>Diagnosis of  </a:t>
            </a:r>
            <a:r>
              <a:rPr lang="en-US" sz="3600" i="1" dirty="0" err="1" smtClean="0">
                <a:solidFill>
                  <a:srgbClr val="7030A0"/>
                </a:solidFill>
                <a:latin typeface="Arial Rounded MT Bold" pitchFamily="34" charset="0"/>
              </a:rPr>
              <a:t>Trypanosoma</a:t>
            </a:r>
            <a:r>
              <a:rPr lang="en-US" sz="3600" i="1" dirty="0" smtClean="0">
                <a:solidFill>
                  <a:srgbClr val="7030A0"/>
                </a:solidFill>
                <a:latin typeface="Arial Rounded MT Bold" pitchFamily="34" charset="0"/>
              </a:rPr>
              <a:t> </a:t>
            </a:r>
            <a:r>
              <a:rPr lang="en-US" sz="3600" i="1" dirty="0" err="1" smtClean="0">
                <a:solidFill>
                  <a:srgbClr val="7030A0"/>
                </a:solidFill>
                <a:latin typeface="Arial Rounded MT Bold" pitchFamily="34" charset="0"/>
              </a:rPr>
              <a:t>evansi</a:t>
            </a:r>
            <a:endParaRPr lang="en-US" sz="3600" i="1" dirty="0">
              <a:solidFill>
                <a:srgbClr val="7030A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990600"/>
            <a:ext cx="6248400" cy="5867400"/>
          </a:xfrm>
        </p:spPr>
        <p:txBody>
          <a:bodyPr>
            <a:noAutofit/>
          </a:bodyPr>
          <a:lstStyle/>
          <a:p>
            <a:pPr lvl="0" algn="just"/>
            <a:endParaRPr lang="en-US" sz="2400" dirty="0" smtClean="0">
              <a:latin typeface="Arial Rounded MT Bold" pitchFamily="34" charset="0"/>
            </a:endParaRPr>
          </a:p>
          <a:p>
            <a:pPr lvl="0" algn="just">
              <a:buFont typeface="Wingdings" pitchFamily="2" charset="2"/>
              <a:buChar char="v"/>
            </a:pPr>
            <a:r>
              <a:rPr lang="en-US" sz="2800" dirty="0" smtClean="0">
                <a:solidFill>
                  <a:srgbClr val="FF0000"/>
                </a:solidFill>
                <a:latin typeface="Arial Black" pitchFamily="34" charset="0"/>
              </a:rPr>
              <a:t>Dry blood smear examination- </a:t>
            </a:r>
            <a:r>
              <a:rPr lang="en-US" sz="2400" dirty="0" smtClean="0">
                <a:latin typeface="Arial Black" pitchFamily="34" charset="0"/>
              </a:rPr>
              <a:t>both thin and thick ( in light infection) smears are prepared and stained with Giemsa or Leishman stain to detect trypanosomes.</a:t>
            </a:r>
          </a:p>
          <a:p>
            <a:pPr lvl="0" algn="just">
              <a:buFont typeface="Wingdings" pitchFamily="2" charset="2"/>
              <a:buChar char="v"/>
            </a:pPr>
            <a:endParaRPr lang="en-US" sz="2400" dirty="0" smtClean="0">
              <a:latin typeface="Arial Black" pitchFamily="34" charset="0"/>
            </a:endParaRPr>
          </a:p>
          <a:p>
            <a:pPr lvl="0" algn="just"/>
            <a:endParaRPr lang="en-US" sz="2400" dirty="0" smtClean="0">
              <a:latin typeface="Arial Black" pitchFamily="34" charset="0"/>
            </a:endParaRPr>
          </a:p>
          <a:p>
            <a:pPr lvl="0" algn="just">
              <a:buFont typeface="Wingdings" pitchFamily="2" charset="2"/>
              <a:buChar char="v"/>
            </a:pPr>
            <a:r>
              <a:rPr lang="en-US" sz="2800" dirty="0" smtClean="0">
                <a:solidFill>
                  <a:srgbClr val="FF0000"/>
                </a:solidFill>
                <a:latin typeface="Arial Black" pitchFamily="34" charset="0"/>
              </a:rPr>
              <a:t>Quantitative buffy coat (QBC) method - </a:t>
            </a:r>
            <a:r>
              <a:rPr lang="en-US" sz="2400" dirty="0" smtClean="0">
                <a:latin typeface="Arial Black" pitchFamily="34" charset="0"/>
              </a:rPr>
              <a:t>Trypanosomes are detected on the surface </a:t>
            </a:r>
            <a:r>
              <a:rPr lang="en-US" sz="2400" dirty="0" smtClean="0">
                <a:solidFill>
                  <a:srgbClr val="7030A0"/>
                </a:solidFill>
                <a:latin typeface="Arial Black" pitchFamily="34" charset="0"/>
              </a:rPr>
              <a:t>of buffy coat or W.B.C. layer.</a:t>
            </a:r>
          </a:p>
          <a:p>
            <a:pPr lvl="0" algn="just">
              <a:buFont typeface="Wingdings" pitchFamily="2" charset="2"/>
              <a:buChar char="v"/>
            </a:pPr>
            <a:endParaRPr lang="en-US" sz="2400" dirty="0" smtClean="0">
              <a:latin typeface="Arial Rounded MT Bold" pitchFamily="34" charset="0"/>
            </a:endParaRPr>
          </a:p>
          <a:p>
            <a:pPr lvl="0" algn="just">
              <a:buFont typeface="Wingdings" pitchFamily="2" charset="2"/>
              <a:buChar char="v"/>
            </a:pPr>
            <a:endParaRPr lang="en-US" sz="2400" dirty="0" smtClean="0">
              <a:latin typeface="Arial Rounded MT Bold" pitchFamily="34" charset="0"/>
            </a:endParaRPr>
          </a:p>
          <a:p>
            <a:pPr lvl="0" algn="just">
              <a:buFont typeface="Wingdings" pitchFamily="2" charset="2"/>
              <a:buChar char="v"/>
            </a:pPr>
            <a:endParaRPr lang="en-US" sz="2400" dirty="0" smtClean="0">
              <a:latin typeface="Arial Rounded MT Bold" pitchFamily="34" charset="0"/>
            </a:endParaRPr>
          </a:p>
          <a:p>
            <a:pPr lvl="0" algn="just"/>
            <a:r>
              <a:rPr lang="en-US" sz="3200" dirty="0" smtClean="0">
                <a:latin typeface="Arial Rounded MT Bold" pitchFamily="34" charset="0"/>
              </a:rPr>
              <a:t>   </a:t>
            </a:r>
            <a:endParaRPr lang="en-US" sz="2400" dirty="0" smtClean="0">
              <a:latin typeface="Arial Rounded MT Bold" pitchFamily="34" charset="0"/>
            </a:endParaRPr>
          </a:p>
        </p:txBody>
      </p:sp>
      <p:pic>
        <p:nvPicPr>
          <p:cNvPr id="1026" name="Picture 2" descr="G:\Trypanosoma\300px-Trypanosoma_sp._PHIL_613_lores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477000" y="2362200"/>
            <a:ext cx="2667000" cy="2590800"/>
          </a:xfrm>
          <a:prstGeom prst="rect">
            <a:avLst/>
          </a:prstGeom>
          <a:noFill/>
        </p:spPr>
      </p:pic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9972576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85800"/>
          </a:xfrm>
        </p:spPr>
        <p:txBody>
          <a:bodyPr>
            <a:normAutofit/>
          </a:bodyPr>
          <a:lstStyle/>
          <a:p>
            <a:pPr algn="ctr"/>
            <a:r>
              <a:rPr lang="en-US" sz="3600" u="sng" dirty="0" smtClean="0">
                <a:solidFill>
                  <a:srgbClr val="FFFF00"/>
                </a:solidFill>
                <a:latin typeface="Arial Rounded MT Bold" pitchFamily="34" charset="0"/>
              </a:rPr>
              <a:t> </a:t>
            </a:r>
            <a:r>
              <a:rPr lang="en-US" sz="3600" dirty="0" smtClean="0">
                <a:solidFill>
                  <a:srgbClr val="7030A0"/>
                </a:solidFill>
                <a:latin typeface="Arial Rounded MT Bold" pitchFamily="34" charset="0"/>
              </a:rPr>
              <a:t>Diagnosis of </a:t>
            </a:r>
            <a:r>
              <a:rPr lang="en-US" sz="3600" i="1" dirty="0" err="1" smtClean="0">
                <a:solidFill>
                  <a:srgbClr val="7030A0"/>
                </a:solidFill>
                <a:latin typeface="Arial Rounded MT Bold" pitchFamily="34" charset="0"/>
              </a:rPr>
              <a:t>Trypanosoma</a:t>
            </a:r>
            <a:r>
              <a:rPr lang="en-US" sz="3600" i="1" dirty="0" smtClean="0">
                <a:solidFill>
                  <a:srgbClr val="7030A0"/>
                </a:solidFill>
                <a:latin typeface="Arial Rounded MT Bold" pitchFamily="34" charset="0"/>
              </a:rPr>
              <a:t> </a:t>
            </a:r>
            <a:r>
              <a:rPr lang="en-US" sz="3600" i="1" dirty="0" err="1" smtClean="0">
                <a:solidFill>
                  <a:srgbClr val="7030A0"/>
                </a:solidFill>
                <a:latin typeface="Arial Rounded MT Bold" pitchFamily="34" charset="0"/>
              </a:rPr>
              <a:t>evansi</a:t>
            </a:r>
            <a:endParaRPr lang="en-US" sz="3600" i="1" dirty="0">
              <a:solidFill>
                <a:srgbClr val="7030A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685800"/>
            <a:ext cx="9144000" cy="6172200"/>
          </a:xfrm>
        </p:spPr>
        <p:txBody>
          <a:bodyPr>
            <a:noAutofit/>
          </a:bodyPr>
          <a:lstStyle/>
          <a:p>
            <a:pPr lvl="0" algn="just"/>
            <a:endParaRPr lang="en-US" sz="2800" b="1" dirty="0" smtClean="0">
              <a:latin typeface="Arial Black" pitchFamily="34" charset="0"/>
            </a:endParaRPr>
          </a:p>
          <a:p>
            <a:pPr lvl="0" algn="just"/>
            <a:r>
              <a:rPr lang="en-US" sz="2800" b="1" dirty="0" smtClean="0">
                <a:latin typeface="Arial Black" pitchFamily="34" charset="0"/>
              </a:rPr>
              <a:t>Animal inoculation method-</a:t>
            </a: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r>
              <a:rPr lang="en-US" sz="2400" dirty="0" smtClean="0">
                <a:solidFill>
                  <a:srgbClr val="0070C0"/>
                </a:solidFill>
                <a:latin typeface="Arial Black" pitchFamily="34" charset="0"/>
              </a:rPr>
              <a:t>0.5 </a:t>
            </a:r>
            <a:r>
              <a:rPr lang="en-US" sz="2400" dirty="0">
                <a:solidFill>
                  <a:srgbClr val="0070C0"/>
                </a:solidFill>
                <a:latin typeface="Arial Black" pitchFamily="34" charset="0"/>
              </a:rPr>
              <a:t>ml </a:t>
            </a:r>
            <a:r>
              <a:rPr lang="en-US" sz="2400" dirty="0" smtClean="0">
                <a:solidFill>
                  <a:srgbClr val="0070C0"/>
                </a:solidFill>
                <a:latin typeface="Arial Black" pitchFamily="34" charset="0"/>
              </a:rPr>
              <a:t>suspected blood inoculated intraperitoneally  in laboratory animals like albino mice to diagnosis of latent or sub-clinical infection  of trypanosomes.</a:t>
            </a:r>
          </a:p>
          <a:p>
            <a:pPr lvl="0" algn="just"/>
            <a:r>
              <a:rPr lang="en-US" sz="2400" dirty="0" smtClean="0">
                <a:solidFill>
                  <a:srgbClr val="0070C0"/>
                </a:solidFill>
                <a:latin typeface="Arial Black" pitchFamily="34" charset="0"/>
              </a:rPr>
              <a:t> </a:t>
            </a:r>
          </a:p>
          <a:p>
            <a:pPr marL="342900" indent="-342900" algn="just">
              <a:buFont typeface="Courier New" panose="02070309020205020404" pitchFamily="49" charset="0"/>
              <a:buChar char="o"/>
            </a:pP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 </a:t>
            </a:r>
            <a:r>
              <a:rPr lang="en-US" sz="2400" dirty="0" smtClean="0">
                <a:solidFill>
                  <a:srgbClr val="00B0F0"/>
                </a:solidFill>
                <a:latin typeface="Arial Black" pitchFamily="34" charset="0"/>
              </a:rPr>
              <a:t>In positive case, the trypanosomes will be found of  2-3 days  post-inoculation in the blood  of albino mice. </a:t>
            </a:r>
          </a:p>
          <a:p>
            <a:pPr lvl="0" algn="just"/>
            <a:r>
              <a:rPr lang="en-US" sz="3200" dirty="0" smtClean="0">
                <a:solidFill>
                  <a:srgbClr val="FFFF00"/>
                </a:solidFill>
                <a:latin typeface="Arial Black" pitchFamily="34" charset="0"/>
              </a:rPr>
              <a:t>   </a:t>
            </a:r>
            <a:endParaRPr lang="en-US" sz="2400" dirty="0" smtClean="0">
              <a:solidFill>
                <a:srgbClr val="FFFF00"/>
              </a:solidFill>
              <a:latin typeface="Arial Black" pitchFamily="34" charset="0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1488" y="4763762"/>
            <a:ext cx="2908112" cy="2094238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786622" y="5307680"/>
            <a:ext cx="2395936" cy="71939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82558" y="4272226"/>
            <a:ext cx="2819400" cy="2381250"/>
          </a:xfrm>
          <a:prstGeom prst="rect">
            <a:avLst/>
          </a:prstGeom>
        </p:spPr>
      </p:pic>
      <p:sp>
        <p:nvSpPr>
          <p:cNvPr id="8" name="Rectangle 4"/>
          <p:cNvSpPr>
            <a:spLocks noChangeArrowheads="1"/>
          </p:cNvSpPr>
          <p:nvPr/>
        </p:nvSpPr>
        <p:spPr bwMode="auto">
          <a:xfrm>
            <a:off x="4089400" y="6653476"/>
            <a:ext cx="2057400" cy="204524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21241465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85800"/>
          </a:xfrm>
        </p:spPr>
        <p:txBody>
          <a:bodyPr>
            <a:normAutofit/>
          </a:bodyPr>
          <a:lstStyle/>
          <a:p>
            <a:pPr algn="ctr"/>
            <a:r>
              <a:rPr lang="en-US" sz="3600" dirty="0" smtClean="0">
                <a:solidFill>
                  <a:srgbClr val="7030A0"/>
                </a:solidFill>
                <a:latin typeface="Arial Rounded MT Bold" pitchFamily="34" charset="0"/>
              </a:rPr>
              <a:t>Diagnosis of  </a:t>
            </a:r>
            <a:r>
              <a:rPr lang="en-US" sz="3600" i="1" dirty="0" err="1" smtClean="0">
                <a:solidFill>
                  <a:srgbClr val="7030A0"/>
                </a:solidFill>
                <a:latin typeface="Arial Rounded MT Bold" pitchFamily="34" charset="0"/>
              </a:rPr>
              <a:t>Trypanosoma</a:t>
            </a:r>
            <a:r>
              <a:rPr lang="en-US" sz="3600" i="1" dirty="0" smtClean="0">
                <a:solidFill>
                  <a:srgbClr val="7030A0"/>
                </a:solidFill>
                <a:latin typeface="Arial Rounded MT Bold" pitchFamily="34" charset="0"/>
              </a:rPr>
              <a:t> </a:t>
            </a:r>
            <a:r>
              <a:rPr lang="en-US" sz="3600" i="1" dirty="0" err="1" smtClean="0">
                <a:solidFill>
                  <a:srgbClr val="7030A0"/>
                </a:solidFill>
                <a:latin typeface="Arial Rounded MT Bold" pitchFamily="34" charset="0"/>
              </a:rPr>
              <a:t>evansi</a:t>
            </a:r>
            <a:endParaRPr lang="en-US" sz="3600" i="1" dirty="0">
              <a:solidFill>
                <a:srgbClr val="7030A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762000"/>
            <a:ext cx="9144000" cy="6096000"/>
          </a:xfrm>
        </p:spPr>
        <p:txBody>
          <a:bodyPr>
            <a:noAutofit/>
          </a:bodyPr>
          <a:lstStyle/>
          <a:p>
            <a:pPr lvl="0" algn="just"/>
            <a:r>
              <a:rPr lang="en-US" sz="3200" dirty="0" smtClean="0">
                <a:latin typeface="Arial Black" pitchFamily="34" charset="0"/>
              </a:rPr>
              <a:t>Chemical test-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dirty="0" err="1" smtClean="0">
                <a:solidFill>
                  <a:srgbClr val="00B0F0"/>
                </a:solidFill>
                <a:latin typeface="Arial Black" pitchFamily="34" charset="0"/>
              </a:rPr>
              <a:t>Stilbamidine</a:t>
            </a:r>
            <a:r>
              <a:rPr lang="en-US" sz="2400" dirty="0" smtClean="0">
                <a:solidFill>
                  <a:srgbClr val="00B0F0"/>
                </a:solidFill>
                <a:latin typeface="Arial Black" pitchFamily="34" charset="0"/>
              </a:rPr>
              <a:t> test-  </a:t>
            </a:r>
            <a:r>
              <a:rPr lang="en-US" sz="2400" dirty="0" smtClean="0">
                <a:latin typeface="Arial Black" pitchFamily="34" charset="0"/>
              </a:rPr>
              <a:t>in this method, 0.3% solution of </a:t>
            </a:r>
            <a:r>
              <a:rPr lang="en-US" sz="2400" dirty="0" err="1" smtClean="0">
                <a:latin typeface="Arial Black" pitchFamily="34" charset="0"/>
              </a:rPr>
              <a:t>stilbamidine</a:t>
            </a:r>
            <a:r>
              <a:rPr lang="en-US" sz="2400" dirty="0" smtClean="0">
                <a:latin typeface="Arial Black" pitchFamily="34" charset="0"/>
              </a:rPr>
              <a:t> </a:t>
            </a:r>
            <a:r>
              <a:rPr lang="en-US" sz="2400" dirty="0" err="1" smtClean="0">
                <a:latin typeface="Arial Black" pitchFamily="34" charset="0"/>
              </a:rPr>
              <a:t>isothionate</a:t>
            </a:r>
            <a:r>
              <a:rPr lang="en-US" sz="2400" dirty="0" smtClean="0">
                <a:latin typeface="Arial Black" pitchFamily="34" charset="0"/>
              </a:rPr>
              <a:t> chemical is  mixed with one  drop of serum of suspected animal. In positive cases,  an opalescence of precipitate  will be  appeared in 1-2 minutes. It is used for </a:t>
            </a:r>
            <a:r>
              <a:rPr lang="en-US" sz="2400" u="sng" dirty="0" smtClean="0">
                <a:latin typeface="Arial Black" pitchFamily="34" charset="0"/>
              </a:rPr>
              <a:t>bovine</a:t>
            </a:r>
            <a:r>
              <a:rPr lang="en-US" sz="2400" dirty="0" smtClean="0">
                <a:latin typeface="Arial Black" pitchFamily="34" charset="0"/>
              </a:rPr>
              <a:t> only. </a:t>
            </a: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endParaRPr lang="en-US" sz="2400" dirty="0" smtClean="0">
              <a:latin typeface="Arial Black" pitchFamily="34" charset="0"/>
            </a:endParaRPr>
          </a:p>
          <a:p>
            <a:pPr marL="342900" lvl="0" indent="-342900" algn="just">
              <a:buFont typeface="Courier New" panose="02070309020205020404" pitchFamily="49" charset="0"/>
              <a:buChar char="o"/>
            </a:pPr>
            <a:r>
              <a:rPr lang="en-US" sz="2400" dirty="0" smtClean="0">
                <a:solidFill>
                  <a:srgbClr val="00B050"/>
                </a:solidFill>
                <a:latin typeface="Arial Black" pitchFamily="34" charset="0"/>
              </a:rPr>
              <a:t>Mercuric chloride test- </a:t>
            </a:r>
            <a:r>
              <a:rPr lang="en-US" sz="2400" dirty="0" smtClean="0">
                <a:solidFill>
                  <a:srgbClr val="0070C0"/>
                </a:solidFill>
                <a:latin typeface="Arial Black" pitchFamily="34" charset="0"/>
              </a:rPr>
              <a:t>One drop serum of suspected animal is mixed with 1 ml of mercuric chloride  (1:30000) solution. In positive infection, a white precipitated will be appeared  in a few seconds. It is reliable for </a:t>
            </a:r>
            <a:r>
              <a:rPr lang="en-US" sz="2400" u="sng" dirty="0" smtClean="0">
                <a:solidFill>
                  <a:srgbClr val="0070C0"/>
                </a:solidFill>
                <a:latin typeface="Arial Black" pitchFamily="34" charset="0"/>
              </a:rPr>
              <a:t>camel</a:t>
            </a:r>
            <a:r>
              <a:rPr lang="en-US" sz="2400" dirty="0" smtClean="0">
                <a:solidFill>
                  <a:srgbClr val="0070C0"/>
                </a:solidFill>
                <a:latin typeface="Arial Black" pitchFamily="34" charset="0"/>
              </a:rPr>
              <a:t> only.</a:t>
            </a:r>
          </a:p>
        </p:txBody>
      </p:sp>
    </p:spTree>
    <p:extLst>
      <p:ext uri="{BB962C8B-B14F-4D97-AF65-F5344CB8AC3E}">
        <p14:creationId xmlns:p14="http://schemas.microsoft.com/office/powerpoint/2010/main" val="2146426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85800"/>
          </a:xfrm>
        </p:spPr>
        <p:txBody>
          <a:bodyPr>
            <a:normAutofit/>
          </a:bodyPr>
          <a:lstStyle/>
          <a:p>
            <a:pPr algn="ctr"/>
            <a:r>
              <a:rPr lang="en-US" sz="3600" dirty="0" smtClean="0">
                <a:solidFill>
                  <a:srgbClr val="7030A0"/>
                </a:solidFill>
                <a:latin typeface="Arial Rounded MT Bold" pitchFamily="34" charset="0"/>
              </a:rPr>
              <a:t>Diagnosis of  </a:t>
            </a:r>
            <a:r>
              <a:rPr lang="en-US" sz="3600" i="1" dirty="0" err="1" smtClean="0">
                <a:solidFill>
                  <a:srgbClr val="7030A0"/>
                </a:solidFill>
                <a:latin typeface="Arial Rounded MT Bold" pitchFamily="34" charset="0"/>
              </a:rPr>
              <a:t>Trypanosoma</a:t>
            </a:r>
            <a:r>
              <a:rPr lang="en-US" sz="3600" i="1" dirty="0" smtClean="0">
                <a:solidFill>
                  <a:srgbClr val="7030A0"/>
                </a:solidFill>
                <a:latin typeface="Arial Rounded MT Bold" pitchFamily="34" charset="0"/>
              </a:rPr>
              <a:t> </a:t>
            </a:r>
            <a:r>
              <a:rPr lang="en-US" sz="3600" i="1" dirty="0" err="1" smtClean="0">
                <a:solidFill>
                  <a:srgbClr val="7030A0"/>
                </a:solidFill>
                <a:latin typeface="Arial Rounded MT Bold" pitchFamily="34" charset="0"/>
              </a:rPr>
              <a:t>evansi</a:t>
            </a:r>
            <a:endParaRPr lang="en-US" sz="3600" i="1" dirty="0">
              <a:solidFill>
                <a:srgbClr val="7030A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914400"/>
            <a:ext cx="9144000" cy="5943600"/>
          </a:xfrm>
        </p:spPr>
        <p:txBody>
          <a:bodyPr>
            <a:noAutofit/>
          </a:bodyPr>
          <a:lstStyle/>
          <a:p>
            <a:pPr lvl="0" algn="just"/>
            <a:endParaRPr lang="en-US" sz="2400" dirty="0" smtClean="0">
              <a:latin typeface="Arial Rounded MT Bold" pitchFamily="34" charset="0"/>
            </a:endParaRPr>
          </a:p>
          <a:p>
            <a:pPr lvl="0" algn="just">
              <a:lnSpc>
                <a:spcPct val="150000"/>
              </a:lnSpc>
              <a:buFont typeface="Wingdings" pitchFamily="2" charset="2"/>
              <a:buChar char="v"/>
            </a:pPr>
            <a:r>
              <a:rPr lang="en-US" sz="2800" dirty="0" smtClean="0">
                <a:solidFill>
                  <a:srgbClr val="FF0000"/>
                </a:solidFill>
                <a:latin typeface="Arial Black" pitchFamily="34" charset="0"/>
              </a:rPr>
              <a:t>Serological tests - </a:t>
            </a:r>
            <a:r>
              <a:rPr lang="en-US" sz="2800" dirty="0" smtClean="0">
                <a:latin typeface="Arial Black" pitchFamily="34" charset="0"/>
              </a:rPr>
              <a:t>Complement fixation test, Card agglutination test, ELISA, Fluorescent antibody test etc. are  used for the detection of trypanosomes.</a:t>
            </a:r>
          </a:p>
          <a:p>
            <a:pPr lvl="0" algn="just">
              <a:buFont typeface="Wingdings" pitchFamily="2" charset="2"/>
              <a:buChar char="v"/>
            </a:pPr>
            <a:endParaRPr lang="en-US" sz="2400" dirty="0" smtClean="0">
              <a:solidFill>
                <a:srgbClr val="FFC000"/>
              </a:solidFill>
              <a:latin typeface="Arial Rounded MT Bold" pitchFamily="34" charset="0"/>
            </a:endParaRPr>
          </a:p>
          <a:p>
            <a:pPr lvl="0" algn="just">
              <a:buFont typeface="Wingdings" pitchFamily="2" charset="2"/>
              <a:buChar char="v"/>
            </a:pPr>
            <a:r>
              <a:rPr lang="en-US" sz="2800" dirty="0" smtClean="0">
                <a:solidFill>
                  <a:srgbClr val="00B0F0"/>
                </a:solidFill>
                <a:latin typeface="Arial Black" pitchFamily="34" charset="0"/>
              </a:rPr>
              <a:t>Molecular test-   </a:t>
            </a:r>
            <a:r>
              <a:rPr lang="en-US" sz="2800" dirty="0" smtClean="0">
                <a:latin typeface="Arial Black" pitchFamily="34" charset="0"/>
              </a:rPr>
              <a:t>Polymerase chain reaction </a:t>
            </a:r>
            <a:r>
              <a:rPr lang="en-US" sz="2800" dirty="0" smtClean="0">
                <a:solidFill>
                  <a:srgbClr val="002060"/>
                </a:solidFill>
                <a:latin typeface="Arial Black" pitchFamily="34" charset="0"/>
              </a:rPr>
              <a:t>(PCR) </a:t>
            </a:r>
            <a:r>
              <a:rPr lang="en-US" sz="2800" dirty="0" smtClean="0">
                <a:latin typeface="Arial Black" pitchFamily="34" charset="0"/>
              </a:rPr>
              <a:t>is now -a -days more reliable and sensitive test.</a:t>
            </a:r>
          </a:p>
        </p:txBody>
      </p:sp>
    </p:spTree>
    <p:extLst>
      <p:ext uri="{BB962C8B-B14F-4D97-AF65-F5344CB8AC3E}">
        <p14:creationId xmlns:p14="http://schemas.microsoft.com/office/powerpoint/2010/main" val="37139899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85800"/>
          </a:xfrm>
        </p:spPr>
        <p:txBody>
          <a:bodyPr>
            <a:normAutofit/>
          </a:bodyPr>
          <a:lstStyle/>
          <a:p>
            <a:pPr algn="ctr"/>
            <a:r>
              <a:rPr lang="en-US" sz="3600" dirty="0" smtClean="0">
                <a:solidFill>
                  <a:srgbClr val="7030A0"/>
                </a:solidFill>
                <a:latin typeface="Arial Black" pitchFamily="34" charset="0"/>
              </a:rPr>
              <a:t>Treatment of  </a:t>
            </a:r>
            <a:r>
              <a:rPr lang="en-US" sz="3600" i="1" dirty="0" err="1" smtClean="0">
                <a:solidFill>
                  <a:srgbClr val="7030A0"/>
                </a:solidFill>
                <a:latin typeface="Arial Black" pitchFamily="34" charset="0"/>
              </a:rPr>
              <a:t>Trypanosoma</a:t>
            </a:r>
            <a:r>
              <a:rPr lang="en-US" sz="3600" i="1" dirty="0" smtClean="0">
                <a:solidFill>
                  <a:srgbClr val="7030A0"/>
                </a:solidFill>
                <a:latin typeface="Arial Black" pitchFamily="34" charset="0"/>
              </a:rPr>
              <a:t> </a:t>
            </a:r>
            <a:r>
              <a:rPr lang="en-US" sz="3600" i="1" dirty="0" err="1" smtClean="0">
                <a:solidFill>
                  <a:srgbClr val="7030A0"/>
                </a:solidFill>
                <a:latin typeface="Arial Black" pitchFamily="34" charset="0"/>
              </a:rPr>
              <a:t>evansi</a:t>
            </a:r>
            <a:endParaRPr lang="en-US" sz="3600" i="1" dirty="0">
              <a:solidFill>
                <a:srgbClr val="7030A0"/>
              </a:solidFill>
              <a:latin typeface="Arial Black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066800"/>
            <a:ext cx="6324600" cy="5791200"/>
          </a:xfrm>
        </p:spPr>
        <p:txBody>
          <a:bodyPr>
            <a:noAutofit/>
          </a:bodyPr>
          <a:lstStyle/>
          <a:p>
            <a:pPr marL="457200" indent="-457200" algn="just">
              <a:buFont typeface="Courier New" panose="02070309020205020404" pitchFamily="49" charset="0"/>
              <a:buChar char="o"/>
            </a:pPr>
            <a:r>
              <a:rPr lang="en-US" sz="2800" dirty="0" smtClean="0">
                <a:latin typeface="Arial Black" pitchFamily="34" charset="0"/>
              </a:rPr>
              <a:t>Combination of </a:t>
            </a:r>
            <a:r>
              <a:rPr lang="en-US" sz="2800" dirty="0" err="1" smtClean="0">
                <a:solidFill>
                  <a:srgbClr val="FF0000"/>
                </a:solidFill>
                <a:latin typeface="Arial Black" pitchFamily="34" charset="0"/>
              </a:rPr>
              <a:t>Quinapyramine</a:t>
            </a:r>
            <a:r>
              <a:rPr lang="en-US" sz="2800" dirty="0" smtClean="0">
                <a:solidFill>
                  <a:srgbClr val="FF0000"/>
                </a:solidFill>
                <a:latin typeface="Arial Black" pitchFamily="34" charset="0"/>
              </a:rPr>
              <a:t> chloride </a:t>
            </a:r>
            <a:r>
              <a:rPr lang="en-US" sz="2800" dirty="0" smtClean="0">
                <a:latin typeface="Arial Black" pitchFamily="34" charset="0"/>
              </a:rPr>
              <a:t>–</a:t>
            </a:r>
          </a:p>
          <a:p>
            <a:pPr marL="514350" indent="-514350" algn="just">
              <a:buFont typeface="Courier New" panose="02070309020205020404" pitchFamily="49" charset="0"/>
              <a:buChar char="o"/>
            </a:pPr>
            <a:r>
              <a:rPr lang="en-US" sz="2800" dirty="0" smtClean="0">
                <a:latin typeface="Arial Black" pitchFamily="34" charset="0"/>
              </a:rPr>
              <a:t>       1.0 g </a:t>
            </a:r>
            <a:r>
              <a:rPr lang="en-US" sz="2800" dirty="0" smtClean="0">
                <a:solidFill>
                  <a:srgbClr val="0070C0"/>
                </a:solidFill>
                <a:latin typeface="Arial Black" pitchFamily="34" charset="0"/>
              </a:rPr>
              <a:t>(</a:t>
            </a:r>
            <a:r>
              <a:rPr lang="en-US" sz="2800" b="1" dirty="0" smtClean="0">
                <a:solidFill>
                  <a:srgbClr val="0070C0"/>
                </a:solidFill>
                <a:latin typeface="Arial Black" pitchFamily="34" charset="0"/>
              </a:rPr>
              <a:t>Prophylactic</a:t>
            </a:r>
            <a:r>
              <a:rPr lang="en-US" sz="2800" dirty="0" smtClean="0">
                <a:solidFill>
                  <a:srgbClr val="0070C0"/>
                </a:solidFill>
                <a:latin typeface="Arial Black" pitchFamily="34" charset="0"/>
              </a:rPr>
              <a:t>) </a:t>
            </a:r>
            <a:r>
              <a:rPr lang="en-US" sz="2800" dirty="0" smtClean="0">
                <a:latin typeface="Arial Black" pitchFamily="34" charset="0"/>
              </a:rPr>
              <a:t>+ </a:t>
            </a:r>
            <a:r>
              <a:rPr lang="en-US" sz="2800" dirty="0" smtClean="0">
                <a:solidFill>
                  <a:srgbClr val="FF0000"/>
                </a:solidFill>
                <a:latin typeface="Arial Black" pitchFamily="34" charset="0"/>
              </a:rPr>
              <a:t>Q. Sulphate –</a:t>
            </a:r>
            <a:r>
              <a:rPr lang="en-US" sz="2800" dirty="0" smtClean="0">
                <a:latin typeface="Arial Black" pitchFamily="34" charset="0"/>
              </a:rPr>
              <a:t> 1.5 g 	</a:t>
            </a:r>
            <a:r>
              <a:rPr lang="en-US" sz="2800" dirty="0" smtClean="0">
                <a:solidFill>
                  <a:srgbClr val="0070C0"/>
                </a:solidFill>
                <a:latin typeface="Arial Black" pitchFamily="34" charset="0"/>
              </a:rPr>
              <a:t>(</a:t>
            </a:r>
            <a:r>
              <a:rPr lang="en-US" sz="2800" b="1" dirty="0" smtClean="0">
                <a:solidFill>
                  <a:srgbClr val="0070C0"/>
                </a:solidFill>
                <a:latin typeface="Arial Black" pitchFamily="34" charset="0"/>
              </a:rPr>
              <a:t>Curative</a:t>
            </a:r>
            <a:r>
              <a:rPr lang="en-US" sz="2800" dirty="0" smtClean="0">
                <a:solidFill>
                  <a:srgbClr val="0070C0"/>
                </a:solidFill>
                <a:latin typeface="Arial Black" pitchFamily="34" charset="0"/>
              </a:rPr>
              <a:t>) </a:t>
            </a:r>
            <a:r>
              <a:rPr lang="en-US" sz="2800" dirty="0" smtClean="0">
                <a:latin typeface="Arial Black" pitchFamily="34" charset="0"/>
              </a:rPr>
              <a:t>@ 0.025 ml/kg. b. wt.  Through S/C is drug of choice.  A single injection 	gives protection up to 70 days. </a:t>
            </a:r>
          </a:p>
          <a:p>
            <a:pPr marL="514350" indent="-514350" algn="just">
              <a:buFont typeface="Courier New" panose="02070309020205020404" pitchFamily="49" charset="0"/>
              <a:buChar char="o"/>
            </a:pPr>
            <a:endParaRPr lang="en-US" sz="2800" dirty="0" smtClean="0">
              <a:latin typeface="Arial Black" pitchFamily="34" charset="0"/>
            </a:endParaRPr>
          </a:p>
          <a:p>
            <a:pPr marL="514350" indent="-514350" algn="just">
              <a:buFont typeface="Courier New" panose="02070309020205020404" pitchFamily="49" charset="0"/>
              <a:buChar char="o"/>
            </a:pPr>
            <a:r>
              <a:rPr lang="en-US" sz="2800" dirty="0" err="1" smtClean="0">
                <a:solidFill>
                  <a:srgbClr val="FF0000"/>
                </a:solidFill>
                <a:latin typeface="Arial Black" pitchFamily="34" charset="0"/>
              </a:rPr>
              <a:t>Diminazene</a:t>
            </a:r>
            <a:r>
              <a:rPr lang="en-US" sz="2800" dirty="0" smtClean="0">
                <a:solidFill>
                  <a:srgbClr val="FF0000"/>
                </a:solidFill>
                <a:latin typeface="Arial Black" pitchFamily="34" charset="0"/>
              </a:rPr>
              <a:t> </a:t>
            </a:r>
            <a:r>
              <a:rPr lang="en-US" sz="2800" dirty="0" err="1" smtClean="0">
                <a:solidFill>
                  <a:srgbClr val="FF0000"/>
                </a:solidFill>
                <a:latin typeface="Arial Black" pitchFamily="34" charset="0"/>
              </a:rPr>
              <a:t>aceturate</a:t>
            </a:r>
            <a:r>
              <a:rPr lang="en-US" sz="2800" dirty="0" smtClean="0">
                <a:solidFill>
                  <a:srgbClr val="FF0000"/>
                </a:solidFill>
                <a:latin typeface="Arial Black" pitchFamily="34" charset="0"/>
              </a:rPr>
              <a:t> – </a:t>
            </a:r>
            <a:r>
              <a:rPr lang="en-US" sz="2800" dirty="0" smtClean="0">
                <a:latin typeface="Arial Black" pitchFamily="34" charset="0"/>
              </a:rPr>
              <a:t>it is used as curative @ 3.5 mg/kg body weight S/C or I/M or I/V.</a:t>
            </a:r>
          </a:p>
          <a:p>
            <a:pPr marL="457200" indent="-457200" algn="just">
              <a:buFont typeface="+mj-lt"/>
              <a:buAutoNum type="arabicPeriod"/>
            </a:pPr>
            <a:endParaRPr lang="en-US" sz="2400" dirty="0" smtClean="0">
              <a:latin typeface="Arial Rounded MT Bold" pitchFamily="34" charset="0"/>
            </a:endParaRPr>
          </a:p>
          <a:p>
            <a:pPr marL="457200" indent="-457200" algn="just">
              <a:buFont typeface="+mj-lt"/>
              <a:buAutoNum type="arabicPeriod"/>
            </a:pPr>
            <a:endParaRPr lang="en-US" sz="2400" dirty="0" smtClean="0">
              <a:latin typeface="Arial Rounded MT Bold" pitchFamily="34" charset="0"/>
            </a:endParaRPr>
          </a:p>
          <a:p>
            <a:pPr lvl="0" algn="just"/>
            <a:endParaRPr lang="en-US" sz="2400" dirty="0" smtClean="0">
              <a:latin typeface="Arial Rounded MT Bold" pitchFamily="34" charset="0"/>
            </a:endParaRPr>
          </a:p>
        </p:txBody>
      </p:sp>
      <p:pic>
        <p:nvPicPr>
          <p:cNvPr id="4" name="Picture 3" descr="F:\triquin.jpg"/>
          <p:cNvPicPr/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477000" y="1066800"/>
            <a:ext cx="2438400" cy="2362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4" descr="F:\download (4).jpg"/>
          <p:cNvPicPr/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6477000" y="3810000"/>
            <a:ext cx="2438400" cy="2743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31569594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85800"/>
          </a:xfrm>
        </p:spPr>
        <p:txBody>
          <a:bodyPr>
            <a:normAutofit/>
          </a:bodyPr>
          <a:lstStyle/>
          <a:p>
            <a:pPr algn="ctr"/>
            <a:r>
              <a:rPr lang="en-US" sz="3600" dirty="0" smtClean="0">
                <a:solidFill>
                  <a:srgbClr val="7030A0"/>
                </a:solidFill>
                <a:latin typeface="Arial Black" pitchFamily="34" charset="0"/>
              </a:rPr>
              <a:t>Treatment of  </a:t>
            </a:r>
            <a:r>
              <a:rPr lang="en-US" sz="3600" i="1" dirty="0" err="1" smtClean="0">
                <a:solidFill>
                  <a:srgbClr val="7030A0"/>
                </a:solidFill>
                <a:latin typeface="Arial Black" pitchFamily="34" charset="0"/>
              </a:rPr>
              <a:t>Trypanosoma</a:t>
            </a:r>
            <a:r>
              <a:rPr lang="en-US" sz="3600" i="1" dirty="0" smtClean="0">
                <a:solidFill>
                  <a:srgbClr val="7030A0"/>
                </a:solidFill>
                <a:latin typeface="Arial Black" pitchFamily="34" charset="0"/>
              </a:rPr>
              <a:t> </a:t>
            </a:r>
            <a:r>
              <a:rPr lang="en-US" sz="3600" i="1" dirty="0" err="1" smtClean="0">
                <a:solidFill>
                  <a:srgbClr val="7030A0"/>
                </a:solidFill>
                <a:latin typeface="Arial Black" pitchFamily="34" charset="0"/>
              </a:rPr>
              <a:t>evansi</a:t>
            </a:r>
            <a:endParaRPr lang="en-US" sz="3600" i="1" dirty="0">
              <a:solidFill>
                <a:srgbClr val="7030A0"/>
              </a:solidFill>
              <a:latin typeface="Arial Black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066800"/>
            <a:ext cx="9144000" cy="5791200"/>
          </a:xfrm>
        </p:spPr>
        <p:txBody>
          <a:bodyPr>
            <a:noAutofit/>
          </a:bodyPr>
          <a:lstStyle/>
          <a:p>
            <a:pPr algn="just"/>
            <a:endParaRPr lang="en-US" sz="2400" dirty="0" smtClean="0">
              <a:latin typeface="Arial Rounded MT Bold" pitchFamily="34" charset="0"/>
            </a:endParaRPr>
          </a:p>
          <a:p>
            <a:pPr algn="just"/>
            <a:r>
              <a:rPr lang="en-US" sz="2800" dirty="0" smtClean="0">
                <a:latin typeface="Arial Black" pitchFamily="34" charset="0"/>
              </a:rPr>
              <a:t>3. </a:t>
            </a:r>
            <a:r>
              <a:rPr lang="en-US" sz="2800" dirty="0" err="1" smtClean="0">
                <a:solidFill>
                  <a:srgbClr val="FF0000"/>
                </a:solidFill>
                <a:latin typeface="Arial Black" pitchFamily="34" charset="0"/>
              </a:rPr>
              <a:t>Isometamidium</a:t>
            </a:r>
            <a:r>
              <a:rPr lang="en-US" sz="2800" dirty="0" smtClean="0">
                <a:solidFill>
                  <a:srgbClr val="FF0000"/>
                </a:solidFill>
                <a:latin typeface="Arial Black" pitchFamily="34" charset="0"/>
              </a:rPr>
              <a:t> chloride – </a:t>
            </a:r>
            <a:r>
              <a:rPr lang="en-US" sz="2800" dirty="0" smtClean="0">
                <a:latin typeface="Arial Black" pitchFamily="34" charset="0"/>
              </a:rPr>
              <a:t>0.5 (curative) -    1 mg/kg (prophylactic) body weight deep I/m.</a:t>
            </a:r>
          </a:p>
          <a:p>
            <a:pPr algn="just"/>
            <a:endParaRPr lang="en-US" sz="2800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Ø"/>
            </a:pPr>
            <a:r>
              <a:rPr lang="en-US" sz="2800" dirty="0" err="1" smtClean="0">
                <a:solidFill>
                  <a:srgbClr val="FF0000"/>
                </a:solidFill>
                <a:latin typeface="Arial Black" pitchFamily="34" charset="0"/>
              </a:rPr>
              <a:t>Quinapyramine</a:t>
            </a:r>
            <a:r>
              <a:rPr lang="en-US" sz="2800" dirty="0" smtClean="0">
                <a:solidFill>
                  <a:srgbClr val="FF0000"/>
                </a:solidFill>
                <a:latin typeface="Arial Black" pitchFamily="34" charset="0"/>
              </a:rPr>
              <a:t> chloride and </a:t>
            </a:r>
            <a:r>
              <a:rPr lang="en-US" sz="2800" dirty="0" err="1" smtClean="0">
                <a:latin typeface="Arial Black" pitchFamily="34" charset="0"/>
              </a:rPr>
              <a:t>Isometamidium</a:t>
            </a:r>
            <a:r>
              <a:rPr lang="en-US" sz="2800" dirty="0" smtClean="0">
                <a:latin typeface="Arial Black" pitchFamily="34" charset="0"/>
              </a:rPr>
              <a:t> chloride  work as </a:t>
            </a:r>
            <a:r>
              <a:rPr lang="en-US" sz="2800" dirty="0" smtClean="0">
                <a:solidFill>
                  <a:srgbClr val="0070C0"/>
                </a:solidFill>
                <a:latin typeface="Arial Black" pitchFamily="34" charset="0"/>
              </a:rPr>
              <a:t>chemoprophylaxis.</a:t>
            </a:r>
          </a:p>
          <a:p>
            <a:pPr algn="just"/>
            <a:endParaRPr lang="en-US" sz="2800" dirty="0" smtClean="0">
              <a:latin typeface="Arial Black" pitchFamily="34" charset="0"/>
            </a:endParaRPr>
          </a:p>
          <a:p>
            <a:pPr algn="just"/>
            <a:r>
              <a:rPr lang="en-US" sz="2800" dirty="0" smtClean="0">
                <a:solidFill>
                  <a:srgbClr val="002060"/>
                </a:solidFill>
                <a:latin typeface="Arial Black" pitchFamily="34" charset="0"/>
              </a:rPr>
              <a:t>Supportive therapy - </a:t>
            </a:r>
          </a:p>
          <a:p>
            <a:pPr lvl="0" algn="just"/>
            <a:r>
              <a:rPr lang="en-US" sz="2800" dirty="0" smtClean="0">
                <a:latin typeface="Arial Black" pitchFamily="34" charset="0"/>
              </a:rPr>
              <a:t>                 Administration of </a:t>
            </a:r>
            <a:r>
              <a:rPr lang="en-US" sz="2800" dirty="0" smtClean="0">
                <a:solidFill>
                  <a:srgbClr val="0070C0"/>
                </a:solidFill>
                <a:latin typeface="Arial Black" pitchFamily="34" charset="0"/>
              </a:rPr>
              <a:t>25% dextrose solution </a:t>
            </a:r>
            <a:r>
              <a:rPr lang="en-US" sz="2800" dirty="0" smtClean="0">
                <a:latin typeface="Arial Black" pitchFamily="34" charset="0"/>
              </a:rPr>
              <a:t>is recommended as a supportive therapy because </a:t>
            </a:r>
            <a:r>
              <a:rPr lang="en-US" sz="2800" dirty="0" err="1" smtClean="0">
                <a:solidFill>
                  <a:srgbClr val="0070C0"/>
                </a:solidFill>
                <a:latin typeface="Arial Black" pitchFamily="34" charset="0"/>
              </a:rPr>
              <a:t>trypanosomosis</a:t>
            </a:r>
            <a:r>
              <a:rPr lang="en-US" sz="2800" dirty="0" smtClean="0">
                <a:solidFill>
                  <a:srgbClr val="0070C0"/>
                </a:solidFill>
                <a:latin typeface="Arial Black" pitchFamily="34" charset="0"/>
              </a:rPr>
              <a:t> produce hypoglycemia.</a:t>
            </a:r>
          </a:p>
          <a:p>
            <a:pPr algn="just"/>
            <a:endParaRPr lang="en-US" sz="2800" dirty="0" smtClean="0">
              <a:latin typeface="Arial Black" pitchFamily="34" charset="0"/>
            </a:endParaRPr>
          </a:p>
          <a:p>
            <a:pPr lvl="0" algn="just"/>
            <a:endParaRPr lang="en-US" sz="2800" dirty="0" smtClean="0">
              <a:latin typeface="Arial Black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861223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85800"/>
          </a:xfrm>
        </p:spPr>
        <p:txBody>
          <a:bodyPr>
            <a:normAutofit/>
          </a:bodyPr>
          <a:lstStyle/>
          <a:p>
            <a:pPr algn="ctr"/>
            <a:r>
              <a:rPr lang="en-US" sz="3600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Control of  </a:t>
            </a:r>
            <a:r>
              <a:rPr lang="en-US" sz="36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</a:t>
            </a:r>
            <a:r>
              <a:rPr lang="en-US" sz="36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> </a:t>
            </a:r>
            <a:r>
              <a:rPr lang="en-US" sz="36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evansi</a:t>
            </a:r>
            <a:endParaRPr lang="en-US" sz="3600" i="1" dirty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066800"/>
            <a:ext cx="7239000" cy="5791200"/>
          </a:xfrm>
        </p:spPr>
        <p:txBody>
          <a:bodyPr>
            <a:noAutofit/>
          </a:bodyPr>
          <a:lstStyle/>
          <a:p>
            <a:pPr marL="514350" indent="-514350" algn="just">
              <a:buFont typeface="Courier New" panose="02070309020205020404" pitchFamily="49" charset="0"/>
              <a:buChar char="o"/>
            </a:pPr>
            <a:r>
              <a:rPr lang="en-US" sz="2400" dirty="0" smtClean="0">
                <a:latin typeface="Arial Black" pitchFamily="34" charset="0"/>
              </a:rPr>
              <a:t>By using chemoprophylaxis drugs like </a:t>
            </a:r>
            <a:r>
              <a:rPr lang="en-US" sz="2400" dirty="0" err="1" smtClean="0">
                <a:solidFill>
                  <a:srgbClr val="FF0000"/>
                </a:solidFill>
                <a:latin typeface="Arial Black" pitchFamily="34" charset="0"/>
              </a:rPr>
              <a:t>Isometamidium</a:t>
            </a:r>
            <a:r>
              <a:rPr lang="en-US" sz="2400" dirty="0" smtClean="0">
                <a:solidFill>
                  <a:srgbClr val="FF0000"/>
                </a:solidFill>
                <a:latin typeface="Arial Black" pitchFamily="34" charset="0"/>
              </a:rPr>
              <a:t> chloride </a:t>
            </a:r>
            <a:r>
              <a:rPr lang="en-US" sz="2400" dirty="0" smtClean="0">
                <a:latin typeface="Arial Black" pitchFamily="34" charset="0"/>
              </a:rPr>
              <a:t>and  </a:t>
            </a:r>
            <a:r>
              <a:rPr lang="en-US" sz="2400" dirty="0" err="1" smtClean="0">
                <a:solidFill>
                  <a:srgbClr val="FF0000"/>
                </a:solidFill>
                <a:latin typeface="Arial Black" pitchFamily="34" charset="0"/>
              </a:rPr>
              <a:t>Quinapyramine</a:t>
            </a:r>
            <a:r>
              <a:rPr lang="en-US" sz="2400" dirty="0" smtClean="0">
                <a:solidFill>
                  <a:srgbClr val="FF0000"/>
                </a:solidFill>
                <a:latin typeface="Arial Black" pitchFamily="34" charset="0"/>
              </a:rPr>
              <a:t> chloride </a:t>
            </a:r>
            <a:r>
              <a:rPr lang="en-US" sz="2400" dirty="0" smtClean="0">
                <a:latin typeface="Arial Black" pitchFamily="34" charset="0"/>
              </a:rPr>
              <a:t>in endemic areas before onset of rainy season</a:t>
            </a: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..</a:t>
            </a:r>
            <a:endParaRPr lang="en-US" sz="2400" dirty="0" smtClean="0">
              <a:latin typeface="Arial Black" pitchFamily="34" charset="0"/>
            </a:endParaRPr>
          </a:p>
          <a:p>
            <a:pPr marL="514350" indent="-514350" algn="just">
              <a:buFont typeface="Courier New" panose="02070309020205020404" pitchFamily="49" charset="0"/>
              <a:buChar char="o"/>
            </a:pPr>
            <a:endParaRPr lang="en-US" sz="2400" dirty="0" smtClean="0">
              <a:latin typeface="Arial Black" pitchFamily="34" charset="0"/>
            </a:endParaRPr>
          </a:p>
          <a:p>
            <a:pPr marL="514350" indent="-514350" algn="just">
              <a:buFont typeface="Courier New" panose="02070309020205020404" pitchFamily="49" charset="0"/>
              <a:buChar char="o"/>
            </a:pPr>
            <a:r>
              <a:rPr lang="en-US" sz="2400" dirty="0" smtClean="0">
                <a:latin typeface="Arial Black" pitchFamily="34" charset="0"/>
              </a:rPr>
              <a:t>By controlling vector-  </a:t>
            </a:r>
            <a:r>
              <a:rPr lang="en-US" sz="2400" dirty="0" smtClean="0">
                <a:solidFill>
                  <a:srgbClr val="00B0F0"/>
                </a:solidFill>
                <a:latin typeface="Arial Black" pitchFamily="34" charset="0"/>
              </a:rPr>
              <a:t>Vector like </a:t>
            </a:r>
            <a:r>
              <a:rPr lang="en-US" sz="2400" i="1" dirty="0" err="1" smtClean="0">
                <a:solidFill>
                  <a:srgbClr val="00B0F0"/>
                </a:solidFill>
                <a:latin typeface="Arial Black" pitchFamily="34" charset="0"/>
              </a:rPr>
              <a:t>Tabanus</a:t>
            </a:r>
            <a:r>
              <a:rPr lang="en-US" sz="2400" dirty="0" smtClean="0">
                <a:solidFill>
                  <a:srgbClr val="00B0F0"/>
                </a:solidFill>
                <a:latin typeface="Arial Black" pitchFamily="34" charset="0"/>
              </a:rPr>
              <a:t>  fly etc. can be controlled by destroying their breeding ground, using insecticides in and around animal shed, proper disposal of </a:t>
            </a:r>
            <a:r>
              <a:rPr lang="en-US" sz="2400" dirty="0" err="1" smtClean="0">
                <a:solidFill>
                  <a:srgbClr val="00B0F0"/>
                </a:solidFill>
                <a:latin typeface="Arial Black" pitchFamily="34" charset="0"/>
              </a:rPr>
              <a:t>faeces</a:t>
            </a:r>
            <a:r>
              <a:rPr lang="en-US" sz="2400" dirty="0" smtClean="0">
                <a:solidFill>
                  <a:srgbClr val="00B0F0"/>
                </a:solidFill>
                <a:latin typeface="Arial Black" pitchFamily="34" charset="0"/>
              </a:rPr>
              <a:t> etc.</a:t>
            </a:r>
            <a:endParaRPr lang="en-US" sz="2400" dirty="0" smtClean="0">
              <a:latin typeface="Arial Black" pitchFamily="34" charset="0"/>
            </a:endParaRPr>
          </a:p>
          <a:p>
            <a:pPr marL="514350" indent="-514350" algn="just">
              <a:buFont typeface="Courier New" panose="02070309020205020404" pitchFamily="49" charset="0"/>
              <a:buChar char="o"/>
            </a:pPr>
            <a:r>
              <a:rPr lang="en-US" sz="2400" dirty="0" smtClean="0">
                <a:latin typeface="Arial Black" pitchFamily="34" charset="0"/>
              </a:rPr>
              <a:t>By developing genetically resistant breed like </a:t>
            </a:r>
            <a:r>
              <a:rPr lang="en-US" sz="2400" dirty="0" smtClean="0">
                <a:solidFill>
                  <a:srgbClr val="0070C0"/>
                </a:solidFill>
                <a:latin typeface="Arial Black" pitchFamily="34" charset="0"/>
              </a:rPr>
              <a:t>N’ </a:t>
            </a:r>
            <a:r>
              <a:rPr lang="en-US" sz="2400" dirty="0" err="1" smtClean="0">
                <a:solidFill>
                  <a:srgbClr val="0070C0"/>
                </a:solidFill>
                <a:latin typeface="Arial Black" pitchFamily="34" charset="0"/>
              </a:rPr>
              <a:t>Dama</a:t>
            </a:r>
            <a:r>
              <a:rPr lang="en-US" sz="2400" dirty="0" smtClean="0">
                <a:solidFill>
                  <a:srgbClr val="0070C0"/>
                </a:solidFill>
                <a:latin typeface="Arial Black" pitchFamily="34" charset="0"/>
              </a:rPr>
              <a:t> cattle  which is a </a:t>
            </a:r>
            <a:r>
              <a:rPr lang="en-US" sz="2400" dirty="0" err="1" smtClean="0">
                <a:solidFill>
                  <a:srgbClr val="0070C0"/>
                </a:solidFill>
                <a:latin typeface="Arial Black" pitchFamily="34" charset="0"/>
              </a:rPr>
              <a:t>trypanotolerant</a:t>
            </a:r>
            <a:r>
              <a:rPr lang="en-US" sz="2400" dirty="0" smtClean="0">
                <a:solidFill>
                  <a:srgbClr val="0070C0"/>
                </a:solidFill>
                <a:latin typeface="Arial Black" pitchFamily="34" charset="0"/>
              </a:rPr>
              <a:t> breed.</a:t>
            </a:r>
            <a:r>
              <a:rPr lang="en-US" sz="2400" dirty="0" smtClean="0">
                <a:solidFill>
                  <a:srgbClr val="FFFF00"/>
                </a:solidFill>
                <a:latin typeface="Arial Rounded MT Bold" pitchFamily="34" charset="0"/>
              </a:rPr>
              <a:t>.</a:t>
            </a:r>
          </a:p>
        </p:txBody>
      </p:sp>
      <p:pic>
        <p:nvPicPr>
          <p:cNvPr id="5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30363" y="3276601"/>
            <a:ext cx="1813637" cy="1676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42066532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990600"/>
          </a:xfrm>
        </p:spPr>
        <p:txBody>
          <a:bodyPr>
            <a:noAutofit/>
          </a:bodyPr>
          <a:lstStyle/>
          <a:p>
            <a:pPr lvl="0" algn="ctr"/>
            <a:r>
              <a:rPr lang="en-US" sz="3200" i="1" dirty="0" err="1" smtClean="0">
                <a:solidFill>
                  <a:srgbClr val="7030A0"/>
                </a:solidFill>
                <a:latin typeface="Arial Black" pitchFamily="34" charset="0"/>
              </a:rPr>
              <a:t>Trypanosoma</a:t>
            </a:r>
            <a:r>
              <a:rPr lang="en-US" sz="3200" i="1" dirty="0" smtClean="0">
                <a:solidFill>
                  <a:srgbClr val="7030A0"/>
                </a:solidFill>
                <a:latin typeface="Arial Black" pitchFamily="34" charset="0"/>
              </a:rPr>
              <a:t>  </a:t>
            </a:r>
            <a:r>
              <a:rPr lang="en-US" sz="3200" i="1" dirty="0" err="1" smtClean="0">
                <a:solidFill>
                  <a:srgbClr val="7030A0"/>
                </a:solidFill>
                <a:latin typeface="Arial Black" pitchFamily="34" charset="0"/>
              </a:rPr>
              <a:t>equiperdum</a:t>
            </a:r>
            <a:r>
              <a:rPr lang="en-US" sz="3200" i="1" dirty="0" smtClean="0">
                <a:solidFill>
                  <a:srgbClr val="FFFF00"/>
                </a:solidFill>
                <a:latin typeface="Arial Black" pitchFamily="34" charset="0"/>
              </a:rPr>
              <a:t/>
            </a:r>
            <a:br>
              <a:rPr lang="en-US" sz="3200" i="1" dirty="0" smtClean="0">
                <a:solidFill>
                  <a:srgbClr val="FFFF00"/>
                </a:solidFill>
                <a:latin typeface="Arial Black" pitchFamily="34" charset="0"/>
              </a:rPr>
            </a:br>
            <a:endParaRPr lang="en-US" sz="3200" i="1" dirty="0" smtClean="0">
              <a:solidFill>
                <a:srgbClr val="FFFF00"/>
              </a:solidFill>
              <a:latin typeface="Arial Black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762000"/>
            <a:ext cx="9144000" cy="6096000"/>
          </a:xfrm>
        </p:spPr>
        <p:txBody>
          <a:bodyPr>
            <a:noAutofit/>
          </a:bodyPr>
          <a:lstStyle/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endParaRPr lang="en-US" sz="2400" dirty="0" smtClean="0">
              <a:solidFill>
                <a:srgbClr val="FFC000"/>
              </a:solidFill>
              <a:latin typeface="Arial Black" pitchFamily="34" charset="0"/>
            </a:endParaRP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dirty="0" smtClean="0">
                <a:solidFill>
                  <a:srgbClr val="FF0000"/>
                </a:solidFill>
                <a:latin typeface="Arial Black" pitchFamily="34" charset="0"/>
              </a:rPr>
              <a:t>Final hosts- </a:t>
            </a:r>
            <a:r>
              <a:rPr lang="en-US" sz="2400" dirty="0" smtClean="0">
                <a:latin typeface="Arial Black" pitchFamily="34" charset="0"/>
              </a:rPr>
              <a:t>Horse and Donkey.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dirty="0" smtClean="0">
                <a:solidFill>
                  <a:srgbClr val="FF0000"/>
                </a:solidFill>
                <a:latin typeface="Arial Black" pitchFamily="34" charset="0"/>
              </a:rPr>
              <a:t>Transmission-</a:t>
            </a:r>
            <a:r>
              <a:rPr lang="en-US" sz="2400" dirty="0" smtClean="0">
                <a:solidFill>
                  <a:srgbClr val="FFC000"/>
                </a:solidFill>
                <a:latin typeface="Arial Black" pitchFamily="34" charset="0"/>
              </a:rPr>
              <a:t> </a:t>
            </a:r>
            <a:r>
              <a:rPr lang="en-US" sz="2400" dirty="0" smtClean="0">
                <a:latin typeface="Arial Black" pitchFamily="34" charset="0"/>
              </a:rPr>
              <a:t>It is transmitted mechanically by</a:t>
            </a: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 </a:t>
            </a:r>
            <a:r>
              <a:rPr lang="en-US" sz="2400" u="sng" dirty="0" smtClean="0">
                <a:latin typeface="Arial Black" pitchFamily="34" charset="0"/>
              </a:rPr>
              <a:t>coitus. </a:t>
            </a:r>
          </a:p>
          <a:p>
            <a:pPr lvl="0" algn="just">
              <a:lnSpc>
                <a:spcPct val="150000"/>
              </a:lnSpc>
            </a:pPr>
            <a:endParaRPr lang="en-US" sz="2400" b="1" dirty="0" smtClean="0">
              <a:latin typeface="Arial Black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97968" y="3436242"/>
            <a:ext cx="5688632" cy="3421758"/>
          </a:xfrm>
          <a:prstGeom prst="rect">
            <a:avLst/>
          </a:prstGeom>
        </p:spPr>
      </p:pic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104159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990600"/>
          </a:xfrm>
        </p:spPr>
        <p:txBody>
          <a:bodyPr>
            <a:noAutofit/>
          </a:bodyPr>
          <a:lstStyle/>
          <a:p>
            <a:pPr lvl="0" algn="ctr"/>
            <a:r>
              <a:rPr lang="en-US" sz="3200" i="1" dirty="0" err="1" smtClean="0">
                <a:solidFill>
                  <a:srgbClr val="7030A0"/>
                </a:solidFill>
                <a:latin typeface="Arial Black" pitchFamily="34" charset="0"/>
              </a:rPr>
              <a:t>Trypanosoma</a:t>
            </a:r>
            <a:r>
              <a:rPr lang="en-US" sz="3200" i="1" dirty="0" smtClean="0">
                <a:solidFill>
                  <a:srgbClr val="7030A0"/>
                </a:solidFill>
                <a:latin typeface="Arial Black" pitchFamily="34" charset="0"/>
              </a:rPr>
              <a:t>  </a:t>
            </a:r>
            <a:r>
              <a:rPr lang="en-US" sz="3200" i="1" dirty="0" err="1" smtClean="0">
                <a:solidFill>
                  <a:srgbClr val="7030A0"/>
                </a:solidFill>
                <a:latin typeface="Arial Black" pitchFamily="34" charset="0"/>
              </a:rPr>
              <a:t>equiperdum</a:t>
            </a:r>
            <a:r>
              <a:rPr lang="en-US" sz="3200" i="1" dirty="0" smtClean="0">
                <a:solidFill>
                  <a:srgbClr val="7030A0"/>
                </a:solidFill>
                <a:latin typeface="Arial Black" pitchFamily="34" charset="0"/>
              </a:rPr>
              <a:t/>
            </a:r>
            <a:br>
              <a:rPr lang="en-US" sz="3200" i="1" dirty="0" smtClean="0">
                <a:solidFill>
                  <a:srgbClr val="7030A0"/>
                </a:solidFill>
                <a:latin typeface="Arial Black" pitchFamily="34" charset="0"/>
              </a:rPr>
            </a:br>
            <a:endParaRPr lang="en-US" sz="3200" i="1" dirty="0" smtClean="0">
              <a:solidFill>
                <a:srgbClr val="7030A0"/>
              </a:solidFill>
              <a:latin typeface="Arial Black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762000"/>
            <a:ext cx="9144000" cy="6096000"/>
          </a:xfrm>
        </p:spPr>
        <p:txBody>
          <a:bodyPr>
            <a:noAutofit/>
          </a:bodyPr>
          <a:lstStyle/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endParaRPr lang="en-US" sz="2400" dirty="0" smtClean="0">
              <a:solidFill>
                <a:srgbClr val="FFC000"/>
              </a:solidFill>
              <a:latin typeface="Arial Black" pitchFamily="34" charset="0"/>
            </a:endParaRP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dirty="0" smtClean="0">
                <a:solidFill>
                  <a:srgbClr val="FF0000"/>
                </a:solidFill>
                <a:latin typeface="Arial Black" pitchFamily="34" charset="0"/>
              </a:rPr>
              <a:t>Disease-</a:t>
            </a:r>
            <a:r>
              <a:rPr lang="en-US" sz="2400" dirty="0" smtClean="0">
                <a:latin typeface="Arial Black" pitchFamily="34" charset="0"/>
              </a:rPr>
              <a:t> It caused venereal disease called </a:t>
            </a:r>
            <a:r>
              <a:rPr lang="en-US" sz="2400" b="1" u="sng" dirty="0" smtClean="0">
                <a:latin typeface="Arial Black" pitchFamily="34" charset="0"/>
              </a:rPr>
              <a:t>Dourine.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u="sng" dirty="0" smtClean="0">
                <a:solidFill>
                  <a:srgbClr val="92D050"/>
                </a:solidFill>
                <a:latin typeface="Arial Black" pitchFamily="34" charset="0"/>
              </a:rPr>
              <a:t>Dourine</a:t>
            </a:r>
            <a:r>
              <a:rPr lang="en-US" sz="2400" b="1" dirty="0" smtClean="0">
                <a:solidFill>
                  <a:srgbClr val="92D050"/>
                </a:solidFill>
                <a:latin typeface="Arial Black" pitchFamily="34" charset="0"/>
              </a:rPr>
              <a:t> term is derived from Arabic word which means “unclean”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 smtClean="0">
                <a:latin typeface="Arial Black" pitchFamily="34" charset="0"/>
              </a:rPr>
              <a:t>Disease is prevalent in Africa, America, Russia and     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 smtClean="0">
                <a:latin typeface="Arial Black" pitchFamily="34" charset="0"/>
              </a:rPr>
              <a:t>    in the parts of Asia.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 smtClean="0">
                <a:solidFill>
                  <a:srgbClr val="0070C0"/>
                </a:solidFill>
                <a:latin typeface="Arial Black" pitchFamily="34" charset="0"/>
              </a:rPr>
              <a:t>Dourine disease is now eradicated from India.</a:t>
            </a:r>
          </a:p>
          <a:p>
            <a:pPr marL="342900" lvl="0" indent="-3429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endParaRPr lang="en-US" sz="2400" b="1" dirty="0" smtClean="0">
              <a:latin typeface="Arial Black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646720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990600"/>
          </a:xfrm>
        </p:spPr>
        <p:txBody>
          <a:bodyPr>
            <a:noAutofit/>
          </a:bodyPr>
          <a:lstStyle/>
          <a:p>
            <a:pPr lvl="0" algn="ctr"/>
            <a:r>
              <a:rPr lang="en-US" sz="3200" i="1" dirty="0" err="1" smtClean="0">
                <a:solidFill>
                  <a:srgbClr val="7030A0"/>
                </a:solidFill>
                <a:latin typeface="Arial Black" pitchFamily="34" charset="0"/>
              </a:rPr>
              <a:t>Trypanosoma</a:t>
            </a:r>
            <a:r>
              <a:rPr lang="en-US" sz="3200" i="1" dirty="0" smtClean="0">
                <a:solidFill>
                  <a:srgbClr val="7030A0"/>
                </a:solidFill>
                <a:latin typeface="Arial Black" pitchFamily="34" charset="0"/>
              </a:rPr>
              <a:t>  </a:t>
            </a:r>
            <a:r>
              <a:rPr lang="en-US" sz="3200" i="1" dirty="0" err="1" smtClean="0">
                <a:solidFill>
                  <a:srgbClr val="7030A0"/>
                </a:solidFill>
                <a:latin typeface="Arial Black" pitchFamily="34" charset="0"/>
              </a:rPr>
              <a:t>equiperdum</a:t>
            </a:r>
            <a:r>
              <a:rPr lang="en-US" sz="3200" dirty="0" smtClean="0">
                <a:solidFill>
                  <a:srgbClr val="7030A0"/>
                </a:solidFill>
                <a:latin typeface="Arial Black" pitchFamily="34" charset="0"/>
              </a:rPr>
              <a:t/>
            </a:r>
            <a:br>
              <a:rPr lang="en-US" sz="3200" dirty="0" smtClean="0">
                <a:solidFill>
                  <a:srgbClr val="7030A0"/>
                </a:solidFill>
                <a:latin typeface="Arial Black" pitchFamily="34" charset="0"/>
              </a:rPr>
            </a:br>
            <a:endParaRPr lang="en-US" sz="3200" dirty="0" smtClean="0">
              <a:solidFill>
                <a:srgbClr val="7030A0"/>
              </a:solidFill>
              <a:latin typeface="Arial Black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762000"/>
            <a:ext cx="9144000" cy="6096000"/>
          </a:xfrm>
        </p:spPr>
        <p:txBody>
          <a:bodyPr>
            <a:noAutofit/>
          </a:bodyPr>
          <a:lstStyle/>
          <a:p>
            <a:pPr lvl="0" algn="just">
              <a:lnSpc>
                <a:spcPct val="150000"/>
              </a:lnSpc>
            </a:pPr>
            <a:r>
              <a:rPr lang="en-US" sz="2400" b="1" dirty="0" smtClean="0">
                <a:solidFill>
                  <a:srgbClr val="7030A0"/>
                </a:solidFill>
                <a:latin typeface="Arial Black" pitchFamily="34" charset="0"/>
              </a:rPr>
              <a:t>Disease occurs in three phases- </a:t>
            </a:r>
          </a:p>
          <a:p>
            <a:pPr marL="514350" lvl="0" indent="-51435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 smtClean="0">
                <a:solidFill>
                  <a:srgbClr val="FF0000"/>
                </a:solidFill>
                <a:latin typeface="Arial Black" pitchFamily="34" charset="0"/>
              </a:rPr>
              <a:t>1</a:t>
            </a:r>
            <a:r>
              <a:rPr lang="en-US" sz="2400" b="1" baseline="30000" dirty="0" smtClean="0">
                <a:solidFill>
                  <a:srgbClr val="FF0000"/>
                </a:solidFill>
                <a:latin typeface="Arial Black" pitchFamily="34" charset="0"/>
              </a:rPr>
              <a:t>st</a:t>
            </a:r>
            <a:r>
              <a:rPr lang="en-US" sz="2400" b="1" dirty="0" smtClean="0">
                <a:solidFill>
                  <a:srgbClr val="FF0000"/>
                </a:solidFill>
                <a:latin typeface="Arial Black" pitchFamily="34" charset="0"/>
              </a:rPr>
              <a:t> phase ( Stage of </a:t>
            </a:r>
            <a:r>
              <a:rPr lang="en-US" sz="2400" b="1" dirty="0" err="1" smtClean="0">
                <a:solidFill>
                  <a:srgbClr val="FF0000"/>
                </a:solidFill>
                <a:latin typeface="Arial Black" pitchFamily="34" charset="0"/>
              </a:rPr>
              <a:t>oedema</a:t>
            </a:r>
            <a:r>
              <a:rPr lang="en-US" sz="2400" b="1" dirty="0" smtClean="0">
                <a:solidFill>
                  <a:srgbClr val="FF0000"/>
                </a:solidFill>
                <a:latin typeface="Arial Black" pitchFamily="34" charset="0"/>
              </a:rPr>
              <a:t>) - </a:t>
            </a:r>
            <a:r>
              <a:rPr lang="en-US" sz="2400" b="1" dirty="0" smtClean="0">
                <a:latin typeface="Arial Black" pitchFamily="34" charset="0"/>
              </a:rPr>
              <a:t>swelling and </a:t>
            </a:r>
            <a:r>
              <a:rPr lang="en-US" sz="2400" b="1" dirty="0" err="1" smtClean="0">
                <a:latin typeface="Arial Black" pitchFamily="34" charset="0"/>
              </a:rPr>
              <a:t>oedema</a:t>
            </a:r>
            <a:r>
              <a:rPr lang="en-US" sz="2400" b="1" dirty="0" smtClean="0">
                <a:latin typeface="Arial Black" pitchFamily="34" charset="0"/>
              </a:rPr>
              <a:t> of penis, scrotum, prepuce and surrounding skin in  stallion. In mare ,  profuse fluid discharge  is detected.</a:t>
            </a:r>
          </a:p>
          <a:p>
            <a:pPr marL="514350" lvl="0" indent="-51435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 smtClean="0">
                <a:solidFill>
                  <a:srgbClr val="FF0000"/>
                </a:solidFill>
                <a:latin typeface="Arial Black" pitchFamily="34" charset="0"/>
              </a:rPr>
              <a:t>2</a:t>
            </a:r>
            <a:r>
              <a:rPr lang="en-US" sz="2400" b="1" baseline="30000" dirty="0" smtClean="0">
                <a:solidFill>
                  <a:srgbClr val="FF0000"/>
                </a:solidFill>
                <a:latin typeface="Arial Black" pitchFamily="34" charset="0"/>
              </a:rPr>
              <a:t>nd</a:t>
            </a:r>
            <a:r>
              <a:rPr lang="en-US" sz="2400" b="1" dirty="0" smtClean="0">
                <a:solidFill>
                  <a:srgbClr val="FF0000"/>
                </a:solidFill>
                <a:latin typeface="Arial Black" pitchFamily="34" charset="0"/>
              </a:rPr>
              <a:t> phase (Urticarial phase) – </a:t>
            </a:r>
            <a:r>
              <a:rPr lang="en-US" sz="2400" b="1" dirty="0" smtClean="0">
                <a:latin typeface="Arial Black" pitchFamily="34" charset="0"/>
              </a:rPr>
              <a:t>develop  </a:t>
            </a:r>
            <a:r>
              <a:rPr lang="en-US" sz="2400" dirty="0" err="1" smtClean="0">
                <a:latin typeface="Arial Black" pitchFamily="34" charset="0"/>
              </a:rPr>
              <a:t>oedematous</a:t>
            </a:r>
            <a:r>
              <a:rPr lang="en-US" sz="2400" dirty="0" smtClean="0">
                <a:latin typeface="Arial Black" pitchFamily="34" charset="0"/>
              </a:rPr>
              <a:t> plaques </a:t>
            </a:r>
            <a:r>
              <a:rPr lang="en-US" sz="2400" b="1" dirty="0" smtClean="0">
                <a:latin typeface="Arial Black" pitchFamily="34" charset="0"/>
              </a:rPr>
              <a:t>of 2-5 cm in diameter </a:t>
            </a:r>
            <a:r>
              <a:rPr lang="en-US" sz="2400" dirty="0" smtClean="0">
                <a:latin typeface="Arial Black" pitchFamily="34" charset="0"/>
              </a:rPr>
              <a:t>under the skin known as  </a:t>
            </a:r>
            <a:r>
              <a:rPr lang="en-US" sz="2400" b="1" dirty="0" smtClean="0">
                <a:solidFill>
                  <a:srgbClr val="0070C0"/>
                </a:solidFill>
                <a:latin typeface="Arial Black" pitchFamily="34" charset="0"/>
              </a:rPr>
              <a:t>Doller spots</a:t>
            </a:r>
            <a:r>
              <a:rPr lang="en-US" sz="2400" dirty="0" smtClean="0">
                <a:solidFill>
                  <a:srgbClr val="0070C0"/>
                </a:solidFill>
                <a:latin typeface="Arial Black" pitchFamily="34" charset="0"/>
              </a:rPr>
              <a:t> </a:t>
            </a:r>
            <a:r>
              <a:rPr lang="en-US" sz="2400" dirty="0" smtClean="0">
                <a:latin typeface="Arial Black" pitchFamily="34" charset="0"/>
              </a:rPr>
              <a:t>because  it appear as a </a:t>
            </a:r>
            <a:r>
              <a:rPr lang="en-US" sz="2400" dirty="0" smtClean="0">
                <a:solidFill>
                  <a:srgbClr val="0070C0"/>
                </a:solidFill>
                <a:latin typeface="Arial Black" pitchFamily="34" charset="0"/>
              </a:rPr>
              <a:t>silver </a:t>
            </a:r>
            <a:r>
              <a:rPr lang="en-US" sz="2400" dirty="0" err="1" smtClean="0">
                <a:solidFill>
                  <a:srgbClr val="0070C0"/>
                </a:solidFill>
                <a:latin typeface="Arial Black" pitchFamily="34" charset="0"/>
              </a:rPr>
              <a:t>doller</a:t>
            </a:r>
            <a:r>
              <a:rPr lang="en-US" sz="2400" dirty="0" smtClean="0">
                <a:solidFill>
                  <a:srgbClr val="0070C0"/>
                </a:solidFill>
                <a:latin typeface="Arial Black" pitchFamily="34" charset="0"/>
              </a:rPr>
              <a:t> </a:t>
            </a:r>
            <a:r>
              <a:rPr lang="en-US" sz="2400" dirty="0" smtClean="0">
                <a:latin typeface="Arial Black" pitchFamily="34" charset="0"/>
              </a:rPr>
              <a:t>had inserted under the skin.</a:t>
            </a:r>
          </a:p>
        </p:txBody>
      </p:sp>
    </p:spTree>
    <p:extLst>
      <p:ext uri="{BB962C8B-B14F-4D97-AF65-F5344CB8AC3E}">
        <p14:creationId xmlns:p14="http://schemas.microsoft.com/office/powerpoint/2010/main" val="13516501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990600"/>
          </a:xfrm>
        </p:spPr>
        <p:txBody>
          <a:bodyPr>
            <a:normAutofit fontScale="90000"/>
          </a:bodyPr>
          <a:lstStyle/>
          <a:p>
            <a:pPr lvl="0" algn="ctr"/>
            <a:r>
              <a:rPr lang="en-US" sz="3600" i="1" dirty="0" err="1" smtClean="0">
                <a:solidFill>
                  <a:srgbClr val="7030A0"/>
                </a:solidFill>
                <a:latin typeface="Arial Black" pitchFamily="34" charset="0"/>
              </a:rPr>
              <a:t>Trypanosoma</a:t>
            </a:r>
            <a:r>
              <a:rPr lang="en-US" sz="3600" i="1" dirty="0" smtClean="0">
                <a:solidFill>
                  <a:srgbClr val="7030A0"/>
                </a:solidFill>
                <a:latin typeface="Arial Black" pitchFamily="34" charset="0"/>
              </a:rPr>
              <a:t>  </a:t>
            </a:r>
            <a:r>
              <a:rPr lang="en-US" sz="3600" i="1" dirty="0" err="1" smtClean="0">
                <a:solidFill>
                  <a:srgbClr val="7030A0"/>
                </a:solidFill>
                <a:latin typeface="Arial Black" pitchFamily="34" charset="0"/>
              </a:rPr>
              <a:t>equiperdum</a:t>
            </a:r>
            <a:r>
              <a:rPr lang="en-US" sz="2800" dirty="0" smtClean="0">
                <a:solidFill>
                  <a:srgbClr val="7030A0"/>
                </a:solidFill>
                <a:latin typeface="Arial Rounded MT Bold" pitchFamily="34" charset="0"/>
              </a:rPr>
              <a:t/>
            </a:r>
            <a:br>
              <a:rPr lang="en-US" sz="2800" dirty="0" smtClean="0">
                <a:solidFill>
                  <a:srgbClr val="7030A0"/>
                </a:solidFill>
                <a:latin typeface="Arial Rounded MT Bold" pitchFamily="34" charset="0"/>
              </a:rPr>
            </a:br>
            <a:endParaRPr lang="en-US" sz="2800" dirty="0" smtClean="0">
              <a:solidFill>
                <a:srgbClr val="7030A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990600"/>
            <a:ext cx="9144000" cy="5867400"/>
          </a:xfrm>
        </p:spPr>
        <p:txBody>
          <a:bodyPr>
            <a:noAutofit/>
          </a:bodyPr>
          <a:lstStyle/>
          <a:p>
            <a:pPr marL="457200" lvl="0" indent="-4572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800" dirty="0" smtClean="0">
                <a:solidFill>
                  <a:srgbClr val="FF0000"/>
                </a:solidFill>
                <a:latin typeface="Arial Black" pitchFamily="34" charset="0"/>
              </a:rPr>
              <a:t>3</a:t>
            </a:r>
            <a:r>
              <a:rPr lang="en-US" sz="2800" baseline="30000" dirty="0" smtClean="0">
                <a:solidFill>
                  <a:srgbClr val="FF0000"/>
                </a:solidFill>
                <a:latin typeface="Arial Black" pitchFamily="34" charset="0"/>
              </a:rPr>
              <a:t>rd</a:t>
            </a:r>
            <a:r>
              <a:rPr lang="en-US" sz="2800" dirty="0" smtClean="0">
                <a:solidFill>
                  <a:srgbClr val="FF0000"/>
                </a:solidFill>
                <a:latin typeface="Arial Black" pitchFamily="34" charset="0"/>
              </a:rPr>
              <a:t> phase ( Stage of paralysis) – </a:t>
            </a:r>
            <a:r>
              <a:rPr lang="en-US" sz="2800" dirty="0" smtClean="0">
                <a:latin typeface="Arial Black" pitchFamily="34" charset="0"/>
              </a:rPr>
              <a:t>It  is characterized by </a:t>
            </a:r>
            <a:r>
              <a:rPr lang="en-US" sz="2800" dirty="0" err="1" smtClean="0">
                <a:latin typeface="Arial Black" pitchFamily="34" charset="0"/>
              </a:rPr>
              <a:t>anaemia</a:t>
            </a:r>
            <a:r>
              <a:rPr lang="en-US" sz="2800" dirty="0" smtClean="0">
                <a:latin typeface="Arial Black" pitchFamily="34" charset="0"/>
              </a:rPr>
              <a:t>, emaciation, weakness, in-coordination, paralysis and </a:t>
            </a:r>
            <a:r>
              <a:rPr lang="en-US" sz="2800" dirty="0" err="1" smtClean="0">
                <a:latin typeface="Arial Black" pitchFamily="34" charset="0"/>
              </a:rPr>
              <a:t>recumbancy</a:t>
            </a:r>
            <a:r>
              <a:rPr lang="en-US" sz="2800" dirty="0" smtClean="0">
                <a:latin typeface="Arial Black" pitchFamily="34" charset="0"/>
              </a:rPr>
              <a:t> followed by death.</a:t>
            </a:r>
          </a:p>
          <a:p>
            <a:pPr lvl="0" algn="just">
              <a:lnSpc>
                <a:spcPct val="150000"/>
              </a:lnSpc>
            </a:pPr>
            <a:r>
              <a:rPr lang="en-US" sz="3200" dirty="0" smtClean="0">
                <a:solidFill>
                  <a:srgbClr val="FFFF00"/>
                </a:solidFill>
                <a:latin typeface="Arial Black" pitchFamily="34" charset="0"/>
              </a:rPr>
              <a:t>               </a:t>
            </a:r>
            <a:r>
              <a:rPr lang="en-US" sz="3200" dirty="0" smtClean="0">
                <a:solidFill>
                  <a:srgbClr val="FFC000"/>
                </a:solidFill>
                <a:latin typeface="Arial Black" pitchFamily="34" charset="0"/>
              </a:rPr>
              <a:t> </a:t>
            </a:r>
            <a:r>
              <a:rPr lang="en-US" sz="3200" dirty="0" smtClean="0">
                <a:solidFill>
                  <a:srgbClr val="002060"/>
                </a:solidFill>
                <a:latin typeface="Arial Black" pitchFamily="34" charset="0"/>
              </a:rPr>
              <a:t>Diagnosis- </a:t>
            </a:r>
            <a:r>
              <a:rPr lang="en-US" sz="2800" dirty="0" smtClean="0">
                <a:solidFill>
                  <a:srgbClr val="002060"/>
                </a:solidFill>
                <a:latin typeface="Arial Black" pitchFamily="34" charset="0"/>
              </a:rPr>
              <a:t>On the basis of symptoms  (urticarial swelling) and detection of organisms in the fluid of </a:t>
            </a:r>
            <a:r>
              <a:rPr lang="en-US" sz="2800" dirty="0" err="1" smtClean="0">
                <a:solidFill>
                  <a:srgbClr val="002060"/>
                </a:solidFill>
                <a:latin typeface="Arial Black" pitchFamily="34" charset="0"/>
              </a:rPr>
              <a:t>genetalia</a:t>
            </a:r>
            <a:r>
              <a:rPr lang="en-US" sz="2800" dirty="0" smtClean="0">
                <a:solidFill>
                  <a:srgbClr val="002060"/>
                </a:solidFill>
                <a:latin typeface="Arial Black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40792812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1219200"/>
          </a:xfrm>
        </p:spPr>
        <p:txBody>
          <a:bodyPr>
            <a:normAutofit/>
          </a:bodyPr>
          <a:lstStyle/>
          <a:p>
            <a:pPr lvl="0" algn="ctr"/>
            <a:r>
              <a:rPr lang="en-US" sz="3600" i="1" dirty="0" err="1" smtClean="0">
                <a:solidFill>
                  <a:srgbClr val="7030A0"/>
                </a:solidFill>
                <a:latin typeface="Arial Black" panose="020B0A04020102020204" pitchFamily="34" charset="0"/>
              </a:rPr>
              <a:t>Trypanosoma</a:t>
            </a:r>
            <a:r>
              <a:rPr lang="en-US" sz="3600" i="1" dirty="0" smtClean="0">
                <a:solidFill>
                  <a:srgbClr val="7030A0"/>
                </a:solidFill>
                <a:latin typeface="Arial Black" pitchFamily="34" charset="0"/>
              </a:rPr>
              <a:t>  </a:t>
            </a:r>
            <a:r>
              <a:rPr lang="en-US" sz="3600" i="1" dirty="0" err="1" smtClean="0">
                <a:solidFill>
                  <a:srgbClr val="7030A0"/>
                </a:solidFill>
                <a:latin typeface="Arial Black" pitchFamily="34" charset="0"/>
              </a:rPr>
              <a:t>equiperdum</a:t>
            </a:r>
            <a:r>
              <a:rPr lang="en-US" sz="28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  <a:t/>
            </a:r>
            <a:br>
              <a:rPr lang="en-US" sz="2800" i="1" dirty="0" smtClean="0">
                <a:solidFill>
                  <a:srgbClr val="7030A0"/>
                </a:solidFill>
                <a:latin typeface="Arial Black" panose="020B0A04020102020204" pitchFamily="34" charset="0"/>
              </a:rPr>
            </a:br>
            <a:endParaRPr lang="en-US" sz="2800" i="1" dirty="0" smtClean="0">
              <a:solidFill>
                <a:srgbClr val="7030A0"/>
              </a:solidFill>
              <a:latin typeface="Arial Black" panose="020B0A040201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990600"/>
            <a:ext cx="5943600" cy="5867400"/>
          </a:xfrm>
        </p:spPr>
        <p:txBody>
          <a:bodyPr>
            <a:noAutofit/>
          </a:bodyPr>
          <a:lstStyle/>
          <a:p>
            <a:pPr lvl="0" algn="just">
              <a:lnSpc>
                <a:spcPct val="150000"/>
              </a:lnSpc>
            </a:pPr>
            <a:r>
              <a:rPr lang="en-US" sz="3200" dirty="0" smtClean="0">
                <a:solidFill>
                  <a:srgbClr val="FF0000"/>
                </a:solidFill>
                <a:latin typeface="Arial Black" pitchFamily="34" charset="0"/>
              </a:rPr>
              <a:t>Treatment and Control – </a:t>
            </a:r>
          </a:p>
          <a:p>
            <a:pPr lvl="0" algn="just">
              <a:lnSpc>
                <a:spcPct val="150000"/>
              </a:lnSpc>
            </a:pPr>
            <a:endParaRPr lang="en-US" sz="3200" dirty="0" smtClean="0">
              <a:solidFill>
                <a:srgbClr val="FFC000"/>
              </a:solidFill>
              <a:latin typeface="Arial Black" pitchFamily="34" charset="0"/>
            </a:endParaRPr>
          </a:p>
          <a:p>
            <a:pPr lvl="0" algn="just">
              <a:lnSpc>
                <a:spcPct val="150000"/>
              </a:lnSpc>
              <a:buFont typeface="Wingdings" pitchFamily="2" charset="2"/>
              <a:buChar char="v"/>
            </a:pPr>
            <a:r>
              <a:rPr lang="en-US" sz="2800" dirty="0" err="1" smtClean="0">
                <a:solidFill>
                  <a:srgbClr val="002060"/>
                </a:solidFill>
                <a:latin typeface="Arial Black" pitchFamily="34" charset="0"/>
              </a:rPr>
              <a:t>Diminazene</a:t>
            </a:r>
            <a:r>
              <a:rPr lang="en-US" sz="2800" dirty="0" smtClean="0">
                <a:solidFill>
                  <a:srgbClr val="002060"/>
                </a:solidFill>
                <a:latin typeface="Arial Black" pitchFamily="34" charset="0"/>
              </a:rPr>
              <a:t> </a:t>
            </a:r>
            <a:r>
              <a:rPr lang="en-US" sz="2800" dirty="0" err="1" smtClean="0">
                <a:solidFill>
                  <a:srgbClr val="002060"/>
                </a:solidFill>
                <a:latin typeface="Arial Black" pitchFamily="34" charset="0"/>
              </a:rPr>
              <a:t>aceturate</a:t>
            </a:r>
            <a:r>
              <a:rPr lang="en-US" sz="2800" dirty="0" smtClean="0">
                <a:solidFill>
                  <a:srgbClr val="002060"/>
                </a:solidFill>
                <a:latin typeface="Arial Black" pitchFamily="34" charset="0"/>
              </a:rPr>
              <a:t> (</a:t>
            </a:r>
            <a:r>
              <a:rPr lang="en-US" sz="2800" dirty="0" err="1" smtClean="0">
                <a:solidFill>
                  <a:srgbClr val="002060"/>
                </a:solidFill>
                <a:latin typeface="Arial Black" pitchFamily="34" charset="0"/>
              </a:rPr>
              <a:t>Berenil</a:t>
            </a:r>
            <a:r>
              <a:rPr lang="en-US" sz="2800" dirty="0" smtClean="0">
                <a:solidFill>
                  <a:srgbClr val="002060"/>
                </a:solidFill>
                <a:latin typeface="Arial Black" pitchFamily="34" charset="0"/>
              </a:rPr>
              <a:t>) or </a:t>
            </a:r>
            <a:r>
              <a:rPr lang="en-US" sz="2800" dirty="0" err="1" smtClean="0">
                <a:solidFill>
                  <a:srgbClr val="002060"/>
                </a:solidFill>
                <a:latin typeface="Arial Black" pitchFamily="34" charset="0"/>
              </a:rPr>
              <a:t>Antrycide</a:t>
            </a:r>
            <a:r>
              <a:rPr lang="en-US" sz="2800" dirty="0" smtClean="0">
                <a:solidFill>
                  <a:srgbClr val="002060"/>
                </a:solidFill>
                <a:latin typeface="Arial Black" pitchFamily="34" charset="0"/>
              </a:rPr>
              <a:t>.</a:t>
            </a:r>
          </a:p>
          <a:p>
            <a:pPr lvl="0" algn="just">
              <a:lnSpc>
                <a:spcPct val="150000"/>
              </a:lnSpc>
            </a:pPr>
            <a:endParaRPr lang="en-US" sz="2800" dirty="0" smtClean="0">
              <a:solidFill>
                <a:srgbClr val="002060"/>
              </a:solidFill>
              <a:latin typeface="Arial Black" pitchFamily="34" charset="0"/>
            </a:endParaRPr>
          </a:p>
          <a:p>
            <a:pPr lvl="0" algn="just">
              <a:lnSpc>
                <a:spcPct val="150000"/>
              </a:lnSpc>
              <a:buFont typeface="Wingdings" pitchFamily="2" charset="2"/>
              <a:buChar char="v"/>
            </a:pPr>
            <a:r>
              <a:rPr lang="en-US" sz="2800" dirty="0" smtClean="0">
                <a:solidFill>
                  <a:srgbClr val="002060"/>
                </a:solidFill>
                <a:latin typeface="Arial Black" pitchFamily="34" charset="0"/>
              </a:rPr>
              <a:t>Slaughtering of infected horses.</a:t>
            </a:r>
          </a:p>
        </p:txBody>
      </p:sp>
      <p:pic>
        <p:nvPicPr>
          <p:cNvPr id="4" name="Picture 2" descr="C:\Users\ACER\Desktop\horse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19800" y="1676400"/>
            <a:ext cx="3124200" cy="3200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31989723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1143000"/>
          </a:xfrm>
        </p:spPr>
        <p:txBody>
          <a:bodyPr>
            <a:noAutofit/>
          </a:bodyPr>
          <a:lstStyle/>
          <a:p>
            <a:pPr lvl="0" algn="ctr"/>
            <a:r>
              <a:rPr lang="en-US" sz="3600" i="1" dirty="0" err="1" smtClean="0">
                <a:solidFill>
                  <a:srgbClr val="7030A0"/>
                </a:solidFill>
                <a:latin typeface="Arial Black" pitchFamily="34" charset="0"/>
              </a:rPr>
              <a:t>Trypanosoma</a:t>
            </a:r>
            <a:r>
              <a:rPr lang="en-US" sz="3600" i="1" dirty="0" smtClean="0">
                <a:solidFill>
                  <a:srgbClr val="7030A0"/>
                </a:solidFill>
                <a:latin typeface="Arial Black" pitchFamily="34" charset="0"/>
              </a:rPr>
              <a:t> </a:t>
            </a:r>
            <a:r>
              <a:rPr lang="en-US" sz="3600" i="1" dirty="0" err="1" smtClean="0">
                <a:solidFill>
                  <a:srgbClr val="7030A0"/>
                </a:solidFill>
                <a:latin typeface="Arial Black" pitchFamily="34" charset="0"/>
              </a:rPr>
              <a:t>equinum</a:t>
            </a:r>
            <a:r>
              <a:rPr lang="en-US" sz="3600" i="1" dirty="0" smtClean="0">
                <a:solidFill>
                  <a:srgbClr val="7030A0"/>
                </a:solidFill>
                <a:latin typeface="Arial Black" pitchFamily="34" charset="0"/>
              </a:rPr>
              <a:t/>
            </a:r>
            <a:br>
              <a:rPr lang="en-US" sz="3600" i="1" dirty="0" smtClean="0">
                <a:solidFill>
                  <a:srgbClr val="7030A0"/>
                </a:solidFill>
                <a:latin typeface="Arial Black" pitchFamily="34" charset="0"/>
              </a:rPr>
            </a:br>
            <a:endParaRPr lang="en-US" sz="3600" dirty="0" smtClean="0">
              <a:solidFill>
                <a:srgbClr val="7030A0"/>
              </a:solidFill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219200"/>
            <a:ext cx="9144000" cy="5638800"/>
          </a:xfrm>
        </p:spPr>
        <p:txBody>
          <a:bodyPr>
            <a:noAutofit/>
          </a:bodyPr>
          <a:lstStyle/>
          <a:p>
            <a:pPr marL="457200" lvl="0" indent="-4572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800" dirty="0" smtClean="0">
                <a:latin typeface="Arial Black" pitchFamily="34" charset="0"/>
              </a:rPr>
              <a:t>Horse acts as final host and </a:t>
            </a:r>
            <a:r>
              <a:rPr lang="en-US" sz="2800" i="1" dirty="0" err="1" smtClean="0">
                <a:latin typeface="Arial Black" pitchFamily="34" charset="0"/>
              </a:rPr>
              <a:t>Tabanus</a:t>
            </a:r>
            <a:r>
              <a:rPr lang="en-US" sz="2800" i="1" dirty="0" smtClean="0">
                <a:latin typeface="Arial Black" pitchFamily="34" charset="0"/>
              </a:rPr>
              <a:t>  </a:t>
            </a:r>
            <a:r>
              <a:rPr lang="en-US" sz="2800" dirty="0" smtClean="0">
                <a:latin typeface="Arial Black" pitchFamily="34" charset="0"/>
              </a:rPr>
              <a:t>sp. acts as vector</a:t>
            </a:r>
          </a:p>
          <a:p>
            <a:pPr marL="457200" lvl="0" indent="-4572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800" dirty="0" smtClean="0">
                <a:latin typeface="Arial Black" pitchFamily="34" charset="0"/>
              </a:rPr>
              <a:t>It causes </a:t>
            </a:r>
            <a:r>
              <a:rPr lang="en-US" sz="2800" dirty="0" smtClean="0">
                <a:solidFill>
                  <a:srgbClr val="00B0F0"/>
                </a:solidFill>
                <a:latin typeface="Arial Black" pitchFamily="34" charset="0"/>
              </a:rPr>
              <a:t>Mal de </a:t>
            </a:r>
            <a:r>
              <a:rPr lang="en-US" sz="2800" dirty="0" err="1" smtClean="0">
                <a:solidFill>
                  <a:srgbClr val="00B0F0"/>
                </a:solidFill>
                <a:latin typeface="Arial Black" pitchFamily="34" charset="0"/>
              </a:rPr>
              <a:t>caderas</a:t>
            </a:r>
            <a:r>
              <a:rPr lang="en-US" sz="2800" dirty="0" smtClean="0">
                <a:solidFill>
                  <a:srgbClr val="00B0F0"/>
                </a:solidFill>
                <a:latin typeface="Arial Black" pitchFamily="34" charset="0"/>
              </a:rPr>
              <a:t>  </a:t>
            </a:r>
            <a:r>
              <a:rPr lang="en-US" sz="2800" dirty="0" smtClean="0">
                <a:latin typeface="Arial Black" pitchFamily="34" charset="0"/>
              </a:rPr>
              <a:t>(Weakness of hind quarters) in horse.</a:t>
            </a:r>
          </a:p>
          <a:p>
            <a:pPr marL="457200" lvl="0" indent="-4572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800" dirty="0" smtClean="0">
                <a:solidFill>
                  <a:srgbClr val="0070C0"/>
                </a:solidFill>
                <a:latin typeface="Arial Black" pitchFamily="34" charset="0"/>
              </a:rPr>
              <a:t>Symptom includes staggering gait, </a:t>
            </a:r>
            <a:r>
              <a:rPr lang="en-US" sz="2800" dirty="0" err="1" smtClean="0">
                <a:solidFill>
                  <a:srgbClr val="0070C0"/>
                </a:solidFill>
                <a:latin typeface="Arial Black" pitchFamily="34" charset="0"/>
              </a:rPr>
              <a:t>reumbancy</a:t>
            </a:r>
            <a:r>
              <a:rPr lang="en-US" sz="2800" dirty="0" smtClean="0">
                <a:solidFill>
                  <a:srgbClr val="0070C0"/>
                </a:solidFill>
                <a:latin typeface="Arial Black" pitchFamily="34" charset="0"/>
              </a:rPr>
              <a:t>, conjunctivitis and </a:t>
            </a:r>
            <a:r>
              <a:rPr lang="en-US" sz="2800" dirty="0" err="1" smtClean="0">
                <a:solidFill>
                  <a:srgbClr val="0070C0"/>
                </a:solidFill>
                <a:latin typeface="Arial Black" pitchFamily="34" charset="0"/>
              </a:rPr>
              <a:t>oedema</a:t>
            </a:r>
            <a:r>
              <a:rPr lang="en-US" sz="2800" dirty="0" smtClean="0">
                <a:solidFill>
                  <a:srgbClr val="0070C0"/>
                </a:solidFill>
                <a:latin typeface="Arial Black" pitchFamily="34" charset="0"/>
              </a:rPr>
              <a:t> in eyelids.</a:t>
            </a:r>
          </a:p>
        </p:txBody>
      </p:sp>
    </p:spTree>
    <p:extLst>
      <p:ext uri="{BB962C8B-B14F-4D97-AF65-F5344CB8AC3E}">
        <p14:creationId xmlns:p14="http://schemas.microsoft.com/office/powerpoint/2010/main" val="18884112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457200"/>
            <a:ext cx="9144000" cy="762000"/>
          </a:xfrm>
        </p:spPr>
        <p:txBody>
          <a:bodyPr>
            <a:noAutofit/>
          </a:bodyPr>
          <a:lstStyle/>
          <a:p>
            <a:pPr lvl="0" algn="ctr"/>
            <a:r>
              <a:rPr lang="en-US" sz="3600" dirty="0" smtClean="0">
                <a:solidFill>
                  <a:srgbClr val="FFC000"/>
                </a:solidFill>
                <a:effectLst/>
                <a:latin typeface="Arial Black" pitchFamily="34" charset="0"/>
              </a:rPr>
              <a:t/>
            </a:r>
            <a:br>
              <a:rPr lang="en-US" sz="3600" dirty="0" smtClean="0">
                <a:solidFill>
                  <a:srgbClr val="FFC000"/>
                </a:solidFill>
                <a:effectLst/>
                <a:latin typeface="Arial Black" pitchFamily="34" charset="0"/>
              </a:rPr>
            </a:br>
            <a:r>
              <a:rPr lang="en-US" sz="3600" dirty="0" smtClean="0">
                <a:solidFill>
                  <a:srgbClr val="FFC000"/>
                </a:solidFill>
                <a:effectLst/>
                <a:latin typeface="Arial Black" pitchFamily="34" charset="0"/>
              </a:rPr>
              <a:t/>
            </a:r>
            <a:br>
              <a:rPr lang="en-US" sz="3600" dirty="0" smtClean="0">
                <a:solidFill>
                  <a:srgbClr val="FFC000"/>
                </a:solidFill>
                <a:effectLst/>
                <a:latin typeface="Arial Black" pitchFamily="34" charset="0"/>
              </a:rPr>
            </a:br>
            <a:r>
              <a:rPr lang="en-US" sz="3600" dirty="0" smtClean="0">
                <a:solidFill>
                  <a:srgbClr val="FFC000"/>
                </a:solidFill>
                <a:effectLst/>
                <a:latin typeface="Arial Black" pitchFamily="34" charset="0"/>
              </a:rPr>
              <a:t/>
            </a:r>
            <a:br>
              <a:rPr lang="en-US" sz="3600" dirty="0" smtClean="0">
                <a:solidFill>
                  <a:srgbClr val="FFC000"/>
                </a:solidFill>
                <a:effectLst/>
                <a:latin typeface="Arial Black" pitchFamily="34" charset="0"/>
              </a:rPr>
            </a:br>
            <a:r>
              <a:rPr lang="en-US" sz="3600" dirty="0" smtClean="0">
                <a:solidFill>
                  <a:srgbClr val="FFC000"/>
                </a:solidFill>
                <a:effectLst/>
                <a:latin typeface="Arial Black" pitchFamily="34" charset="0"/>
              </a:rPr>
              <a:t/>
            </a:r>
            <a:br>
              <a:rPr lang="en-US" sz="3600" dirty="0" smtClean="0">
                <a:solidFill>
                  <a:srgbClr val="FFC000"/>
                </a:solidFill>
                <a:effectLst/>
                <a:latin typeface="Arial Black" pitchFamily="34" charset="0"/>
              </a:rPr>
            </a:br>
            <a:r>
              <a:rPr lang="en-US" sz="3200" dirty="0" smtClean="0">
                <a:solidFill>
                  <a:srgbClr val="7030A0"/>
                </a:solidFill>
                <a:effectLst/>
                <a:latin typeface="Arial Black" pitchFamily="34" charset="0"/>
              </a:rPr>
              <a:t>Special character in Trypanosomes </a:t>
            </a:r>
            <a:r>
              <a:rPr lang="en-US" sz="3600" dirty="0" smtClean="0">
                <a:solidFill>
                  <a:srgbClr val="FFC000"/>
                </a:solidFill>
                <a:effectLst/>
                <a:latin typeface="Arial Black" pitchFamily="34" charset="0"/>
              </a:rPr>
              <a:t/>
            </a:r>
            <a:br>
              <a:rPr lang="en-US" sz="3600" dirty="0" smtClean="0">
                <a:solidFill>
                  <a:srgbClr val="FFC000"/>
                </a:solidFill>
                <a:effectLst/>
                <a:latin typeface="Arial Black" pitchFamily="34" charset="0"/>
              </a:rPr>
            </a:br>
            <a:endParaRPr lang="en-US" sz="3600" dirty="0" smtClean="0">
              <a:solidFill>
                <a:srgbClr val="FFFF00"/>
              </a:solidFill>
              <a:effectLst/>
              <a:latin typeface="Arial Rounded MT Bold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219200"/>
            <a:ext cx="5715000" cy="5638800"/>
          </a:xfrm>
        </p:spPr>
        <p:txBody>
          <a:bodyPr>
            <a:noAutofit/>
          </a:bodyPr>
          <a:lstStyle/>
          <a:p>
            <a:pPr marL="342900" indent="-342900" algn="just">
              <a:buFont typeface="Courier New" panose="02070309020205020404" pitchFamily="49" charset="0"/>
              <a:buChar char="o"/>
            </a:pPr>
            <a:r>
              <a:rPr lang="en-US" sz="2000" dirty="0" smtClean="0">
                <a:solidFill>
                  <a:srgbClr val="00B050"/>
                </a:solidFill>
                <a:latin typeface="Arial Black" pitchFamily="34" charset="0"/>
              </a:rPr>
              <a:t>Trypanosomes   have   antigenic   variation   due   to   variant   surface </a:t>
            </a:r>
            <a:r>
              <a:rPr lang="en-US" sz="2000" dirty="0" err="1" smtClean="0">
                <a:solidFill>
                  <a:srgbClr val="00B050"/>
                </a:solidFill>
                <a:latin typeface="Arial Black" pitchFamily="34" charset="0"/>
              </a:rPr>
              <a:t>glycoproteins</a:t>
            </a:r>
            <a:r>
              <a:rPr lang="en-US" sz="2000" dirty="0" smtClean="0">
                <a:solidFill>
                  <a:srgbClr val="00B050"/>
                </a:solidFill>
                <a:latin typeface="Arial Black" pitchFamily="34" charset="0"/>
              </a:rPr>
              <a:t> (VSG). </a:t>
            </a:r>
          </a:p>
          <a:p>
            <a:pPr marL="342900" indent="-342900" algn="just">
              <a:buFont typeface="Courier New" panose="02070309020205020404" pitchFamily="49" charset="0"/>
              <a:buChar char="o"/>
            </a:pPr>
            <a:endParaRPr lang="en-US" sz="2000" dirty="0" smtClean="0">
              <a:solidFill>
                <a:srgbClr val="0070C0"/>
              </a:solidFill>
              <a:latin typeface="Arial Black" pitchFamily="34" charset="0"/>
            </a:endParaRPr>
          </a:p>
          <a:p>
            <a:pPr marL="342900" indent="-342900" algn="just">
              <a:buFont typeface="Courier New" panose="02070309020205020404" pitchFamily="49" charset="0"/>
              <a:buChar char="o"/>
            </a:pPr>
            <a:r>
              <a:rPr lang="en-US" sz="2000" dirty="0" smtClean="0">
                <a:solidFill>
                  <a:srgbClr val="0070C0"/>
                </a:solidFill>
                <a:latin typeface="Arial Black" pitchFamily="34" charset="0"/>
              </a:rPr>
              <a:t>The surface coat of trypanosomes is a 12-15 mm thick layer made up of about 10</a:t>
            </a:r>
            <a:r>
              <a:rPr lang="en-US" sz="2000" baseline="30000" dirty="0" smtClean="0">
                <a:solidFill>
                  <a:srgbClr val="0070C0"/>
                </a:solidFill>
                <a:latin typeface="Arial Black" pitchFamily="34" charset="0"/>
              </a:rPr>
              <a:t>7</a:t>
            </a:r>
            <a:r>
              <a:rPr lang="en-US" sz="2000" dirty="0" smtClean="0">
                <a:solidFill>
                  <a:srgbClr val="0070C0"/>
                </a:solidFill>
                <a:latin typeface="Arial Black" pitchFamily="34" charset="0"/>
              </a:rPr>
              <a:t> identical molecules of approximately 60 </a:t>
            </a:r>
            <a:r>
              <a:rPr lang="en-US" sz="2000" dirty="0" err="1" smtClean="0">
                <a:solidFill>
                  <a:srgbClr val="0070C0"/>
                </a:solidFill>
                <a:latin typeface="Arial Black" pitchFamily="34" charset="0"/>
              </a:rPr>
              <a:t>kDa</a:t>
            </a:r>
            <a:r>
              <a:rPr lang="en-US" sz="2000" dirty="0" smtClean="0">
                <a:solidFill>
                  <a:srgbClr val="0070C0"/>
                </a:solidFill>
                <a:latin typeface="Arial Black" pitchFamily="34" charset="0"/>
              </a:rPr>
              <a:t>  which are closely packed to cover the entire surface. These molecules are </a:t>
            </a:r>
            <a:r>
              <a:rPr lang="en-US" sz="2000" u="sng" dirty="0" smtClean="0">
                <a:solidFill>
                  <a:srgbClr val="0070C0"/>
                </a:solidFill>
                <a:latin typeface="Arial Black" pitchFamily="34" charset="0"/>
              </a:rPr>
              <a:t>variant surface glycoproteins (VSGs)</a:t>
            </a:r>
            <a:r>
              <a:rPr lang="en-US" sz="2000" dirty="0" smtClean="0">
                <a:solidFill>
                  <a:srgbClr val="0070C0"/>
                </a:solidFill>
                <a:latin typeface="Arial Black" pitchFamily="34" charset="0"/>
              </a:rPr>
              <a:t>.</a:t>
            </a:r>
          </a:p>
          <a:p>
            <a:pPr marL="342900" indent="-342900" algn="just">
              <a:buFont typeface="Courier New" panose="02070309020205020404" pitchFamily="49" charset="0"/>
              <a:buChar char="o"/>
            </a:pPr>
            <a:endParaRPr lang="en-US" sz="2000" dirty="0" smtClean="0">
              <a:latin typeface="Arial Black" pitchFamily="34" charset="0"/>
            </a:endParaRPr>
          </a:p>
          <a:p>
            <a:pPr marL="342900" indent="-342900" algn="just">
              <a:buFont typeface="Courier New" panose="02070309020205020404" pitchFamily="49" charset="0"/>
              <a:buChar char="o"/>
            </a:pPr>
            <a:r>
              <a:rPr lang="en-US" sz="2000" dirty="0" smtClean="0">
                <a:solidFill>
                  <a:srgbClr val="7030A0"/>
                </a:solidFill>
                <a:latin typeface="Arial Black" pitchFamily="34" charset="0"/>
              </a:rPr>
              <a:t>Changing antigenic characters of trypanosomes in vertebrate’s hosts, the development of an effective vaccine against trypanosomes is difficult.</a:t>
            </a:r>
          </a:p>
          <a:p>
            <a:pPr marL="457200" lvl="0" indent="-457200" algn="just">
              <a:lnSpc>
                <a:spcPct val="150000"/>
              </a:lnSpc>
              <a:buFont typeface="Courier New" panose="02070309020205020404" pitchFamily="49" charset="0"/>
              <a:buChar char="o"/>
            </a:pPr>
            <a:endParaRPr lang="en-US" sz="2000" dirty="0" smtClean="0">
              <a:solidFill>
                <a:srgbClr val="FFC000"/>
              </a:solidFill>
              <a:latin typeface="Arial Black" pitchFamily="34" charset="0"/>
            </a:endParaRP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5105400" y="2057400"/>
            <a:ext cx="4648200" cy="3429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  <p:extLst>
      <p:ext uri="{BB962C8B-B14F-4D97-AF65-F5344CB8AC3E}">
        <p14:creationId xmlns:p14="http://schemas.microsoft.com/office/powerpoint/2010/main" val="39589222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75657" y="624110"/>
            <a:ext cx="7058744" cy="5829226"/>
          </a:xfrm>
        </p:spPr>
        <p:txBody>
          <a:bodyPr/>
          <a:lstStyle/>
          <a:p>
            <a:endParaRPr lang="en-IN" dirty="0"/>
          </a:p>
        </p:txBody>
      </p:sp>
      <p:sp>
        <p:nvSpPr>
          <p:cNvPr id="4" name="Rectangle 3"/>
          <p:cNvSpPr/>
          <p:nvPr/>
        </p:nvSpPr>
        <p:spPr>
          <a:xfrm>
            <a:off x="2546445" y="2967335"/>
            <a:ext cx="4051109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IN" sz="5400" b="1" cap="none" spc="0" dirty="0" smtClean="0">
                <a:ln w="12700">
                  <a:solidFill>
                    <a:schemeClr val="accent1"/>
                  </a:solidFill>
                  <a:prstDash val="solid"/>
                </a:ln>
                <a:pattFill prst="pct50">
                  <a:fgClr>
                    <a:schemeClr val="accent1"/>
                  </a:fgClr>
                  <a:bgClr>
                    <a:schemeClr val="accent1">
                      <a:lumMod val="20000"/>
                      <a:lumOff val="80000"/>
                    </a:schemeClr>
                  </a:bgClr>
                </a:pattFill>
                <a:effectLst>
                  <a:outerShdw dist="38100" dir="2640000" algn="bl" rotWithShape="0">
                    <a:schemeClr val="accent1"/>
                  </a:outerShdw>
                </a:effectLst>
              </a:rPr>
              <a:t>THANK YOU</a:t>
            </a:r>
            <a:endParaRPr lang="en-IN" sz="5400" b="1" cap="none" spc="0" dirty="0">
              <a:ln w="12700">
                <a:solidFill>
                  <a:schemeClr val="accent1"/>
                </a:solidFill>
                <a:prstDash val="solid"/>
              </a:ln>
              <a:pattFill prst="pct50">
                <a:fgClr>
                  <a:schemeClr val="accent1"/>
                </a:fgClr>
                <a:bgClr>
                  <a:schemeClr val="accent1">
                    <a:lumMod val="20000"/>
                    <a:lumOff val="80000"/>
                  </a:schemeClr>
                </a:bgClr>
              </a:pattFill>
              <a:effectLst>
                <a:outerShdw dist="38100" dir="2640000" algn="bl" rotWithShape="0">
                  <a:schemeClr val="accent1"/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34714980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Wisp">
  <a:themeElements>
    <a:clrScheme name="Wisp">
      <a:dk1>
        <a:sysClr val="windowText" lastClr="000000"/>
      </a:dk1>
      <a:lt1>
        <a:sysClr val="window" lastClr="FFFFFF"/>
      </a:lt1>
      <a:dk2>
        <a:srgbClr val="766F54"/>
      </a:dk2>
      <a:lt2>
        <a:srgbClr val="E3EACF"/>
      </a:lt2>
      <a:accent1>
        <a:srgbClr val="A53010"/>
      </a:accent1>
      <a:accent2>
        <a:srgbClr val="DE7E18"/>
      </a:accent2>
      <a:accent3>
        <a:srgbClr val="9F8351"/>
      </a:accent3>
      <a:accent4>
        <a:srgbClr val="728653"/>
      </a:accent4>
      <a:accent5>
        <a:srgbClr val="92AA4C"/>
      </a:accent5>
      <a:accent6>
        <a:srgbClr val="6AAC91"/>
      </a:accent6>
      <a:hlink>
        <a:srgbClr val="FB4A18"/>
      </a:hlink>
      <a:folHlink>
        <a:srgbClr val="FB9318"/>
      </a:folHlink>
    </a:clrScheme>
    <a:fontScheme name="Wisp">
      <a:maj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Wisp">
      <a:fillStyleLst>
        <a:solidFill>
          <a:schemeClr val="phClr"/>
        </a:solidFill>
        <a:solidFill>
          <a:schemeClr val="phClr">
            <a:tint val="70000"/>
            <a:lumMod val="104000"/>
          </a:schemeClr>
        </a:solidFill>
        <a:gradFill rotWithShape="1">
          <a:gsLst>
            <a:gs pos="0">
              <a:schemeClr val="phClr">
                <a:tint val="96000"/>
                <a:lumMod val="104000"/>
              </a:schemeClr>
            </a:gs>
            <a:gs pos="100000">
              <a:schemeClr val="phClr">
                <a:shade val="98000"/>
                <a:lumMod val="9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shade val="90000"/>
            </a:schemeClr>
          </a:solidFill>
          <a:prstDash val="solid"/>
        </a:ln>
        <a:ln w="15875" cap="rnd" cmpd="sng" algn="ctr">
          <a:solidFill>
            <a:schemeClr val="phClr"/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2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satMod val="92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Wisp" id="{7CB32D59-10C0-40DD-B7BD-2E94284A981C}" vid="{24B1A44C-C006-48B2-A4D7-E5549B3D8CD4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Wisp</Template>
  <TotalTime>781</TotalTime>
  <Words>2599</Words>
  <Application>Microsoft Office PowerPoint</Application>
  <PresentationFormat>On-screen Show (4:3)</PresentationFormat>
  <Paragraphs>382</Paragraphs>
  <Slides>48</Slides>
  <Notes>6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48</vt:i4>
      </vt:variant>
    </vt:vector>
  </HeadingPairs>
  <TitlesOfParts>
    <vt:vector size="49" baseType="lpstr">
      <vt:lpstr>Wisp</vt:lpstr>
      <vt:lpstr>PowerPoint Presentation</vt:lpstr>
      <vt:lpstr>    Phylum- Protozoa Sub-Phylum - Mastigophora</vt:lpstr>
      <vt:lpstr>Family: Trypanosomatidae</vt:lpstr>
      <vt:lpstr>Family: Trypanosomatidae</vt:lpstr>
      <vt:lpstr>Family: Trypanosomatidae</vt:lpstr>
      <vt:lpstr>Genus: Trypanosoma</vt:lpstr>
      <vt:lpstr>Genus: Trypanosoma</vt:lpstr>
      <vt:lpstr>Genus: Trypanosoma</vt:lpstr>
      <vt:lpstr>Genus: Trypanosoma</vt:lpstr>
      <vt:lpstr>Genus: Trypanosoma</vt:lpstr>
      <vt:lpstr>List of Trypanosomes</vt:lpstr>
      <vt:lpstr>List of Trypanosomes</vt:lpstr>
      <vt:lpstr>Genus: Trypanosoma</vt:lpstr>
      <vt:lpstr>Genus: Trypanosoma</vt:lpstr>
      <vt:lpstr>Trypanosoma evansi</vt:lpstr>
      <vt:lpstr>Trypanosoma evansi</vt:lpstr>
      <vt:lpstr>Trypanosoma evansi</vt:lpstr>
      <vt:lpstr>Trypanosoma evansi</vt:lpstr>
      <vt:lpstr>Trypanosoma evansi</vt:lpstr>
      <vt:lpstr>Trypanosoma evansi</vt:lpstr>
      <vt:lpstr>Pathogenesis of Trypanosoma evansi</vt:lpstr>
      <vt:lpstr>Pathogenesis of Trypanosoma evansi</vt:lpstr>
      <vt:lpstr>Pathogenesis of Trypanosoma evansi</vt:lpstr>
      <vt:lpstr>Pathogenesis of Trypanosoma evansi</vt:lpstr>
      <vt:lpstr>Trypanosoma evansi</vt:lpstr>
      <vt:lpstr>Clinical signs of Surra in Horse</vt:lpstr>
      <vt:lpstr>Trypanosoma evansi</vt:lpstr>
      <vt:lpstr>Trypanosoma evansi</vt:lpstr>
      <vt:lpstr>Trypanosoma evansi</vt:lpstr>
      <vt:lpstr>Trypanosoma evansi</vt:lpstr>
      <vt:lpstr>Epidemiology of  Trypanosoma evansi</vt:lpstr>
      <vt:lpstr>Diagnosis of  Trypanosoma evansi</vt:lpstr>
      <vt:lpstr>Diagnosis of  Trypanosoma evansi</vt:lpstr>
      <vt:lpstr>Diagnosis of  Trypanosoma evansi</vt:lpstr>
      <vt:lpstr> Diagnosis of Trypanosoma evansi</vt:lpstr>
      <vt:lpstr>Diagnosis of  Trypanosoma evansi</vt:lpstr>
      <vt:lpstr>Diagnosis of  Trypanosoma evansi</vt:lpstr>
      <vt:lpstr>Treatment of  Trypanosoma evansi</vt:lpstr>
      <vt:lpstr>Treatment of  Trypanosoma evansi</vt:lpstr>
      <vt:lpstr>Control of  Trypanosoma evansi</vt:lpstr>
      <vt:lpstr>Trypanosoma  equiperdum </vt:lpstr>
      <vt:lpstr>Trypanosoma  equiperdum </vt:lpstr>
      <vt:lpstr>Trypanosoma  equiperdum </vt:lpstr>
      <vt:lpstr>Trypanosoma  equiperdum </vt:lpstr>
      <vt:lpstr>Trypanosoma  equiperdum </vt:lpstr>
      <vt:lpstr>Trypanosoma equinum </vt:lpstr>
      <vt:lpstr>    Special character in Trypanosomes  </vt:lpstr>
      <vt:lpstr>PowerPoint Presentation</vt:lpstr>
    </vt:vector>
  </TitlesOfParts>
  <Company>HP Inc.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Haemoprotozoan diseases of Horse</dc:title>
  <dc:creator>Ajit Kumar</dc:creator>
  <cp:lastModifiedBy>Ajit Kumar</cp:lastModifiedBy>
  <cp:revision>80</cp:revision>
  <cp:lastPrinted>2019-11-21T10:56:16Z</cp:lastPrinted>
  <dcterms:created xsi:type="dcterms:W3CDTF">2019-10-15T08:59:27Z</dcterms:created>
  <dcterms:modified xsi:type="dcterms:W3CDTF">2021-06-28T08:28:36Z</dcterms:modified>
</cp:coreProperties>
</file>