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83" r:id="rId5"/>
    <p:sldId id="272" r:id="rId6"/>
    <p:sldId id="284" r:id="rId7"/>
    <p:sldId id="274" r:id="rId8"/>
    <p:sldId id="285" r:id="rId9"/>
    <p:sldId id="286" r:id="rId10"/>
    <p:sldId id="273" r:id="rId11"/>
    <p:sldId id="276" r:id="rId12"/>
    <p:sldId id="275" r:id="rId13"/>
    <p:sldId id="261" r:id="rId14"/>
    <p:sldId id="262" r:id="rId15"/>
    <p:sldId id="281" r:id="rId16"/>
    <p:sldId id="282" r:id="rId17"/>
    <p:sldId id="279" r:id="rId18"/>
    <p:sldId id="280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781" y="1592826"/>
            <a:ext cx="8406580" cy="1838084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</a:rPr>
              <a:t>CATHETERIZATION AND URINE COLLECTION IN DOGS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DR GYANDEV SINGH </a:t>
            </a:r>
          </a:p>
          <a:p>
            <a:r>
              <a:rPr lang="en-US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ASSISTANT </a:t>
            </a:r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PROFESSOR </a:t>
            </a:r>
          </a:p>
          <a:p>
            <a:r>
              <a:rPr lang="en-US" dirty="0">
                <a:solidFill>
                  <a:srgbClr val="00B0F0"/>
                </a:solidFill>
                <a:latin typeface="Berlin Sans FB" panose="020E0602020502020306" pitchFamily="34" charset="0"/>
              </a:rPr>
              <a:t>DEPARTMENT OF VETERINARY SURGERY AND </a:t>
            </a:r>
            <a:r>
              <a:rPr lang="en-US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RADIOLOGY</a:t>
            </a:r>
          </a:p>
          <a:p>
            <a:r>
              <a:rPr lang="en-US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Veterinary Clinical Complex</a:t>
            </a:r>
          </a:p>
          <a:p>
            <a:r>
              <a:rPr lang="en-US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BVC, BASU, PATNA</a:t>
            </a:r>
            <a:endParaRPr lang="en-US" dirty="0">
              <a:solidFill>
                <a:srgbClr val="00B0F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6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Patient preparation and positioning-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Gentle physical restraint</a:t>
            </a:r>
          </a:p>
          <a:p>
            <a:r>
              <a:rPr lang="en-US" sz="3200" dirty="0"/>
              <a:t>Sedation</a:t>
            </a:r>
          </a:p>
          <a:p>
            <a:r>
              <a:rPr lang="en-US" sz="3200" dirty="0"/>
              <a:t>Lateral </a:t>
            </a:r>
            <a:r>
              <a:rPr lang="en-US" sz="3200" dirty="0" err="1" smtClean="0"/>
              <a:t>recumbency</a:t>
            </a:r>
            <a:r>
              <a:rPr lang="en-US" sz="3200" dirty="0" smtClean="0"/>
              <a:t> with upper leg held away from prepuce</a:t>
            </a:r>
            <a:endParaRPr lang="en-US" sz="3200" dirty="0"/>
          </a:p>
          <a:p>
            <a:r>
              <a:rPr lang="en-US" sz="3200" dirty="0"/>
              <a:t>The prepuce should be cleaned with the antiseptic solution </a:t>
            </a:r>
          </a:p>
          <a:p>
            <a:r>
              <a:rPr lang="en-US" sz="3200" dirty="0"/>
              <a:t>The area around the prepuce can be maintained aseptically . </a:t>
            </a:r>
          </a:p>
        </p:txBody>
      </p:sp>
    </p:spTree>
    <p:extLst>
      <p:ext uri="{BB962C8B-B14F-4D97-AF65-F5344CB8AC3E}">
        <p14:creationId xmlns:p14="http://schemas.microsoft.com/office/powerpoint/2010/main" val="139385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ANATOMICAL VIEW-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5320" y="2557463"/>
            <a:ext cx="524136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93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75" y="606352"/>
            <a:ext cx="10922696" cy="80909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Procedure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874" y="1528175"/>
            <a:ext cx="9994723" cy="4534422"/>
          </a:xfrm>
        </p:spPr>
        <p:txBody>
          <a:bodyPr>
            <a:normAutofit/>
          </a:bodyPr>
          <a:lstStyle/>
          <a:p>
            <a:r>
              <a:rPr lang="en-US" sz="3200" dirty="0"/>
              <a:t>Position –lateral recumbency or standing position .</a:t>
            </a:r>
          </a:p>
          <a:p>
            <a:r>
              <a:rPr lang="en-US" sz="3200" dirty="0" smtClean="0"/>
              <a:t>Preparation </a:t>
            </a:r>
            <a:r>
              <a:rPr lang="en-US" sz="3200" dirty="0"/>
              <a:t>–sedation is generally not required .</a:t>
            </a:r>
          </a:p>
          <a:p>
            <a:pPr marL="0" indent="0">
              <a:buNone/>
            </a:pPr>
            <a:r>
              <a:rPr lang="en-US" sz="3200" dirty="0"/>
              <a:t>                     </a:t>
            </a:r>
            <a:r>
              <a:rPr lang="en-US" sz="3200" dirty="0" err="1"/>
              <a:t>exrude</a:t>
            </a:r>
            <a:r>
              <a:rPr lang="en-US" sz="3200" dirty="0"/>
              <a:t> the penis from prepuce and wipe the        </a:t>
            </a:r>
          </a:p>
          <a:p>
            <a:pPr marL="0" indent="0">
              <a:buNone/>
            </a:pPr>
            <a:r>
              <a:rPr lang="en-US" sz="3200"/>
              <a:t>                     </a:t>
            </a:r>
            <a:r>
              <a:rPr lang="en-US" sz="3200" smtClean="0"/>
              <a:t>urethral </a:t>
            </a:r>
            <a:r>
              <a:rPr lang="en-US" sz="3200" dirty="0"/>
              <a:t>orifice.</a:t>
            </a:r>
          </a:p>
          <a:p>
            <a:pPr marL="0" indent="0">
              <a:buNone/>
            </a:pPr>
            <a:r>
              <a:rPr lang="en-US" sz="3200" dirty="0"/>
              <a:t>                    -measure the approximate length of catheter.</a:t>
            </a:r>
          </a:p>
        </p:txBody>
      </p:sp>
    </p:spTree>
    <p:extLst>
      <p:ext uri="{BB962C8B-B14F-4D97-AF65-F5344CB8AC3E}">
        <p14:creationId xmlns:p14="http://schemas.microsoft.com/office/powerpoint/2010/main" val="84356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Slide</a:t>
            </a:r>
            <a:r>
              <a:rPr lang="en-US" dirty="0"/>
              <a:t> </a:t>
            </a:r>
            <a:r>
              <a:rPr lang="en-US" sz="3200" dirty="0"/>
              <a:t>the catheter through the penile </a:t>
            </a:r>
            <a:r>
              <a:rPr lang="en-US" sz="3200" dirty="0" err="1"/>
              <a:t>ureathra</a:t>
            </a:r>
            <a:r>
              <a:rPr lang="en-US" sz="3200" dirty="0"/>
              <a:t> and stop insertion when urine fill the catheter and leaks from the end of catheter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342" y="2557463"/>
            <a:ext cx="9497961" cy="374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8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Once catheter is entered the bladder ,release the penis into the prepuce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985" y="2458576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286" y="2977023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377" y="426504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7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</a:rPr>
              <a:t>Uretheral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cathetrization</a:t>
            </a:r>
            <a:r>
              <a:rPr lang="en-US" dirty="0">
                <a:solidFill>
                  <a:srgbClr val="00B0F0"/>
                </a:solidFill>
              </a:rPr>
              <a:t> in bitch-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Bitches</a:t>
            </a:r>
            <a:r>
              <a:rPr lang="en-US" dirty="0"/>
              <a:t> </a:t>
            </a:r>
            <a:r>
              <a:rPr lang="en-US" sz="3200" dirty="0"/>
              <a:t>may</a:t>
            </a:r>
            <a:r>
              <a:rPr lang="en-US" dirty="0"/>
              <a:t> </a:t>
            </a:r>
            <a:r>
              <a:rPr lang="en-US" sz="3200" dirty="0"/>
              <a:t> require sedation or general </a:t>
            </a:r>
            <a:r>
              <a:rPr lang="en-US" sz="3200" dirty="0" err="1"/>
              <a:t>anaesthesia</a:t>
            </a:r>
            <a:r>
              <a:rPr lang="en-US" sz="3200" dirty="0"/>
              <a:t>.</a:t>
            </a:r>
          </a:p>
          <a:p>
            <a:r>
              <a:rPr lang="en-US" sz="3200" dirty="0"/>
              <a:t>Bitches positioned in dorsal recumbency </a:t>
            </a:r>
          </a:p>
          <a:p>
            <a:r>
              <a:rPr lang="en-US" sz="3200" dirty="0"/>
              <a:t>Clean the vulva with the antiseptic to remove any discharge and surface dirt.</a:t>
            </a:r>
          </a:p>
        </p:txBody>
      </p:sp>
    </p:spTree>
    <p:extLst>
      <p:ext uri="{BB962C8B-B14F-4D97-AF65-F5344CB8AC3E}">
        <p14:creationId xmlns:p14="http://schemas.microsoft.com/office/powerpoint/2010/main" val="1917734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Instrument ant technique -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867" t="7821" r="31422" b="2831"/>
          <a:stretch/>
        </p:blipFill>
        <p:spPr>
          <a:xfrm>
            <a:off x="1386349" y="2138516"/>
            <a:ext cx="2993922" cy="2964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439" y="2433484"/>
            <a:ext cx="6135067" cy="381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3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Urine collection for sample handling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For urinalysis-</a:t>
            </a:r>
          </a:p>
          <a:p>
            <a:pPr marL="0" indent="0">
              <a:buNone/>
            </a:pPr>
            <a:r>
              <a:rPr lang="en-US" sz="3200" dirty="0"/>
              <a:t>   approximately 5 ml is required.</a:t>
            </a:r>
          </a:p>
          <a:p>
            <a:pPr marL="0" indent="0">
              <a:buNone/>
            </a:pPr>
            <a:r>
              <a:rPr lang="en-US" sz="3200" dirty="0"/>
              <a:t>    sample should be collected into plain tube.</a:t>
            </a:r>
          </a:p>
          <a:p>
            <a:pPr marL="0" indent="0">
              <a:buNone/>
            </a:pPr>
            <a:r>
              <a:rPr lang="en-US" sz="3200" dirty="0"/>
              <a:t>   urine collected by </a:t>
            </a:r>
            <a:r>
              <a:rPr lang="en-US" sz="3200" dirty="0" err="1"/>
              <a:t>cystocentesis</a:t>
            </a:r>
            <a:r>
              <a:rPr lang="en-US" sz="3200" dirty="0"/>
              <a:t> because by catheterization </a:t>
            </a:r>
          </a:p>
          <a:p>
            <a:pPr marL="0" indent="0">
              <a:buNone/>
            </a:pPr>
            <a:r>
              <a:rPr lang="en-US" sz="3200" dirty="0"/>
              <a:t>   sample may by contaminated.</a:t>
            </a:r>
          </a:p>
        </p:txBody>
      </p:sp>
    </p:spTree>
    <p:extLst>
      <p:ext uri="{BB962C8B-B14F-4D97-AF65-F5344CB8AC3E}">
        <p14:creationId xmlns:p14="http://schemas.microsoft.com/office/powerpoint/2010/main" val="439235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Process 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21" y="2462980"/>
            <a:ext cx="7300453" cy="374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92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67692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INTRODUCTION-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308986" cy="331893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Urinary catheterization in dogs is a procedure done by veterinarian places a plastic tube [catheter]into the dogs penile urethra or vulva urethra.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406" y="2507225"/>
            <a:ext cx="5102942" cy="359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192" y="581299"/>
            <a:ext cx="9601196" cy="1303867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INDICATION-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192" y="2285999"/>
            <a:ext cx="9601196" cy="3318936"/>
          </a:xfrm>
        </p:spPr>
        <p:txBody>
          <a:bodyPr>
            <a:normAutofit/>
          </a:bodyPr>
          <a:lstStyle/>
          <a:p>
            <a:r>
              <a:rPr lang="en-US" sz="3200" dirty="0"/>
              <a:t>To collect urine for urinalysis.</a:t>
            </a:r>
          </a:p>
          <a:p>
            <a:r>
              <a:rPr lang="en-US" sz="3200" dirty="0"/>
              <a:t>To </a:t>
            </a:r>
            <a:r>
              <a:rPr lang="en-US" dirty="0"/>
              <a:t>empty</a:t>
            </a:r>
            <a:r>
              <a:rPr lang="en-US" sz="3200" dirty="0"/>
              <a:t> the urinary bladder.</a:t>
            </a:r>
          </a:p>
          <a:p>
            <a:r>
              <a:rPr lang="en-US" sz="3200" dirty="0"/>
              <a:t>To administer radiographic contrast media into the lower urinary tract</a:t>
            </a:r>
            <a:r>
              <a:rPr lang="en-US" sz="3200" dirty="0" smtClean="0"/>
              <a:t>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Indwelling catheter to controlled bladder drainage, maintain patent urethra, monitor urinary output, nursing care of recumbent patient (unable to urinate voluntarily)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203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413" y="631404"/>
            <a:ext cx="10704532" cy="859194"/>
          </a:xfrm>
        </p:spPr>
        <p:txBody>
          <a:bodyPr>
            <a:normAutofit/>
          </a:bodyPr>
          <a:lstStyle/>
          <a:p>
            <a:r>
              <a:rPr lang="en-IN" sz="3200" dirty="0"/>
              <a:t>C</a:t>
            </a:r>
            <a:r>
              <a:rPr lang="en-IN" sz="3200" dirty="0" smtClean="0"/>
              <a:t>ontraindication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251" y="1630006"/>
            <a:ext cx="10241070" cy="331893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IN" dirty="0" smtClean="0"/>
              <a:t>Pre-existing urethral trauma</a:t>
            </a:r>
          </a:p>
          <a:p>
            <a:pPr marL="457200" indent="-457200">
              <a:buAutoNum type="arabicPeriod"/>
            </a:pPr>
            <a:endParaRPr lang="en-IN" dirty="0" smtClean="0"/>
          </a:p>
          <a:p>
            <a:pPr marL="457200" indent="-457200">
              <a:buAutoNum type="arabicPeriod"/>
            </a:pPr>
            <a:r>
              <a:rPr lang="en-IN" dirty="0" smtClean="0"/>
              <a:t>Large space-occupying urethral mass or urethral stricture</a:t>
            </a:r>
          </a:p>
          <a:p>
            <a:pPr marL="457200" indent="-457200">
              <a:buAutoNum type="arabicPeriod"/>
            </a:pPr>
            <a:r>
              <a:rPr lang="en-IN" dirty="0" smtClean="0"/>
              <a:t>Avoid for microbiology use (</a:t>
            </a:r>
            <a:r>
              <a:rPr lang="en-IN" dirty="0" err="1" smtClean="0"/>
              <a:t>cystocentesis</a:t>
            </a:r>
            <a:r>
              <a:rPr lang="en-IN" dirty="0" smtClean="0"/>
              <a:t> is preferred).</a:t>
            </a:r>
          </a:p>
          <a:p>
            <a:pPr marL="457200" indent="-457200">
              <a:buAutoNum type="arabicPeriod"/>
            </a:pPr>
            <a:endParaRPr lang="en-IN" dirty="0" smtClean="0"/>
          </a:p>
          <a:p>
            <a:pPr marL="457200" indent="-45720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011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882" y="568774"/>
            <a:ext cx="9601196" cy="984454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Equipment 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244" y="1703539"/>
            <a:ext cx="10684701" cy="4446739"/>
          </a:xfrm>
        </p:spPr>
        <p:txBody>
          <a:bodyPr>
            <a:normAutofit/>
          </a:bodyPr>
          <a:lstStyle/>
          <a:p>
            <a:r>
              <a:rPr lang="en-US" sz="3200" dirty="0"/>
              <a:t>Catheters </a:t>
            </a:r>
          </a:p>
          <a:p>
            <a:r>
              <a:rPr lang="en-US" sz="3200" dirty="0"/>
              <a:t>Sterile soft gauze swabs </a:t>
            </a:r>
          </a:p>
          <a:p>
            <a:r>
              <a:rPr lang="en-US" sz="3200" dirty="0"/>
              <a:t>Gloves </a:t>
            </a:r>
          </a:p>
          <a:p>
            <a:r>
              <a:rPr lang="en-US" sz="3200" dirty="0"/>
              <a:t>Lignocaine jelly</a:t>
            </a:r>
          </a:p>
          <a:p>
            <a:r>
              <a:rPr lang="en-US" sz="3200" dirty="0"/>
              <a:t>10 ml </a:t>
            </a:r>
            <a:r>
              <a:rPr lang="en-US" sz="3200" dirty="0" smtClean="0"/>
              <a:t>syringe, plane sample pot, kidney dish</a:t>
            </a:r>
          </a:p>
          <a:p>
            <a:r>
              <a:rPr lang="en-US" sz="3200" dirty="0" smtClean="0"/>
              <a:t>Antiseptic solution: 4% </a:t>
            </a:r>
            <a:r>
              <a:rPr lang="en-US" sz="3200" dirty="0" err="1" smtClean="0"/>
              <a:t>chlorhexidine</a:t>
            </a:r>
            <a:r>
              <a:rPr lang="en-US" sz="3200" dirty="0" smtClean="0"/>
              <a:t> </a:t>
            </a:r>
            <a:r>
              <a:rPr lang="en-US" sz="3200" dirty="0" err="1" smtClean="0"/>
              <a:t>gluconate</a:t>
            </a:r>
            <a:r>
              <a:rPr lang="en-US" sz="3200" dirty="0" smtClean="0"/>
              <a:t> or 10% </a:t>
            </a:r>
            <a:r>
              <a:rPr lang="en-US" sz="3200" dirty="0" err="1" smtClean="0"/>
              <a:t>povidone</a:t>
            </a:r>
            <a:r>
              <a:rPr lang="en-US" sz="3200" dirty="0" smtClean="0"/>
              <a:t> iodine.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795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65" y="643930"/>
            <a:ext cx="10729584" cy="921824"/>
          </a:xfrm>
        </p:spPr>
        <p:txBody>
          <a:bodyPr/>
          <a:lstStyle/>
          <a:p>
            <a:r>
              <a:rPr lang="en-IN" dirty="0" smtClean="0"/>
              <a:t>Catheter</a:t>
            </a:r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286089"/>
              </p:ext>
            </p:extLst>
          </p:nvPr>
        </p:nvGraphicFramePr>
        <p:xfrm>
          <a:off x="750888" y="1465263"/>
          <a:ext cx="10685460" cy="273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092"/>
                <a:gridCol w="2137092"/>
                <a:gridCol w="2137092"/>
                <a:gridCol w="2137092"/>
                <a:gridCol w="2137092"/>
              </a:tblGrid>
              <a:tr h="732940">
                <a:tc>
                  <a:txBody>
                    <a:bodyPr/>
                    <a:lstStyle/>
                    <a:p>
                      <a:r>
                        <a:rPr lang="en-IN" dirty="0" smtClean="0"/>
                        <a:t>Catheter type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material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Indwelling?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Sizes (</a:t>
                      </a:r>
                      <a:r>
                        <a:rPr lang="en-IN" dirty="0" err="1" smtClean="0"/>
                        <a:t>Fr</a:t>
                      </a:r>
                      <a:r>
                        <a:rPr lang="en-IN" dirty="0" smtClean="0"/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Length (Cm)</a:t>
                      </a:r>
                      <a:endParaRPr lang="en-IN" dirty="0"/>
                    </a:p>
                  </a:txBody>
                  <a:tcPr/>
                </a:tc>
              </a:tr>
              <a:tr h="732940">
                <a:tc>
                  <a:txBody>
                    <a:bodyPr/>
                    <a:lstStyle/>
                    <a:p>
                      <a:r>
                        <a:rPr lang="en-IN" dirty="0" smtClean="0"/>
                        <a:t>Dog Catheter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Flexible nylon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6-10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50-60 cm</a:t>
                      </a:r>
                      <a:endParaRPr lang="en-IN" dirty="0"/>
                    </a:p>
                  </a:txBody>
                  <a:tcPr/>
                </a:tc>
              </a:tr>
              <a:tr h="1265075">
                <a:tc>
                  <a:txBody>
                    <a:bodyPr/>
                    <a:lstStyle/>
                    <a:p>
                      <a:r>
                        <a:rPr lang="en-IN" dirty="0" smtClean="0"/>
                        <a:t>Silicone Foley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Flexible medical grade Silicone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Yes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5-10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30, 55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05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65" y="1017639"/>
            <a:ext cx="9660193" cy="48993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7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199" y="656456"/>
            <a:ext cx="10504116" cy="74646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Point for indwelling catheter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244" y="1402915"/>
            <a:ext cx="10622071" cy="4734837"/>
          </a:xfrm>
        </p:spPr>
        <p:txBody>
          <a:bodyPr/>
          <a:lstStyle/>
          <a:p>
            <a:r>
              <a:rPr lang="en-IN" dirty="0" smtClean="0"/>
              <a:t>For silicone </a:t>
            </a:r>
            <a:r>
              <a:rPr lang="en-IN" dirty="0" err="1" smtClean="0"/>
              <a:t>foley</a:t>
            </a:r>
            <a:r>
              <a:rPr lang="en-IN" dirty="0" smtClean="0"/>
              <a:t> catheters, water sufficient to fill balloon.</a:t>
            </a:r>
          </a:p>
          <a:p>
            <a:r>
              <a:rPr lang="en-IN" dirty="0" smtClean="0"/>
              <a:t>For standard flexible nylon (polyamide) catheters: suture materials, zinc oxide tape</a:t>
            </a:r>
          </a:p>
          <a:p>
            <a:r>
              <a:rPr lang="en-IN" dirty="0" smtClean="0"/>
              <a:t>Sterile intravenous fluid administration set and empty fluid bag or commercial closed urine collection system, with appropriate adapters for attachment to selected urinary catheter.</a:t>
            </a:r>
          </a:p>
          <a:p>
            <a:r>
              <a:rPr lang="en-IN" dirty="0" smtClean="0"/>
              <a:t>Elizabeth collar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343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68981"/>
            <a:ext cx="9601196" cy="1047085"/>
          </a:xfrm>
        </p:spPr>
        <p:txBody>
          <a:bodyPr/>
          <a:lstStyle/>
          <a:p>
            <a:r>
              <a:rPr lang="en-IN" dirty="0" smtClean="0"/>
              <a:t>Closed urinary collection bag</a:t>
            </a:r>
            <a:endParaRPr lang="en-IN" dirty="0"/>
          </a:p>
        </p:txBody>
      </p:sp>
      <p:pic>
        <p:nvPicPr>
          <p:cNvPr id="1026" name="Picture 2" descr="Closed Urinary Drainage Systems &amp;amp; Foley Trays | Cardinal Heal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40" y="1803749"/>
            <a:ext cx="8430015" cy="407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187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432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Algerian</vt:lpstr>
      <vt:lpstr>Arial</vt:lpstr>
      <vt:lpstr>Berlin Sans FB</vt:lpstr>
      <vt:lpstr>Garamond</vt:lpstr>
      <vt:lpstr>Organic</vt:lpstr>
      <vt:lpstr>    CATHETERIZATION AND URINE COLLECTION IN DOGS</vt:lpstr>
      <vt:lpstr>INTRODUCTION-</vt:lpstr>
      <vt:lpstr>INDICATION-</vt:lpstr>
      <vt:lpstr>Contraindication</vt:lpstr>
      <vt:lpstr>Equipment -</vt:lpstr>
      <vt:lpstr>Catheter</vt:lpstr>
      <vt:lpstr>PowerPoint Presentation</vt:lpstr>
      <vt:lpstr>Point for indwelling catheter</vt:lpstr>
      <vt:lpstr>Closed urinary collection bag</vt:lpstr>
      <vt:lpstr>Patient preparation and positioning-</vt:lpstr>
      <vt:lpstr>ANATOMICAL VIEW-</vt:lpstr>
      <vt:lpstr>Procedure -</vt:lpstr>
      <vt:lpstr>Slide the catheter through the penile ureathra and stop insertion when urine fill the catheter and leaks from the end of catheter</vt:lpstr>
      <vt:lpstr>Once catheter is entered the bladder ,release the penis into the prepuce</vt:lpstr>
      <vt:lpstr>Uretheral cathetrization in bitch-</vt:lpstr>
      <vt:lpstr>Instrument ant technique -</vt:lpstr>
      <vt:lpstr>Urine collection for sample handling -</vt:lpstr>
      <vt:lpstr>Process -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CATHETERIZATION AND URINE COLLECTION IN DOGS</dc:title>
  <dc:creator>HP</dc:creator>
  <cp:lastModifiedBy>TEJASHVI</cp:lastModifiedBy>
  <cp:revision>24</cp:revision>
  <dcterms:created xsi:type="dcterms:W3CDTF">2020-12-23T03:44:15Z</dcterms:created>
  <dcterms:modified xsi:type="dcterms:W3CDTF">2021-06-04T05:41:48Z</dcterms:modified>
</cp:coreProperties>
</file>