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65" r:id="rId3"/>
    <p:sldId id="266" r:id="rId4"/>
    <p:sldId id="291" r:id="rId5"/>
    <p:sldId id="281" r:id="rId6"/>
    <p:sldId id="292" r:id="rId7"/>
    <p:sldId id="282" r:id="rId8"/>
    <p:sldId id="294" r:id="rId9"/>
    <p:sldId id="293" r:id="rId10"/>
    <p:sldId id="269" r:id="rId11"/>
    <p:sldId id="283" r:id="rId12"/>
    <p:sldId id="270" r:id="rId13"/>
    <p:sldId id="271" r:id="rId14"/>
    <p:sldId id="284" r:id="rId15"/>
    <p:sldId id="272" r:id="rId16"/>
    <p:sldId id="285" r:id="rId17"/>
    <p:sldId id="273" r:id="rId18"/>
    <p:sldId id="286" r:id="rId19"/>
    <p:sldId id="274" r:id="rId20"/>
    <p:sldId id="287" r:id="rId21"/>
    <p:sldId id="275" r:id="rId22"/>
    <p:sldId id="289" r:id="rId23"/>
    <p:sldId id="276" r:id="rId24"/>
    <p:sldId id="290" r:id="rId25"/>
    <p:sldId id="277" r:id="rId26"/>
    <p:sldId id="278" r:id="rId27"/>
    <p:sldId id="295" r:id="rId28"/>
    <p:sldId id="296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D72E-9825-41B5-B2BA-778A347C476D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DD1AB-7D50-4CBC-93DE-7F4645D5E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4298-7D1D-4CD6-81AA-1F2EEC71BC03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8593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D1AB-7D50-4CBC-93DE-7F4645D5E7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1008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4312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9494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301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3194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446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4115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67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401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5095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9743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3189-D47E-4E41-AB7F-AA120FA4987F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089E-ABB1-4D85-BF13-173DD3F7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1190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909805"/>
            <a:ext cx="9143999" cy="17528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  <a:t>ANTHELMINTICS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US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Anticestodal Drugs</a:t>
            </a:r>
            <a:r>
              <a:rPr lang="en-IN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105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Chemotherapy (VPT-411)</a:t>
            </a:r>
            <a: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  <a:t/>
            </a:r>
            <a:b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  <a:t>(</a:t>
            </a:r>
            <a:r>
              <a:rPr lang="en-IN" sz="27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Lecture-22)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575" y="3984463"/>
            <a:ext cx="8343900" cy="1241822"/>
          </a:xfrm>
        </p:spPr>
        <p:txBody>
          <a:bodyPr>
            <a:noAutofit/>
          </a:bodyPr>
          <a:lstStyle/>
          <a:p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Dr.</a:t>
            </a:r>
            <a:r>
              <a:rPr lang="en-IN" sz="21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Kumari</a:t>
            </a:r>
            <a:r>
              <a:rPr lang="en-IN" sz="21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Anjana</a:t>
            </a:r>
            <a:endParaRPr lang="en-IN" sz="21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IN" sz="2100" dirty="0">
                <a:latin typeface="Comic Sans MS" panose="030F0702030302020204" pitchFamily="66" charset="0"/>
              </a:rPr>
              <a:t>Asstt. Professor</a:t>
            </a:r>
          </a:p>
          <a:p>
            <a:r>
              <a:rPr lang="en-IN" sz="2100" dirty="0" err="1">
                <a:latin typeface="Comic Sans MS" panose="030F0702030302020204" pitchFamily="66" charset="0"/>
              </a:rPr>
              <a:t>Deptt</a:t>
            </a:r>
            <a:r>
              <a:rPr lang="en-IN" sz="2100" dirty="0">
                <a:latin typeface="Comic Sans MS" panose="030F0702030302020204" pitchFamily="66" charset="0"/>
              </a:rPr>
              <a:t>. of Veterinary Pharmacology &amp; Toxicology</a:t>
            </a:r>
          </a:p>
          <a:p>
            <a:r>
              <a:rPr lang="en-IN" sz="2100" dirty="0">
                <a:latin typeface="Comic Sans MS" panose="030F0702030302020204" pitchFamily="66" charset="0"/>
              </a:rPr>
              <a:t>Bihar Veterinary College, Bihar Animal Sciences University, Patna</a:t>
            </a:r>
          </a:p>
          <a:p>
            <a:endParaRPr lang="en-IN" sz="21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2249" y="3660020"/>
            <a:ext cx="1091228" cy="987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874" y="3756116"/>
            <a:ext cx="678170" cy="716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08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1965"/>
            <a:ext cx="10850217" cy="53141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Arecoline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hydrobromide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 algn="just"/>
            <a:r>
              <a:rPr lang="en-US" b="1" dirty="0" smtClean="0"/>
              <a:t> </a:t>
            </a:r>
            <a:r>
              <a:rPr lang="en-US" dirty="0" smtClean="0">
                <a:latin typeface="Comic Sans MS" pitchFamily="66" charset="0"/>
              </a:rPr>
              <a:t>Against all tapeworms of dogs (</a:t>
            </a:r>
            <a:r>
              <a:rPr lang="en-US" i="1" dirty="0" err="1" smtClean="0">
                <a:latin typeface="Comic Sans MS" pitchFamily="66" charset="0"/>
              </a:rPr>
              <a:t>Taenia</a:t>
            </a:r>
            <a:r>
              <a:rPr lang="en-US" i="1" dirty="0" smtClean="0">
                <a:latin typeface="Comic Sans MS" pitchFamily="66" charset="0"/>
              </a:rPr>
              <a:t>, Dipylidium)</a:t>
            </a:r>
            <a:r>
              <a:rPr lang="en-US" dirty="0" smtClean="0">
                <a:latin typeface="Comic Sans MS" pitchFamily="66" charset="0"/>
              </a:rPr>
              <a:t> including Echinococcus.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It has two fold action. </a:t>
            </a:r>
            <a:r>
              <a:rPr lang="en-US" dirty="0" smtClean="0">
                <a:latin typeface="Comic Sans MS" pitchFamily="66" charset="0"/>
              </a:rPr>
              <a:t>Act as cholinergic agonist,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paralysis</a:t>
            </a:r>
            <a:r>
              <a:rPr lang="en-US" dirty="0" smtClean="0">
                <a:latin typeface="Comic Sans MS" pitchFamily="66" charset="0"/>
              </a:rPr>
              <a:t> detachment of the worm and also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increase the peristaltic </a:t>
            </a:r>
            <a:r>
              <a:rPr lang="en-US" dirty="0" smtClean="0">
                <a:latin typeface="Comic Sans MS" pitchFamily="66" charset="0"/>
              </a:rPr>
              <a:t>movement </a:t>
            </a:r>
            <a:r>
              <a:rPr lang="en-IN" dirty="0" smtClean="0">
                <a:latin typeface="Comic Sans MS" panose="030F0702030302020204" pitchFamily="66" charset="0"/>
              </a:rPr>
              <a:t>of </a:t>
            </a:r>
            <a:r>
              <a:rPr lang="en-IN" dirty="0">
                <a:latin typeface="Comic Sans MS" panose="030F0702030302020204" pitchFamily="66" charset="0"/>
              </a:rPr>
              <a:t>the intestine so that the detached worm is expelled by purgation. 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</a:t>
            </a:r>
            <a:r>
              <a:rPr lang="en-IN" dirty="0">
                <a:latin typeface="Comic Sans MS" panose="030F0702030302020204" pitchFamily="66" charset="0"/>
              </a:rPr>
              <a:t>drug causes only temporary paralysis of the worm. So if purgation does not occur within 2 hours of medication, </a:t>
            </a:r>
            <a:r>
              <a:rPr lang="en-IN" u="sng" dirty="0">
                <a:latin typeface="Comic Sans MS" panose="030F0702030302020204" pitchFamily="66" charset="0"/>
              </a:rPr>
              <a:t>a saline purgative is given to dogs to induce evacuation</a:t>
            </a:r>
            <a:r>
              <a:rPr lang="en-IN" u="sng" dirty="0" smtClean="0">
                <a:latin typeface="Comic Sans MS" panose="030F0702030302020204" pitchFamily="66" charset="0"/>
              </a:rPr>
              <a:t>.</a:t>
            </a:r>
            <a:endParaRPr lang="en-US" u="sng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Contraindicated in cats-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increase tracheobronchial secretions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Excessively increase the </a:t>
            </a:r>
            <a:r>
              <a:rPr lang="en-US" dirty="0" err="1" smtClean="0">
                <a:latin typeface="Comic Sans MS" pitchFamily="66" charset="0"/>
              </a:rPr>
              <a:t>tracheo-boronchial</a:t>
            </a:r>
            <a:r>
              <a:rPr lang="en-US" dirty="0" smtClean="0">
                <a:latin typeface="Comic Sans MS" pitchFamily="66" charset="0"/>
              </a:rPr>
              <a:t> secretion and thereby causes suffocation.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Arecoline acetersol: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Active moiety- arecoline. The drug is used in dogs and cats as anticestodal against </a:t>
            </a:r>
            <a:r>
              <a:rPr lang="en-US" i="1" dirty="0" err="1" smtClean="0">
                <a:latin typeface="Comic Sans MS" pitchFamily="66" charset="0"/>
              </a:rPr>
              <a:t>Taenia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i="1" dirty="0" smtClean="0">
                <a:latin typeface="Comic Sans MS" pitchFamily="66" charset="0"/>
              </a:rPr>
              <a:t>Dipylidium</a:t>
            </a:r>
            <a:r>
              <a:rPr lang="en-US" dirty="0" smtClean="0">
                <a:latin typeface="Comic Sans MS" pitchFamily="66" charset="0"/>
              </a:rPr>
              <a:t> and as a laxative.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Arecoline carboxyphenylstibonate: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It is used in dogs as an anticestodal drug against </a:t>
            </a:r>
            <a:r>
              <a:rPr lang="en-US" i="1" dirty="0" err="1" smtClean="0">
                <a:latin typeface="Comic Sans MS" pitchFamily="66" charset="0"/>
              </a:rPr>
              <a:t>Taenia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and </a:t>
            </a:r>
            <a:r>
              <a:rPr lang="en-US" i="1" dirty="0" smtClean="0">
                <a:latin typeface="Comic Sans MS" pitchFamily="66" charset="0"/>
              </a:rPr>
              <a:t>Dipylidium. 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Bunamidine hydrochloride: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ood activity </a:t>
            </a:r>
            <a:r>
              <a:rPr lang="en-US" u="sng" dirty="0" smtClean="0">
                <a:solidFill>
                  <a:srgbClr val="92D050"/>
                </a:solidFill>
                <a:latin typeface="Comic Sans MS" pitchFamily="66" charset="0"/>
              </a:rPr>
              <a:t>against all tapeworms of dog and cat including </a:t>
            </a:r>
            <a:r>
              <a:rPr lang="en-US" i="1" u="sng" dirty="0" smtClean="0">
                <a:solidFill>
                  <a:srgbClr val="92D050"/>
                </a:solidFill>
                <a:latin typeface="Comic Sans MS" pitchFamily="66" charset="0"/>
              </a:rPr>
              <a:t>Echinococcus </a:t>
            </a:r>
            <a:r>
              <a:rPr lang="en-US" i="1" u="sng" dirty="0" err="1" smtClean="0">
                <a:solidFill>
                  <a:srgbClr val="92D050"/>
                </a:solidFill>
                <a:latin typeface="Comic Sans MS" pitchFamily="66" charset="0"/>
              </a:rPr>
              <a:t>granulosus</a:t>
            </a:r>
            <a:r>
              <a:rPr lang="en-US" i="1" u="sng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i="1" u="sng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MOA: </a:t>
            </a:r>
            <a:r>
              <a:rPr lang="en-US" dirty="0" smtClean="0">
                <a:latin typeface="Comic Sans MS" pitchFamily="66" charset="0"/>
              </a:rPr>
              <a:t>Bunamidine salts disrupt the tegument of the parasite resulting into reduced rate of glucose uptake and ultimate death of the parasite.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dead worms are digested in the host gut.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3505" y="635246"/>
            <a:ext cx="7297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Synthetic organic compounds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352" y="1194816"/>
            <a:ext cx="9509760" cy="484022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000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Toxicity: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Vomiting and diarrhea.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 drug may cause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sensitization of heart muscle to catecholamine </a:t>
            </a:r>
            <a:r>
              <a:rPr lang="en-US" dirty="0" smtClean="0">
                <a:latin typeface="Comic Sans MS" pitchFamily="66" charset="0"/>
              </a:rPr>
              <a:t>and sudden death of animals. </a:t>
            </a:r>
          </a:p>
          <a:p>
            <a:pPr algn="just">
              <a:buNone/>
            </a:pPr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Bunamidine hydroxynaphthoate: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 drug is 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safely used against </a:t>
            </a:r>
            <a:r>
              <a:rPr lang="en-US" i="1" u="sng" dirty="0" err="1" smtClean="0">
                <a:solidFill>
                  <a:srgbClr val="7030A0"/>
                </a:solidFill>
                <a:latin typeface="Comic Sans MS" pitchFamily="66" charset="0"/>
              </a:rPr>
              <a:t>Moniazia</a:t>
            </a:r>
            <a:r>
              <a:rPr lang="en-US" i="1" u="sng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sp. in sheep and goats even in pregnancy. </a:t>
            </a:r>
          </a:p>
          <a:p>
            <a:pPr algn="just"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392"/>
            <a:ext cx="10515600" cy="479657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Niclosamide: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Tapeworm infections (mainly for </a:t>
            </a:r>
            <a:r>
              <a:rPr lang="en-US" dirty="0" err="1" smtClean="0">
                <a:latin typeface="Comic Sans MS" pitchFamily="66" charset="0"/>
              </a:rPr>
              <a:t>Taenia</a:t>
            </a:r>
            <a:r>
              <a:rPr lang="en-US" dirty="0" smtClean="0">
                <a:latin typeface="Comic Sans MS" pitchFamily="66" charset="0"/>
              </a:rPr>
              <a:t>) of dog, cat and man but it has poor efficacy against </a:t>
            </a:r>
            <a:r>
              <a:rPr lang="en-US" i="1" dirty="0" smtClean="0">
                <a:latin typeface="Comic Sans MS" pitchFamily="66" charset="0"/>
              </a:rPr>
              <a:t>Echinococcus  </a:t>
            </a:r>
            <a:r>
              <a:rPr lang="en-US" dirty="0" smtClean="0">
                <a:latin typeface="Comic Sans MS" pitchFamily="66" charset="0"/>
              </a:rPr>
              <a:t>and variable for </a:t>
            </a:r>
            <a:r>
              <a:rPr lang="en-US" i="1" dirty="0" smtClean="0">
                <a:latin typeface="Comic Sans MS" pitchFamily="66" charset="0"/>
              </a:rPr>
              <a:t>Dipylidium.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It is also used against </a:t>
            </a:r>
          </a:p>
          <a:p>
            <a:pPr algn="just">
              <a:buNone/>
            </a:pPr>
            <a:r>
              <a:rPr lang="en-US" i="1" dirty="0" smtClean="0">
                <a:latin typeface="Comic Sans MS" pitchFamily="66" charset="0"/>
              </a:rPr>
              <a:t>		</a:t>
            </a:r>
            <a:r>
              <a:rPr lang="en-US" i="1" dirty="0" smtClean="0">
                <a:solidFill>
                  <a:srgbClr val="FFC000"/>
                </a:solidFill>
                <a:latin typeface="Comic Sans MS" pitchFamily="66" charset="0"/>
              </a:rPr>
              <a:t>Moniezia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and </a:t>
            </a:r>
            <a:r>
              <a:rPr lang="en-US" i="1" dirty="0" err="1" smtClean="0">
                <a:solidFill>
                  <a:srgbClr val="FFC000"/>
                </a:solidFill>
                <a:latin typeface="Comic Sans MS" pitchFamily="66" charset="0"/>
              </a:rPr>
              <a:t>Thysaosoma</a:t>
            </a:r>
            <a:r>
              <a:rPr lang="en-US" i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infection in ruminants </a:t>
            </a:r>
            <a:r>
              <a:rPr lang="en-US" dirty="0" smtClean="0">
                <a:latin typeface="Comic Sans MS" pitchFamily="66" charset="0"/>
              </a:rPr>
              <a:t>and </a:t>
            </a:r>
          </a:p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dirty="0" smtClean="0">
                <a:solidFill>
                  <a:srgbClr val="92D050"/>
                </a:solidFill>
                <a:latin typeface="Comic Sans MS" pitchFamily="66" charset="0"/>
              </a:rPr>
              <a:t>Tapeworm infections in lab, animals, monkeys and reptiles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Intestinal flukes such as </a:t>
            </a:r>
            <a:r>
              <a:rPr lang="en-US" i="1" dirty="0" smtClean="0">
                <a:solidFill>
                  <a:srgbClr val="7030A0"/>
                </a:solidFill>
                <a:latin typeface="Comic Sans MS" pitchFamily="66" charset="0"/>
              </a:rPr>
              <a:t>Paramphistomum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in ruminants. </a:t>
            </a:r>
          </a:p>
          <a:p>
            <a:pPr algn="just">
              <a:buNone/>
            </a:pPr>
            <a:endParaRPr lang="en-US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Metabolized to inert amine rapidly excreted in urine. </a:t>
            </a:r>
          </a:p>
          <a:p>
            <a:pPr algn="just"/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Safe for all stages of pregnancy and in debilitated animals.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Niclosamide is </a:t>
            </a:r>
            <a:r>
              <a:rPr lang="en-US" u="sng" dirty="0" smtClean="0">
                <a:latin typeface="Comic Sans MS" pitchFamily="66" charset="0"/>
              </a:rPr>
              <a:t>extensively used as a taenicide both in human and </a:t>
            </a:r>
            <a:r>
              <a:rPr lang="en-US" b="1" u="sng" dirty="0" smtClean="0">
                <a:latin typeface="Comic Sans MS" pitchFamily="66" charset="0"/>
              </a:rPr>
              <a:t>vety. Medicine.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Dichlorophen: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It is mainly used as a narrow spectrum taenicide in veterinary medicine.</a:t>
            </a:r>
          </a:p>
          <a:p>
            <a:r>
              <a:rPr lang="en-US" dirty="0" smtClean="0">
                <a:latin typeface="Comic Sans MS" pitchFamily="66" charset="0"/>
              </a:rPr>
              <a:t> It is effective against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Taenia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and Dipylidium in dogs and cats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u="sng" dirty="0" smtClean="0">
                <a:latin typeface="Comic Sans MS" pitchFamily="66" charset="0"/>
              </a:rPr>
              <a:t>But it is ineffective against </a:t>
            </a:r>
            <a:r>
              <a:rPr lang="en-US" i="1" u="sng" dirty="0" smtClean="0">
                <a:latin typeface="Comic Sans MS" pitchFamily="66" charset="0"/>
              </a:rPr>
              <a:t>Echinococcus, </a:t>
            </a:r>
            <a:r>
              <a:rPr lang="en-US" dirty="0" smtClean="0">
                <a:latin typeface="Comic Sans MS" pitchFamily="66" charset="0"/>
              </a:rPr>
              <a:t>thus it is not the drug of choice for this tapeworm.</a:t>
            </a:r>
          </a:p>
          <a:p>
            <a:r>
              <a:rPr lang="en-US" dirty="0" smtClean="0">
                <a:latin typeface="Comic Sans MS" pitchFamily="66" charset="0"/>
              </a:rPr>
              <a:t> The drug has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bactericidal and fungicidal properties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r>
              <a:rPr lang="en-IN" dirty="0" smtClean="0">
                <a:latin typeface="Comic Sans MS" pitchFamily="66" charset="0"/>
              </a:rPr>
              <a:t>Orally available as tablets or suspension - after overnight fasting.</a:t>
            </a:r>
          </a:p>
          <a:p>
            <a:r>
              <a:rPr lang="en-IN" dirty="0" err="1" smtClean="0">
                <a:latin typeface="Comic Sans MS" pitchFamily="66" charset="0"/>
              </a:rPr>
              <a:t>Pugative</a:t>
            </a:r>
            <a:r>
              <a:rPr lang="en-IN" dirty="0" smtClean="0">
                <a:latin typeface="Comic Sans MS" pitchFamily="66" charset="0"/>
              </a:rPr>
              <a:t> is not required. Dog, Cat and Sheep: 200 mg/kg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49662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Hexachlorophene: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It is mainly used as an </a:t>
            </a:r>
            <a:r>
              <a:rPr lang="en-US" dirty="0" err="1" smtClean="0">
                <a:latin typeface="Comic Sans MS" pitchFamily="66" charset="0"/>
              </a:rPr>
              <a:t>antitrematodal</a:t>
            </a:r>
            <a:r>
              <a:rPr lang="en-US" dirty="0" smtClean="0">
                <a:latin typeface="Comic Sans MS" pitchFamily="66" charset="0"/>
              </a:rPr>
              <a:t> drug for the treatment of liver fluke infection in sheep and cattle. </a:t>
            </a:r>
          </a:p>
          <a:p>
            <a:pPr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main anticestodal use of this drug is for the control of </a:t>
            </a:r>
            <a:r>
              <a:rPr lang="en-US" u="sng" dirty="0" smtClean="0">
                <a:solidFill>
                  <a:srgbClr val="FFC000"/>
                </a:solidFill>
                <a:latin typeface="Comic Sans MS" pitchFamily="66" charset="0"/>
              </a:rPr>
              <a:t>chicken tapeworms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, especially of </a:t>
            </a:r>
            <a:r>
              <a:rPr lang="en-US" i="1" u="sng" dirty="0" err="1" smtClean="0">
                <a:solidFill>
                  <a:srgbClr val="7030A0"/>
                </a:solidFill>
                <a:latin typeface="Comic Sans MS" pitchFamily="66" charset="0"/>
              </a:rPr>
              <a:t>Raillietina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i="1" u="sng" dirty="0" err="1" smtClean="0">
                <a:solidFill>
                  <a:srgbClr val="7030A0"/>
                </a:solidFill>
                <a:latin typeface="Comic Sans MS" pitchFamily="66" charset="0"/>
              </a:rPr>
              <a:t>cesticillus</a:t>
            </a:r>
            <a:r>
              <a:rPr lang="en-US" i="1" dirty="0" smtClean="0">
                <a:latin typeface="Comic Sans MS" pitchFamily="66" charset="0"/>
              </a:rPr>
              <a:t>. </a:t>
            </a:r>
          </a:p>
          <a:p>
            <a:pPr algn="just">
              <a:buNone/>
            </a:pPr>
            <a:endParaRPr lang="en-US" i="1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The drug is toxic to dogs.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9392" y="4194165"/>
            <a:ext cx="3464170" cy="390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4572000" y="4204716"/>
            <a:ext cx="377718" cy="3251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098" name="Picture 2" descr="Tapeworms in Chickens, Common in Poultry Ranch, Vet Learning videos - 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60" y="2298192"/>
            <a:ext cx="2767542" cy="1895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0422" y="4749739"/>
            <a:ext cx="334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Fig: </a:t>
            </a:r>
            <a:r>
              <a:rPr lang="en-GB" dirty="0" smtClean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Tapeworm in chicken gut </a:t>
            </a:r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Source  </a:t>
            </a:r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: Google image </a:t>
            </a:r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Resorantel: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It is an 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anticestodal for ruminants.</a:t>
            </a:r>
          </a:p>
          <a:p>
            <a:r>
              <a:rPr lang="en-US" dirty="0" smtClean="0">
                <a:latin typeface="Comic Sans MS" pitchFamily="66" charset="0"/>
              </a:rPr>
              <a:t> It is highly effective against </a:t>
            </a:r>
            <a:r>
              <a:rPr lang="en-US" i="1" dirty="0" smtClean="0">
                <a:latin typeface="Comic Sans MS" pitchFamily="66" charset="0"/>
              </a:rPr>
              <a:t>Moniezia </a:t>
            </a:r>
            <a:r>
              <a:rPr lang="en-US" dirty="0" smtClean="0">
                <a:latin typeface="Comic Sans MS" pitchFamily="66" charset="0"/>
              </a:rPr>
              <a:t>in both sheep and cattle and against </a:t>
            </a:r>
            <a:r>
              <a:rPr lang="en-US" i="1" dirty="0" err="1" smtClean="0">
                <a:latin typeface="Comic Sans MS" pitchFamily="66" charset="0"/>
              </a:rPr>
              <a:t>Thysaniezia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gardi</a:t>
            </a:r>
            <a:r>
              <a:rPr lang="en-US" dirty="0" smtClean="0">
                <a:latin typeface="Comic Sans MS" pitchFamily="66" charset="0"/>
              </a:rPr>
              <a:t> in sheep. </a:t>
            </a:r>
          </a:p>
          <a:p>
            <a:r>
              <a:rPr lang="en-US" dirty="0" smtClean="0">
                <a:latin typeface="Comic Sans MS" pitchFamily="66" charset="0"/>
              </a:rPr>
              <a:t>It has 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90% efficacy in sheep and cattle against adult and immature rumen flukes </a:t>
            </a:r>
            <a:r>
              <a:rPr lang="en-US" i="1" u="sng" dirty="0" smtClean="0">
                <a:solidFill>
                  <a:srgbClr val="00B050"/>
                </a:solidFill>
                <a:latin typeface="Comic Sans MS" pitchFamily="66" charset="0"/>
              </a:rPr>
              <a:t>(Paramphistomum spp.).</a:t>
            </a:r>
            <a:endParaRPr lang="en-US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5" y="13596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Bithionol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r>
              <a:rPr lang="en-US" dirty="0" smtClean="0">
                <a:latin typeface="Comic Sans MS" pitchFamily="66" charset="0"/>
              </a:rPr>
              <a:t>It has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anthelmintic as well as bacteriostatic and antifungal activities.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IN" dirty="0">
                <a:latin typeface="Comic Sans MS" pitchFamily="66" charset="0"/>
              </a:rPr>
              <a:t>U</a:t>
            </a:r>
            <a:r>
              <a:rPr lang="en-IN" dirty="0" smtClean="0">
                <a:latin typeface="Comic Sans MS" pitchFamily="66" charset="0"/>
              </a:rPr>
              <a:t>sed tor the treatment of </a:t>
            </a:r>
            <a:r>
              <a:rPr lang="en-US" dirty="0" smtClean="0">
                <a:latin typeface="Comic Sans MS" pitchFamily="66" charset="0"/>
              </a:rPr>
              <a:t>Tapeworm infections (</a:t>
            </a:r>
            <a:r>
              <a:rPr lang="en-US" i="1" dirty="0" err="1" smtClean="0">
                <a:latin typeface="Comic Sans MS" pitchFamily="66" charset="0"/>
              </a:rPr>
              <a:t>Taenia</a:t>
            </a:r>
            <a:r>
              <a:rPr lang="en-US" i="1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dogs, cats and poultry. </a:t>
            </a:r>
          </a:p>
          <a:p>
            <a:r>
              <a:rPr lang="en-US" dirty="0" smtClean="0">
                <a:latin typeface="Comic Sans MS" pitchFamily="66" charset="0"/>
              </a:rPr>
              <a:t>The drug is also used for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apeworm </a:t>
            </a:r>
            <a:r>
              <a:rPr lang="en-US" i="1" dirty="0" smtClean="0">
                <a:latin typeface="Comic Sans MS" pitchFamily="66" charset="0"/>
              </a:rPr>
              <a:t>(Moniezia </a:t>
            </a:r>
            <a:r>
              <a:rPr lang="en-US" dirty="0" smtClean="0">
                <a:latin typeface="Comic Sans MS" pitchFamily="66" charset="0"/>
              </a:rPr>
              <a:t>and </a:t>
            </a:r>
            <a:r>
              <a:rPr lang="en-US" i="1" dirty="0" err="1" smtClean="0">
                <a:latin typeface="Comic Sans MS" pitchFamily="66" charset="0"/>
              </a:rPr>
              <a:t>Thysanosoma</a:t>
            </a:r>
            <a:r>
              <a:rPr lang="en-US" i="1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Rumen fluke </a:t>
            </a:r>
            <a:r>
              <a:rPr lang="en-US" dirty="0" smtClean="0">
                <a:latin typeface="Comic Sans MS" pitchFamily="66" charset="0"/>
              </a:rPr>
              <a:t>(adult and immature </a:t>
            </a:r>
            <a:r>
              <a:rPr lang="en-US" i="1" dirty="0" smtClean="0">
                <a:latin typeface="Comic Sans MS" pitchFamily="66" charset="0"/>
              </a:rPr>
              <a:t>Paramphistomum)</a:t>
            </a:r>
            <a:r>
              <a:rPr lang="en-US" dirty="0" smtClean="0">
                <a:latin typeface="Comic Sans MS" pitchFamily="66" charset="0"/>
              </a:rPr>
              <a:t> 					   infections of sheep, cattle and goats.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	  Lung flukes </a:t>
            </a:r>
            <a:r>
              <a:rPr lang="en-US" i="1" dirty="0" smtClean="0">
                <a:latin typeface="Comic Sans MS" pitchFamily="66" charset="0"/>
              </a:rPr>
              <a:t>(</a:t>
            </a:r>
            <a:r>
              <a:rPr lang="en-US" i="1" dirty="0" err="1" smtClean="0">
                <a:latin typeface="Comic Sans MS" pitchFamily="66" charset="0"/>
              </a:rPr>
              <a:t>Paragonimus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spp</a:t>
            </a:r>
            <a:r>
              <a:rPr lang="en-US" i="1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in dogs and cats.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Bithionol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sulphoxide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 special advantage of this drug is that it has 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equal anticestodal efficacy to </a:t>
            </a:r>
            <a:r>
              <a:rPr lang="en-US" u="sng" dirty="0" err="1" smtClean="0">
                <a:solidFill>
                  <a:srgbClr val="00B050"/>
                </a:solidFill>
                <a:latin typeface="Comic Sans MS" pitchFamily="66" charset="0"/>
              </a:rPr>
              <a:t>bithionol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in dogs, sheep at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lower therapeutic dose level of 60 mg/kg.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Excellent efficacy against liver flukes of both sheep and cattle.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Content of the chapter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8382000" cy="39259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Anticestodal Drugs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Natural compounds</a:t>
            </a: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Inorganic compounds and </a:t>
            </a: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Synthetic organic compounds. </a:t>
            </a:r>
          </a:p>
        </p:txBody>
      </p:sp>
    </p:spTree>
    <p:extLst>
      <p:ext uri="{BB962C8B-B14F-4D97-AF65-F5344CB8AC3E}">
        <p14:creationId xmlns="" xmlns:p14="http://schemas.microsoft.com/office/powerpoint/2010/main" val="254116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Uredophos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A OP compound, introduced as broad spectrum anthelmintic for use against both nematode </a:t>
            </a:r>
            <a:r>
              <a:rPr lang="en-US" i="1" dirty="0" smtClean="0">
                <a:latin typeface="Comic Sans MS" pitchFamily="66" charset="0"/>
              </a:rPr>
              <a:t>(</a:t>
            </a:r>
            <a:r>
              <a:rPr lang="en-US" i="1" dirty="0" err="1" smtClean="0">
                <a:latin typeface="Comic Sans MS" pitchFamily="66" charset="0"/>
              </a:rPr>
              <a:t>Ascaris</a:t>
            </a:r>
            <a:r>
              <a:rPr lang="en-US" i="1" dirty="0" smtClean="0">
                <a:latin typeface="Comic Sans MS" pitchFamily="66" charset="0"/>
              </a:rPr>
              <a:t> and hookworms)</a:t>
            </a:r>
            <a:r>
              <a:rPr lang="en-US" dirty="0" smtClean="0">
                <a:latin typeface="Comic Sans MS" pitchFamily="66" charset="0"/>
              </a:rPr>
              <a:t> and cestodes of dogs and cats at the dose rate of 50 mg/kg.</a:t>
            </a:r>
          </a:p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 most important feature of the drug is that it is </a:t>
            </a:r>
            <a:r>
              <a:rPr lang="en-US" u="sng" dirty="0" smtClean="0">
                <a:solidFill>
                  <a:srgbClr val="00B0F0"/>
                </a:solidFill>
                <a:latin typeface="Comic Sans MS" pitchFamily="66" charset="0"/>
              </a:rPr>
              <a:t>100% efficacy against </a:t>
            </a:r>
            <a:r>
              <a:rPr lang="en-US" i="1" u="sng" dirty="0" smtClean="0">
                <a:solidFill>
                  <a:srgbClr val="00B0F0"/>
                </a:solidFill>
                <a:latin typeface="Comic Sans MS" pitchFamily="66" charset="0"/>
              </a:rPr>
              <a:t>Dipylidium </a:t>
            </a:r>
            <a:r>
              <a:rPr lang="en-US" i="1" u="sng" dirty="0" err="1" smtClean="0">
                <a:solidFill>
                  <a:srgbClr val="00B0F0"/>
                </a:solidFill>
                <a:latin typeface="Comic Sans MS" pitchFamily="66" charset="0"/>
              </a:rPr>
              <a:t>caninum</a:t>
            </a:r>
            <a:r>
              <a:rPr lang="en-US" i="1" u="sng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that is resistant to most other anticestodal drugs excepts praziquntel.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Nitroscanate: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It is active against tapeworms and roundworm of dogs but not suitable for cat.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very safe and can be given to </a:t>
            </a:r>
            <a:r>
              <a:rPr lang="en-US" b="1" u="sng" dirty="0" smtClean="0">
                <a:solidFill>
                  <a:srgbClr val="92D050"/>
                </a:solidFill>
                <a:latin typeface="Comic Sans MS" pitchFamily="66" charset="0"/>
              </a:rPr>
              <a:t>pups and pregnant and lactating bitches. </a:t>
            </a:r>
            <a:endParaRPr lang="en-US" u="sng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862"/>
            <a:ext cx="10515600" cy="464710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Praziquantel: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Chemically it is an </a:t>
            </a:r>
            <a:r>
              <a:rPr lang="en-US" dirty="0" err="1" smtClean="0">
                <a:latin typeface="Comic Sans MS" pitchFamily="66" charset="0"/>
              </a:rPr>
              <a:t>isoquinoline</a:t>
            </a:r>
            <a:r>
              <a:rPr lang="en-US" dirty="0" smtClean="0">
                <a:latin typeface="Comic Sans MS" pitchFamily="66" charset="0"/>
              </a:rPr>
              <a:t> and colorless, crystalline and bitter compound.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It is a new broad spectrum anthelmintic effective against all species of </a:t>
            </a:r>
            <a:r>
              <a:rPr lang="en-US" dirty="0" err="1" smtClean="0">
                <a:latin typeface="Comic Sans MS" pitchFamily="66" charset="0"/>
              </a:rPr>
              <a:t>Schistosomes</a:t>
            </a:r>
            <a:r>
              <a:rPr lang="en-US" dirty="0" smtClean="0">
                <a:latin typeface="Comic Sans MS" pitchFamily="66" charset="0"/>
              </a:rPr>
              <a:t> pathogenic to humans and 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has unique, extremely high activity wide range of adult and  larval cestodes of both animals and man </a:t>
            </a:r>
            <a:r>
              <a:rPr lang="en-US" i="1" u="sng" dirty="0" smtClean="0">
                <a:solidFill>
                  <a:srgbClr val="7030A0"/>
                </a:solidFill>
                <a:latin typeface="Comic Sans MS" pitchFamily="66" charset="0"/>
              </a:rPr>
              <a:t>(</a:t>
            </a:r>
            <a:r>
              <a:rPr lang="en-IN" u="sng" dirty="0" smtClean="0">
                <a:solidFill>
                  <a:srgbClr val="7030A0"/>
                </a:solidFill>
                <a:latin typeface="Comic Sans MS" pitchFamily="66" charset="0"/>
              </a:rPr>
              <a:t>including </a:t>
            </a:r>
            <a:r>
              <a:rPr lang="en-US" i="1" u="sng" dirty="0" smtClean="0">
                <a:solidFill>
                  <a:srgbClr val="7030A0"/>
                </a:solidFill>
                <a:latin typeface="Comic Sans MS" pitchFamily="66" charset="0"/>
              </a:rPr>
              <a:t>Cysticercosis)</a:t>
            </a:r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</a:p>
          <a:p>
            <a:pPr algn="just"/>
            <a:r>
              <a:rPr lang="en-IN" dirty="0" smtClean="0">
                <a:latin typeface="Comic Sans MS" pitchFamily="66" charset="0"/>
              </a:rPr>
              <a:t>It is also effective against ruminant and snake tapeworms and certain flukes. </a:t>
            </a:r>
          </a:p>
          <a:p>
            <a:pPr algn="just"/>
            <a:r>
              <a:rPr lang="en-IN" dirty="0" smtClean="0">
                <a:latin typeface="Comic Sans MS" pitchFamily="66" charset="0"/>
              </a:rPr>
              <a:t>But it has no activity against nematodes.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Benzimidazoles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err="1" smtClean="0">
                <a:latin typeface="Comic Sans MS" pitchFamily="66" charset="0"/>
              </a:rPr>
              <a:t>cestocidal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benzimidazoles</a:t>
            </a:r>
            <a:r>
              <a:rPr lang="en-US" dirty="0" smtClean="0">
                <a:latin typeface="Comic Sans MS" pitchFamily="66" charset="0"/>
              </a:rPr>
              <a:t> are: </a:t>
            </a:r>
          </a:p>
          <a:p>
            <a:pPr algn="just"/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Mebendazole</a:t>
            </a:r>
            <a:r>
              <a:rPr lang="en-IN" dirty="0" smtClean="0">
                <a:solidFill>
                  <a:srgbClr val="00B0F0"/>
                </a:solidFill>
                <a:latin typeface="Comic Sans MS" pitchFamily="66" charset="0"/>
              </a:rPr>
              <a:t>: </a:t>
            </a:r>
          </a:p>
          <a:p>
            <a:pPr algn="just">
              <a:buNone/>
            </a:pPr>
            <a:r>
              <a:rPr lang="en-IN" dirty="0" smtClean="0">
                <a:latin typeface="Comic Sans MS" pitchFamily="66" charset="0"/>
              </a:rPr>
              <a:t>		</a:t>
            </a:r>
            <a:r>
              <a:rPr lang="en-IN" dirty="0" err="1" smtClean="0">
                <a:latin typeface="Comic Sans MS" pitchFamily="66" charset="0"/>
              </a:rPr>
              <a:t>Taeniasis</a:t>
            </a:r>
            <a:r>
              <a:rPr lang="en-IN" dirty="0" smtClean="0">
                <a:latin typeface="Comic Sans MS" pitchFamily="66" charset="0"/>
              </a:rPr>
              <a:t> in Dog and Cat: @ 22 mg/kg/day for 5 days; </a:t>
            </a:r>
          </a:p>
          <a:p>
            <a:pPr algn="just">
              <a:buNone/>
            </a:pPr>
            <a:r>
              <a:rPr lang="en-IN" dirty="0" smtClean="0">
                <a:latin typeface="Comic Sans MS" pitchFamily="66" charset="0"/>
              </a:rPr>
              <a:t>		For adult </a:t>
            </a:r>
            <a:r>
              <a:rPr lang="en-IN" dirty="0" err="1" smtClean="0">
                <a:latin typeface="Comic Sans MS" pitchFamily="66" charset="0"/>
              </a:rPr>
              <a:t>Echinococcus</a:t>
            </a:r>
            <a:r>
              <a:rPr lang="en-IN" dirty="0" smtClean="0">
                <a:latin typeface="Comic Sans MS" pitchFamily="66" charset="0"/>
              </a:rPr>
              <a:t> @ 160 mg/kg.</a:t>
            </a:r>
          </a:p>
          <a:p>
            <a:pPr algn="just">
              <a:buNone/>
            </a:pPr>
            <a:r>
              <a:rPr lang="en-IN" dirty="0" smtClean="0">
                <a:latin typeface="Comic Sans MS" pitchFamily="66" charset="0"/>
              </a:rPr>
              <a:t>		For </a:t>
            </a:r>
            <a:r>
              <a:rPr lang="en-IN" dirty="0" err="1" smtClean="0">
                <a:latin typeface="Comic Sans MS" pitchFamily="66" charset="0"/>
              </a:rPr>
              <a:t>Moniezia</a:t>
            </a:r>
            <a:r>
              <a:rPr lang="en-IN" dirty="0" smtClean="0">
                <a:latin typeface="Comic Sans MS" pitchFamily="66" charset="0"/>
              </a:rPr>
              <a:t> in ruminants: @ 20 mg/kg.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Fenbendazole</a:t>
            </a:r>
            <a:r>
              <a:rPr lang="en-IN" dirty="0" smtClean="0">
                <a:solidFill>
                  <a:srgbClr val="00B0F0"/>
                </a:solidFill>
                <a:latin typeface="Comic Sans MS" pitchFamily="66" charset="0"/>
              </a:rPr>
              <a:t>:</a:t>
            </a:r>
            <a:r>
              <a:rPr lang="en-IN" dirty="0" smtClean="0">
                <a:latin typeface="Comic Sans MS" pitchFamily="66" charset="0"/>
              </a:rPr>
              <a:t> </a:t>
            </a:r>
          </a:p>
          <a:p>
            <a:pPr lvl="1" algn="just"/>
            <a:r>
              <a:rPr lang="en-IN" dirty="0" err="1" smtClean="0">
                <a:latin typeface="Comic Sans MS" pitchFamily="66" charset="0"/>
              </a:rPr>
              <a:t>Taeniasis</a:t>
            </a:r>
            <a:r>
              <a:rPr lang="en-IN" dirty="0" smtClean="0">
                <a:latin typeface="Comic Sans MS" pitchFamily="66" charset="0"/>
              </a:rPr>
              <a:t> in Dog and Cat: @ 50mg/kg/day for 3 days.</a:t>
            </a:r>
            <a:endParaRPr lang="en-US" dirty="0" smtClean="0">
              <a:latin typeface="Comic Sans MS" pitchFamily="66" charset="0"/>
            </a:endParaRPr>
          </a:p>
          <a:p>
            <a:pPr lvl="1" algn="just"/>
            <a:r>
              <a:rPr lang="en-IN" dirty="0" smtClean="0">
                <a:latin typeface="Comic Sans MS" pitchFamily="66" charset="0"/>
              </a:rPr>
              <a:t>Both drugs are ineffective against D. </a:t>
            </a:r>
            <a:r>
              <a:rPr lang="en-IN" dirty="0" err="1" smtClean="0">
                <a:latin typeface="Comic Sans MS" pitchFamily="66" charset="0"/>
              </a:rPr>
              <a:t>caninum</a:t>
            </a:r>
            <a:r>
              <a:rPr lang="en-IN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Oxfendazole</a:t>
            </a:r>
            <a:r>
              <a:rPr lang="en-IN" dirty="0" smtClean="0">
                <a:solidFill>
                  <a:srgbClr val="00B0F0"/>
                </a:solidFill>
                <a:latin typeface="Comic Sans MS" pitchFamily="66" charset="0"/>
              </a:rPr>
              <a:t>, </a:t>
            </a:r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Cambendazole</a:t>
            </a:r>
            <a:r>
              <a:rPr lang="en-IN" dirty="0" smtClean="0">
                <a:solidFill>
                  <a:srgbClr val="00B0F0"/>
                </a:solidFill>
                <a:latin typeface="Comic Sans MS" pitchFamily="66" charset="0"/>
              </a:rPr>
              <a:t> and </a:t>
            </a:r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Albendazole</a:t>
            </a:r>
            <a:r>
              <a:rPr lang="en-IN" dirty="0" smtClean="0">
                <a:latin typeface="Comic Sans MS" pitchFamily="66" charset="0"/>
              </a:rPr>
              <a:t>: </a:t>
            </a:r>
          </a:p>
          <a:p>
            <a:pPr algn="just">
              <a:buNone/>
            </a:pPr>
            <a:r>
              <a:rPr lang="en-IN" dirty="0" smtClean="0">
                <a:latin typeface="Comic Sans MS" pitchFamily="66" charset="0"/>
              </a:rPr>
              <a:t>				For </a:t>
            </a:r>
            <a:r>
              <a:rPr lang="en-IN" dirty="0" err="1" smtClean="0">
                <a:latin typeface="Comic Sans MS" pitchFamily="66" charset="0"/>
              </a:rPr>
              <a:t>Moniezia</a:t>
            </a:r>
            <a:r>
              <a:rPr lang="en-IN" dirty="0" smtClean="0">
                <a:latin typeface="Comic Sans MS" pitchFamily="66" charset="0"/>
              </a:rPr>
              <a:t> in ruminants: @ 7.5-15 mg/kg.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83" y="1569855"/>
            <a:ext cx="6318739" cy="435133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Anticestodal drugs for Horses: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Drugs for Equine </a:t>
            </a:r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apeworms (</a:t>
            </a:r>
            <a:r>
              <a:rPr lang="en-US" dirty="0" err="1" smtClean="0">
                <a:latin typeface="Comic Sans MS" pitchFamily="66" charset="0"/>
              </a:rPr>
              <a:t>Anoplocephala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spp</a:t>
            </a:r>
            <a:r>
              <a:rPr lang="en-US" dirty="0" smtClean="0">
                <a:latin typeface="Comic Sans MS" pitchFamily="66" charset="0"/>
              </a:rPr>
              <a:t>).</a:t>
            </a:r>
          </a:p>
          <a:p>
            <a:pPr lvl="1"/>
            <a:r>
              <a:rPr lang="en-IN" sz="2800" dirty="0" err="1" smtClean="0">
                <a:latin typeface="Comic Sans MS" pitchFamily="66" charset="0"/>
              </a:rPr>
              <a:t>Mebendazole</a:t>
            </a:r>
            <a:r>
              <a:rPr lang="en-IN" sz="2800" dirty="0" smtClean="0">
                <a:latin typeface="Comic Sans MS" pitchFamily="66" charset="0"/>
              </a:rPr>
              <a:t>: @ 20 mg/kg; </a:t>
            </a:r>
          </a:p>
          <a:p>
            <a:pPr lvl="1"/>
            <a:r>
              <a:rPr lang="en-IN" sz="2800" dirty="0" err="1" smtClean="0">
                <a:latin typeface="Comic Sans MS" pitchFamily="66" charset="0"/>
              </a:rPr>
              <a:t>Niclosamide</a:t>
            </a:r>
            <a:r>
              <a:rPr lang="en-IN" sz="2800" dirty="0" smtClean="0">
                <a:latin typeface="Comic Sans MS" pitchFamily="66" charset="0"/>
              </a:rPr>
              <a:t>: @ 88 mg/kg ; </a:t>
            </a:r>
          </a:p>
          <a:p>
            <a:pPr lvl="1"/>
            <a:r>
              <a:rPr lang="en-IN" sz="2800" dirty="0" err="1" smtClean="0">
                <a:latin typeface="Comic Sans MS" pitchFamily="66" charset="0"/>
              </a:rPr>
              <a:t>Dichlorophen</a:t>
            </a:r>
            <a:r>
              <a:rPr lang="en-IN" sz="2800" dirty="0" smtClean="0">
                <a:latin typeface="Comic Sans MS" pitchFamily="66" charset="0"/>
              </a:rPr>
              <a:t>: 20 mg/kg</a:t>
            </a:r>
          </a:p>
          <a:p>
            <a:pPr lvl="1"/>
            <a:r>
              <a:rPr lang="en-IN" sz="2800" dirty="0" err="1" smtClean="0">
                <a:latin typeface="Comic Sans MS" pitchFamily="66" charset="0"/>
              </a:rPr>
              <a:t>Bithinol</a:t>
            </a:r>
            <a:r>
              <a:rPr lang="en-IN" sz="2800" dirty="0" smtClean="0">
                <a:latin typeface="Comic Sans MS" pitchFamily="66" charset="0"/>
              </a:rPr>
              <a:t>: 7 mg/kg; </a:t>
            </a:r>
          </a:p>
          <a:p>
            <a:pPr lvl="1"/>
            <a:r>
              <a:rPr lang="en-IN" sz="2800" dirty="0" err="1" smtClean="0">
                <a:latin typeface="Comic Sans MS" pitchFamily="66" charset="0"/>
              </a:rPr>
              <a:t>Pyrantel</a:t>
            </a:r>
            <a:r>
              <a:rPr lang="en-IN" sz="2800" dirty="0" smtClean="0">
                <a:latin typeface="Comic Sans MS" pitchFamily="66" charset="0"/>
              </a:rPr>
              <a:t> palmate: @ 13.2 mg/kg.</a:t>
            </a:r>
            <a:endParaRPr lang="en-US" sz="28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2050" name="Picture 2" descr="Tapeworm In Hor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8" y="2074985"/>
            <a:ext cx="4397863" cy="1055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different Types of Worms That Affect Your 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28" y="3499339"/>
            <a:ext cx="4248394" cy="207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2590" y="5921193"/>
            <a:ext cx="4528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Fig: H</a:t>
            </a:r>
            <a:r>
              <a:rPr lang="en-GB" dirty="0" smtClean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orse tapeworm</a:t>
            </a:r>
          </a:p>
          <a:p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Source  </a:t>
            </a:r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: Google image </a:t>
            </a:r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Inorganic compounds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TIN COMPOUNDS: </a:t>
            </a:r>
            <a:endParaRPr lang="en-US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en-US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Metallic tin with its oxide (stannous oxide) or chloride of di-n-butyl tin dilaurate: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Highly effective against tapeworm, such as</a:t>
            </a:r>
          </a:p>
          <a:p>
            <a:pPr marL="0" indent="0" algn="just"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 T. solium, T. saginata and </a:t>
            </a:r>
          </a:p>
          <a:p>
            <a:pPr marL="0" indent="0" algn="just"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  Dipylidium in dogs; </a:t>
            </a:r>
          </a:p>
          <a:p>
            <a:pPr marL="0" indent="0" algn="just">
              <a:buNone/>
            </a:pPr>
            <a:r>
              <a:rPr lang="en-US" i="1" dirty="0">
                <a:latin typeface="Comic Sans MS" pitchFamily="66" charset="0"/>
              </a:rPr>
              <a:t>	</a:t>
            </a:r>
            <a:r>
              <a:rPr lang="en-US" i="1" dirty="0" smtClean="0">
                <a:latin typeface="Comic Sans MS" pitchFamily="66" charset="0"/>
              </a:rPr>
              <a:t>		  Davinea </a:t>
            </a:r>
            <a:r>
              <a:rPr lang="en-US" dirty="0" smtClean="0">
                <a:latin typeface="Comic Sans MS" pitchFamily="66" charset="0"/>
              </a:rPr>
              <a:t>in poultry.</a:t>
            </a:r>
          </a:p>
          <a:p>
            <a:pPr algn="just"/>
            <a:r>
              <a:rPr lang="en-US" dirty="0"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xtensively used as anticestodal in man and domestic animals.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LEAD ARSENATE: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ighly effective against </a:t>
            </a:r>
            <a:r>
              <a:rPr lang="en-US" i="1" dirty="0" err="1" smtClean="0">
                <a:solidFill>
                  <a:srgbClr val="FFC000"/>
                </a:solidFill>
                <a:latin typeface="Comic Sans MS" pitchFamily="66" charset="0"/>
              </a:rPr>
              <a:t>Moniezia</a:t>
            </a:r>
            <a:r>
              <a:rPr lang="en-US" i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and used worldwide </a:t>
            </a:r>
            <a:r>
              <a:rPr lang="en-US" dirty="0" smtClean="0">
                <a:latin typeface="Comic Sans MS" pitchFamily="66" charset="0"/>
              </a:rPr>
              <a:t>for the treatment of </a:t>
            </a:r>
            <a:r>
              <a:rPr lang="en-US" i="1" dirty="0" smtClean="0">
                <a:latin typeface="Comic Sans MS" pitchFamily="66" charset="0"/>
              </a:rPr>
              <a:t>Moniezia </a:t>
            </a:r>
            <a:r>
              <a:rPr lang="en-US" dirty="0" smtClean="0">
                <a:latin typeface="Comic Sans MS" pitchFamily="66" charset="0"/>
              </a:rPr>
              <a:t>infection in lambs, calves and kids. </a:t>
            </a:r>
          </a:p>
          <a:p>
            <a:pPr marL="0" indent="0"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Low margin of safety and it should never be used in poultry.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Summary</a:t>
            </a:r>
            <a:endParaRPr lang="en-IN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825625"/>
            <a:ext cx="10685585" cy="435133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Anticestodal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Drugs: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Natural compounds, Inorganic 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compounds and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Synthetic 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organic compounds. </a:t>
            </a:r>
            <a:endParaRPr lang="en-US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Bunamidine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hydrochloride: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Good </a:t>
            </a:r>
            <a:r>
              <a:rPr lang="en-US" dirty="0">
                <a:latin typeface="Comic Sans MS" pitchFamily="66" charset="0"/>
              </a:rPr>
              <a:t>activity </a:t>
            </a:r>
            <a:r>
              <a:rPr lang="en-US" u="sng" dirty="0">
                <a:solidFill>
                  <a:srgbClr val="92D050"/>
                </a:solidFill>
                <a:latin typeface="Comic Sans MS" pitchFamily="66" charset="0"/>
              </a:rPr>
              <a:t>against all tapeworms of dog and cat including </a:t>
            </a:r>
            <a:r>
              <a:rPr lang="en-US" i="1" u="sng" dirty="0">
                <a:solidFill>
                  <a:srgbClr val="92D050"/>
                </a:solidFill>
                <a:latin typeface="Comic Sans MS" pitchFamily="66" charset="0"/>
              </a:rPr>
              <a:t>Echinococcus </a:t>
            </a:r>
            <a:r>
              <a:rPr lang="en-US" i="1" u="sng" dirty="0" err="1">
                <a:solidFill>
                  <a:srgbClr val="92D050"/>
                </a:solidFill>
                <a:latin typeface="Comic Sans MS" pitchFamily="66" charset="0"/>
              </a:rPr>
              <a:t>granulosus</a:t>
            </a:r>
            <a:r>
              <a:rPr lang="en-US" i="1" u="sng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i="1" u="sng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Resorantel: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It </a:t>
            </a:r>
            <a:r>
              <a:rPr lang="en-US" dirty="0">
                <a:latin typeface="Comic Sans MS" pitchFamily="66" charset="0"/>
              </a:rPr>
              <a:t>is an </a:t>
            </a:r>
            <a:r>
              <a:rPr lang="en-US" u="sng" dirty="0">
                <a:solidFill>
                  <a:srgbClr val="7030A0"/>
                </a:solidFill>
                <a:latin typeface="Comic Sans MS" pitchFamily="66" charset="0"/>
              </a:rPr>
              <a:t>anticestodal for ruminants.</a:t>
            </a:r>
          </a:p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Nitroscanate: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It </a:t>
            </a:r>
            <a:r>
              <a:rPr lang="en-US" dirty="0">
                <a:latin typeface="Comic Sans MS" pitchFamily="66" charset="0"/>
              </a:rPr>
              <a:t>is very safe and can be given to </a:t>
            </a:r>
            <a:r>
              <a:rPr lang="en-US" b="1" u="sng" dirty="0">
                <a:solidFill>
                  <a:srgbClr val="92D050"/>
                </a:solidFill>
                <a:latin typeface="Comic Sans MS" pitchFamily="66" charset="0"/>
              </a:rPr>
              <a:t>pups and pregnant and lactating bitches. </a:t>
            </a:r>
            <a:endParaRPr lang="en-US" u="sng" dirty="0">
              <a:solidFill>
                <a:srgbClr val="92D050"/>
              </a:solidFill>
              <a:latin typeface="Comic Sans MS" pitchFamily="66" charset="0"/>
            </a:endParaRPr>
          </a:p>
          <a:p>
            <a:endParaRPr lang="en-US" i="1" u="sng" dirty="0">
              <a:solidFill>
                <a:srgbClr val="92D050"/>
              </a:solidFill>
              <a:latin typeface="Comic Sans MS" pitchFamily="66" charset="0"/>
            </a:endParaRPr>
          </a:p>
          <a:p>
            <a:pPr algn="just"/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9453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</a:t>
            </a:r>
            <a:r>
              <a:rPr lang="en-GB" sz="4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eferences</a:t>
            </a:r>
            <a:endParaRPr lang="en-IN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B.K.Roy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., “Veterinary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Pharmacology and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Toxicology” – 2011, Kalyani Publication, pp -459-465.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H.S. Sandhu and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S. Rampal.,  “Essential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of Veterinary Pharmacology and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Therapeutics”,  pp- 1268-75. 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Prasad  V. Vani. and Koley K.M., </a:t>
            </a:r>
            <a:r>
              <a:rPr lang="en-GB" sz="2400" dirty="0">
                <a:latin typeface="Comic Sans MS" panose="030F0702030302020204" pitchFamily="66" charset="0"/>
              </a:rPr>
              <a:t>“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Synopsis of Veterinary Pharmacology and Toxicology” – 2006, Vahini Publications</a:t>
            </a:r>
            <a:r>
              <a:rPr lang="en-GB" sz="240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GB" sz="2400" smtClean="0">
                <a:solidFill>
                  <a:srgbClr val="0070C0"/>
                </a:solidFill>
                <a:latin typeface="Comic Sans MS" panose="030F0702030302020204" pitchFamily="66" charset="0"/>
              </a:rPr>
              <a:t>pp-249-253.</a:t>
            </a:r>
            <a:r>
              <a:rPr lang="en-GB" sz="2400" dirty="0">
                <a:latin typeface="Comic Sans MS" panose="030F0702030302020204" pitchFamily="66" charset="0"/>
              </a:rPr>
              <a:t>			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/>
              <a:t> 	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5753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peworms - an overview | ScienceDirect Top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" y="2089683"/>
            <a:ext cx="5437848" cy="3601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al parasites of ruminants — Vikas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69" y="2436263"/>
            <a:ext cx="4786679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gProgress - Pork tapeworm no.1 in top 10 list of foodborne parasi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85" y="5111631"/>
            <a:ext cx="1995854" cy="1328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gure 2 from Tapeworm and roundworm parasites of cattle. | Semantic Scho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735146"/>
            <a:ext cx="2887344" cy="1912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endParaRPr lang="en-IN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Anticestodal Drugs</a:t>
            </a:r>
            <a:endParaRPr lang="en-US" sz="4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These are the drug effective against </a:t>
            </a:r>
            <a:r>
              <a:rPr lang="en-US" b="1" dirty="0" smtClean="0">
                <a:latin typeface="Comic Sans MS" pitchFamily="66" charset="0"/>
              </a:rPr>
              <a:t>cestodes or tapeworms </a:t>
            </a:r>
            <a:r>
              <a:rPr lang="en-US" dirty="0" smtClean="0">
                <a:latin typeface="Comic Sans MS" pitchFamily="66" charset="0"/>
              </a:rPr>
              <a:t>and are of two types: </a:t>
            </a:r>
          </a:p>
          <a:p>
            <a:pPr lvl="0" algn="just">
              <a:buNone/>
            </a:pPr>
            <a:endParaRPr lang="en-U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Taeniafuges: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These drugs simply cause </a:t>
            </a:r>
            <a:r>
              <a:rPr lang="en-US" b="1" dirty="0" smtClean="0">
                <a:latin typeface="Comic Sans MS" pitchFamily="66" charset="0"/>
              </a:rPr>
              <a:t>expulsion of tapeworms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They generally </a:t>
            </a:r>
            <a:r>
              <a:rPr lang="en-US" b="1" dirty="0" smtClean="0">
                <a:latin typeface="Comic Sans MS" pitchFamily="66" charset="0"/>
              </a:rPr>
              <a:t>paralyze the tapeworm </a:t>
            </a:r>
            <a:r>
              <a:rPr lang="en-US" dirty="0" smtClean="0">
                <a:latin typeface="Comic Sans MS" pitchFamily="66" charset="0"/>
              </a:rPr>
              <a:t>and are combined with purgative to facilitate expulsion.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e.g. older natural organic anticestodal drugs like arecoline. </a:t>
            </a:r>
          </a:p>
          <a:p>
            <a:pPr lvl="0" algn="just">
              <a:buNone/>
            </a:pPr>
            <a:endParaRPr lang="en-U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Taenicides: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They cause actual death of the tapeworms in situ. e.g. synthetic organic  compounds like bunamidine.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96" y="182220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2839" y="3255154"/>
            <a:ext cx="2614322" cy="1301262"/>
          </a:xfrm>
          <a:prstGeom prst="ellipse">
            <a:avLst/>
          </a:prstGeom>
          <a:solidFill>
            <a:srgbClr val="DFC4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5016156" y="2176509"/>
            <a:ext cx="3229699" cy="1090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4628009" y="3397123"/>
            <a:ext cx="3467259" cy="1030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016156" y="4687860"/>
            <a:ext cx="2898471" cy="1162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83002" y="2709617"/>
            <a:ext cx="1934192" cy="966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97161" y="3899198"/>
            <a:ext cx="1423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83872" y="4266463"/>
            <a:ext cx="2032284" cy="96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9496" y="3711838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Anticestodal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Drugs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0449" y="2501823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Natural compounds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1315" y="3698890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Synthetic organic compounds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16156" y="5112914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Inorganic compounds</a:t>
            </a:r>
            <a:endParaRPr lang="en-IN" dirty="0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873771" y="301821"/>
            <a:ext cx="10515600" cy="1325563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4050098" y="574784"/>
            <a:ext cx="389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Classification</a:t>
            </a:r>
            <a:r>
              <a:rPr lang="en-GB" dirty="0" smtClean="0"/>
              <a:t>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245855" y="1627384"/>
            <a:ext cx="2102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Pumpkin 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seeds,</a:t>
            </a:r>
          </a:p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Male 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fern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Kamala,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Nicotine</a:t>
            </a:r>
          </a:p>
          <a:p>
            <a:r>
              <a:rPr lang="en-US" b="1" dirty="0" err="1">
                <a:solidFill>
                  <a:srgbClr val="00B050"/>
                </a:solidFill>
                <a:latin typeface="Comic Sans MS" pitchFamily="66" charset="0"/>
              </a:rPr>
              <a:t>Arecholine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7278" y="3298271"/>
            <a:ext cx="3377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omic Sans MS" pitchFamily="66" charset="0"/>
              </a:rPr>
              <a:t>Bunamidine</a:t>
            </a:r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hydrochloride</a:t>
            </a:r>
          </a:p>
          <a:p>
            <a:r>
              <a:rPr lang="en-US" sz="1600" b="1" dirty="0" err="1" smtClean="0">
                <a:solidFill>
                  <a:srgbClr val="0070C0"/>
                </a:solidFill>
                <a:latin typeface="Comic Sans MS" pitchFamily="66" charset="0"/>
              </a:rPr>
              <a:t>Niclosamide</a:t>
            </a:r>
            <a:endParaRPr lang="en-US" sz="1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Dichlorophen,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Hexachlorophene,</a:t>
            </a:r>
          </a:p>
          <a:p>
            <a:r>
              <a:rPr lang="en-US" sz="1600" b="1" dirty="0" err="1" smtClean="0">
                <a:solidFill>
                  <a:srgbClr val="0070C0"/>
                </a:solidFill>
                <a:latin typeface="Comic Sans MS" pitchFamily="66" charset="0"/>
              </a:rPr>
              <a:t>Resorantel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r>
              <a:rPr lang="en-US" sz="1600" b="1" dirty="0" err="1" smtClean="0">
                <a:solidFill>
                  <a:srgbClr val="0070C0"/>
                </a:solidFill>
                <a:latin typeface="Comic Sans MS" pitchFamily="66" charset="0"/>
              </a:rPr>
              <a:t>Bithionol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r>
              <a:rPr lang="en-US" sz="1600" b="1" dirty="0" err="1">
                <a:solidFill>
                  <a:srgbClr val="0070C0"/>
                </a:solidFill>
                <a:latin typeface="Comic Sans MS" pitchFamily="66" charset="0"/>
              </a:rPr>
              <a:t>Bithionol</a:t>
            </a:r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Comic Sans MS" pitchFamily="66" charset="0"/>
              </a:rPr>
              <a:t>sulphoxide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r>
              <a:rPr lang="en-US" sz="1600" b="1" dirty="0" err="1" smtClean="0">
                <a:solidFill>
                  <a:srgbClr val="0070C0"/>
                </a:solidFill>
                <a:latin typeface="Comic Sans MS" pitchFamily="66" charset="0"/>
              </a:rPr>
              <a:t>Uredophos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r>
              <a:rPr lang="en-US" sz="1600" b="1" dirty="0" err="1" smtClean="0">
                <a:solidFill>
                  <a:srgbClr val="0070C0"/>
                </a:solidFill>
                <a:latin typeface="Comic Sans MS" pitchFamily="66" charset="0"/>
              </a:rPr>
              <a:t>Nitroscanate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Praziquantel,</a:t>
            </a:r>
          </a:p>
          <a:p>
            <a:r>
              <a:rPr lang="en-US" sz="1600" b="1" dirty="0" err="1" smtClean="0">
                <a:solidFill>
                  <a:srgbClr val="0070C0"/>
                </a:solidFill>
                <a:latin typeface="Comic Sans MS" pitchFamily="66" charset="0"/>
              </a:rPr>
              <a:t>Benzimidazoles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en-IN" sz="16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IN" sz="1600" dirty="0" err="1" smtClean="0">
                <a:solidFill>
                  <a:srgbClr val="00B0F0"/>
                </a:solidFill>
                <a:latin typeface="Comic Sans MS" pitchFamily="66" charset="0"/>
              </a:rPr>
              <a:t>Mebendazole</a:t>
            </a:r>
            <a:r>
              <a:rPr lang="en-IN" sz="1600" dirty="0" smtClean="0">
                <a:solidFill>
                  <a:srgbClr val="00B0F0"/>
                </a:solidFill>
                <a:latin typeface="Comic Sans MS" pitchFamily="66" charset="0"/>
              </a:rPr>
              <a:t>,</a:t>
            </a:r>
          </a:p>
          <a:p>
            <a:r>
              <a:rPr lang="en-IN" sz="1600" dirty="0" smtClean="0">
                <a:solidFill>
                  <a:srgbClr val="00B0F0"/>
                </a:solidFill>
                <a:latin typeface="Comic Sans MS" pitchFamily="66" charset="0"/>
              </a:rPr>
              <a:t>	            </a:t>
            </a:r>
            <a:r>
              <a:rPr lang="en-IN" sz="1600" dirty="0" err="1" smtClean="0">
                <a:solidFill>
                  <a:srgbClr val="00B0F0"/>
                </a:solidFill>
                <a:latin typeface="Comic Sans MS" pitchFamily="66" charset="0"/>
              </a:rPr>
              <a:t>Fenbendazole</a:t>
            </a:r>
            <a:endParaRPr lang="en-I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22334" y="5869733"/>
            <a:ext cx="242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Tin compounds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Lead arsenate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963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53308"/>
            <a:ext cx="6046177" cy="48738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Pumpkin seeds: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The minced pumpkin seed has anticestodal activity and still used in some countries. </a:t>
            </a:r>
          </a:p>
          <a:p>
            <a:pPr marL="0" indent="0"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The active principle is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cucurbitine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0" indent="0"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It has low efficacy but high safety even in debilitated and young patients. </a:t>
            </a:r>
          </a:p>
        </p:txBody>
      </p:sp>
      <p:pic>
        <p:nvPicPr>
          <p:cNvPr id="1026" name="Picture 2" descr="C:\Users\user\Desktop\the-health-benefits-of-pumpkin-seeds-main-image-700-350-b48eb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4430" y="2008163"/>
            <a:ext cx="2671805" cy="243606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094784" y="4864296"/>
            <a:ext cx="289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Fig: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pumpkin seed 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Source  </a:t>
            </a:r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: Google image </a:t>
            </a:r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3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Natural compounds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24000"/>
            <a:ext cx="6740770" cy="4652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Male fern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(Dryopteris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Felix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M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as):</a:t>
            </a:r>
          </a:p>
          <a:p>
            <a:pPr algn="just">
              <a:buNone/>
            </a:pP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  <a:p>
            <a:pPr algn="just"/>
            <a:r>
              <a:rPr lang="en-US" dirty="0">
                <a:latin typeface="Comic Sans MS" pitchFamily="66" charset="0"/>
              </a:rPr>
              <a:t>The powdered </a:t>
            </a:r>
            <a:r>
              <a:rPr lang="en-US" b="1" u="sng" dirty="0">
                <a:latin typeface="Comic Sans MS" pitchFamily="66" charset="0"/>
              </a:rPr>
              <a:t>rhizome</a:t>
            </a:r>
            <a:r>
              <a:rPr lang="en-US" dirty="0">
                <a:latin typeface="Comic Sans MS" pitchFamily="66" charset="0"/>
              </a:rPr>
              <a:t> of this fern was best known and had been most commonly used by the Greek physicians against human cestodes. </a:t>
            </a:r>
          </a:p>
          <a:p>
            <a:pPr algn="just">
              <a:buNone/>
            </a:pPr>
            <a:endParaRPr lang="en-US" dirty="0">
              <a:latin typeface="Comic Sans MS" pitchFamily="66" charset="0"/>
            </a:endParaRPr>
          </a:p>
          <a:p>
            <a:pPr algn="just"/>
            <a:r>
              <a:rPr lang="en-US" dirty="0">
                <a:latin typeface="Comic Sans MS" pitchFamily="66" charset="0"/>
              </a:rPr>
              <a:t>The active principle was found to be </a:t>
            </a:r>
            <a:r>
              <a:rPr lang="en-US" u="sng" dirty="0">
                <a:solidFill>
                  <a:srgbClr val="FFC000"/>
                </a:solidFill>
                <a:latin typeface="Comic Sans MS" pitchFamily="66" charset="0"/>
              </a:rPr>
              <a:t>filicic acid </a:t>
            </a:r>
            <a:r>
              <a:rPr lang="en-US" dirty="0">
                <a:latin typeface="Comic Sans MS" pitchFamily="66" charset="0"/>
              </a:rPr>
              <a:t>that caused paralysis of the tapeworm. </a:t>
            </a:r>
          </a:p>
          <a:p>
            <a:endParaRPr lang="en-IN" dirty="0"/>
          </a:p>
        </p:txBody>
      </p:sp>
      <p:pic>
        <p:nvPicPr>
          <p:cNvPr id="5" name="Picture 2" descr="https://upload.wikimedia.org/wikipedia/commons/6/60/Dryopteris_filix-mas_-_K%C3%B6hler%E2%80%93s_Medizinal-Pflanzen-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01" y="1825625"/>
            <a:ext cx="3362397" cy="3915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32696" y="5853797"/>
            <a:ext cx="274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Fig: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Male fern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endParaRPr lang="en-GB" dirty="0" smtClean="0">
              <a:solidFill>
                <a:srgbClr val="00B0F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Source  </a:t>
            </a:r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: Google image </a:t>
            </a:r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922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23" y="1283678"/>
            <a:ext cx="7197969" cy="488852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Kamala: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Source: </a:t>
            </a:r>
            <a:r>
              <a:rPr lang="en-IN" dirty="0">
                <a:solidFill>
                  <a:srgbClr val="7030A0"/>
                </a:solidFill>
                <a:latin typeface="Comic Sans MS" panose="030F0702030302020204" pitchFamily="66" charset="0"/>
              </a:rPr>
              <a:t>Glands and hairs </a:t>
            </a:r>
            <a:r>
              <a:rPr lang="en-IN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covering of </a:t>
            </a:r>
            <a:r>
              <a:rPr lang="en-IN" dirty="0">
                <a:solidFill>
                  <a:srgbClr val="7030A0"/>
                </a:solidFill>
                <a:latin typeface="Comic Sans MS" panose="030F0702030302020204" pitchFamily="66" charset="0"/>
              </a:rPr>
              <a:t>fruits of a plant </a:t>
            </a:r>
            <a:r>
              <a:rPr lang="en-IN" i="1" dirty="0">
                <a:solidFill>
                  <a:srgbClr val="7030A0"/>
                </a:solidFill>
                <a:latin typeface="Comic Sans MS" panose="030F0702030302020204" pitchFamily="66" charset="0"/>
              </a:rPr>
              <a:t>Mellotus </a:t>
            </a:r>
            <a:r>
              <a:rPr lang="en-IN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philippinensis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F</a:t>
            </a:r>
            <a:r>
              <a:rPr lang="en-IN" dirty="0" smtClean="0">
                <a:latin typeface="Comic Sans MS" panose="030F0702030302020204" pitchFamily="66" charset="0"/>
              </a:rPr>
              <a:t>ound </a:t>
            </a:r>
            <a:r>
              <a:rPr lang="en-IN" dirty="0">
                <a:latin typeface="Comic Sans MS" panose="030F0702030302020204" pitchFamily="66" charset="0"/>
              </a:rPr>
              <a:t>in Philippines, India, and China. 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Previously </a:t>
            </a:r>
            <a:r>
              <a:rPr lang="en-IN" dirty="0">
                <a:latin typeface="Comic Sans MS" panose="030F0702030302020204" pitchFamily="66" charset="0"/>
              </a:rPr>
              <a:t>it was the </a:t>
            </a:r>
            <a:r>
              <a:rPr lang="en-IN" dirty="0">
                <a:solidFill>
                  <a:srgbClr val="00B0F0"/>
                </a:solidFill>
                <a:latin typeface="Comic Sans MS" panose="030F0702030302020204" pitchFamily="66" charset="0"/>
              </a:rPr>
              <a:t>drug of choice for </a:t>
            </a:r>
            <a:endParaRPr lang="en-IN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457200" lvl="1" indent="0" algn="just">
              <a:buNone/>
            </a:pPr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cat </a:t>
            </a:r>
            <a:r>
              <a:rPr lang="en-IN" dirty="0">
                <a:solidFill>
                  <a:srgbClr val="00B0F0"/>
                </a:solidFill>
                <a:latin typeface="Comic Sans MS" panose="030F0702030302020204" pitchFamily="66" charset="0"/>
              </a:rPr>
              <a:t>tapeworms like </a:t>
            </a:r>
            <a:r>
              <a:rPr lang="en-IN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Dipylidium</a:t>
            </a:r>
            <a:r>
              <a:rPr lang="en-IN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IN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caninum</a:t>
            </a:r>
            <a:r>
              <a:rPr lang="en-IN" dirty="0">
                <a:solidFill>
                  <a:srgbClr val="00B0F0"/>
                </a:solidFill>
                <a:latin typeface="Comic Sans MS" panose="030F0702030302020204" pitchFamily="66" charset="0"/>
              </a:rPr>
              <a:t> and </a:t>
            </a:r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				 </a:t>
            </a:r>
            <a:r>
              <a:rPr lang="en-IN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Taenia</a:t>
            </a:r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IN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taeniformis</a:t>
            </a:r>
            <a:r>
              <a:rPr lang="en-IN" dirty="0">
                <a:latin typeface="Comic Sans MS" panose="030F0702030302020204" pitchFamily="66" charset="0"/>
              </a:rPr>
              <a:t>. 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457200" lvl="1" indent="0" algn="just">
              <a:buNone/>
            </a:pPr>
            <a:endParaRPr lang="en-US" dirty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Kamala causes paralysis of both cestodes and host intestinal muscle and </a:t>
            </a:r>
            <a:r>
              <a:rPr lang="en-US" dirty="0" smtClean="0">
                <a:solidFill>
                  <a:srgbClr val="92D050"/>
                </a:solidFill>
                <a:latin typeface="Comic Sans MS" pitchFamily="66" charset="0"/>
              </a:rPr>
              <a:t>never used in veterinary medicine.</a:t>
            </a:r>
          </a:p>
          <a:p>
            <a:pPr algn="just">
              <a:buNone/>
            </a:pPr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1026" name="Picture 2" descr="Banato / Mallotus philippensis / Kamala: Philippine Medicinal Herbs /  Philippine Alternative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22" y="1784839"/>
            <a:ext cx="3124445" cy="2425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81766" y="4403969"/>
            <a:ext cx="31518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Kamala</a:t>
            </a: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  <a:r>
              <a:rPr lang="en-IN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1600" i="1" dirty="0">
                <a:solidFill>
                  <a:srgbClr val="FFC000"/>
                </a:solidFill>
                <a:latin typeface="Comic Sans MS" panose="030F0702030302020204" pitchFamily="66" charset="0"/>
              </a:rPr>
              <a:t>Mellotus </a:t>
            </a:r>
            <a:r>
              <a:rPr lang="en-IN" sz="16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philippinensis</a:t>
            </a:r>
          </a:p>
          <a:p>
            <a:pPr algn="just">
              <a:buNone/>
            </a:pP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Philippine Medicinal herb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Source  : Google image </a:t>
            </a:r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421179"/>
            <a:ext cx="105156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Nicotine: </a:t>
            </a:r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Source :</a:t>
            </a:r>
            <a:r>
              <a:rPr lang="en-IN" dirty="0" smtClean="0">
                <a:latin typeface="Comic Sans MS" panose="030F0702030302020204" pitchFamily="66" charset="0"/>
              </a:rPr>
              <a:t> </a:t>
            </a:r>
            <a:r>
              <a:rPr lang="en-IN" i="1" dirty="0" err="1">
                <a:latin typeface="Comic Sans MS" panose="030F0702030302020204" pitchFamily="66" charset="0"/>
              </a:rPr>
              <a:t>Nicotiana</a:t>
            </a:r>
            <a:r>
              <a:rPr lang="en-IN" i="1" dirty="0">
                <a:latin typeface="Comic Sans MS" panose="030F0702030302020204" pitchFamily="66" charset="0"/>
              </a:rPr>
              <a:t> </a:t>
            </a:r>
            <a:r>
              <a:rPr lang="en-IN" i="1" dirty="0" err="1">
                <a:latin typeface="Comic Sans MS" panose="030F0702030302020204" pitchFamily="66" charset="0"/>
              </a:rPr>
              <a:t>tabacum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r>
              <a:rPr lang="en-US" dirty="0">
                <a:latin typeface="Comic Sans MS" pitchFamily="66" charset="0"/>
              </a:rPr>
              <a:t>It was commonly used with </a:t>
            </a:r>
            <a:r>
              <a:rPr lang="en-US" b="1" u="sng" dirty="0">
                <a:latin typeface="Comic Sans MS" pitchFamily="66" charset="0"/>
              </a:rPr>
              <a:t>copper sulphate </a:t>
            </a:r>
            <a:r>
              <a:rPr lang="en-US" u="sng" dirty="0">
                <a:latin typeface="Comic Sans MS" pitchFamily="66" charset="0"/>
              </a:rPr>
              <a:t>for removal of ruminant tapeworms and roundworms. </a:t>
            </a:r>
            <a:endParaRPr lang="en-US" u="sng" dirty="0" smtClean="0">
              <a:latin typeface="Comic Sans MS" pitchFamily="66" charset="0"/>
            </a:endParaRP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The drug causes persistent depolarization of the neuromuscular junction followed by paralysis of the worm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</a:t>
            </a:r>
            <a:r>
              <a:rPr lang="en-IN" dirty="0">
                <a:latin typeface="Comic Sans MS" panose="030F0702030302020204" pitchFamily="66" charset="0"/>
              </a:rPr>
              <a:t>efficacy and safety of the drug are low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4024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0" y="1380392"/>
            <a:ext cx="5975839" cy="4351338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Arecholine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: 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It is an alkaloid obtained from </a:t>
            </a:r>
            <a:r>
              <a:rPr lang="en-US" b="1" dirty="0" smtClean="0">
                <a:latin typeface="Comic Sans MS" pitchFamily="66" charset="0"/>
              </a:rPr>
              <a:t>Seeds </a:t>
            </a:r>
            <a:r>
              <a:rPr lang="en-US" b="1" dirty="0">
                <a:latin typeface="Comic Sans MS" pitchFamily="66" charset="0"/>
              </a:rPr>
              <a:t>of betel nut palm</a:t>
            </a:r>
            <a:r>
              <a:rPr lang="en-US" dirty="0">
                <a:latin typeface="Comic Sans MS" pitchFamily="66" charset="0"/>
              </a:rPr>
              <a:t>, Areca catechu. 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Used </a:t>
            </a:r>
            <a:r>
              <a:rPr lang="en-US" dirty="0">
                <a:latin typeface="Comic Sans MS" pitchFamily="66" charset="0"/>
              </a:rPr>
              <a:t>in dogs. </a:t>
            </a:r>
            <a:endParaRPr lang="en-US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Arecholine </a:t>
            </a:r>
            <a:r>
              <a:rPr lang="en-IN" dirty="0">
                <a:latin typeface="Comic Sans MS" panose="030F0702030302020204" pitchFamily="66" charset="0"/>
              </a:rPr>
              <a:t>itself is unstable so its stable salts are used.</a:t>
            </a:r>
          </a:p>
          <a:p>
            <a:pPr marL="0" indent="0" algn="just">
              <a:buNone/>
            </a:pPr>
            <a:endParaRPr lang="en-US" dirty="0">
              <a:latin typeface="Comic Sans MS" pitchFamily="66" charset="0"/>
            </a:endParaRPr>
          </a:p>
          <a:p>
            <a:endParaRPr lang="en-IN" dirty="0"/>
          </a:p>
        </p:txBody>
      </p:sp>
      <p:pic>
        <p:nvPicPr>
          <p:cNvPr id="3074" name="Picture 2" descr="Areca nut or Areca catechu on the tree Stock Photo - 57909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85" y="1380392"/>
            <a:ext cx="2678966" cy="3516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89898" y="4984261"/>
            <a:ext cx="3352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Fig: Seeds </a:t>
            </a:r>
            <a:r>
              <a:rPr lang="en-US" dirty="0">
                <a:latin typeface="Comic Sans MS" pitchFamily="66" charset="0"/>
              </a:rPr>
              <a:t>of betel nut palm, 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       Areca </a:t>
            </a:r>
            <a:r>
              <a:rPr lang="en-US" dirty="0">
                <a:latin typeface="Comic Sans MS" pitchFamily="66" charset="0"/>
              </a:rPr>
              <a:t>catechu 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Source  </a:t>
            </a:r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: Google image </a:t>
            </a:r>
            <a:r>
              <a:rPr lang="en-GB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414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1361</Words>
  <Application>Microsoft Office PowerPoint</Application>
  <PresentationFormat>Custom</PresentationFormat>
  <Paragraphs>225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ANTHELMINTICS  Anticestodal Drugs …………………………………………………………………………………………………………………………………………………………………………………………………………………………………………… Chemotherapy (VPT-411) (Lecture-22)</vt:lpstr>
      <vt:lpstr>Content of the chapter</vt:lpstr>
      <vt:lpstr>Anticestodal Drugs</vt:lpstr>
      <vt:lpstr>Slide 4</vt:lpstr>
      <vt:lpstr>Natural compounds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Inorganic compounds</vt:lpstr>
      <vt:lpstr>Slide 26</vt:lpstr>
      <vt:lpstr>Summary</vt:lpstr>
      <vt:lpstr>References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Anjana</dc:creator>
  <cp:lastModifiedBy>chaaru</cp:lastModifiedBy>
  <cp:revision>80</cp:revision>
  <dcterms:created xsi:type="dcterms:W3CDTF">2020-11-13T10:31:15Z</dcterms:created>
  <dcterms:modified xsi:type="dcterms:W3CDTF">2021-06-07T05:46:03Z</dcterms:modified>
</cp:coreProperties>
</file>