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83" r:id="rId2"/>
    <p:sldId id="265" r:id="rId3"/>
    <p:sldId id="301" r:id="rId4"/>
    <p:sldId id="298" r:id="rId5"/>
    <p:sldId id="267" r:id="rId6"/>
    <p:sldId id="268" r:id="rId7"/>
    <p:sldId id="290" r:id="rId8"/>
    <p:sldId id="284" r:id="rId9"/>
    <p:sldId id="289" r:id="rId10"/>
    <p:sldId id="269" r:id="rId11"/>
    <p:sldId id="285" r:id="rId12"/>
    <p:sldId id="270" r:id="rId13"/>
    <p:sldId id="287" r:id="rId14"/>
    <p:sldId id="286" r:id="rId15"/>
    <p:sldId id="271" r:id="rId16"/>
    <p:sldId id="272" r:id="rId17"/>
    <p:sldId id="273" r:id="rId18"/>
    <p:sldId id="291" r:id="rId19"/>
    <p:sldId id="274" r:id="rId20"/>
    <p:sldId id="292" r:id="rId21"/>
    <p:sldId id="275" r:id="rId22"/>
    <p:sldId id="276" r:id="rId23"/>
    <p:sldId id="277" r:id="rId24"/>
    <p:sldId id="288" r:id="rId25"/>
    <p:sldId id="278" r:id="rId26"/>
    <p:sldId id="293" r:id="rId27"/>
    <p:sldId id="294" r:id="rId28"/>
    <p:sldId id="295" r:id="rId29"/>
    <p:sldId id="296" r:id="rId30"/>
    <p:sldId id="297" r:id="rId31"/>
    <p:sldId id="279" r:id="rId32"/>
    <p:sldId id="302" r:id="rId33"/>
    <p:sldId id="300"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FC45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p:restoredLeft sz="6839" autoAdjust="0"/>
    <p:restoredTop sz="94660"/>
  </p:normalViewPr>
  <p:slideViewPr>
    <p:cSldViewPr snapToGrid="0">
      <p:cViewPr varScale="1">
        <p:scale>
          <a:sx n="109" d="100"/>
          <a:sy n="109" d="100"/>
        </p:scale>
        <p:origin x="1290" y="10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60C63E-CC6E-4F43-95F5-FF97C4E7CC33}" type="datetimeFigureOut">
              <a:rPr lang="en-US" smtClean="0"/>
              <a:pPr/>
              <a:t>7/12/2021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B778C3-1B41-4272-9081-2A7DCC82C04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C8394298-7D1D-4CD6-81AA-1F2EEC71BC03}" type="slidenum">
              <a:rPr lang="en-IN" smtClean="0"/>
              <a:pPr/>
              <a:t>1</a:t>
            </a:fld>
            <a:endParaRPr lang="en-IN"/>
          </a:p>
        </p:txBody>
      </p:sp>
    </p:spTree>
    <p:extLst>
      <p:ext uri="{BB962C8B-B14F-4D97-AF65-F5344CB8AC3E}">
        <p14:creationId xmlns:p14="http://schemas.microsoft.com/office/powerpoint/2010/main" val="31859394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EB778C3-1B41-4272-9081-2A7DCC82C04D}" type="slidenum">
              <a:rPr lang="en-US" smtClean="0"/>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EE5D3189-D47E-4E41-AB7F-AA120FA4987F}" type="datetimeFigureOut">
              <a:rPr lang="en-IN" smtClean="0"/>
              <a:pPr/>
              <a:t>12-07-2021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BE6089E-ABB1-4D85-BF13-173DD3F74B2B}" type="slidenum">
              <a:rPr lang="en-IN" smtClean="0"/>
              <a:pPr/>
              <a:t>‹#›</a:t>
            </a:fld>
            <a:endParaRPr lang="en-IN"/>
          </a:p>
        </p:txBody>
      </p:sp>
    </p:spTree>
    <p:extLst>
      <p:ext uri="{BB962C8B-B14F-4D97-AF65-F5344CB8AC3E}">
        <p14:creationId xmlns:p14="http://schemas.microsoft.com/office/powerpoint/2010/main" val="33100808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E5D3189-D47E-4E41-AB7F-AA120FA4987F}" type="datetimeFigureOut">
              <a:rPr lang="en-IN" smtClean="0"/>
              <a:pPr/>
              <a:t>12-07-2021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BE6089E-ABB1-4D85-BF13-173DD3F74B2B}" type="slidenum">
              <a:rPr lang="en-IN" smtClean="0"/>
              <a:pPr/>
              <a:t>‹#›</a:t>
            </a:fld>
            <a:endParaRPr lang="en-IN"/>
          </a:p>
        </p:txBody>
      </p:sp>
    </p:spTree>
    <p:extLst>
      <p:ext uri="{BB962C8B-B14F-4D97-AF65-F5344CB8AC3E}">
        <p14:creationId xmlns:p14="http://schemas.microsoft.com/office/powerpoint/2010/main" val="9431230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E5D3189-D47E-4E41-AB7F-AA120FA4987F}" type="datetimeFigureOut">
              <a:rPr lang="en-IN" smtClean="0"/>
              <a:pPr/>
              <a:t>12-07-2021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BE6089E-ABB1-4D85-BF13-173DD3F74B2B}" type="slidenum">
              <a:rPr lang="en-IN" smtClean="0"/>
              <a:pPr/>
              <a:t>‹#›</a:t>
            </a:fld>
            <a:endParaRPr lang="en-IN"/>
          </a:p>
        </p:txBody>
      </p:sp>
    </p:spTree>
    <p:extLst>
      <p:ext uri="{BB962C8B-B14F-4D97-AF65-F5344CB8AC3E}">
        <p14:creationId xmlns:p14="http://schemas.microsoft.com/office/powerpoint/2010/main" val="24949497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E5D3189-D47E-4E41-AB7F-AA120FA4987F}" type="datetimeFigureOut">
              <a:rPr lang="en-IN" smtClean="0"/>
              <a:pPr/>
              <a:t>12-07-2021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BE6089E-ABB1-4D85-BF13-173DD3F74B2B}" type="slidenum">
              <a:rPr lang="en-IN" smtClean="0"/>
              <a:pPr/>
              <a:t>‹#›</a:t>
            </a:fld>
            <a:endParaRPr lang="en-IN"/>
          </a:p>
        </p:txBody>
      </p:sp>
    </p:spTree>
    <p:extLst>
      <p:ext uri="{BB962C8B-B14F-4D97-AF65-F5344CB8AC3E}">
        <p14:creationId xmlns:p14="http://schemas.microsoft.com/office/powerpoint/2010/main" val="1430190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E5D3189-D47E-4E41-AB7F-AA120FA4987F}" type="datetimeFigureOut">
              <a:rPr lang="en-IN" smtClean="0"/>
              <a:pPr/>
              <a:t>12-07-2021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BE6089E-ABB1-4D85-BF13-173DD3F74B2B}" type="slidenum">
              <a:rPr lang="en-IN" smtClean="0"/>
              <a:pPr/>
              <a:t>‹#›</a:t>
            </a:fld>
            <a:endParaRPr lang="en-IN"/>
          </a:p>
        </p:txBody>
      </p:sp>
    </p:spTree>
    <p:extLst>
      <p:ext uri="{BB962C8B-B14F-4D97-AF65-F5344CB8AC3E}">
        <p14:creationId xmlns:p14="http://schemas.microsoft.com/office/powerpoint/2010/main" val="14319451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EE5D3189-D47E-4E41-AB7F-AA120FA4987F}" type="datetimeFigureOut">
              <a:rPr lang="en-IN" smtClean="0"/>
              <a:pPr/>
              <a:t>12-07-2021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BE6089E-ABB1-4D85-BF13-173DD3F74B2B}" type="slidenum">
              <a:rPr lang="en-IN" smtClean="0"/>
              <a:pPr/>
              <a:t>‹#›</a:t>
            </a:fld>
            <a:endParaRPr lang="en-IN"/>
          </a:p>
        </p:txBody>
      </p:sp>
    </p:spTree>
    <p:extLst>
      <p:ext uri="{BB962C8B-B14F-4D97-AF65-F5344CB8AC3E}">
        <p14:creationId xmlns:p14="http://schemas.microsoft.com/office/powerpoint/2010/main" val="1944666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EE5D3189-D47E-4E41-AB7F-AA120FA4987F}" type="datetimeFigureOut">
              <a:rPr lang="en-IN" smtClean="0"/>
              <a:pPr/>
              <a:t>12-07-2021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5BE6089E-ABB1-4D85-BF13-173DD3F74B2B}" type="slidenum">
              <a:rPr lang="en-IN" smtClean="0"/>
              <a:pPr/>
              <a:t>‹#›</a:t>
            </a:fld>
            <a:endParaRPr lang="en-IN"/>
          </a:p>
        </p:txBody>
      </p:sp>
    </p:spTree>
    <p:extLst>
      <p:ext uri="{BB962C8B-B14F-4D97-AF65-F5344CB8AC3E}">
        <p14:creationId xmlns:p14="http://schemas.microsoft.com/office/powerpoint/2010/main" val="18411547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EE5D3189-D47E-4E41-AB7F-AA120FA4987F}" type="datetimeFigureOut">
              <a:rPr lang="en-IN" smtClean="0"/>
              <a:pPr/>
              <a:t>12-07-2021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BE6089E-ABB1-4D85-BF13-173DD3F74B2B}" type="slidenum">
              <a:rPr lang="en-IN" smtClean="0"/>
              <a:pPr/>
              <a:t>‹#›</a:t>
            </a:fld>
            <a:endParaRPr lang="en-IN"/>
          </a:p>
        </p:txBody>
      </p:sp>
    </p:spTree>
    <p:extLst>
      <p:ext uri="{BB962C8B-B14F-4D97-AF65-F5344CB8AC3E}">
        <p14:creationId xmlns:p14="http://schemas.microsoft.com/office/powerpoint/2010/main" val="236722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5D3189-D47E-4E41-AB7F-AA120FA4987F}" type="datetimeFigureOut">
              <a:rPr lang="en-IN" smtClean="0"/>
              <a:pPr/>
              <a:t>12-07-2021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5BE6089E-ABB1-4D85-BF13-173DD3F74B2B}" type="slidenum">
              <a:rPr lang="en-IN" smtClean="0"/>
              <a:pPr/>
              <a:t>‹#›</a:t>
            </a:fld>
            <a:endParaRPr lang="en-IN"/>
          </a:p>
        </p:txBody>
      </p:sp>
    </p:spTree>
    <p:extLst>
      <p:ext uri="{BB962C8B-B14F-4D97-AF65-F5344CB8AC3E}">
        <p14:creationId xmlns:p14="http://schemas.microsoft.com/office/powerpoint/2010/main" val="21140189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E5D3189-D47E-4E41-AB7F-AA120FA4987F}" type="datetimeFigureOut">
              <a:rPr lang="en-IN" smtClean="0"/>
              <a:pPr/>
              <a:t>12-07-2021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BE6089E-ABB1-4D85-BF13-173DD3F74B2B}" type="slidenum">
              <a:rPr lang="en-IN" smtClean="0"/>
              <a:pPr/>
              <a:t>‹#›</a:t>
            </a:fld>
            <a:endParaRPr lang="en-IN"/>
          </a:p>
        </p:txBody>
      </p:sp>
    </p:spTree>
    <p:extLst>
      <p:ext uri="{BB962C8B-B14F-4D97-AF65-F5344CB8AC3E}">
        <p14:creationId xmlns:p14="http://schemas.microsoft.com/office/powerpoint/2010/main" val="42509580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E5D3189-D47E-4E41-AB7F-AA120FA4987F}" type="datetimeFigureOut">
              <a:rPr lang="en-IN" smtClean="0"/>
              <a:pPr/>
              <a:t>12-07-2021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BE6089E-ABB1-4D85-BF13-173DD3F74B2B}" type="slidenum">
              <a:rPr lang="en-IN" smtClean="0"/>
              <a:pPr/>
              <a:t>‹#›</a:t>
            </a:fld>
            <a:endParaRPr lang="en-IN"/>
          </a:p>
        </p:txBody>
      </p:sp>
    </p:spTree>
    <p:extLst>
      <p:ext uri="{BB962C8B-B14F-4D97-AF65-F5344CB8AC3E}">
        <p14:creationId xmlns:p14="http://schemas.microsoft.com/office/powerpoint/2010/main" val="6974373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5D3189-D47E-4E41-AB7F-AA120FA4987F}" type="datetimeFigureOut">
              <a:rPr lang="en-IN" smtClean="0"/>
              <a:pPr/>
              <a:t>12-07-2021</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E6089E-ABB1-4D85-BF13-173DD3F74B2B}" type="slidenum">
              <a:rPr lang="en-IN" smtClean="0"/>
              <a:pPr/>
              <a:t>‹#›</a:t>
            </a:fld>
            <a:endParaRPr lang="en-IN"/>
          </a:p>
        </p:txBody>
      </p:sp>
    </p:spTree>
    <p:extLst>
      <p:ext uri="{BB962C8B-B14F-4D97-AF65-F5344CB8AC3E}">
        <p14:creationId xmlns:p14="http://schemas.microsoft.com/office/powerpoint/2010/main" val="38119051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2" y="909805"/>
            <a:ext cx="9143999" cy="1752834"/>
          </a:xfrm>
        </p:spPr>
        <p:txBody>
          <a:bodyPr>
            <a:normAutofit fontScale="90000"/>
          </a:bodyPr>
          <a:lstStyle/>
          <a:p>
            <a:r>
              <a:rPr lang="en-US" sz="3600" b="1" dirty="0" smtClean="0">
                <a:solidFill>
                  <a:srgbClr val="FF0000"/>
                </a:solidFill>
                <a:latin typeface="Comic Sans MS" panose="030F0702030302020204" pitchFamily="66" charset="0"/>
                <a:cs typeface="Aharoni" pitchFamily="2" charset="-79"/>
              </a:rPr>
              <a:t>ANTHELMINTICS</a:t>
            </a:r>
            <a:br>
              <a:rPr lang="en-US" sz="3600" b="1" dirty="0" smtClean="0">
                <a:solidFill>
                  <a:srgbClr val="FF0000"/>
                </a:solidFill>
                <a:latin typeface="Comic Sans MS" panose="030F0702030302020204" pitchFamily="66" charset="0"/>
                <a:cs typeface="Aharoni" pitchFamily="2" charset="-79"/>
              </a:rPr>
            </a:br>
            <a:r>
              <a:rPr lang="en-US" sz="4000" b="1" dirty="0" err="1" smtClean="0">
                <a:solidFill>
                  <a:srgbClr val="C00000"/>
                </a:solidFill>
                <a:latin typeface="Comic Sans MS" pitchFamily="66" charset="0"/>
              </a:rPr>
              <a:t>Antitrematodal</a:t>
            </a:r>
            <a:r>
              <a:rPr lang="en-US" sz="4000" b="1" dirty="0" smtClean="0">
                <a:solidFill>
                  <a:srgbClr val="C00000"/>
                </a:solidFill>
                <a:latin typeface="Comic Sans MS" pitchFamily="66" charset="0"/>
              </a:rPr>
              <a:t> drugs</a:t>
            </a:r>
            <a:r>
              <a:rPr lang="en-IN" sz="3600" b="1" dirty="0">
                <a:solidFill>
                  <a:srgbClr val="C00000"/>
                </a:solidFill>
                <a:latin typeface="Comic Sans MS" panose="030F0702030302020204" pitchFamily="66" charset="0"/>
              </a:rPr>
              <a:t/>
            </a:r>
            <a:br>
              <a:rPr lang="en-IN" sz="3600" b="1" dirty="0">
                <a:solidFill>
                  <a:srgbClr val="C00000"/>
                </a:solidFill>
                <a:latin typeface="Comic Sans MS" panose="030F0702030302020204" pitchFamily="66" charset="0"/>
              </a:rPr>
            </a:br>
            <a:r>
              <a:rPr lang="en-IN" sz="1050" b="1" dirty="0">
                <a:solidFill>
                  <a:srgbClr val="C00000"/>
                </a:solidFill>
                <a:latin typeface="Comic Sans MS" panose="030F0702030302020204" pitchFamily="66" charset="0"/>
              </a:rPr>
              <a:t>……………………………………………………………………………………………………………………………………………………………………………………………………………………………………………</a:t>
            </a:r>
            <a:r>
              <a:rPr lang="en-IN" b="1" dirty="0" smtClean="0">
                <a:solidFill>
                  <a:srgbClr val="C00000"/>
                </a:solidFill>
                <a:latin typeface="Comic Sans MS" panose="030F0702030302020204" pitchFamily="66" charset="0"/>
              </a:rPr>
              <a:t/>
            </a:r>
            <a:br>
              <a:rPr lang="en-IN" b="1" dirty="0" smtClean="0">
                <a:solidFill>
                  <a:srgbClr val="C00000"/>
                </a:solidFill>
                <a:latin typeface="Comic Sans MS" panose="030F0702030302020204" pitchFamily="66" charset="0"/>
              </a:rPr>
            </a:br>
            <a:r>
              <a:rPr lang="en-IN" sz="2800" b="1" u="sng" dirty="0">
                <a:solidFill>
                  <a:srgbClr val="C00000"/>
                </a:solidFill>
                <a:latin typeface="Comic Sans MS" panose="030F0702030302020204" pitchFamily="66" charset="0"/>
              </a:rPr>
              <a:t>Chemotherapy (VPT-411)</a:t>
            </a:r>
            <a:r>
              <a:rPr lang="en-IN" sz="2700" b="1" dirty="0">
                <a:solidFill>
                  <a:srgbClr val="000099"/>
                </a:solidFill>
                <a:latin typeface="Comic Sans MS" panose="030F0702030302020204" pitchFamily="66" charset="0"/>
              </a:rPr>
              <a:t/>
            </a:r>
            <a:br>
              <a:rPr lang="en-IN" sz="2700" b="1" dirty="0">
                <a:solidFill>
                  <a:srgbClr val="000099"/>
                </a:solidFill>
                <a:latin typeface="Comic Sans MS" panose="030F0702030302020204" pitchFamily="66" charset="0"/>
              </a:rPr>
            </a:br>
            <a:r>
              <a:rPr lang="en-IN" sz="2700" b="1" dirty="0">
                <a:solidFill>
                  <a:srgbClr val="000099"/>
                </a:solidFill>
                <a:latin typeface="Comic Sans MS" panose="030F0702030302020204" pitchFamily="66" charset="0"/>
              </a:rPr>
              <a:t>(</a:t>
            </a:r>
            <a:r>
              <a:rPr lang="en-IN" sz="2700" b="1" dirty="0" smtClean="0">
                <a:solidFill>
                  <a:srgbClr val="000099"/>
                </a:solidFill>
                <a:latin typeface="Comic Sans MS" panose="030F0702030302020204" pitchFamily="66" charset="0"/>
              </a:rPr>
              <a:t>Lecture-23)</a:t>
            </a:r>
            <a:endParaRPr lang="en-IN" b="1" dirty="0">
              <a:solidFill>
                <a:srgbClr val="000099"/>
              </a:solidFill>
              <a:latin typeface="Comic Sans MS" panose="030F0702030302020204" pitchFamily="66" charset="0"/>
            </a:endParaRPr>
          </a:p>
        </p:txBody>
      </p:sp>
      <p:sp>
        <p:nvSpPr>
          <p:cNvPr id="3" name="Subtitle 2"/>
          <p:cNvSpPr>
            <a:spLocks noGrp="1"/>
          </p:cNvSpPr>
          <p:nvPr>
            <p:ph type="subTitle" idx="1"/>
          </p:nvPr>
        </p:nvSpPr>
        <p:spPr>
          <a:xfrm>
            <a:off x="1933575" y="3984463"/>
            <a:ext cx="8343900" cy="1241822"/>
          </a:xfrm>
        </p:spPr>
        <p:txBody>
          <a:bodyPr>
            <a:noAutofit/>
          </a:bodyPr>
          <a:lstStyle/>
          <a:p>
            <a:r>
              <a:rPr lang="en-IN" sz="2100" b="1" dirty="0" err="1">
                <a:solidFill>
                  <a:srgbClr val="000099"/>
                </a:solidFill>
                <a:latin typeface="Comic Sans MS" panose="030F0702030302020204" pitchFamily="66" charset="0"/>
              </a:rPr>
              <a:t>Dr.</a:t>
            </a:r>
            <a:r>
              <a:rPr lang="en-IN" sz="2100" b="1" dirty="0">
                <a:solidFill>
                  <a:srgbClr val="000099"/>
                </a:solidFill>
                <a:latin typeface="Comic Sans MS" panose="030F0702030302020204" pitchFamily="66" charset="0"/>
              </a:rPr>
              <a:t> </a:t>
            </a:r>
            <a:r>
              <a:rPr lang="en-IN" sz="2100" b="1" dirty="0" err="1">
                <a:solidFill>
                  <a:srgbClr val="000099"/>
                </a:solidFill>
                <a:latin typeface="Comic Sans MS" panose="030F0702030302020204" pitchFamily="66" charset="0"/>
              </a:rPr>
              <a:t>Kumari</a:t>
            </a:r>
            <a:r>
              <a:rPr lang="en-IN" sz="2100" b="1" dirty="0">
                <a:solidFill>
                  <a:srgbClr val="000099"/>
                </a:solidFill>
                <a:latin typeface="Comic Sans MS" panose="030F0702030302020204" pitchFamily="66" charset="0"/>
              </a:rPr>
              <a:t> </a:t>
            </a:r>
            <a:r>
              <a:rPr lang="en-IN" sz="2100" b="1" dirty="0" err="1">
                <a:solidFill>
                  <a:srgbClr val="000099"/>
                </a:solidFill>
                <a:latin typeface="Comic Sans MS" panose="030F0702030302020204" pitchFamily="66" charset="0"/>
              </a:rPr>
              <a:t>Anjana</a:t>
            </a:r>
            <a:endParaRPr lang="en-IN" sz="2100" b="1" dirty="0">
              <a:solidFill>
                <a:srgbClr val="000099"/>
              </a:solidFill>
              <a:latin typeface="Comic Sans MS" panose="030F0702030302020204" pitchFamily="66" charset="0"/>
            </a:endParaRPr>
          </a:p>
          <a:p>
            <a:r>
              <a:rPr lang="en-IN" sz="2100" dirty="0">
                <a:latin typeface="Comic Sans MS" panose="030F0702030302020204" pitchFamily="66" charset="0"/>
              </a:rPr>
              <a:t>Asstt. Professor</a:t>
            </a:r>
          </a:p>
          <a:p>
            <a:r>
              <a:rPr lang="en-IN" sz="2100" dirty="0" err="1">
                <a:latin typeface="Comic Sans MS" panose="030F0702030302020204" pitchFamily="66" charset="0"/>
              </a:rPr>
              <a:t>Deptt</a:t>
            </a:r>
            <a:r>
              <a:rPr lang="en-IN" sz="2100" dirty="0">
                <a:latin typeface="Comic Sans MS" panose="030F0702030302020204" pitchFamily="66" charset="0"/>
              </a:rPr>
              <a:t>. of Veterinary Pharmacology &amp; Toxicology</a:t>
            </a:r>
          </a:p>
          <a:p>
            <a:r>
              <a:rPr lang="en-IN" sz="2100" dirty="0">
                <a:latin typeface="Comic Sans MS" panose="030F0702030302020204" pitchFamily="66" charset="0"/>
              </a:rPr>
              <a:t>Bihar Veterinary College, Bihar Animal Sciences University, Patna</a:t>
            </a:r>
          </a:p>
          <a:p>
            <a:endParaRPr lang="en-IN" sz="2100" dirty="0">
              <a:latin typeface="Comic Sans MS" panose="030F0702030302020204" pitchFamily="66"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7722249" y="3660020"/>
            <a:ext cx="1091228" cy="987552"/>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3669874" y="3756116"/>
            <a:ext cx="678170" cy="716661"/>
          </a:xfrm>
          <a:prstGeom prst="rect">
            <a:avLst/>
          </a:prstGeom>
        </p:spPr>
      </p:pic>
    </p:spTree>
    <p:extLst>
      <p:ext uri="{BB962C8B-B14F-4D97-AF65-F5344CB8AC3E}">
        <p14:creationId xmlns:p14="http://schemas.microsoft.com/office/powerpoint/2010/main" val="23610820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buNone/>
            </a:pPr>
            <a:r>
              <a:rPr lang="en-US" b="1" dirty="0" err="1" smtClean="0">
                <a:solidFill>
                  <a:srgbClr val="0070C0"/>
                </a:solidFill>
                <a:latin typeface="Comic Sans MS" pitchFamily="66" charset="0"/>
              </a:rPr>
              <a:t>Hexachloroethane</a:t>
            </a:r>
            <a:r>
              <a:rPr lang="en-US" b="1" dirty="0" smtClean="0">
                <a:solidFill>
                  <a:srgbClr val="0070C0"/>
                </a:solidFill>
                <a:latin typeface="Comic Sans MS" pitchFamily="66" charset="0"/>
              </a:rPr>
              <a:t>:</a:t>
            </a:r>
            <a:r>
              <a:rPr lang="en-US" dirty="0" smtClean="0">
                <a:solidFill>
                  <a:srgbClr val="0070C0"/>
                </a:solidFill>
                <a:latin typeface="Comic Sans MS" pitchFamily="66" charset="0"/>
              </a:rPr>
              <a:t> </a:t>
            </a:r>
          </a:p>
          <a:p>
            <a:pPr algn="just">
              <a:buNone/>
            </a:pPr>
            <a:endParaRPr lang="en-US" dirty="0" smtClean="0">
              <a:solidFill>
                <a:srgbClr val="0070C0"/>
              </a:solidFill>
              <a:latin typeface="Comic Sans MS" pitchFamily="66" charset="0"/>
            </a:endParaRPr>
          </a:p>
          <a:p>
            <a:pPr algn="just"/>
            <a:r>
              <a:rPr lang="en-US" dirty="0" smtClean="0">
                <a:latin typeface="Comic Sans MS" pitchFamily="66" charset="0"/>
              </a:rPr>
              <a:t>Less toxic then CCl4.</a:t>
            </a:r>
          </a:p>
          <a:p>
            <a:pPr algn="just"/>
            <a:r>
              <a:rPr lang="en-US" dirty="0" smtClean="0">
                <a:latin typeface="Comic Sans MS" pitchFamily="66" charset="0"/>
              </a:rPr>
              <a:t>Highly effective against all species of adult </a:t>
            </a:r>
            <a:r>
              <a:rPr lang="en-US" i="1" dirty="0" err="1" smtClean="0">
                <a:latin typeface="Comic Sans MS" pitchFamily="66" charset="0"/>
              </a:rPr>
              <a:t>Fasciola</a:t>
            </a:r>
            <a:r>
              <a:rPr lang="en-US" i="1" dirty="0" smtClean="0">
                <a:latin typeface="Comic Sans MS" pitchFamily="66" charset="0"/>
              </a:rPr>
              <a:t> </a:t>
            </a:r>
            <a:r>
              <a:rPr lang="en-US" dirty="0" smtClean="0">
                <a:latin typeface="Comic Sans MS" pitchFamily="66" charset="0"/>
              </a:rPr>
              <a:t>in cattle and also against </a:t>
            </a:r>
            <a:r>
              <a:rPr lang="en-US" i="1" dirty="0" err="1" smtClean="0">
                <a:latin typeface="Comic Sans MS" pitchFamily="66" charset="0"/>
              </a:rPr>
              <a:t>Haemonchus</a:t>
            </a:r>
            <a:r>
              <a:rPr lang="en-US" dirty="0" smtClean="0">
                <a:latin typeface="Comic Sans MS" pitchFamily="66" charset="0"/>
              </a:rPr>
              <a:t> and </a:t>
            </a:r>
            <a:r>
              <a:rPr lang="en-US" i="1" dirty="0" err="1" smtClean="0">
                <a:latin typeface="Comic Sans MS" pitchFamily="66" charset="0"/>
              </a:rPr>
              <a:t>Trichostrongylus</a:t>
            </a:r>
            <a:r>
              <a:rPr lang="en-US" i="1" dirty="0" smtClean="0">
                <a:latin typeface="Comic Sans MS" pitchFamily="66" charset="0"/>
              </a:rPr>
              <a:t>.</a:t>
            </a:r>
          </a:p>
          <a:p>
            <a:pPr algn="just">
              <a:buNone/>
            </a:pPr>
            <a:endParaRPr lang="en-US" i="1" dirty="0" smtClean="0">
              <a:latin typeface="Comic Sans MS" pitchFamily="66" charset="0"/>
            </a:endParaRPr>
          </a:p>
          <a:p>
            <a:pPr algn="just"/>
            <a:r>
              <a:rPr lang="en-US" dirty="0" smtClean="0">
                <a:latin typeface="Comic Sans MS" pitchFamily="66" charset="0"/>
              </a:rPr>
              <a:t>But is not effective against immature flukes and intestinal nematodes of ruminants.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lgn="just">
              <a:buNone/>
            </a:pPr>
            <a:r>
              <a:rPr lang="en-US" b="1" dirty="0" err="1" smtClean="0">
                <a:solidFill>
                  <a:srgbClr val="0070C0"/>
                </a:solidFill>
                <a:latin typeface="Comic Sans MS" pitchFamily="66" charset="0"/>
              </a:rPr>
              <a:t>Hexachloroparaxylene</a:t>
            </a:r>
            <a:r>
              <a:rPr lang="en-US" b="1" dirty="0" smtClean="0">
                <a:solidFill>
                  <a:srgbClr val="0070C0"/>
                </a:solidFill>
                <a:latin typeface="Comic Sans MS" pitchFamily="66" charset="0"/>
              </a:rPr>
              <a:t>:</a:t>
            </a:r>
            <a:r>
              <a:rPr lang="en-US" dirty="0" smtClean="0">
                <a:solidFill>
                  <a:srgbClr val="0070C0"/>
                </a:solidFill>
                <a:latin typeface="Comic Sans MS" pitchFamily="66" charset="0"/>
              </a:rPr>
              <a:t> </a:t>
            </a:r>
          </a:p>
          <a:p>
            <a:pPr algn="just"/>
            <a:r>
              <a:rPr lang="en-US" dirty="0" smtClean="0">
                <a:latin typeface="Comic Sans MS" pitchFamily="66" charset="0"/>
              </a:rPr>
              <a:t>It is chlorinated derivative of benzene.</a:t>
            </a:r>
          </a:p>
          <a:p>
            <a:pPr algn="just"/>
            <a:r>
              <a:rPr lang="en-US" dirty="0" smtClean="0">
                <a:latin typeface="Comic Sans MS" pitchFamily="66" charset="0"/>
              </a:rPr>
              <a:t> It is a highly effective fasciolicide against </a:t>
            </a:r>
            <a:r>
              <a:rPr lang="en-US" i="1" dirty="0" smtClean="0">
                <a:latin typeface="Comic Sans MS" pitchFamily="66" charset="0"/>
              </a:rPr>
              <a:t>F. hepatica </a:t>
            </a:r>
            <a:r>
              <a:rPr lang="en-US" dirty="0" smtClean="0">
                <a:latin typeface="Comic Sans MS" pitchFamily="66" charset="0"/>
              </a:rPr>
              <a:t>in sheep.</a:t>
            </a:r>
          </a:p>
          <a:p>
            <a:pPr marL="0" indent="0" algn="just">
              <a:buNone/>
            </a:pPr>
            <a:endParaRPr lang="en-US" dirty="0" smtClean="0">
              <a:latin typeface="Comic Sans MS" pitchFamily="66" charset="0"/>
            </a:endParaRPr>
          </a:p>
          <a:p>
            <a:pPr algn="just"/>
            <a:r>
              <a:rPr lang="en-US" u="sng" dirty="0" smtClean="0">
                <a:solidFill>
                  <a:srgbClr val="FF0000"/>
                </a:solidFill>
                <a:latin typeface="Comic Sans MS" pitchFamily="66" charset="0"/>
              </a:rPr>
              <a:t>Combined with </a:t>
            </a:r>
            <a:r>
              <a:rPr lang="en-US" u="sng" dirty="0" err="1" smtClean="0">
                <a:solidFill>
                  <a:srgbClr val="FF0000"/>
                </a:solidFill>
                <a:latin typeface="Comic Sans MS" pitchFamily="66" charset="0"/>
              </a:rPr>
              <a:t>phenothiazine</a:t>
            </a:r>
            <a:r>
              <a:rPr lang="en-US" u="sng" dirty="0" smtClean="0">
                <a:solidFill>
                  <a:srgbClr val="FF0000"/>
                </a:solidFill>
                <a:latin typeface="Comic Sans MS" pitchFamily="66" charset="0"/>
              </a:rPr>
              <a:t> for the treatment of liver flukes and GI nematodes in ruminants.</a:t>
            </a:r>
          </a:p>
          <a:p>
            <a:pPr algn="just"/>
            <a:r>
              <a:rPr lang="en-US" dirty="0" smtClean="0">
                <a:latin typeface="Comic Sans MS" pitchFamily="66" charset="0"/>
              </a:rPr>
              <a:t> Superior to CCI</a:t>
            </a:r>
            <a:r>
              <a:rPr lang="en-US" baseline="-25000" dirty="0" smtClean="0">
                <a:latin typeface="Comic Sans MS" pitchFamily="66" charset="0"/>
              </a:rPr>
              <a:t>4</a:t>
            </a:r>
            <a:r>
              <a:rPr lang="en-US" dirty="0" smtClean="0">
                <a:latin typeface="Comic Sans MS" pitchFamily="66" charset="0"/>
              </a:rPr>
              <a:t> and </a:t>
            </a:r>
            <a:r>
              <a:rPr lang="en-US" dirty="0" err="1" smtClean="0">
                <a:latin typeface="Comic Sans MS" pitchFamily="66" charset="0"/>
              </a:rPr>
              <a:t>hexachloroethane</a:t>
            </a:r>
            <a:r>
              <a:rPr lang="en-US" dirty="0" smtClean="0">
                <a:latin typeface="Comic Sans MS" pitchFamily="66" charset="0"/>
              </a:rPr>
              <a:t> because: </a:t>
            </a:r>
          </a:p>
          <a:p>
            <a:pPr algn="just">
              <a:buNone/>
            </a:pPr>
            <a:r>
              <a:rPr lang="en-US" dirty="0" smtClean="0">
                <a:latin typeface="Comic Sans MS" pitchFamily="66" charset="0"/>
              </a:rPr>
              <a:t>	</a:t>
            </a:r>
            <a:r>
              <a:rPr lang="en-US" dirty="0" err="1" smtClean="0">
                <a:latin typeface="Comic Sans MS" pitchFamily="66" charset="0"/>
              </a:rPr>
              <a:t>i</a:t>
            </a:r>
            <a:r>
              <a:rPr lang="en-US" dirty="0" smtClean="0">
                <a:latin typeface="Comic Sans MS" pitchFamily="66" charset="0"/>
              </a:rPr>
              <a:t>. </a:t>
            </a:r>
            <a:r>
              <a:rPr lang="en-US" dirty="0" smtClean="0">
                <a:solidFill>
                  <a:srgbClr val="7030A0"/>
                </a:solidFill>
                <a:latin typeface="Comic Sans MS" pitchFamily="66" charset="0"/>
              </a:rPr>
              <a:t>High tolerance in sheep and </a:t>
            </a:r>
          </a:p>
          <a:p>
            <a:pPr algn="just">
              <a:buNone/>
            </a:pPr>
            <a:r>
              <a:rPr lang="en-US" dirty="0" smtClean="0">
                <a:solidFill>
                  <a:srgbClr val="7030A0"/>
                </a:solidFill>
                <a:latin typeface="Comic Sans MS" pitchFamily="66" charset="0"/>
              </a:rPr>
              <a:t>	ii. Does not cause blood </a:t>
            </a:r>
            <a:r>
              <a:rPr lang="en-US" dirty="0" err="1" smtClean="0">
                <a:solidFill>
                  <a:srgbClr val="7030A0"/>
                </a:solidFill>
                <a:latin typeface="Comic Sans MS" pitchFamily="66" charset="0"/>
              </a:rPr>
              <a:t>dyscrasia</a:t>
            </a:r>
            <a:r>
              <a:rPr lang="en-US" dirty="0" smtClean="0">
                <a:solidFill>
                  <a:srgbClr val="7030A0"/>
                </a:solidFill>
                <a:latin typeface="Comic Sans MS" pitchFamily="66" charset="0"/>
              </a:rPr>
              <a:t>. </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None/>
            </a:pPr>
            <a:r>
              <a:rPr lang="en-US" b="1" dirty="0" smtClean="0">
                <a:solidFill>
                  <a:srgbClr val="0070C0"/>
                </a:solidFill>
                <a:latin typeface="Comic Sans MS" pitchFamily="66" charset="0"/>
              </a:rPr>
              <a:t>Tetrachlorodifluoroethane:</a:t>
            </a:r>
          </a:p>
          <a:p>
            <a:pPr algn="just">
              <a:buNone/>
            </a:pPr>
            <a:endParaRPr lang="en-US" b="1" dirty="0" smtClean="0">
              <a:latin typeface="Comic Sans MS" pitchFamily="66" charset="0"/>
            </a:endParaRPr>
          </a:p>
          <a:p>
            <a:pPr algn="just"/>
            <a:r>
              <a:rPr lang="en-IN" dirty="0" smtClean="0">
                <a:latin typeface="Comic Sans MS" pitchFamily="66" charset="0"/>
              </a:rPr>
              <a:t>It is a halogenated hydrocarbon, effective against only adult </a:t>
            </a:r>
            <a:r>
              <a:rPr lang="en-IN" i="1" dirty="0" smtClean="0">
                <a:latin typeface="Comic Sans MS" pitchFamily="66" charset="0"/>
              </a:rPr>
              <a:t>F. hepatica </a:t>
            </a:r>
            <a:r>
              <a:rPr lang="en-IN" dirty="0" smtClean="0">
                <a:latin typeface="Comic Sans MS" pitchFamily="66" charset="0"/>
              </a:rPr>
              <a:t>(not against immature forms) infection and well tolerated in sheep.</a:t>
            </a:r>
            <a:r>
              <a:rPr lang="en-US" dirty="0" smtClean="0">
                <a:latin typeface="Comic Sans MS" pitchFamily="66" charset="0"/>
              </a:rPr>
              <a:t> </a:t>
            </a:r>
          </a:p>
          <a:p>
            <a:pPr algn="just">
              <a:buNone/>
            </a:pPr>
            <a:endParaRPr lang="en-US" dirty="0" smtClean="0">
              <a:latin typeface="Comic Sans MS" pitchFamily="66" charset="0"/>
            </a:endParaRPr>
          </a:p>
          <a:p>
            <a:pPr algn="just"/>
            <a:r>
              <a:rPr lang="en-US" dirty="0" smtClean="0">
                <a:latin typeface="Comic Sans MS" pitchFamily="66" charset="0"/>
              </a:rPr>
              <a:t>The drug is not used in cattle since it is less effective against liver flukes and also produces severe toxic reactions.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None/>
            </a:pPr>
            <a:r>
              <a:rPr lang="en-US" b="1" dirty="0" smtClean="0">
                <a:solidFill>
                  <a:srgbClr val="0070C0"/>
                </a:solidFill>
                <a:latin typeface="Comic Sans MS" pitchFamily="66" charset="0"/>
              </a:rPr>
              <a:t>Hexachlorophene (Distodin)</a:t>
            </a:r>
            <a:r>
              <a:rPr lang="en-US" dirty="0" smtClean="0">
                <a:solidFill>
                  <a:srgbClr val="0070C0"/>
                </a:solidFill>
                <a:latin typeface="Comic Sans MS" pitchFamily="66" charset="0"/>
              </a:rPr>
              <a:t>: </a:t>
            </a:r>
          </a:p>
          <a:p>
            <a:pPr algn="just">
              <a:buNone/>
            </a:pPr>
            <a:endParaRPr lang="en-US" dirty="0" smtClean="0">
              <a:solidFill>
                <a:srgbClr val="0070C0"/>
              </a:solidFill>
              <a:latin typeface="Comic Sans MS" pitchFamily="66" charset="0"/>
            </a:endParaRPr>
          </a:p>
          <a:p>
            <a:pPr algn="just"/>
            <a:r>
              <a:rPr lang="en-US" dirty="0" smtClean="0">
                <a:latin typeface="Comic Sans MS" pitchFamily="66" charset="0"/>
              </a:rPr>
              <a:t>It is used in the treatment of mature liver fluke infections in human and ruminants and </a:t>
            </a:r>
            <a:r>
              <a:rPr lang="en-US" dirty="0" err="1" smtClean="0">
                <a:latin typeface="Comic Sans MS" pitchFamily="66" charset="0"/>
              </a:rPr>
              <a:t>cestode</a:t>
            </a:r>
            <a:r>
              <a:rPr lang="en-US" dirty="0" smtClean="0">
                <a:latin typeface="Comic Sans MS" pitchFamily="66" charset="0"/>
              </a:rPr>
              <a:t> infection in canines.</a:t>
            </a:r>
          </a:p>
          <a:p>
            <a:pPr algn="just">
              <a:buNone/>
            </a:pPr>
            <a:r>
              <a:rPr lang="en-US" dirty="0" smtClean="0">
                <a:latin typeface="Comic Sans MS" pitchFamily="66" charset="0"/>
              </a:rPr>
              <a:t> </a:t>
            </a:r>
          </a:p>
          <a:p>
            <a:pPr algn="just"/>
            <a:r>
              <a:rPr lang="en-US" u="sng" dirty="0" smtClean="0">
                <a:solidFill>
                  <a:srgbClr val="FF0000"/>
                </a:solidFill>
                <a:latin typeface="Comic Sans MS" pitchFamily="66" charset="0"/>
              </a:rPr>
              <a:t>The drug is 100% effective against adult </a:t>
            </a:r>
            <a:r>
              <a:rPr lang="en-US" i="1" u="sng" dirty="0" err="1" smtClean="0">
                <a:solidFill>
                  <a:srgbClr val="FF0000"/>
                </a:solidFill>
                <a:latin typeface="Comic Sans MS" pitchFamily="66" charset="0"/>
              </a:rPr>
              <a:t>F.hapatica</a:t>
            </a:r>
            <a:r>
              <a:rPr lang="en-US" u="sng" dirty="0" smtClean="0">
                <a:solidFill>
                  <a:srgbClr val="FF0000"/>
                </a:solidFill>
                <a:latin typeface="Comic Sans MS" pitchFamily="66" charset="0"/>
              </a:rPr>
              <a:t> and </a:t>
            </a:r>
            <a:r>
              <a:rPr lang="en-US" i="1" u="sng" dirty="0" smtClean="0">
                <a:solidFill>
                  <a:srgbClr val="FF0000"/>
                </a:solidFill>
                <a:latin typeface="Comic Sans MS" pitchFamily="66" charset="0"/>
              </a:rPr>
              <a:t>F. gigantic</a:t>
            </a:r>
            <a:r>
              <a:rPr lang="en-US" u="sng" dirty="0" smtClean="0">
                <a:solidFill>
                  <a:srgbClr val="FF0000"/>
                </a:solidFill>
                <a:latin typeface="Comic Sans MS" pitchFamily="66" charset="0"/>
              </a:rPr>
              <a:t> in sheep and cattle.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dirty="0" smtClean="0">
                <a:latin typeface="Comic Sans MS" pitchFamily="66" charset="0"/>
              </a:rPr>
              <a:t>This is because the drug remains in free form in bile and the host metabolite (glucuronide) excreted in bile has high activity especially against adult flukes, as they remain in the bile ducts. </a:t>
            </a:r>
          </a:p>
          <a:p>
            <a:pPr algn="just">
              <a:buNone/>
            </a:pPr>
            <a:endParaRPr lang="en-US" dirty="0" smtClean="0">
              <a:latin typeface="Comic Sans MS" pitchFamily="66" charset="0"/>
            </a:endParaRPr>
          </a:p>
          <a:p>
            <a:pPr algn="just"/>
            <a:r>
              <a:rPr lang="en-US" dirty="0" smtClean="0">
                <a:latin typeface="Comic Sans MS" pitchFamily="66" charset="0"/>
              </a:rPr>
              <a:t>However, </a:t>
            </a:r>
            <a:r>
              <a:rPr lang="en-US" u="sng" dirty="0" smtClean="0">
                <a:solidFill>
                  <a:srgbClr val="7030A0"/>
                </a:solidFill>
                <a:latin typeface="Comic Sans MS" pitchFamily="66" charset="0"/>
              </a:rPr>
              <a:t>the immature flukes (&lt;8weeks old) bathed in the blood of liver parenchyma, are not affected because the free drug is less available to this immature flukes due to its plasma protein binding. </a:t>
            </a:r>
          </a:p>
          <a:p>
            <a:pPr>
              <a:buNone/>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lgn="just">
              <a:buNone/>
            </a:pPr>
            <a:r>
              <a:rPr lang="en-US" b="1" dirty="0" smtClean="0">
                <a:solidFill>
                  <a:srgbClr val="0070C0"/>
                </a:solidFill>
                <a:latin typeface="Comic Sans MS" pitchFamily="66" charset="0"/>
              </a:rPr>
              <a:t>Bithinol sulfoxide:</a:t>
            </a:r>
          </a:p>
          <a:p>
            <a:pPr algn="just"/>
            <a:r>
              <a:rPr lang="en-US" dirty="0" smtClean="0">
                <a:latin typeface="Comic Sans MS" pitchFamily="66" charset="0"/>
              </a:rPr>
              <a:t> Besides anticestodal properties, </a:t>
            </a:r>
            <a:r>
              <a:rPr lang="en-US" dirty="0" err="1" smtClean="0">
                <a:latin typeface="Comic Sans MS" pitchFamily="66" charset="0"/>
              </a:rPr>
              <a:t>bithinol</a:t>
            </a:r>
            <a:r>
              <a:rPr lang="en-US" dirty="0" smtClean="0">
                <a:latin typeface="Comic Sans MS" pitchFamily="66" charset="0"/>
              </a:rPr>
              <a:t> and its sulfoxide has excellent efficacy against rumen and liver flukes </a:t>
            </a:r>
            <a:r>
              <a:rPr lang="en-US" i="1" dirty="0" smtClean="0">
                <a:latin typeface="Comic Sans MS" pitchFamily="66" charset="0"/>
              </a:rPr>
              <a:t>(</a:t>
            </a:r>
            <a:r>
              <a:rPr lang="en-US" i="1" dirty="0" err="1" smtClean="0">
                <a:latin typeface="Comic Sans MS" pitchFamily="66" charset="0"/>
              </a:rPr>
              <a:t>Fasciola</a:t>
            </a:r>
            <a:r>
              <a:rPr lang="en-US" i="1" dirty="0" smtClean="0">
                <a:latin typeface="Comic Sans MS" pitchFamily="66" charset="0"/>
              </a:rPr>
              <a:t> hepatica, F, gigantic, </a:t>
            </a:r>
            <a:r>
              <a:rPr lang="en-US" i="1" dirty="0" err="1" smtClean="0">
                <a:latin typeface="Comic Sans MS" pitchFamily="66" charset="0"/>
              </a:rPr>
              <a:t>Fascioloides</a:t>
            </a:r>
            <a:r>
              <a:rPr lang="en-US" i="1" dirty="0" smtClean="0">
                <a:latin typeface="Comic Sans MS" pitchFamily="66" charset="0"/>
              </a:rPr>
              <a:t> magna </a:t>
            </a:r>
            <a:r>
              <a:rPr lang="en-US" dirty="0" smtClean="0">
                <a:latin typeface="Comic Sans MS" pitchFamily="66" charset="0"/>
              </a:rPr>
              <a:t>and </a:t>
            </a:r>
            <a:r>
              <a:rPr lang="en-US" i="1" dirty="0" err="1" smtClean="0">
                <a:latin typeface="Comic Sans MS" pitchFamily="66" charset="0"/>
              </a:rPr>
              <a:t>Paraphistomum</a:t>
            </a:r>
            <a:r>
              <a:rPr lang="en-US" dirty="0" smtClean="0">
                <a:latin typeface="Comic Sans MS" pitchFamily="66" charset="0"/>
              </a:rPr>
              <a:t> </a:t>
            </a:r>
            <a:r>
              <a:rPr lang="en-US" dirty="0" err="1" smtClean="0">
                <a:latin typeface="Comic Sans MS" pitchFamily="66" charset="0"/>
              </a:rPr>
              <a:t>spp</a:t>
            </a:r>
            <a:r>
              <a:rPr lang="en-US" dirty="0" smtClean="0">
                <a:latin typeface="Comic Sans MS" pitchFamily="66" charset="0"/>
              </a:rPr>
              <a:t>)of domesticated and wild ruminants also much more effective against adult than immature flukes.</a:t>
            </a:r>
          </a:p>
          <a:p>
            <a:pPr algn="just">
              <a:buNone/>
            </a:pPr>
            <a:endParaRPr lang="en-US" dirty="0" smtClean="0">
              <a:latin typeface="Comic Sans MS" pitchFamily="66" charset="0"/>
            </a:endParaRPr>
          </a:p>
          <a:p>
            <a:pPr algn="just"/>
            <a:r>
              <a:rPr lang="en-US" u="sng" dirty="0" err="1" smtClean="0">
                <a:solidFill>
                  <a:srgbClr val="7030A0"/>
                </a:solidFill>
                <a:latin typeface="Comic Sans MS" pitchFamily="66" charset="0"/>
              </a:rPr>
              <a:t>Bithionol</a:t>
            </a:r>
            <a:r>
              <a:rPr lang="en-US" u="sng" dirty="0" smtClean="0">
                <a:solidFill>
                  <a:srgbClr val="7030A0"/>
                </a:solidFill>
                <a:latin typeface="Comic Sans MS" pitchFamily="66" charset="0"/>
              </a:rPr>
              <a:t> </a:t>
            </a:r>
            <a:r>
              <a:rPr lang="en-US" u="sng" dirty="0" err="1" smtClean="0">
                <a:solidFill>
                  <a:srgbClr val="7030A0"/>
                </a:solidFill>
                <a:latin typeface="Comic Sans MS" pitchFamily="66" charset="0"/>
              </a:rPr>
              <a:t>sulfoxide</a:t>
            </a:r>
            <a:r>
              <a:rPr lang="en-US" u="sng" dirty="0" smtClean="0">
                <a:solidFill>
                  <a:srgbClr val="7030A0"/>
                </a:solidFill>
                <a:latin typeface="Comic Sans MS" pitchFamily="66" charset="0"/>
              </a:rPr>
              <a:t> @30mg/kg + Hexachlorophene @ 50 mg/kg: </a:t>
            </a:r>
          </a:p>
          <a:p>
            <a:pPr algn="just">
              <a:buNone/>
            </a:pPr>
            <a:r>
              <a:rPr lang="en-US" u="sng" dirty="0" smtClean="0">
                <a:solidFill>
                  <a:srgbClr val="7030A0"/>
                </a:solidFill>
                <a:latin typeface="Comic Sans MS" pitchFamily="66" charset="0"/>
              </a:rPr>
              <a:t>      100% effective against mature </a:t>
            </a:r>
            <a:r>
              <a:rPr lang="en-US" i="1" u="sng" dirty="0" err="1" smtClean="0">
                <a:solidFill>
                  <a:srgbClr val="7030A0"/>
                </a:solidFill>
                <a:latin typeface="Comic Sans MS" pitchFamily="66" charset="0"/>
              </a:rPr>
              <a:t>F.hepatica</a:t>
            </a:r>
            <a:r>
              <a:rPr lang="en-US" i="1" u="sng" dirty="0" smtClean="0">
                <a:solidFill>
                  <a:srgbClr val="7030A0"/>
                </a:solidFill>
                <a:latin typeface="Comic Sans MS" pitchFamily="66" charset="0"/>
              </a:rPr>
              <a:t> </a:t>
            </a:r>
            <a:r>
              <a:rPr lang="en-US" u="sng" dirty="0" smtClean="0">
                <a:solidFill>
                  <a:srgbClr val="7030A0"/>
                </a:solidFill>
                <a:latin typeface="Comic Sans MS" pitchFamily="66" charset="0"/>
              </a:rPr>
              <a:t>in cattle and sheep. </a:t>
            </a:r>
          </a:p>
          <a:p>
            <a:pPr>
              <a:buNone/>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None/>
            </a:pPr>
            <a:r>
              <a:rPr lang="en-US" b="1" dirty="0" smtClean="0">
                <a:solidFill>
                  <a:srgbClr val="0070C0"/>
                </a:solidFill>
                <a:latin typeface="Comic Sans MS" pitchFamily="66" charset="0"/>
              </a:rPr>
              <a:t>Bromosalans:</a:t>
            </a:r>
            <a:r>
              <a:rPr lang="en-US" dirty="0" smtClean="0">
                <a:solidFill>
                  <a:srgbClr val="0070C0"/>
                </a:solidFill>
                <a:latin typeface="Comic Sans MS" pitchFamily="66" charset="0"/>
              </a:rPr>
              <a:t> </a:t>
            </a:r>
          </a:p>
          <a:p>
            <a:pPr algn="just"/>
            <a:r>
              <a:rPr lang="en-US" dirty="0" smtClean="0">
                <a:latin typeface="Comic Sans MS" pitchFamily="66" charset="0"/>
              </a:rPr>
              <a:t>This is the mixture of </a:t>
            </a:r>
            <a:r>
              <a:rPr lang="en-US" dirty="0" err="1" smtClean="0">
                <a:latin typeface="Comic Sans MS" pitchFamily="66" charset="0"/>
              </a:rPr>
              <a:t>dibromosalans</a:t>
            </a:r>
            <a:r>
              <a:rPr lang="en-US" dirty="0" smtClean="0">
                <a:latin typeface="Comic Sans MS" pitchFamily="66" charset="0"/>
              </a:rPr>
              <a:t> and </a:t>
            </a:r>
            <a:r>
              <a:rPr lang="en-US" dirty="0" err="1" smtClean="0">
                <a:latin typeface="Comic Sans MS" pitchFamily="66" charset="0"/>
              </a:rPr>
              <a:t>tribromosalans</a:t>
            </a:r>
            <a:r>
              <a:rPr lang="en-US" dirty="0" smtClean="0">
                <a:latin typeface="Comic Sans MS" pitchFamily="66" charset="0"/>
              </a:rPr>
              <a:t>.</a:t>
            </a:r>
          </a:p>
          <a:p>
            <a:pPr algn="just">
              <a:buNone/>
            </a:pPr>
            <a:r>
              <a:rPr lang="en-US" dirty="0" smtClean="0">
                <a:latin typeface="Comic Sans MS" pitchFamily="66" charset="0"/>
              </a:rPr>
              <a:t> </a:t>
            </a:r>
          </a:p>
          <a:p>
            <a:pPr algn="just"/>
            <a:r>
              <a:rPr lang="en-US" dirty="0" smtClean="0">
                <a:latin typeface="Comic Sans MS" pitchFamily="66" charset="0"/>
              </a:rPr>
              <a:t>The drug has equal efficacy for adult flukes as other fasciolicidal drugs and has been used for the treatment of </a:t>
            </a:r>
            <a:r>
              <a:rPr lang="en-US" i="1" dirty="0" err="1" smtClean="0">
                <a:latin typeface="Comic Sans MS" pitchFamily="66" charset="0"/>
              </a:rPr>
              <a:t>F.hepatica</a:t>
            </a:r>
            <a:r>
              <a:rPr lang="en-US" i="1" dirty="0" smtClean="0">
                <a:latin typeface="Comic Sans MS" pitchFamily="66" charset="0"/>
              </a:rPr>
              <a:t> </a:t>
            </a:r>
            <a:r>
              <a:rPr lang="en-US" dirty="0" smtClean="0">
                <a:latin typeface="Comic Sans MS" pitchFamily="66" charset="0"/>
              </a:rPr>
              <a:t>infection. </a:t>
            </a:r>
          </a:p>
          <a:p>
            <a:pPr algn="just">
              <a:buNone/>
            </a:pPr>
            <a:endParaRPr lang="en-US" dirty="0" smtClean="0">
              <a:latin typeface="Comic Sans MS" pitchFamily="66" charset="0"/>
            </a:endParaRPr>
          </a:p>
          <a:p>
            <a:pPr algn="just"/>
            <a:r>
              <a:rPr lang="en-US" u="sng" dirty="0" smtClean="0">
                <a:solidFill>
                  <a:srgbClr val="FF0000"/>
                </a:solidFill>
                <a:latin typeface="Comic Sans MS" pitchFamily="66" charset="0"/>
              </a:rPr>
              <a:t>Extra advantage of bromosalans is that it is 100% effective against juvenile flukes </a:t>
            </a:r>
            <a:r>
              <a:rPr lang="en-IN" u="sng" dirty="0" smtClean="0">
                <a:solidFill>
                  <a:srgbClr val="FF0000"/>
                </a:solidFill>
                <a:latin typeface="Comic Sans MS" pitchFamily="66" charset="0"/>
              </a:rPr>
              <a:t>(6-10 weeks age).</a:t>
            </a:r>
            <a:endParaRPr lang="en-US" u="sng" dirty="0" smtClean="0">
              <a:solidFill>
                <a:srgbClr val="FF0000"/>
              </a:solidFill>
              <a:latin typeface="Comic Sans MS" pitchFamily="66" charset="0"/>
            </a:endParaRPr>
          </a:p>
          <a:p>
            <a:pPr>
              <a:buNone/>
            </a:pP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b="1" dirty="0" smtClean="0">
                <a:solidFill>
                  <a:srgbClr val="00B0F0"/>
                </a:solidFill>
                <a:latin typeface="Comic Sans MS" pitchFamily="66" charset="0"/>
              </a:rPr>
              <a:t>Oxyclozanide:</a:t>
            </a:r>
            <a:r>
              <a:rPr lang="en-US" dirty="0" smtClean="0">
                <a:solidFill>
                  <a:srgbClr val="00B0F0"/>
                </a:solidFill>
                <a:latin typeface="Comic Sans MS" pitchFamily="66" charset="0"/>
              </a:rPr>
              <a:t> </a:t>
            </a:r>
          </a:p>
          <a:p>
            <a:pPr algn="just"/>
            <a:r>
              <a:rPr lang="en-US" dirty="0" smtClean="0">
                <a:latin typeface="Comic Sans MS" pitchFamily="66" charset="0"/>
              </a:rPr>
              <a:t>It is a salicylanilide compound having fasciolicidal activity. </a:t>
            </a:r>
          </a:p>
          <a:p>
            <a:pPr algn="just"/>
            <a:r>
              <a:rPr lang="en-US" i="1" dirty="0" smtClean="0">
                <a:latin typeface="Comic Sans MS" pitchFamily="66" charset="0"/>
              </a:rPr>
              <a:t>In Vivo, </a:t>
            </a:r>
            <a:r>
              <a:rPr lang="en-US" dirty="0" smtClean="0">
                <a:latin typeface="Comic Sans MS" pitchFamily="66" charset="0"/>
              </a:rPr>
              <a:t>it is </a:t>
            </a:r>
            <a:r>
              <a:rPr lang="en-US" u="sng" dirty="0" smtClean="0">
                <a:solidFill>
                  <a:srgbClr val="7030A0"/>
                </a:solidFill>
                <a:latin typeface="Comic Sans MS" pitchFamily="66" charset="0"/>
              </a:rPr>
              <a:t>only active against adult liver flukes that live in the bile duct. </a:t>
            </a:r>
          </a:p>
          <a:p>
            <a:pPr algn="just"/>
            <a:r>
              <a:rPr lang="en-US" dirty="0" smtClean="0">
                <a:latin typeface="Comic Sans MS" pitchFamily="66" charset="0"/>
              </a:rPr>
              <a:t>Like hexachlorophene and nitroxinyl, It is also not effective against immature flukes because of protein biding in blood.</a:t>
            </a:r>
          </a:p>
          <a:p>
            <a:pPr algn="just"/>
            <a:r>
              <a:rPr lang="en-US" dirty="0" smtClean="0">
                <a:latin typeface="Comic Sans MS" pitchFamily="66" charset="0"/>
              </a:rPr>
              <a:t> Drug has </a:t>
            </a:r>
            <a:r>
              <a:rPr lang="en-US" b="1" dirty="0" smtClean="0">
                <a:solidFill>
                  <a:srgbClr val="C00000"/>
                </a:solidFill>
                <a:latin typeface="Comic Sans MS" pitchFamily="66" charset="0"/>
              </a:rPr>
              <a:t>zero withdrawal for milk </a:t>
            </a:r>
            <a:r>
              <a:rPr lang="en-US" dirty="0" smtClean="0">
                <a:latin typeface="Comic Sans MS" pitchFamily="66" charset="0"/>
              </a:rPr>
              <a:t>and short withdrawal period for slaughter. </a:t>
            </a:r>
          </a:p>
          <a:p>
            <a:pPr algn="just">
              <a:buNone/>
            </a:pPr>
            <a:endParaRPr lang="en-US" dirty="0"/>
          </a:p>
        </p:txBody>
      </p:sp>
      <p:sp>
        <p:nvSpPr>
          <p:cNvPr id="2" name="Explosion 1 1"/>
          <p:cNvSpPr/>
          <p:nvPr/>
        </p:nvSpPr>
        <p:spPr>
          <a:xfrm>
            <a:off x="2804746" y="4668715"/>
            <a:ext cx="246185" cy="211016"/>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lgn="just"/>
            <a:r>
              <a:rPr lang="en-IN" u="sng" dirty="0">
                <a:solidFill>
                  <a:srgbClr val="7030A0"/>
                </a:solidFill>
                <a:latin typeface="Comic Sans MS" pitchFamily="66" charset="0"/>
              </a:rPr>
              <a:t>G</a:t>
            </a:r>
            <a:r>
              <a:rPr lang="en-IN" u="sng" dirty="0" smtClean="0">
                <a:solidFill>
                  <a:srgbClr val="7030A0"/>
                </a:solidFill>
                <a:latin typeface="Comic Sans MS" pitchFamily="66" charset="0"/>
              </a:rPr>
              <a:t>iven in therapeutic doses to debilitated and pregnant animals without any side effect.</a:t>
            </a:r>
          </a:p>
          <a:p>
            <a:pPr algn="just">
              <a:buNone/>
            </a:pPr>
            <a:endParaRPr lang="en-IN" dirty="0" smtClean="0">
              <a:latin typeface="Comic Sans MS" pitchFamily="66" charset="0"/>
            </a:endParaRPr>
          </a:p>
          <a:p>
            <a:pPr algn="just"/>
            <a:r>
              <a:rPr lang="en-US" dirty="0" smtClean="0">
                <a:latin typeface="Comic Sans MS" pitchFamily="66" charset="0"/>
              </a:rPr>
              <a:t>It is highly effective against adult and immature </a:t>
            </a:r>
            <a:r>
              <a:rPr lang="en-US" i="1" dirty="0" err="1" smtClean="0">
                <a:latin typeface="Comic Sans MS" pitchFamily="66" charset="0"/>
              </a:rPr>
              <a:t>F.hepatica</a:t>
            </a:r>
            <a:r>
              <a:rPr lang="en-US" i="1" dirty="0" smtClean="0">
                <a:latin typeface="Comic Sans MS" pitchFamily="66" charset="0"/>
              </a:rPr>
              <a:t> </a:t>
            </a:r>
            <a:r>
              <a:rPr lang="en-US" dirty="0" smtClean="0">
                <a:latin typeface="Comic Sans MS" pitchFamily="66" charset="0"/>
              </a:rPr>
              <a:t>in sheep but the doses needed for immature flukes are less safe. </a:t>
            </a:r>
          </a:p>
          <a:p>
            <a:pPr algn="just">
              <a:buNone/>
            </a:pPr>
            <a:endParaRPr lang="en-US" dirty="0" smtClean="0">
              <a:latin typeface="Comic Sans MS" pitchFamily="66" charset="0"/>
            </a:endParaRPr>
          </a:p>
          <a:p>
            <a:pPr algn="just"/>
            <a:r>
              <a:rPr lang="en-US" dirty="0" smtClean="0">
                <a:latin typeface="Comic Sans MS" pitchFamily="66" charset="0"/>
              </a:rPr>
              <a:t>Analogue of hexachlorophene effective against adult </a:t>
            </a:r>
            <a:r>
              <a:rPr lang="en-US" i="1" dirty="0" err="1" smtClean="0">
                <a:latin typeface="Comic Sans MS" pitchFamily="66" charset="0"/>
              </a:rPr>
              <a:t>F.hepatica</a:t>
            </a:r>
            <a:r>
              <a:rPr lang="en-US" dirty="0" smtClean="0">
                <a:latin typeface="Comic Sans MS" pitchFamily="66" charset="0"/>
              </a:rPr>
              <a:t> in sheep, cattle and pigs at safe doses also effective against immature flukes at higher doses but is less safe.</a:t>
            </a:r>
          </a:p>
          <a:p>
            <a:pPr algn="just"/>
            <a:r>
              <a:rPr lang="en-US" dirty="0" smtClean="0">
                <a:latin typeface="Comic Sans MS" pitchFamily="66" charset="0"/>
              </a:rPr>
              <a:t> The drug is mostly used in sheep. </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a:buNone/>
            </a:pPr>
            <a:r>
              <a:rPr lang="en-US" b="1" dirty="0" smtClean="0">
                <a:solidFill>
                  <a:srgbClr val="00B0F0"/>
                </a:solidFill>
                <a:latin typeface="Comic Sans MS" pitchFamily="66" charset="0"/>
              </a:rPr>
              <a:t>Nitroxynil:</a:t>
            </a:r>
            <a:r>
              <a:rPr lang="en-US" dirty="0" smtClean="0">
                <a:solidFill>
                  <a:srgbClr val="00B0F0"/>
                </a:solidFill>
                <a:latin typeface="Comic Sans MS" pitchFamily="66" charset="0"/>
              </a:rPr>
              <a:t> </a:t>
            </a:r>
          </a:p>
          <a:p>
            <a:pPr algn="just">
              <a:buNone/>
            </a:pPr>
            <a:endParaRPr lang="en-US" dirty="0" smtClean="0">
              <a:latin typeface="Comic Sans MS" pitchFamily="66" charset="0"/>
            </a:endParaRPr>
          </a:p>
          <a:p>
            <a:pPr algn="just"/>
            <a:r>
              <a:rPr lang="en-US" u="sng" dirty="0" smtClean="0">
                <a:solidFill>
                  <a:srgbClr val="7030A0"/>
                </a:solidFill>
                <a:latin typeface="Comic Sans MS" pitchFamily="66" charset="0"/>
              </a:rPr>
              <a:t>Injectable fasciolicide.</a:t>
            </a:r>
          </a:p>
          <a:p>
            <a:pPr algn="just">
              <a:buNone/>
            </a:pPr>
            <a:endParaRPr lang="en-US" dirty="0" smtClean="0">
              <a:latin typeface="Comic Sans MS" pitchFamily="66" charset="0"/>
            </a:endParaRPr>
          </a:p>
          <a:p>
            <a:pPr algn="just"/>
            <a:r>
              <a:rPr lang="en-US" dirty="0" smtClean="0">
                <a:latin typeface="Comic Sans MS" pitchFamily="66" charset="0"/>
              </a:rPr>
              <a:t>Active against adult liver flukes </a:t>
            </a:r>
            <a:r>
              <a:rPr lang="en-US" i="1" dirty="0" smtClean="0">
                <a:latin typeface="Comic Sans MS" pitchFamily="66" charset="0"/>
              </a:rPr>
              <a:t>(</a:t>
            </a:r>
            <a:r>
              <a:rPr lang="en-US" i="1" dirty="0" err="1" smtClean="0">
                <a:latin typeface="Comic Sans MS" pitchFamily="66" charset="0"/>
              </a:rPr>
              <a:t>F.hepatica</a:t>
            </a:r>
            <a:r>
              <a:rPr lang="en-US" dirty="0" smtClean="0">
                <a:latin typeface="Comic Sans MS" pitchFamily="66" charset="0"/>
              </a:rPr>
              <a:t> and </a:t>
            </a:r>
            <a:r>
              <a:rPr lang="en-US" i="1" dirty="0" err="1" smtClean="0">
                <a:latin typeface="Comic Sans MS" pitchFamily="66" charset="0"/>
              </a:rPr>
              <a:t>F.gigantica</a:t>
            </a:r>
            <a:r>
              <a:rPr lang="en-US" i="1" dirty="0" smtClean="0">
                <a:latin typeface="Comic Sans MS" pitchFamily="66" charset="0"/>
              </a:rPr>
              <a:t>)</a:t>
            </a:r>
            <a:r>
              <a:rPr lang="en-US" dirty="0" smtClean="0">
                <a:latin typeface="Comic Sans MS" pitchFamily="66" charset="0"/>
              </a:rPr>
              <a:t> in cattle and sheep, with some activity against </a:t>
            </a:r>
            <a:r>
              <a:rPr lang="en-US" i="1" dirty="0" smtClean="0">
                <a:solidFill>
                  <a:srgbClr val="92D050"/>
                </a:solidFill>
                <a:latin typeface="Comic Sans MS" pitchFamily="66" charset="0"/>
              </a:rPr>
              <a:t>fly larvae (</a:t>
            </a:r>
            <a:r>
              <a:rPr lang="en-US" i="1" dirty="0" err="1" smtClean="0">
                <a:solidFill>
                  <a:srgbClr val="92D050"/>
                </a:solidFill>
                <a:latin typeface="Comic Sans MS" pitchFamily="66" charset="0"/>
              </a:rPr>
              <a:t>Oesterous</a:t>
            </a:r>
            <a:r>
              <a:rPr lang="en-US" i="1" dirty="0" smtClean="0">
                <a:solidFill>
                  <a:srgbClr val="92D050"/>
                </a:solidFill>
                <a:latin typeface="Comic Sans MS" pitchFamily="66" charset="0"/>
              </a:rPr>
              <a:t> </a:t>
            </a:r>
            <a:r>
              <a:rPr lang="en-US" i="1" dirty="0" err="1" smtClean="0">
                <a:solidFill>
                  <a:srgbClr val="92D050"/>
                </a:solidFill>
                <a:latin typeface="Comic Sans MS" pitchFamily="66" charset="0"/>
              </a:rPr>
              <a:t>oviss</a:t>
            </a:r>
            <a:r>
              <a:rPr lang="en-US" i="1" dirty="0" smtClean="0">
                <a:solidFill>
                  <a:srgbClr val="92D050"/>
                </a:solidFill>
                <a:latin typeface="Comic Sans MS" pitchFamily="66" charset="0"/>
              </a:rPr>
              <a:t>)</a:t>
            </a:r>
            <a:r>
              <a:rPr lang="en-US" i="1" dirty="0" smtClean="0">
                <a:latin typeface="Comic Sans MS" pitchFamily="66" charset="0"/>
              </a:rPr>
              <a:t> </a:t>
            </a:r>
            <a:r>
              <a:rPr lang="en-US" dirty="0" smtClean="0">
                <a:latin typeface="Comic Sans MS" pitchFamily="66" charset="0"/>
              </a:rPr>
              <a:t>and blood sucking nematodes.</a:t>
            </a:r>
          </a:p>
          <a:p>
            <a:pPr algn="just">
              <a:buNone/>
            </a:pPr>
            <a:endParaRPr lang="en-US" dirty="0" smtClean="0">
              <a:latin typeface="Comic Sans MS" pitchFamily="66" charset="0"/>
            </a:endParaRPr>
          </a:p>
          <a:p>
            <a:pPr algn="just"/>
            <a:r>
              <a:rPr lang="en-US" dirty="0" smtClean="0">
                <a:latin typeface="Comic Sans MS" pitchFamily="66" charset="0"/>
              </a:rPr>
              <a:t>It is also used to treat</a:t>
            </a:r>
            <a:r>
              <a:rPr lang="en-US" u="sng" dirty="0" smtClean="0">
                <a:solidFill>
                  <a:srgbClr val="92D050"/>
                </a:solidFill>
                <a:latin typeface="Comic Sans MS" pitchFamily="66" charset="0"/>
              </a:rPr>
              <a:t> gapeworms </a:t>
            </a:r>
            <a:r>
              <a:rPr lang="en-US" dirty="0" smtClean="0">
                <a:solidFill>
                  <a:srgbClr val="92D050"/>
                </a:solidFill>
                <a:latin typeface="Comic Sans MS" pitchFamily="66" charset="0"/>
              </a:rPr>
              <a:t>(</a:t>
            </a:r>
            <a:r>
              <a:rPr lang="en-US" i="1" dirty="0" err="1" smtClean="0">
                <a:solidFill>
                  <a:srgbClr val="92D050"/>
                </a:solidFill>
                <a:latin typeface="Comic Sans MS" pitchFamily="66" charset="0"/>
              </a:rPr>
              <a:t>Syngamus</a:t>
            </a:r>
            <a:r>
              <a:rPr lang="en-US" i="1" dirty="0" smtClean="0">
                <a:solidFill>
                  <a:srgbClr val="92D050"/>
                </a:solidFill>
                <a:latin typeface="Comic Sans MS" pitchFamily="66" charset="0"/>
              </a:rPr>
              <a:t>)</a:t>
            </a:r>
            <a:r>
              <a:rPr lang="en-US" dirty="0" smtClean="0">
                <a:solidFill>
                  <a:srgbClr val="92D050"/>
                </a:solidFill>
                <a:latin typeface="Comic Sans MS" pitchFamily="66" charset="0"/>
              </a:rPr>
              <a:t> </a:t>
            </a:r>
            <a:r>
              <a:rPr lang="en-US" dirty="0" smtClean="0">
                <a:latin typeface="Comic Sans MS" pitchFamily="66" charset="0"/>
              </a:rPr>
              <a:t>in poultry slaughter is 31 days.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71306"/>
          </a:xfrm>
        </p:spPr>
        <p:txBody>
          <a:bodyPr>
            <a:normAutofit/>
          </a:bodyPr>
          <a:lstStyle/>
          <a:p>
            <a:pPr algn="ctr"/>
            <a:r>
              <a:rPr lang="en-US" sz="3600" dirty="0" smtClean="0">
                <a:solidFill>
                  <a:srgbClr val="FF0000"/>
                </a:solidFill>
                <a:latin typeface="Comic Sans MS" pitchFamily="66" charset="0"/>
              </a:rPr>
              <a:t>Content of the chapter</a:t>
            </a:r>
            <a:endParaRPr lang="en-US" sz="3600" dirty="0"/>
          </a:p>
        </p:txBody>
      </p:sp>
      <p:sp>
        <p:nvSpPr>
          <p:cNvPr id="3" name="Content Placeholder 2"/>
          <p:cNvSpPr>
            <a:spLocks noGrp="1"/>
          </p:cNvSpPr>
          <p:nvPr>
            <p:ph idx="1"/>
          </p:nvPr>
        </p:nvSpPr>
        <p:spPr>
          <a:xfrm>
            <a:off x="1828800" y="1600200"/>
            <a:ext cx="8382000" cy="4800600"/>
          </a:xfrm>
        </p:spPr>
        <p:txBody>
          <a:bodyPr>
            <a:normAutofit/>
          </a:bodyPr>
          <a:lstStyle/>
          <a:p>
            <a:pPr>
              <a:buNone/>
            </a:pPr>
            <a:r>
              <a:rPr lang="en-US" b="1" dirty="0" smtClean="0">
                <a:solidFill>
                  <a:srgbClr val="FF0000"/>
                </a:solidFill>
                <a:latin typeface="Comic Sans MS" panose="030F0702030302020204" pitchFamily="66" charset="0"/>
              </a:rPr>
              <a:t>Antitrematodal drugs </a:t>
            </a:r>
          </a:p>
          <a:p>
            <a:pPr marL="0" indent="0">
              <a:buNone/>
            </a:pPr>
            <a:r>
              <a:rPr lang="en-US" b="1" dirty="0">
                <a:solidFill>
                  <a:srgbClr val="0070C0"/>
                </a:solidFill>
                <a:latin typeface="Comic Sans MS" pitchFamily="66" charset="0"/>
              </a:rPr>
              <a:t>	</a:t>
            </a:r>
            <a:r>
              <a:rPr lang="en-US" b="1" dirty="0" smtClean="0">
                <a:solidFill>
                  <a:srgbClr val="7030A0"/>
                </a:solidFill>
                <a:latin typeface="Comic Sans MS" pitchFamily="66" charset="0"/>
              </a:rPr>
              <a:t>Introduction,</a:t>
            </a:r>
          </a:p>
          <a:p>
            <a:pPr marL="0" indent="0">
              <a:buNone/>
            </a:pPr>
            <a:r>
              <a:rPr lang="en-US" b="1" dirty="0">
                <a:solidFill>
                  <a:srgbClr val="7030A0"/>
                </a:solidFill>
                <a:latin typeface="Comic Sans MS" pitchFamily="66" charset="0"/>
              </a:rPr>
              <a:t>	</a:t>
            </a:r>
            <a:r>
              <a:rPr lang="en-US" b="1" dirty="0" smtClean="0">
                <a:solidFill>
                  <a:srgbClr val="7030A0"/>
                </a:solidFill>
                <a:latin typeface="Comic Sans MS" pitchFamily="66" charset="0"/>
              </a:rPr>
              <a:t>classification</a:t>
            </a:r>
          </a:p>
          <a:p>
            <a:pPr marL="0" indent="0">
              <a:buNone/>
            </a:pPr>
            <a:r>
              <a:rPr lang="en-US" b="1" dirty="0" smtClean="0">
                <a:solidFill>
                  <a:srgbClr val="0070C0"/>
                </a:solidFill>
                <a:latin typeface="Comic Sans MS" pitchFamily="66" charset="0"/>
              </a:rPr>
              <a:t>	spectrum of activity</a:t>
            </a:r>
          </a:p>
          <a:p>
            <a:pPr marL="0" indent="0">
              <a:buNone/>
            </a:pPr>
            <a:r>
              <a:rPr lang="en-US" b="1" dirty="0">
                <a:solidFill>
                  <a:srgbClr val="0070C0"/>
                </a:solidFill>
                <a:latin typeface="Comic Sans MS" pitchFamily="66" charset="0"/>
              </a:rPr>
              <a:t>	</a:t>
            </a:r>
            <a:r>
              <a:rPr lang="en-US" b="1" dirty="0" smtClean="0">
                <a:solidFill>
                  <a:srgbClr val="0070C0"/>
                </a:solidFill>
                <a:latin typeface="Comic Sans MS" pitchFamily="66" charset="0"/>
              </a:rPr>
              <a:t>MOA</a:t>
            </a:r>
            <a:r>
              <a:rPr lang="en-GB" dirty="0"/>
              <a:t> </a:t>
            </a:r>
            <a:r>
              <a:rPr lang="en-GB" dirty="0" smtClean="0"/>
              <a:t> </a:t>
            </a:r>
          </a:p>
          <a:p>
            <a:pPr marL="0" indent="0">
              <a:buNone/>
            </a:pPr>
            <a:r>
              <a:rPr lang="en-GB" dirty="0">
                <a:solidFill>
                  <a:srgbClr val="92D050"/>
                </a:solidFill>
                <a:latin typeface="Comic Sans MS" panose="030F0702030302020204" pitchFamily="66" charset="0"/>
              </a:rPr>
              <a:t>	</a:t>
            </a:r>
            <a:r>
              <a:rPr lang="en-GB" dirty="0" smtClean="0">
                <a:solidFill>
                  <a:srgbClr val="92D050"/>
                </a:solidFill>
                <a:latin typeface="Comic Sans MS" panose="030F0702030302020204" pitchFamily="66" charset="0"/>
              </a:rPr>
              <a:t>Applications</a:t>
            </a:r>
            <a:endParaRPr lang="en-GB" dirty="0">
              <a:solidFill>
                <a:srgbClr val="92D050"/>
              </a:solidFill>
              <a:latin typeface="Comic Sans MS" panose="030F0702030302020204" pitchFamily="66" charset="0"/>
            </a:endParaRPr>
          </a:p>
          <a:p>
            <a:pPr marL="0" indent="0">
              <a:buNone/>
            </a:pPr>
            <a:r>
              <a:rPr lang="en-GB" dirty="0" smtClean="0">
                <a:solidFill>
                  <a:srgbClr val="92D050"/>
                </a:solidFill>
                <a:latin typeface="Comic Sans MS" panose="030F0702030302020204" pitchFamily="66" charset="0"/>
              </a:rPr>
              <a:t>	Side effects</a:t>
            </a:r>
            <a:endParaRPr lang="en-US" b="1" dirty="0" smtClean="0">
              <a:solidFill>
                <a:srgbClr val="92D050"/>
              </a:solidFill>
              <a:latin typeface="Comic Sans MS" pitchFamily="66" charset="0"/>
            </a:endParaRPr>
          </a:p>
        </p:txBody>
      </p:sp>
    </p:spTree>
    <p:extLst>
      <p:ext uri="{BB962C8B-B14F-4D97-AF65-F5344CB8AC3E}">
        <p14:creationId xmlns:p14="http://schemas.microsoft.com/office/powerpoint/2010/main" val="25411628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buNone/>
            </a:pPr>
            <a:r>
              <a:rPr lang="en-US" b="1" dirty="0" err="1" smtClean="0">
                <a:solidFill>
                  <a:srgbClr val="00B0F0"/>
                </a:solidFill>
                <a:latin typeface="Comic Sans MS" pitchFamily="66" charset="0"/>
              </a:rPr>
              <a:t>Rafoxanide</a:t>
            </a:r>
            <a:r>
              <a:rPr lang="en-US" b="1" dirty="0" smtClean="0">
                <a:solidFill>
                  <a:srgbClr val="00B0F0"/>
                </a:solidFill>
                <a:latin typeface="Comic Sans MS" pitchFamily="66" charset="0"/>
              </a:rPr>
              <a:t>: </a:t>
            </a:r>
          </a:p>
          <a:p>
            <a:pPr algn="just"/>
            <a:r>
              <a:rPr lang="en-US" dirty="0" smtClean="0">
                <a:latin typeface="Comic Sans MS" pitchFamily="66" charset="0"/>
              </a:rPr>
              <a:t>Effective against adult and young (6-10 weeks old) liver flukes in sheep.</a:t>
            </a:r>
          </a:p>
          <a:p>
            <a:pPr algn="just">
              <a:buNone/>
            </a:pPr>
            <a:endParaRPr lang="en-US" dirty="0" smtClean="0">
              <a:latin typeface="Comic Sans MS" pitchFamily="66" charset="0"/>
            </a:endParaRPr>
          </a:p>
          <a:p>
            <a:pPr algn="just"/>
            <a:r>
              <a:rPr lang="en-US" dirty="0" smtClean="0">
                <a:latin typeface="Comic Sans MS" pitchFamily="66" charset="0"/>
              </a:rPr>
              <a:t>It is also indicated in the treatment of blood sucking nematode infections (</a:t>
            </a:r>
            <a:r>
              <a:rPr lang="en-US" dirty="0" err="1" smtClean="0">
                <a:latin typeface="Comic Sans MS" pitchFamily="66" charset="0"/>
              </a:rPr>
              <a:t>haemonchosis</a:t>
            </a:r>
            <a:r>
              <a:rPr lang="en-US" dirty="0" smtClean="0">
                <a:latin typeface="Comic Sans MS" pitchFamily="66" charset="0"/>
              </a:rPr>
              <a:t>, </a:t>
            </a:r>
            <a:r>
              <a:rPr lang="en-US" dirty="0" err="1" smtClean="0">
                <a:latin typeface="Comic Sans MS" pitchFamily="66" charset="0"/>
              </a:rPr>
              <a:t>bunostomiasis</a:t>
            </a:r>
            <a:r>
              <a:rPr lang="en-US" dirty="0" smtClean="0">
                <a:latin typeface="Comic Sans MS" pitchFamily="66" charset="0"/>
              </a:rPr>
              <a:t>) and for tissue invading </a:t>
            </a:r>
            <a:r>
              <a:rPr lang="en-US" dirty="0" smtClean="0">
                <a:solidFill>
                  <a:srgbClr val="92D050"/>
                </a:solidFill>
                <a:latin typeface="Comic Sans MS" pitchFamily="66" charset="0"/>
              </a:rPr>
              <a:t>fly maggots (sheep nasal </a:t>
            </a:r>
            <a:r>
              <a:rPr lang="en-US" dirty="0" err="1" smtClean="0">
                <a:solidFill>
                  <a:srgbClr val="92D050"/>
                </a:solidFill>
                <a:latin typeface="Comic Sans MS" pitchFamily="66" charset="0"/>
              </a:rPr>
              <a:t>bot</a:t>
            </a:r>
            <a:r>
              <a:rPr lang="en-US" dirty="0" smtClean="0">
                <a:solidFill>
                  <a:srgbClr val="92D050"/>
                </a:solidFill>
                <a:latin typeface="Comic Sans MS" pitchFamily="66" charset="0"/>
              </a:rPr>
              <a:t>). </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389185"/>
            <a:ext cx="10515600" cy="4787778"/>
          </a:xfrm>
        </p:spPr>
        <p:txBody>
          <a:bodyPr>
            <a:normAutofit lnSpcReduction="10000"/>
          </a:bodyPr>
          <a:lstStyle/>
          <a:p>
            <a:pPr algn="just">
              <a:buNone/>
            </a:pPr>
            <a:r>
              <a:rPr lang="en-US" b="1" dirty="0" err="1" smtClean="0">
                <a:solidFill>
                  <a:srgbClr val="00B0F0"/>
                </a:solidFill>
                <a:latin typeface="Comic Sans MS" panose="030F0702030302020204" pitchFamily="66" charset="0"/>
              </a:rPr>
              <a:t>Bromophenophos</a:t>
            </a:r>
            <a:r>
              <a:rPr lang="en-US" b="1" dirty="0" smtClean="0">
                <a:solidFill>
                  <a:srgbClr val="00B0F0"/>
                </a:solidFill>
                <a:latin typeface="Comic Sans MS" panose="030F0702030302020204" pitchFamily="66" charset="0"/>
              </a:rPr>
              <a:t>:</a:t>
            </a:r>
            <a:r>
              <a:rPr lang="en-US" dirty="0" smtClean="0">
                <a:solidFill>
                  <a:srgbClr val="00B0F0"/>
                </a:solidFill>
                <a:latin typeface="Comic Sans MS" panose="030F0702030302020204" pitchFamily="66" charset="0"/>
              </a:rPr>
              <a:t> </a:t>
            </a:r>
          </a:p>
          <a:p>
            <a:pPr algn="just"/>
            <a:r>
              <a:rPr lang="en-US" dirty="0" smtClean="0">
                <a:latin typeface="Comic Sans MS" panose="030F0702030302020204" pitchFamily="66" charset="0"/>
              </a:rPr>
              <a:t>It is an </a:t>
            </a:r>
            <a:r>
              <a:rPr lang="en-US" dirty="0" err="1" smtClean="0">
                <a:latin typeface="Comic Sans MS" panose="030F0702030302020204" pitchFamily="66" charset="0"/>
              </a:rPr>
              <a:t>organophosphoric</a:t>
            </a:r>
            <a:r>
              <a:rPr lang="en-US" dirty="0" smtClean="0">
                <a:latin typeface="Comic Sans MS" panose="030F0702030302020204" pitchFamily="66" charset="0"/>
              </a:rPr>
              <a:t> acid ester, used for the treatment of mature </a:t>
            </a:r>
            <a:r>
              <a:rPr lang="en-US" i="1" dirty="0" err="1" smtClean="0">
                <a:latin typeface="Comic Sans MS" panose="030F0702030302020204" pitchFamily="66" charset="0"/>
              </a:rPr>
              <a:t>F.hepatica</a:t>
            </a:r>
            <a:r>
              <a:rPr lang="en-US" i="1" dirty="0" smtClean="0">
                <a:latin typeface="Comic Sans MS" panose="030F0702030302020204" pitchFamily="66" charset="0"/>
              </a:rPr>
              <a:t> </a:t>
            </a:r>
            <a:r>
              <a:rPr lang="en-US" dirty="0" smtClean="0">
                <a:latin typeface="Comic Sans MS" panose="030F0702030302020204" pitchFamily="66" charset="0"/>
              </a:rPr>
              <a:t>infections in cattle. </a:t>
            </a:r>
          </a:p>
          <a:p>
            <a:pPr algn="just"/>
            <a:r>
              <a:rPr lang="en-US" dirty="0" smtClean="0">
                <a:latin typeface="Comic Sans MS" panose="030F0702030302020204" pitchFamily="66" charset="0"/>
              </a:rPr>
              <a:t>It has also good efficacy against </a:t>
            </a:r>
            <a:r>
              <a:rPr lang="en-US" u="sng" dirty="0" smtClean="0">
                <a:solidFill>
                  <a:srgbClr val="FFC000"/>
                </a:solidFill>
                <a:latin typeface="Comic Sans MS" panose="030F0702030302020204" pitchFamily="66" charset="0"/>
              </a:rPr>
              <a:t>immature liver flukes</a:t>
            </a:r>
            <a:r>
              <a:rPr lang="en-US" dirty="0" smtClean="0">
                <a:latin typeface="Comic Sans MS" panose="030F0702030302020204" pitchFamily="66" charset="0"/>
              </a:rPr>
              <a:t>. </a:t>
            </a:r>
          </a:p>
          <a:p>
            <a:pPr marL="0" indent="0" algn="just">
              <a:buNone/>
            </a:pPr>
            <a:endParaRPr lang="en-US" dirty="0" smtClean="0">
              <a:latin typeface="Comic Sans MS" panose="030F0702030302020204" pitchFamily="66" charset="0"/>
            </a:endParaRPr>
          </a:p>
          <a:p>
            <a:pPr algn="just">
              <a:buNone/>
            </a:pPr>
            <a:r>
              <a:rPr lang="en-US" b="1" dirty="0" err="1" smtClean="0">
                <a:solidFill>
                  <a:srgbClr val="00B0F0"/>
                </a:solidFill>
                <a:latin typeface="Comic Sans MS" panose="030F0702030302020204" pitchFamily="66" charset="0"/>
              </a:rPr>
              <a:t>Clorsulon</a:t>
            </a:r>
            <a:r>
              <a:rPr lang="en-US" b="1" dirty="0" smtClean="0">
                <a:solidFill>
                  <a:srgbClr val="00B0F0"/>
                </a:solidFill>
                <a:latin typeface="Comic Sans MS" panose="030F0702030302020204" pitchFamily="66" charset="0"/>
              </a:rPr>
              <a:t>:</a:t>
            </a:r>
            <a:r>
              <a:rPr lang="en-US" dirty="0" smtClean="0">
                <a:solidFill>
                  <a:srgbClr val="00B0F0"/>
                </a:solidFill>
                <a:latin typeface="Comic Sans MS" panose="030F0702030302020204" pitchFamily="66" charset="0"/>
              </a:rPr>
              <a:t> </a:t>
            </a:r>
          </a:p>
          <a:p>
            <a:pPr algn="just"/>
            <a:r>
              <a:rPr lang="en-US" dirty="0" smtClean="0">
                <a:latin typeface="Comic Sans MS" panose="030F0702030302020204" pitchFamily="66" charset="0"/>
              </a:rPr>
              <a:t>Oral fasciolicide adult and young immature liver flukes (6-8 weeks old).</a:t>
            </a:r>
          </a:p>
          <a:p>
            <a:pPr marL="0" indent="0" algn="just">
              <a:buNone/>
            </a:pPr>
            <a:endParaRPr lang="en-US" dirty="0" smtClean="0">
              <a:latin typeface="Comic Sans MS" panose="030F0702030302020204" pitchFamily="66" charset="0"/>
            </a:endParaRPr>
          </a:p>
          <a:p>
            <a:pPr algn="just"/>
            <a:r>
              <a:rPr lang="en-US" dirty="0" smtClean="0">
                <a:latin typeface="Comic Sans MS" panose="030F0702030302020204" pitchFamily="66" charset="0"/>
              </a:rPr>
              <a:t>MOA: </a:t>
            </a:r>
            <a:r>
              <a:rPr lang="en-US" u="sng" dirty="0" err="1" smtClean="0">
                <a:latin typeface="Comic Sans MS" panose="030F0702030302020204" pitchFamily="66" charset="0"/>
              </a:rPr>
              <a:t>Embden-Myerhop</a:t>
            </a:r>
            <a:r>
              <a:rPr lang="en-US" u="sng" dirty="0" smtClean="0">
                <a:latin typeface="Comic Sans MS" panose="030F0702030302020204" pitchFamily="66" charset="0"/>
              </a:rPr>
              <a:t> glycolytic pathway </a:t>
            </a:r>
            <a:r>
              <a:rPr lang="en-US" dirty="0" smtClean="0">
                <a:latin typeface="Comic Sans MS" panose="030F0702030302020204" pitchFamily="66" charset="0"/>
              </a:rPr>
              <a:t>in the parasite and deprives the fluke of essential metabolic energy. </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389185"/>
            <a:ext cx="10515600" cy="4787778"/>
          </a:xfrm>
        </p:spPr>
        <p:txBody>
          <a:bodyPr>
            <a:normAutofit fontScale="92500" lnSpcReduction="10000"/>
          </a:bodyPr>
          <a:lstStyle/>
          <a:p>
            <a:pPr marL="0" indent="0" algn="just">
              <a:buNone/>
            </a:pPr>
            <a:r>
              <a:rPr lang="en-US" b="1" dirty="0" err="1" smtClean="0">
                <a:solidFill>
                  <a:srgbClr val="00B0F0"/>
                </a:solidFill>
                <a:latin typeface="Comic Sans MS" panose="030F0702030302020204" pitchFamily="66" charset="0"/>
              </a:rPr>
              <a:t>Closantel</a:t>
            </a:r>
            <a:r>
              <a:rPr lang="en-US" b="1" dirty="0" smtClean="0">
                <a:solidFill>
                  <a:srgbClr val="00B0F0"/>
                </a:solidFill>
                <a:latin typeface="Comic Sans MS" panose="030F0702030302020204" pitchFamily="66" charset="0"/>
              </a:rPr>
              <a:t>:</a:t>
            </a:r>
          </a:p>
          <a:p>
            <a:pPr algn="just"/>
            <a:r>
              <a:rPr lang="en-US" dirty="0" err="1" smtClean="0">
                <a:latin typeface="Comic Sans MS" panose="030F0702030302020204" pitchFamily="66" charset="0"/>
              </a:rPr>
              <a:t>Closantel</a:t>
            </a:r>
            <a:r>
              <a:rPr lang="en-US" dirty="0" smtClean="0">
                <a:latin typeface="Comic Sans MS" panose="030F0702030302020204" pitchFamily="66" charset="0"/>
              </a:rPr>
              <a:t> has a broad range of anthelmintic activity, affecting </a:t>
            </a:r>
            <a:r>
              <a:rPr lang="en-US" dirty="0" smtClean="0">
                <a:solidFill>
                  <a:srgbClr val="7030A0"/>
                </a:solidFill>
                <a:latin typeface="Comic Sans MS" panose="030F0702030302020204" pitchFamily="66" charset="0"/>
              </a:rPr>
              <a:t>both </a:t>
            </a:r>
            <a:r>
              <a:rPr lang="en-US" dirty="0" err="1" smtClean="0">
                <a:solidFill>
                  <a:srgbClr val="7030A0"/>
                </a:solidFill>
                <a:latin typeface="Comic Sans MS" panose="030F0702030302020204" pitchFamily="66" charset="0"/>
              </a:rPr>
              <a:t>endoparasites</a:t>
            </a:r>
            <a:r>
              <a:rPr lang="en-US" dirty="0" smtClean="0">
                <a:solidFill>
                  <a:srgbClr val="7030A0"/>
                </a:solidFill>
                <a:latin typeface="Comic Sans MS" panose="030F0702030302020204" pitchFamily="66" charset="0"/>
              </a:rPr>
              <a:t> as well as </a:t>
            </a:r>
            <a:r>
              <a:rPr lang="en-US" dirty="0" err="1" smtClean="0">
                <a:solidFill>
                  <a:srgbClr val="7030A0"/>
                </a:solidFill>
                <a:latin typeface="Comic Sans MS" panose="030F0702030302020204" pitchFamily="66" charset="0"/>
              </a:rPr>
              <a:t>ectoparasites</a:t>
            </a:r>
            <a:r>
              <a:rPr lang="en-US" dirty="0" smtClean="0">
                <a:solidFill>
                  <a:srgbClr val="7030A0"/>
                </a:solidFill>
                <a:latin typeface="Comic Sans MS" panose="030F0702030302020204" pitchFamily="66" charset="0"/>
              </a:rPr>
              <a:t> (</a:t>
            </a:r>
            <a:r>
              <a:rPr lang="en-US" dirty="0" err="1" smtClean="0">
                <a:solidFill>
                  <a:srgbClr val="7030A0"/>
                </a:solidFill>
                <a:latin typeface="Comic Sans MS" panose="030F0702030302020204" pitchFamily="66" charset="0"/>
              </a:rPr>
              <a:t>endectodcide</a:t>
            </a:r>
            <a:r>
              <a:rPr lang="en-US" dirty="0" smtClean="0">
                <a:solidFill>
                  <a:srgbClr val="7030A0"/>
                </a:solidFill>
                <a:latin typeface="Comic Sans MS" panose="030F0702030302020204" pitchFamily="66" charset="0"/>
              </a:rPr>
              <a:t>) of animals. </a:t>
            </a:r>
          </a:p>
          <a:p>
            <a:pPr algn="just"/>
            <a:r>
              <a:rPr lang="en-US" dirty="0" smtClean="0">
                <a:latin typeface="Comic Sans MS" panose="030F0702030302020204" pitchFamily="66" charset="0"/>
              </a:rPr>
              <a:t>The drug is effective against </a:t>
            </a:r>
            <a:r>
              <a:rPr lang="en-US" dirty="0" smtClean="0">
                <a:solidFill>
                  <a:srgbClr val="FFC000"/>
                </a:solidFill>
                <a:latin typeface="Comic Sans MS" panose="030F0702030302020204" pitchFamily="66" charset="0"/>
              </a:rPr>
              <a:t>adult and juvenile (6-10 weeks old) </a:t>
            </a:r>
            <a:r>
              <a:rPr lang="en-US" dirty="0" smtClean="0">
                <a:latin typeface="Comic Sans MS" panose="030F0702030302020204" pitchFamily="66" charset="0"/>
              </a:rPr>
              <a:t>liver flukes, blood sucking nematodes, parasitic larvae of files and to some extent against tapeworms, mange, mites and ticks. </a:t>
            </a:r>
          </a:p>
          <a:p>
            <a:pPr algn="just"/>
            <a:r>
              <a:rPr lang="en-US" dirty="0" smtClean="0">
                <a:latin typeface="Comic Sans MS" panose="030F0702030302020204" pitchFamily="66" charset="0"/>
              </a:rPr>
              <a:t>It is not carcinogenic, teratogenic or </a:t>
            </a:r>
            <a:r>
              <a:rPr lang="en-US" dirty="0" err="1" smtClean="0">
                <a:latin typeface="Comic Sans MS" panose="030F0702030302020204" pitchFamily="66" charset="0"/>
              </a:rPr>
              <a:t>embryotoxic</a:t>
            </a:r>
            <a:r>
              <a:rPr lang="en-US" dirty="0" smtClean="0">
                <a:latin typeface="Comic Sans MS" panose="030F0702030302020204" pitchFamily="66" charset="0"/>
              </a:rPr>
              <a:t>.</a:t>
            </a:r>
          </a:p>
          <a:p>
            <a:pPr marL="0" indent="0" algn="just">
              <a:buNone/>
            </a:pPr>
            <a:r>
              <a:rPr lang="en-US" dirty="0" smtClean="0">
                <a:latin typeface="Comic Sans MS" panose="030F0702030302020204" pitchFamily="66" charset="0"/>
              </a:rPr>
              <a:t> </a:t>
            </a:r>
          </a:p>
          <a:p>
            <a:pPr marL="0" indent="0" algn="just">
              <a:buNone/>
            </a:pPr>
            <a:r>
              <a:rPr lang="en-US" b="1" dirty="0" err="1" smtClean="0">
                <a:solidFill>
                  <a:srgbClr val="0070C0"/>
                </a:solidFill>
                <a:latin typeface="Comic Sans MS" panose="030F0702030302020204" pitchFamily="66" charset="0"/>
              </a:rPr>
              <a:t>Benzimidazoles</a:t>
            </a:r>
            <a:r>
              <a:rPr lang="en-US" b="1" dirty="0" smtClean="0">
                <a:solidFill>
                  <a:srgbClr val="0070C0"/>
                </a:solidFill>
                <a:latin typeface="Comic Sans MS" panose="030F0702030302020204" pitchFamily="66" charset="0"/>
              </a:rPr>
              <a:t>:</a:t>
            </a:r>
            <a:r>
              <a:rPr lang="en-US" dirty="0" smtClean="0">
                <a:solidFill>
                  <a:srgbClr val="0070C0"/>
                </a:solidFill>
                <a:latin typeface="Comic Sans MS" panose="030F0702030302020204" pitchFamily="66" charset="0"/>
              </a:rPr>
              <a:t>  </a:t>
            </a:r>
          </a:p>
          <a:p>
            <a:pPr algn="just"/>
            <a:r>
              <a:rPr lang="en-US" dirty="0" smtClean="0">
                <a:latin typeface="Comic Sans MS" panose="030F0702030302020204" pitchFamily="66" charset="0"/>
              </a:rPr>
              <a:t>Highly effective against adult </a:t>
            </a:r>
            <a:r>
              <a:rPr lang="en-US" i="1" dirty="0" err="1" smtClean="0">
                <a:latin typeface="Comic Sans MS" panose="030F0702030302020204" pitchFamily="66" charset="0"/>
              </a:rPr>
              <a:t>F.hepatica</a:t>
            </a:r>
            <a:r>
              <a:rPr lang="en-US" i="1" dirty="0" smtClean="0">
                <a:latin typeface="Comic Sans MS" panose="030F0702030302020204" pitchFamily="66" charset="0"/>
              </a:rPr>
              <a:t> </a:t>
            </a:r>
            <a:r>
              <a:rPr lang="en-US" dirty="0" smtClean="0">
                <a:latin typeface="Comic Sans MS" panose="030F0702030302020204" pitchFamily="66" charset="0"/>
              </a:rPr>
              <a:t>and </a:t>
            </a:r>
            <a:r>
              <a:rPr lang="en-US" i="1" dirty="0" err="1" smtClean="0">
                <a:latin typeface="Comic Sans MS" panose="030F0702030302020204" pitchFamily="66" charset="0"/>
              </a:rPr>
              <a:t>Fascioloides</a:t>
            </a:r>
            <a:r>
              <a:rPr lang="en-US" i="1" dirty="0" smtClean="0">
                <a:latin typeface="Comic Sans MS" panose="030F0702030302020204" pitchFamily="66" charset="0"/>
              </a:rPr>
              <a:t> </a:t>
            </a:r>
            <a:r>
              <a:rPr lang="en-US" dirty="0" smtClean="0">
                <a:latin typeface="Comic Sans MS" panose="030F0702030302020204" pitchFamily="66" charset="0"/>
              </a:rPr>
              <a:t>magna in sheep and cattle and used therapeutically. </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smtClean="0">
                <a:solidFill>
                  <a:srgbClr val="FF0000"/>
                </a:solidFill>
                <a:latin typeface="Comic Sans MS" panose="030F0702030302020204" pitchFamily="66" charset="0"/>
              </a:rPr>
              <a:t>Drugs Against Immature Flukes</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b="1" dirty="0" smtClean="0">
                <a:solidFill>
                  <a:srgbClr val="00B0F0"/>
                </a:solidFill>
                <a:latin typeface="Comic Sans MS" panose="030F0702030302020204" pitchFamily="66" charset="0"/>
              </a:rPr>
              <a:t>Diamfenetide:</a:t>
            </a:r>
          </a:p>
          <a:p>
            <a:pPr>
              <a:buNone/>
            </a:pPr>
            <a:endParaRPr lang="en-US" b="1" dirty="0" smtClean="0">
              <a:solidFill>
                <a:srgbClr val="00B0F0"/>
              </a:solidFill>
              <a:latin typeface="Comic Sans MS" panose="030F0702030302020204" pitchFamily="66" charset="0"/>
            </a:endParaRPr>
          </a:p>
          <a:p>
            <a:pPr algn="just"/>
            <a:r>
              <a:rPr lang="en-US" u="sng" dirty="0">
                <a:solidFill>
                  <a:srgbClr val="0070C0"/>
                </a:solidFill>
                <a:latin typeface="Comic Sans MS" panose="030F0702030302020204" pitchFamily="66" charset="0"/>
              </a:rPr>
              <a:t>E</a:t>
            </a:r>
            <a:r>
              <a:rPr lang="en-US" u="sng" dirty="0" smtClean="0">
                <a:solidFill>
                  <a:srgbClr val="0070C0"/>
                </a:solidFill>
                <a:latin typeface="Comic Sans MS" panose="030F0702030302020204" pitchFamily="66" charset="0"/>
              </a:rPr>
              <a:t>xceptionally high activity against the immature stages of liver flukes </a:t>
            </a:r>
            <a:r>
              <a:rPr lang="en-US" dirty="0" smtClean="0">
                <a:latin typeface="Comic Sans MS" panose="030F0702030302020204" pitchFamily="66" charset="0"/>
              </a:rPr>
              <a:t>especially in sheep and comparatively less activity against adult flukes. </a:t>
            </a:r>
          </a:p>
          <a:p>
            <a:pPr marL="0" indent="0" algn="just">
              <a:buNone/>
            </a:pPr>
            <a:endParaRPr lang="en-US" dirty="0" smtClean="0">
              <a:latin typeface="Comic Sans MS" panose="030F0702030302020204" pitchFamily="66" charset="0"/>
            </a:endParaRPr>
          </a:p>
          <a:p>
            <a:pPr algn="just"/>
            <a:r>
              <a:rPr lang="en-US" dirty="0" smtClean="0">
                <a:latin typeface="Comic Sans MS" panose="030F0702030302020204" pitchFamily="66" charset="0"/>
              </a:rPr>
              <a:t>It is inactive in cattle.</a:t>
            </a:r>
          </a:p>
          <a:p>
            <a:pPr marL="0" indent="0" algn="just">
              <a:buNone/>
            </a:pPr>
            <a:endParaRPr lang="en-US" dirty="0" smtClean="0">
              <a:latin typeface="Comic Sans MS" panose="030F0702030302020204" pitchFamily="66" charset="0"/>
            </a:endParaRPr>
          </a:p>
          <a:p>
            <a:pPr algn="just"/>
            <a:r>
              <a:rPr lang="en-US" dirty="0" smtClean="0">
                <a:latin typeface="Comic Sans MS" panose="030F0702030302020204" pitchFamily="66" charset="0"/>
              </a:rPr>
              <a:t>De-acylation in the liver of the host by hepatic enzymes </a:t>
            </a:r>
            <a:r>
              <a:rPr lang="en-US" dirty="0" smtClean="0">
                <a:solidFill>
                  <a:srgbClr val="7030A0"/>
                </a:solidFill>
                <a:latin typeface="Comic Sans MS" panose="030F0702030302020204" pitchFamily="66" charset="0"/>
              </a:rPr>
              <a:t>active amine metabolite is formed in the hepatic parenchyma </a:t>
            </a:r>
            <a:r>
              <a:rPr lang="en-US" dirty="0" smtClean="0">
                <a:latin typeface="Comic Sans MS" panose="030F0702030302020204" pitchFamily="66" charset="0"/>
              </a:rPr>
              <a:t>which is responsible for its activity.</a:t>
            </a:r>
          </a:p>
          <a:p>
            <a:pPr marL="0" indent="0" algn="just">
              <a:buNone/>
            </a:pPr>
            <a:endParaRPr lang="en-US" dirty="0" smtClean="0">
              <a:latin typeface="Comic Sans MS" panose="030F0702030302020204" pitchFamily="66" charset="0"/>
            </a:endParaRPr>
          </a:p>
          <a:p>
            <a:pPr algn="just"/>
            <a:r>
              <a:rPr lang="en-US" dirty="0" smtClean="0">
                <a:latin typeface="Comic Sans MS" panose="030F0702030302020204" pitchFamily="66" charset="0"/>
              </a:rPr>
              <a:t>Rapid killing of immature flukes that are also located in the liver parenchyma until they are seven weeks of age.</a:t>
            </a:r>
          </a:p>
          <a:p>
            <a:endParaRPr lang="en-US" dirty="0"/>
          </a:p>
        </p:txBody>
      </p:sp>
      <p:sp>
        <p:nvSpPr>
          <p:cNvPr id="4" name="5-Point Star 3"/>
          <p:cNvSpPr/>
          <p:nvPr/>
        </p:nvSpPr>
        <p:spPr>
          <a:xfrm>
            <a:off x="908539" y="2576146"/>
            <a:ext cx="304800" cy="439615"/>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dirty="0" smtClean="0">
                <a:latin typeface="Comic Sans MS" panose="030F0702030302020204" pitchFamily="66" charset="0"/>
              </a:rPr>
              <a:t>The flukicidal effect is due to </a:t>
            </a:r>
            <a:r>
              <a:rPr lang="en-US" dirty="0" smtClean="0">
                <a:solidFill>
                  <a:srgbClr val="92D050"/>
                </a:solidFill>
                <a:latin typeface="Comic Sans MS" panose="030F0702030302020204" pitchFamily="66" charset="0"/>
              </a:rPr>
              <a:t>affecting permeability of cells and vacuolation of tegument </a:t>
            </a:r>
            <a:r>
              <a:rPr lang="en-US" dirty="0" smtClean="0">
                <a:latin typeface="Comic Sans MS" panose="030F0702030302020204" pitchFamily="66" charset="0"/>
              </a:rPr>
              <a:t>rapidly inactivated by liver.</a:t>
            </a:r>
          </a:p>
          <a:p>
            <a:pPr marL="0" indent="0" algn="just">
              <a:buNone/>
            </a:pPr>
            <a:endParaRPr lang="en-US" dirty="0" smtClean="0">
              <a:latin typeface="Comic Sans MS" panose="030F0702030302020204" pitchFamily="66" charset="0"/>
            </a:endParaRPr>
          </a:p>
          <a:p>
            <a:pPr algn="just"/>
            <a:r>
              <a:rPr lang="en-US" dirty="0" smtClean="0">
                <a:latin typeface="Comic Sans MS" panose="030F0702030302020204" pitchFamily="66" charset="0"/>
              </a:rPr>
              <a:t>The drug is less effective against adult flukes as only a small amount of the active drug reaches to the mature flukes, located in the bile ducts.</a:t>
            </a:r>
          </a:p>
          <a:p>
            <a:pPr marL="0" indent="0" algn="just">
              <a:buNone/>
            </a:pPr>
            <a:endParaRPr lang="en-US" dirty="0" smtClean="0">
              <a:latin typeface="Comic Sans MS" panose="030F0702030302020204" pitchFamily="66" charset="0"/>
            </a:endParaRPr>
          </a:p>
          <a:p>
            <a:pPr algn="just"/>
            <a:r>
              <a:rPr lang="en-US" dirty="0" smtClean="0">
                <a:latin typeface="Comic Sans MS" panose="030F0702030302020204" pitchFamily="66" charset="0"/>
              </a:rPr>
              <a:t>7-day withdrawal period for meat.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smtClean="0">
                <a:solidFill>
                  <a:srgbClr val="FF0000"/>
                </a:solidFill>
                <a:latin typeface="Comic Sans MS" pitchFamily="66" charset="0"/>
              </a:rPr>
              <a:t>Both Mature and Immature Flukes</a:t>
            </a:r>
            <a:endParaRPr lang="en-US" sz="3600" dirty="0"/>
          </a:p>
        </p:txBody>
      </p:sp>
      <p:sp>
        <p:nvSpPr>
          <p:cNvPr id="3" name="Content Placeholder 2"/>
          <p:cNvSpPr>
            <a:spLocks noGrp="1"/>
          </p:cNvSpPr>
          <p:nvPr>
            <p:ph idx="1"/>
          </p:nvPr>
        </p:nvSpPr>
        <p:spPr>
          <a:noFill/>
        </p:spPr>
        <p:txBody>
          <a:bodyPr>
            <a:normAutofit fontScale="92500"/>
          </a:bodyPr>
          <a:lstStyle/>
          <a:p>
            <a:pPr algn="just">
              <a:buNone/>
            </a:pPr>
            <a:r>
              <a:rPr lang="en-IN" sz="2400" b="1" dirty="0" smtClean="0">
                <a:solidFill>
                  <a:srgbClr val="00B0F0"/>
                </a:solidFill>
                <a:latin typeface="Comic Sans MS" panose="030F0702030302020204" pitchFamily="66" charset="0"/>
              </a:rPr>
              <a:t>Triclabendazole: </a:t>
            </a:r>
            <a:endParaRPr lang="en-US" sz="2400" b="1" dirty="0" smtClean="0">
              <a:solidFill>
                <a:srgbClr val="00B0F0"/>
              </a:solidFill>
              <a:latin typeface="Comic Sans MS" panose="030F0702030302020204" pitchFamily="66" charset="0"/>
            </a:endParaRPr>
          </a:p>
          <a:p>
            <a:pPr algn="just"/>
            <a:r>
              <a:rPr lang="en-US" sz="2400" dirty="0" smtClean="0">
                <a:latin typeface="Comic Sans MS" panose="030F0702030302020204" pitchFamily="66" charset="0"/>
              </a:rPr>
              <a:t>It is highly potent against liver fluke </a:t>
            </a:r>
            <a:r>
              <a:rPr lang="en-US" sz="2400" i="1" dirty="0" smtClean="0">
                <a:latin typeface="Comic Sans MS" panose="030F0702030302020204" pitchFamily="66" charset="0"/>
              </a:rPr>
              <a:t>F. hepatica</a:t>
            </a:r>
            <a:r>
              <a:rPr lang="en-US" sz="2400" dirty="0" smtClean="0">
                <a:latin typeface="Comic Sans MS" panose="030F0702030302020204" pitchFamily="66" charset="0"/>
              </a:rPr>
              <a:t> from </a:t>
            </a:r>
            <a:r>
              <a:rPr lang="en-US" sz="2400" u="sng" dirty="0" smtClean="0">
                <a:solidFill>
                  <a:srgbClr val="FFC000"/>
                </a:solidFill>
                <a:latin typeface="Comic Sans MS" panose="030F0702030302020204" pitchFamily="66" charset="0"/>
              </a:rPr>
              <a:t>day old to adult</a:t>
            </a:r>
            <a:r>
              <a:rPr lang="en-US" sz="2400" dirty="0" smtClean="0">
                <a:latin typeface="Comic Sans MS" panose="030F0702030302020204" pitchFamily="66" charset="0"/>
              </a:rPr>
              <a:t>.</a:t>
            </a:r>
          </a:p>
          <a:p>
            <a:pPr algn="just"/>
            <a:r>
              <a:rPr lang="en-US" sz="2400" dirty="0" smtClean="0">
                <a:latin typeface="Comic Sans MS" panose="030F0702030302020204" pitchFamily="66" charset="0"/>
              </a:rPr>
              <a:t>But it has no antinematodal activity.</a:t>
            </a:r>
          </a:p>
          <a:p>
            <a:pPr algn="just"/>
            <a:r>
              <a:rPr lang="en-IN" sz="2400" dirty="0">
                <a:latin typeface="Comic Sans MS" panose="030F0702030302020204" pitchFamily="66" charset="0"/>
              </a:rPr>
              <a:t>Mode of Action: Not known. D</a:t>
            </a:r>
            <a:r>
              <a:rPr lang="en-IN" sz="2400" dirty="0" smtClean="0">
                <a:latin typeface="Comic Sans MS" panose="030F0702030302020204" pitchFamily="66" charset="0"/>
              </a:rPr>
              <a:t>ifferent </a:t>
            </a:r>
            <a:r>
              <a:rPr lang="en-IN" sz="2400" dirty="0">
                <a:latin typeface="Comic Sans MS" panose="030F0702030302020204" pitchFamily="66" charset="0"/>
              </a:rPr>
              <a:t>from that of other </a:t>
            </a:r>
            <a:r>
              <a:rPr lang="en-IN" sz="2400" dirty="0" err="1">
                <a:latin typeface="Comic Sans MS" panose="030F0702030302020204" pitchFamily="66" charset="0"/>
              </a:rPr>
              <a:t>benzimidazoles</a:t>
            </a:r>
            <a:r>
              <a:rPr lang="en-IN" sz="2400" dirty="0" smtClean="0">
                <a:latin typeface="Comic Sans MS" panose="030F0702030302020204" pitchFamily="66" charset="0"/>
              </a:rPr>
              <a:t>.</a:t>
            </a:r>
            <a:endParaRPr lang="en-IN" sz="2400" dirty="0">
              <a:latin typeface="Comic Sans MS" panose="030F0702030302020204" pitchFamily="66" charset="0"/>
            </a:endParaRPr>
          </a:p>
          <a:p>
            <a:pPr algn="just"/>
            <a:r>
              <a:rPr lang="en-IN" sz="2400" dirty="0">
                <a:latin typeface="Comic Sans MS" panose="030F0702030302020204" pitchFamily="66" charset="0"/>
              </a:rPr>
              <a:t>Pharmacokinetics: T</a:t>
            </a:r>
            <a:r>
              <a:rPr lang="en-IN" sz="2400" dirty="0" smtClean="0">
                <a:latin typeface="Comic Sans MS" panose="030F0702030302020204" pitchFamily="66" charset="0"/>
              </a:rPr>
              <a:t>riclabendazole </a:t>
            </a:r>
          </a:p>
          <a:p>
            <a:pPr marL="0" indent="0" algn="just">
              <a:buNone/>
            </a:pPr>
            <a:endParaRPr lang="en-IN" sz="2400" dirty="0" smtClean="0">
              <a:latin typeface="Comic Sans MS" panose="030F0702030302020204" pitchFamily="66" charset="0"/>
            </a:endParaRPr>
          </a:p>
          <a:p>
            <a:pPr marL="0" indent="0" algn="just">
              <a:buNone/>
            </a:pPr>
            <a:r>
              <a:rPr lang="en-IN" sz="2400" dirty="0" smtClean="0">
                <a:latin typeface="Comic Sans MS" panose="030F0702030302020204" pitchFamily="66" charset="0"/>
              </a:rPr>
              <a:t>                           Sulphoxide            Sulphone </a:t>
            </a:r>
          </a:p>
          <a:p>
            <a:pPr marL="0" indent="0" algn="just">
              <a:buNone/>
            </a:pPr>
            <a:endParaRPr lang="en-IN" sz="2400" dirty="0" smtClean="0">
              <a:latin typeface="Comic Sans MS" panose="030F0702030302020204" pitchFamily="66" charset="0"/>
            </a:endParaRPr>
          </a:p>
          <a:p>
            <a:pPr marL="0" indent="0" algn="just">
              <a:buNone/>
            </a:pPr>
            <a:r>
              <a:rPr lang="en-IN" sz="2200" dirty="0" smtClean="0">
                <a:latin typeface="Comic Sans MS" panose="030F0702030302020204" pitchFamily="66" charset="0"/>
              </a:rPr>
              <a:t>                     Major </a:t>
            </a:r>
            <a:r>
              <a:rPr lang="en-IN" sz="2200" dirty="0">
                <a:latin typeface="Comic Sans MS" panose="030F0702030302020204" pitchFamily="66" charset="0"/>
              </a:rPr>
              <a:t>metabolite </a:t>
            </a:r>
            <a:endParaRPr lang="en-IN" sz="2200" dirty="0" smtClean="0">
              <a:latin typeface="Comic Sans MS" panose="030F0702030302020204" pitchFamily="66" charset="0"/>
            </a:endParaRPr>
          </a:p>
          <a:p>
            <a:pPr marL="0" indent="0" algn="just">
              <a:buNone/>
            </a:pPr>
            <a:r>
              <a:rPr lang="en-IN" sz="2200" dirty="0" smtClean="0">
                <a:latin typeface="Comic Sans MS" panose="030F0702030302020204" pitchFamily="66" charset="0"/>
              </a:rPr>
              <a:t>                      excreted </a:t>
            </a:r>
            <a:r>
              <a:rPr lang="en-IN" sz="2200" dirty="0">
                <a:latin typeface="Comic Sans MS" panose="030F0702030302020204" pitchFamily="66" charset="0"/>
              </a:rPr>
              <a:t>in </a:t>
            </a:r>
            <a:r>
              <a:rPr lang="en-IN" sz="2200" dirty="0" smtClean="0">
                <a:latin typeface="Comic Sans MS" panose="030F0702030302020204" pitchFamily="66" charset="0"/>
              </a:rPr>
              <a:t>bile</a:t>
            </a:r>
            <a:endParaRPr lang="en-IN" sz="2200" dirty="0">
              <a:latin typeface="Comic Sans MS" panose="030F0702030302020204" pitchFamily="66" charset="0"/>
            </a:endParaRPr>
          </a:p>
          <a:p>
            <a:endParaRPr lang="en-US" dirty="0" smtClean="0"/>
          </a:p>
          <a:p>
            <a:endParaRPr lang="en-US" dirty="0"/>
          </a:p>
        </p:txBody>
      </p:sp>
      <p:cxnSp>
        <p:nvCxnSpPr>
          <p:cNvPr id="5" name="Straight Arrow Connector 4"/>
          <p:cNvCxnSpPr/>
          <p:nvPr/>
        </p:nvCxnSpPr>
        <p:spPr>
          <a:xfrm flipH="1">
            <a:off x="3969727" y="3915446"/>
            <a:ext cx="826476" cy="4143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 name="Oval 5"/>
          <p:cNvSpPr/>
          <p:nvPr/>
        </p:nvSpPr>
        <p:spPr>
          <a:xfrm>
            <a:off x="3077308" y="4343400"/>
            <a:ext cx="1784838" cy="53633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Oval 6"/>
          <p:cNvSpPr/>
          <p:nvPr/>
        </p:nvSpPr>
        <p:spPr>
          <a:xfrm>
            <a:off x="5266592" y="4255478"/>
            <a:ext cx="2074985" cy="62425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Rectangle 7"/>
          <p:cNvSpPr/>
          <p:nvPr/>
        </p:nvSpPr>
        <p:spPr>
          <a:xfrm>
            <a:off x="2417885" y="5303339"/>
            <a:ext cx="2557096" cy="76998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11" name="Straight Arrow Connector 10"/>
          <p:cNvCxnSpPr/>
          <p:nvPr/>
        </p:nvCxnSpPr>
        <p:spPr>
          <a:xfrm>
            <a:off x="4862146" y="3920790"/>
            <a:ext cx="835269" cy="3604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3969727" y="4985238"/>
            <a:ext cx="0" cy="3181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 name="5-Point Star 3"/>
          <p:cNvSpPr/>
          <p:nvPr/>
        </p:nvSpPr>
        <p:spPr>
          <a:xfrm>
            <a:off x="8106508" y="2224454"/>
            <a:ext cx="263769" cy="237392"/>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30568" y="1150692"/>
            <a:ext cx="6081345" cy="5269767"/>
          </a:xfrm>
        </p:spPr>
        <p:txBody>
          <a:bodyPr>
            <a:normAutofit fontScale="92500" lnSpcReduction="20000"/>
          </a:bodyPr>
          <a:lstStyle/>
          <a:p>
            <a:pPr marL="0" indent="0" algn="just">
              <a:buNone/>
            </a:pPr>
            <a:endParaRPr lang="en-IN" sz="2600" dirty="0" smtClean="0">
              <a:solidFill>
                <a:srgbClr val="FFC000"/>
              </a:solidFill>
              <a:latin typeface="Comic Sans MS" panose="030F0702030302020204" pitchFamily="66" charset="0"/>
            </a:endParaRPr>
          </a:p>
          <a:p>
            <a:pPr marL="0" indent="0" algn="just">
              <a:buNone/>
            </a:pPr>
            <a:r>
              <a:rPr lang="en-IN" sz="2600" dirty="0" smtClean="0">
                <a:solidFill>
                  <a:srgbClr val="FFC000"/>
                </a:solidFill>
                <a:latin typeface="Comic Sans MS" panose="030F0702030302020204" pitchFamily="66" charset="0"/>
              </a:rPr>
              <a:t>Dosage</a:t>
            </a:r>
            <a:r>
              <a:rPr lang="en-IN" sz="2600" dirty="0">
                <a:solidFill>
                  <a:srgbClr val="FFC000"/>
                </a:solidFill>
                <a:latin typeface="Comic Sans MS" panose="030F0702030302020204" pitchFamily="66" charset="0"/>
              </a:rPr>
              <a:t>: </a:t>
            </a:r>
            <a:endParaRPr lang="en-IN" sz="2600" dirty="0" smtClean="0">
              <a:solidFill>
                <a:srgbClr val="FFC000"/>
              </a:solidFill>
              <a:latin typeface="Comic Sans MS" panose="030F0702030302020204" pitchFamily="66" charset="0"/>
            </a:endParaRPr>
          </a:p>
          <a:p>
            <a:pPr algn="just"/>
            <a:r>
              <a:rPr lang="en-IN" sz="2600" dirty="0" smtClean="0">
                <a:latin typeface="Comic Sans MS" panose="030F0702030302020204" pitchFamily="66" charset="0"/>
              </a:rPr>
              <a:t>Oral</a:t>
            </a:r>
            <a:r>
              <a:rPr lang="en-IN" sz="2600" dirty="0">
                <a:latin typeface="Comic Sans MS" panose="030F0702030302020204" pitchFamily="66" charset="0"/>
              </a:rPr>
              <a:t>: Sheep and Goats @ 10 mg/kg; Cattle: @ 12 mg/kg.</a:t>
            </a:r>
          </a:p>
          <a:p>
            <a:pPr marL="0" indent="0" algn="just">
              <a:buNone/>
            </a:pPr>
            <a:endParaRPr lang="en-IN" sz="2600" dirty="0" smtClean="0">
              <a:solidFill>
                <a:srgbClr val="7030A0"/>
              </a:solidFill>
              <a:latin typeface="Comic Sans MS" panose="030F0702030302020204" pitchFamily="66" charset="0"/>
            </a:endParaRPr>
          </a:p>
          <a:p>
            <a:pPr marL="0" indent="0" algn="just">
              <a:buNone/>
            </a:pPr>
            <a:r>
              <a:rPr lang="en-IN" sz="2600" dirty="0" smtClean="0">
                <a:solidFill>
                  <a:srgbClr val="7030A0"/>
                </a:solidFill>
                <a:latin typeface="Comic Sans MS" panose="030F0702030302020204" pitchFamily="66" charset="0"/>
              </a:rPr>
              <a:t>Toxicity </a:t>
            </a:r>
            <a:r>
              <a:rPr lang="en-IN" sz="2600" dirty="0">
                <a:solidFill>
                  <a:srgbClr val="7030A0"/>
                </a:solidFill>
                <a:latin typeface="Comic Sans MS" panose="030F0702030302020204" pitchFamily="66" charset="0"/>
              </a:rPr>
              <a:t>&amp; Safety: </a:t>
            </a:r>
            <a:endParaRPr lang="en-IN" sz="2600" dirty="0" smtClean="0">
              <a:solidFill>
                <a:srgbClr val="7030A0"/>
              </a:solidFill>
              <a:latin typeface="Comic Sans MS" panose="030F0702030302020204" pitchFamily="66" charset="0"/>
            </a:endParaRPr>
          </a:p>
          <a:p>
            <a:pPr algn="just"/>
            <a:r>
              <a:rPr lang="en-IN" sz="2600" dirty="0" smtClean="0">
                <a:latin typeface="Comic Sans MS" panose="030F0702030302020204" pitchFamily="66" charset="0"/>
              </a:rPr>
              <a:t>The </a:t>
            </a:r>
            <a:r>
              <a:rPr lang="en-IN" sz="2600" dirty="0">
                <a:latin typeface="Comic Sans MS" panose="030F0702030302020204" pitchFamily="66" charset="0"/>
              </a:rPr>
              <a:t>drug is well tolerated orally in sheep and cattle. </a:t>
            </a:r>
            <a:endParaRPr lang="en-IN" sz="2600" dirty="0" smtClean="0">
              <a:latin typeface="Comic Sans MS" panose="030F0702030302020204" pitchFamily="66" charset="0"/>
            </a:endParaRPr>
          </a:p>
          <a:p>
            <a:pPr algn="just"/>
            <a:r>
              <a:rPr lang="en-IN" sz="2600" dirty="0" smtClean="0">
                <a:latin typeface="Comic Sans MS" panose="030F0702030302020204" pitchFamily="66" charset="0"/>
              </a:rPr>
              <a:t>It </a:t>
            </a:r>
            <a:r>
              <a:rPr lang="en-IN" sz="2600" dirty="0">
                <a:latin typeface="Comic Sans MS" panose="030F0702030302020204" pitchFamily="66" charset="0"/>
              </a:rPr>
              <a:t>is neither teratogenic nor embryotoxic in rats.</a:t>
            </a:r>
          </a:p>
          <a:p>
            <a:pPr marL="0" indent="0" algn="just">
              <a:buNone/>
            </a:pPr>
            <a:endParaRPr lang="en-IN" sz="2600" dirty="0" smtClean="0">
              <a:solidFill>
                <a:srgbClr val="00B050"/>
              </a:solidFill>
              <a:latin typeface="Comic Sans MS" panose="030F0702030302020204" pitchFamily="66" charset="0"/>
            </a:endParaRPr>
          </a:p>
          <a:p>
            <a:pPr marL="0" indent="0" algn="just">
              <a:buNone/>
            </a:pPr>
            <a:r>
              <a:rPr lang="en-IN" sz="2600" dirty="0" smtClean="0">
                <a:solidFill>
                  <a:srgbClr val="00B050"/>
                </a:solidFill>
                <a:latin typeface="Comic Sans MS" panose="030F0702030302020204" pitchFamily="66" charset="0"/>
              </a:rPr>
              <a:t>Precaution</a:t>
            </a:r>
            <a:r>
              <a:rPr lang="en-IN" sz="2600" dirty="0">
                <a:solidFill>
                  <a:srgbClr val="00B050"/>
                </a:solidFill>
                <a:latin typeface="Comic Sans MS" panose="030F0702030302020204" pitchFamily="66" charset="0"/>
              </a:rPr>
              <a:t>: </a:t>
            </a:r>
            <a:endParaRPr lang="en-IN" sz="2600" dirty="0" smtClean="0">
              <a:solidFill>
                <a:srgbClr val="00B050"/>
              </a:solidFill>
              <a:latin typeface="Comic Sans MS" panose="030F0702030302020204" pitchFamily="66" charset="0"/>
            </a:endParaRPr>
          </a:p>
          <a:p>
            <a:pPr algn="just"/>
            <a:r>
              <a:rPr lang="en-IN" sz="2600" dirty="0" smtClean="0">
                <a:latin typeface="Comic Sans MS" panose="030F0702030302020204" pitchFamily="66" charset="0"/>
              </a:rPr>
              <a:t>The </a:t>
            </a:r>
            <a:r>
              <a:rPr lang="en-IN" sz="2600" dirty="0">
                <a:latin typeface="Comic Sans MS" panose="030F0702030302020204" pitchFamily="66" charset="0"/>
              </a:rPr>
              <a:t>drug should not be given to animals producing milk for </a:t>
            </a:r>
            <a:r>
              <a:rPr lang="en-IN" sz="2600" dirty="0" smtClean="0">
                <a:latin typeface="Comic Sans MS" panose="030F0702030302020204" pitchFamily="66" charset="0"/>
              </a:rPr>
              <a:t>human </a:t>
            </a:r>
            <a:r>
              <a:rPr lang="en-IN" sz="2600" dirty="0">
                <a:latin typeface="Comic Sans MS" panose="030F0702030302020204" pitchFamily="66" charset="0"/>
              </a:rPr>
              <a:t>consumption</a:t>
            </a:r>
            <a:r>
              <a:rPr lang="en-IN" sz="2600" dirty="0" smtClean="0">
                <a:latin typeface="Comic Sans MS" panose="030F0702030302020204" pitchFamily="66" charset="0"/>
              </a:rPr>
              <a:t>.</a:t>
            </a:r>
          </a:p>
          <a:p>
            <a:pPr algn="just"/>
            <a:r>
              <a:rPr lang="en-IN" sz="2600" dirty="0" smtClean="0">
                <a:latin typeface="Comic Sans MS" panose="030F0702030302020204" pitchFamily="66" charset="0"/>
              </a:rPr>
              <a:t>28day </a:t>
            </a:r>
            <a:r>
              <a:rPr lang="en-IN" sz="2600" dirty="0">
                <a:latin typeface="Comic Sans MS" panose="030F0702030302020204" pitchFamily="66" charset="0"/>
              </a:rPr>
              <a:t>withdrawal period for meat.</a:t>
            </a:r>
          </a:p>
          <a:p>
            <a:endParaRPr lang="en-IN" dirty="0"/>
          </a:p>
        </p:txBody>
      </p:sp>
      <p:pic>
        <p:nvPicPr>
          <p:cNvPr id="2050" name="Picture 2" descr="Endofluke | Fast Delivery | agridirect.i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46123" y="1890346"/>
            <a:ext cx="2816713" cy="338503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8880828" y="5380865"/>
            <a:ext cx="2747868" cy="369332"/>
          </a:xfrm>
          <a:prstGeom prst="rect">
            <a:avLst/>
          </a:prstGeom>
        </p:spPr>
        <p:txBody>
          <a:bodyPr wrap="none">
            <a:spAutoFit/>
          </a:bodyPr>
          <a:lstStyle/>
          <a:p>
            <a:r>
              <a:rPr lang="en-GB" dirty="0">
                <a:solidFill>
                  <a:srgbClr val="92D050"/>
                </a:solidFill>
                <a:latin typeface="Comic Sans MS" panose="030F0702030302020204" pitchFamily="66" charset="0"/>
              </a:rPr>
              <a:t>Source  : Google image </a:t>
            </a:r>
            <a:r>
              <a:rPr lang="en-GB" dirty="0">
                <a:solidFill>
                  <a:srgbClr val="00B0F0"/>
                </a:solidFill>
                <a:latin typeface="Comic Sans MS" pitchFamily="66" charset="0"/>
                <a:cs typeface="Arial" panose="020B0604020202020204" pitchFamily="34" charset="0"/>
              </a:rPr>
              <a:t> </a:t>
            </a:r>
            <a:endParaRPr lang="en-US" dirty="0"/>
          </a:p>
        </p:txBody>
      </p:sp>
    </p:spTree>
    <p:extLst>
      <p:ext uri="{BB962C8B-B14F-4D97-AF65-F5344CB8AC3E}">
        <p14:creationId xmlns:p14="http://schemas.microsoft.com/office/powerpoint/2010/main" val="42935661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lgn="ctr"/>
            <a:r>
              <a:rPr lang="en-IN" dirty="0"/>
              <a:t/>
            </a:r>
            <a:br>
              <a:rPr lang="en-IN" dirty="0"/>
            </a:br>
            <a:endParaRPr lang="en-IN" dirty="0"/>
          </a:p>
        </p:txBody>
      </p:sp>
      <p:sp>
        <p:nvSpPr>
          <p:cNvPr id="3" name="Content Placeholder 2"/>
          <p:cNvSpPr>
            <a:spLocks noGrp="1"/>
          </p:cNvSpPr>
          <p:nvPr>
            <p:ph idx="1"/>
          </p:nvPr>
        </p:nvSpPr>
        <p:spPr>
          <a:xfrm>
            <a:off x="838200" y="1690688"/>
            <a:ext cx="10515600" cy="4486275"/>
          </a:xfrm>
        </p:spPr>
        <p:txBody>
          <a:bodyPr>
            <a:normAutofit fontScale="85000" lnSpcReduction="20000"/>
          </a:bodyPr>
          <a:lstStyle/>
          <a:p>
            <a:r>
              <a:rPr lang="en-IN" sz="2600" dirty="0" smtClean="0">
                <a:latin typeface="Comic Sans MS" panose="030F0702030302020204" pitchFamily="66" charset="0"/>
              </a:rPr>
              <a:t>Paramphistomiasis is very common in India.</a:t>
            </a:r>
          </a:p>
          <a:p>
            <a:pPr marL="0" indent="0">
              <a:buNone/>
            </a:pPr>
            <a:endParaRPr lang="en-IN" sz="2600" dirty="0" smtClean="0">
              <a:latin typeface="Comic Sans MS" panose="030F0702030302020204" pitchFamily="66" charset="0"/>
            </a:endParaRPr>
          </a:p>
          <a:p>
            <a:r>
              <a:rPr lang="en-IN" sz="2600" dirty="0" smtClean="0">
                <a:solidFill>
                  <a:srgbClr val="0070C0"/>
                </a:solidFill>
                <a:latin typeface="Comic Sans MS" panose="030F0702030302020204" pitchFamily="66" charset="0"/>
              </a:rPr>
              <a:t>Symptoms</a:t>
            </a:r>
            <a:r>
              <a:rPr lang="en-IN" sz="2600" dirty="0" smtClean="0">
                <a:latin typeface="Comic Sans MS" panose="030F0702030302020204" pitchFamily="66" charset="0"/>
              </a:rPr>
              <a:t> : Anorexia, increased water intake and water   			    	   foetid diarrhoea. </a:t>
            </a:r>
          </a:p>
          <a:p>
            <a:r>
              <a:rPr lang="en-IN" sz="2600" dirty="0" smtClean="0">
                <a:latin typeface="Comic Sans MS" panose="030F0702030302020204" pitchFamily="66" charset="0"/>
              </a:rPr>
              <a:t>Drugs used against liver flukes and cestodes in ruminants give good results  in </a:t>
            </a:r>
            <a:r>
              <a:rPr lang="en-IN" sz="2600" dirty="0" err="1" smtClean="0">
                <a:latin typeface="Comic Sans MS" panose="030F0702030302020204" pitchFamily="66" charset="0"/>
              </a:rPr>
              <a:t>paramphistomiasis</a:t>
            </a:r>
            <a:r>
              <a:rPr lang="en-IN" sz="2600" dirty="0" smtClean="0">
                <a:latin typeface="Comic Sans MS" panose="030F0702030302020204" pitchFamily="66" charset="0"/>
              </a:rPr>
              <a:t>.</a:t>
            </a:r>
            <a:r>
              <a:rPr lang="en-IN" sz="2600" dirty="0"/>
              <a:t/>
            </a:r>
            <a:br>
              <a:rPr lang="en-IN" sz="2600" dirty="0"/>
            </a:br>
            <a:endParaRPr lang="en-IN" sz="2600" dirty="0" smtClean="0"/>
          </a:p>
          <a:p>
            <a:pPr algn="just"/>
            <a:r>
              <a:rPr lang="en-IN" sz="2600" dirty="0" smtClean="0">
                <a:latin typeface="Comic Sans MS" panose="030F0702030302020204" pitchFamily="66" charset="0"/>
              </a:rPr>
              <a:t>The </a:t>
            </a:r>
            <a:r>
              <a:rPr lang="en-IN" sz="2600" dirty="0">
                <a:latin typeface="Comic Sans MS" panose="030F0702030302020204" pitchFamily="66" charset="0"/>
              </a:rPr>
              <a:t>following drugs are used effectively in the treatment of </a:t>
            </a:r>
            <a:r>
              <a:rPr lang="en-IN" sz="2600" dirty="0" err="1">
                <a:latin typeface="Comic Sans MS" panose="030F0702030302020204" pitchFamily="66" charset="0"/>
              </a:rPr>
              <a:t>paramphistomiasis</a:t>
            </a:r>
            <a:r>
              <a:rPr lang="en-IN" sz="2600" dirty="0">
                <a:latin typeface="Comic Sans MS" panose="030F0702030302020204" pitchFamily="66" charset="0"/>
              </a:rPr>
              <a:t> in sheep and cattle.</a:t>
            </a:r>
          </a:p>
          <a:p>
            <a:pPr marL="0" indent="0" algn="just">
              <a:buNone/>
            </a:pPr>
            <a:r>
              <a:rPr lang="en-IN" sz="2600" dirty="0" smtClean="0">
                <a:latin typeface="Comic Sans MS" panose="030F0702030302020204" pitchFamily="66" charset="0"/>
              </a:rPr>
              <a:t>	</a:t>
            </a:r>
            <a:r>
              <a:rPr lang="en-IN" sz="2600" dirty="0" err="1" smtClean="0">
                <a:solidFill>
                  <a:srgbClr val="7030A0"/>
                </a:solidFill>
                <a:latin typeface="Comic Sans MS" panose="030F0702030302020204" pitchFamily="66" charset="0"/>
              </a:rPr>
              <a:t>Niclosamide</a:t>
            </a:r>
            <a:r>
              <a:rPr lang="en-IN" sz="2600" dirty="0">
                <a:solidFill>
                  <a:srgbClr val="7030A0"/>
                </a:solidFill>
                <a:latin typeface="Comic Sans MS" panose="030F0702030302020204" pitchFamily="66" charset="0"/>
              </a:rPr>
              <a:t>: </a:t>
            </a:r>
            <a:r>
              <a:rPr lang="en-IN" sz="2600" dirty="0">
                <a:latin typeface="Comic Sans MS" panose="030F0702030302020204" pitchFamily="66" charset="0"/>
              </a:rPr>
              <a:t>@ 90 mg/kg, oral</a:t>
            </a:r>
          </a:p>
          <a:p>
            <a:pPr marL="0" indent="0" algn="just">
              <a:buNone/>
            </a:pPr>
            <a:r>
              <a:rPr lang="en-IN" sz="2600" dirty="0" smtClean="0">
                <a:latin typeface="Comic Sans MS" panose="030F0702030302020204" pitchFamily="66" charset="0"/>
              </a:rPr>
              <a:t>	</a:t>
            </a:r>
            <a:r>
              <a:rPr lang="en-IN" sz="2600" dirty="0" err="1" smtClean="0">
                <a:solidFill>
                  <a:srgbClr val="0070C0"/>
                </a:solidFill>
                <a:latin typeface="Comic Sans MS" panose="030F0702030302020204" pitchFamily="66" charset="0"/>
              </a:rPr>
              <a:t>Resorantel</a:t>
            </a:r>
            <a:r>
              <a:rPr lang="en-IN" sz="2600" dirty="0">
                <a:solidFill>
                  <a:srgbClr val="0070C0"/>
                </a:solidFill>
                <a:latin typeface="Comic Sans MS" panose="030F0702030302020204" pitchFamily="66" charset="0"/>
              </a:rPr>
              <a:t>: </a:t>
            </a:r>
            <a:r>
              <a:rPr lang="en-IN" sz="2600" dirty="0">
                <a:latin typeface="Comic Sans MS" panose="030F0702030302020204" pitchFamily="66" charset="0"/>
              </a:rPr>
              <a:t>@ 65 mg/kg, oral</a:t>
            </a:r>
          </a:p>
          <a:p>
            <a:pPr marL="0" indent="0" algn="just">
              <a:buNone/>
            </a:pPr>
            <a:r>
              <a:rPr lang="en-IN" sz="2600" dirty="0" smtClean="0">
                <a:latin typeface="Comic Sans MS" panose="030F0702030302020204" pitchFamily="66" charset="0"/>
              </a:rPr>
              <a:t>	</a:t>
            </a:r>
            <a:r>
              <a:rPr lang="en-IN" sz="2600" dirty="0" smtClean="0">
                <a:solidFill>
                  <a:srgbClr val="92D050"/>
                </a:solidFill>
                <a:latin typeface="Comic Sans MS" panose="030F0702030302020204" pitchFamily="66" charset="0"/>
              </a:rPr>
              <a:t>Bithionol</a:t>
            </a:r>
            <a:r>
              <a:rPr lang="en-IN" sz="2600" dirty="0">
                <a:solidFill>
                  <a:srgbClr val="92D050"/>
                </a:solidFill>
                <a:latin typeface="Comic Sans MS" panose="030F0702030302020204" pitchFamily="66" charset="0"/>
              </a:rPr>
              <a:t>:</a:t>
            </a:r>
            <a:r>
              <a:rPr lang="en-IN" sz="2600" dirty="0">
                <a:latin typeface="Comic Sans MS" panose="030F0702030302020204" pitchFamily="66" charset="0"/>
              </a:rPr>
              <a:t> @ 70 mg/kg, 2 doses orally at 48 hours interval</a:t>
            </a:r>
            <a:r>
              <a:rPr lang="en-IN" sz="2600" dirty="0" smtClean="0">
                <a:latin typeface="Comic Sans MS" panose="030F0702030302020204" pitchFamily="66" charset="0"/>
              </a:rPr>
              <a:t>.</a:t>
            </a:r>
          </a:p>
          <a:p>
            <a:pPr marL="0" indent="0" algn="just">
              <a:buNone/>
            </a:pPr>
            <a:r>
              <a:rPr lang="en-IN" sz="2600" dirty="0" smtClean="0">
                <a:latin typeface="Comic Sans MS" panose="030F0702030302020204" pitchFamily="66" charset="0"/>
              </a:rPr>
              <a:t>	</a:t>
            </a:r>
            <a:r>
              <a:rPr lang="en-IN" sz="2600" dirty="0" smtClean="0">
                <a:solidFill>
                  <a:srgbClr val="FFC000"/>
                </a:solidFill>
                <a:latin typeface="Comic Sans MS" panose="030F0702030302020204" pitchFamily="66" charset="0"/>
              </a:rPr>
              <a:t>Bithionol </a:t>
            </a:r>
            <a:r>
              <a:rPr lang="en-IN" sz="2600" dirty="0">
                <a:solidFill>
                  <a:srgbClr val="FFC000"/>
                </a:solidFill>
                <a:latin typeface="Comic Sans MS" panose="030F0702030302020204" pitchFamily="66" charset="0"/>
              </a:rPr>
              <a:t>sulfoxide: </a:t>
            </a:r>
            <a:r>
              <a:rPr lang="en-IN" sz="2600" dirty="0">
                <a:latin typeface="Comic Sans MS" panose="030F0702030302020204" pitchFamily="66" charset="0"/>
              </a:rPr>
              <a:t>@ 60 mg/kg, single dose.</a:t>
            </a:r>
          </a:p>
          <a:p>
            <a:endParaRPr lang="en-IN" dirty="0"/>
          </a:p>
        </p:txBody>
      </p:sp>
      <p:sp>
        <p:nvSpPr>
          <p:cNvPr id="4" name="Round Same Side Corner Rectangle 3"/>
          <p:cNvSpPr/>
          <p:nvPr/>
        </p:nvSpPr>
        <p:spPr>
          <a:xfrm>
            <a:off x="937845" y="195506"/>
            <a:ext cx="10515600" cy="1325563"/>
          </a:xfrm>
          <a:prstGeom prst="round2Same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TextBox 4"/>
          <p:cNvSpPr txBox="1"/>
          <p:nvPr/>
        </p:nvSpPr>
        <p:spPr>
          <a:xfrm>
            <a:off x="2549768" y="535121"/>
            <a:ext cx="8519747" cy="646331"/>
          </a:xfrm>
          <a:prstGeom prst="rect">
            <a:avLst/>
          </a:prstGeom>
          <a:noFill/>
        </p:spPr>
        <p:txBody>
          <a:bodyPr wrap="square" rtlCol="0">
            <a:spAutoFit/>
          </a:bodyPr>
          <a:lstStyle/>
          <a:p>
            <a:r>
              <a:rPr lang="en-IN" sz="3600" dirty="0">
                <a:solidFill>
                  <a:srgbClr val="FF0000"/>
                </a:solidFill>
                <a:latin typeface="Comic Sans MS" panose="030F0702030302020204" pitchFamily="66" charset="0"/>
              </a:rPr>
              <a:t>Drugs  for Paramphistomiasis</a:t>
            </a:r>
            <a:endParaRPr lang="en-IN" sz="3600" dirty="0"/>
          </a:p>
        </p:txBody>
      </p:sp>
    </p:spTree>
    <p:extLst>
      <p:ext uri="{BB962C8B-B14F-4D97-AF65-F5344CB8AC3E}">
        <p14:creationId xmlns:p14="http://schemas.microsoft.com/office/powerpoint/2010/main" val="15962447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500063"/>
            <a:ext cx="10515600" cy="1056176"/>
          </a:xfrm>
        </p:spPr>
        <p:txBody>
          <a:bodyPr>
            <a:normAutofit fontScale="90000"/>
          </a:bodyPr>
          <a:lstStyle/>
          <a:p>
            <a:pPr lvl="0" algn="ctr"/>
            <a:r>
              <a:rPr lang="en-IN" dirty="0"/>
              <a:t/>
            </a:r>
            <a:br>
              <a:rPr lang="en-IN" dirty="0"/>
            </a:br>
            <a:endParaRPr lang="en-IN" dirty="0"/>
          </a:p>
        </p:txBody>
      </p:sp>
      <p:sp>
        <p:nvSpPr>
          <p:cNvPr id="3" name="Content Placeholder 2"/>
          <p:cNvSpPr>
            <a:spLocks noGrp="1"/>
          </p:cNvSpPr>
          <p:nvPr>
            <p:ph idx="1"/>
          </p:nvPr>
        </p:nvSpPr>
        <p:spPr>
          <a:xfrm>
            <a:off x="838199" y="1825625"/>
            <a:ext cx="10785231" cy="4351338"/>
          </a:xfrm>
        </p:spPr>
        <p:txBody>
          <a:bodyPr>
            <a:normAutofit/>
          </a:bodyPr>
          <a:lstStyle/>
          <a:p>
            <a:pPr algn="just"/>
            <a:r>
              <a:rPr lang="en-IN" dirty="0" smtClean="0">
                <a:latin typeface="Comic Sans MS" panose="030F0702030302020204" pitchFamily="66" charset="0"/>
              </a:rPr>
              <a:t>Paragonimiasis is caused due to </a:t>
            </a:r>
            <a:r>
              <a:rPr lang="en-IN" dirty="0" smtClean="0">
                <a:solidFill>
                  <a:srgbClr val="FFC000"/>
                </a:solidFill>
                <a:latin typeface="Comic Sans MS" panose="030F0702030302020204" pitchFamily="66" charset="0"/>
              </a:rPr>
              <a:t>lung infection </a:t>
            </a:r>
            <a:r>
              <a:rPr lang="en-IN" dirty="0" smtClean="0">
                <a:latin typeface="Comic Sans MS" panose="030F0702030302020204" pitchFamily="66" charset="0"/>
              </a:rPr>
              <a:t>by </a:t>
            </a:r>
            <a:r>
              <a:rPr lang="en-IN" dirty="0" err="1" smtClean="0">
                <a:latin typeface="Comic Sans MS" panose="030F0702030302020204" pitchFamily="66" charset="0"/>
              </a:rPr>
              <a:t>paragonimus</a:t>
            </a:r>
            <a:r>
              <a:rPr lang="en-IN" dirty="0" smtClean="0">
                <a:latin typeface="Comic Sans MS" panose="030F0702030302020204" pitchFamily="66" charset="0"/>
              </a:rPr>
              <a:t> in dog and cats. </a:t>
            </a:r>
          </a:p>
          <a:p>
            <a:pPr algn="just"/>
            <a:r>
              <a:rPr lang="en-IN" dirty="0" smtClean="0">
                <a:latin typeface="Comic Sans MS" panose="030F0702030302020204" pitchFamily="66" charset="0"/>
              </a:rPr>
              <a:t>The </a:t>
            </a:r>
            <a:r>
              <a:rPr lang="en-IN" dirty="0">
                <a:latin typeface="Comic Sans MS" panose="030F0702030302020204" pitchFamily="66" charset="0"/>
              </a:rPr>
              <a:t>drugs available for treatment of </a:t>
            </a:r>
            <a:r>
              <a:rPr lang="en-IN" dirty="0" err="1">
                <a:latin typeface="Comic Sans MS" panose="030F0702030302020204" pitchFamily="66" charset="0"/>
              </a:rPr>
              <a:t>paragonimiasis</a:t>
            </a:r>
            <a:r>
              <a:rPr lang="en-IN" dirty="0">
                <a:latin typeface="Comic Sans MS" panose="030F0702030302020204" pitchFamily="66" charset="0"/>
              </a:rPr>
              <a:t> in dog and cat:</a:t>
            </a:r>
          </a:p>
          <a:p>
            <a:pPr marL="0" indent="0" algn="just">
              <a:buNone/>
            </a:pPr>
            <a:r>
              <a:rPr lang="en-IN" dirty="0" smtClean="0">
                <a:latin typeface="Comic Sans MS" panose="030F0702030302020204" pitchFamily="66" charset="0"/>
              </a:rPr>
              <a:t>	</a:t>
            </a:r>
            <a:r>
              <a:rPr lang="en-IN" dirty="0" smtClean="0">
                <a:solidFill>
                  <a:srgbClr val="7030A0"/>
                </a:solidFill>
                <a:latin typeface="Comic Sans MS" panose="030F0702030302020204" pitchFamily="66" charset="0"/>
              </a:rPr>
              <a:t>Praziquantel</a:t>
            </a:r>
          </a:p>
          <a:p>
            <a:pPr marL="0" indent="0" algn="just">
              <a:buNone/>
            </a:pPr>
            <a:r>
              <a:rPr lang="en-IN" dirty="0" smtClean="0">
                <a:latin typeface="Comic Sans MS" panose="030F0702030302020204" pitchFamily="66" charset="0"/>
              </a:rPr>
              <a:t>	</a:t>
            </a:r>
            <a:r>
              <a:rPr lang="en-IN" dirty="0" smtClean="0">
                <a:solidFill>
                  <a:srgbClr val="00B0F0"/>
                </a:solidFill>
                <a:latin typeface="Comic Sans MS" panose="030F0702030302020204" pitchFamily="66" charset="0"/>
              </a:rPr>
              <a:t>Albendazole</a:t>
            </a:r>
          </a:p>
          <a:p>
            <a:pPr marL="0" indent="0" algn="just">
              <a:buNone/>
            </a:pPr>
            <a:r>
              <a:rPr lang="en-IN" dirty="0" smtClean="0">
                <a:latin typeface="Comic Sans MS" panose="030F0702030302020204" pitchFamily="66" charset="0"/>
              </a:rPr>
              <a:t>	</a:t>
            </a:r>
            <a:r>
              <a:rPr lang="en-IN" dirty="0" smtClean="0">
                <a:solidFill>
                  <a:srgbClr val="0070C0"/>
                </a:solidFill>
                <a:latin typeface="Comic Sans MS" panose="030F0702030302020204" pitchFamily="66" charset="0"/>
              </a:rPr>
              <a:t>Fenbendazole</a:t>
            </a:r>
          </a:p>
          <a:p>
            <a:pPr marL="0" indent="0" algn="just">
              <a:buNone/>
            </a:pPr>
            <a:r>
              <a:rPr lang="en-IN" dirty="0">
                <a:latin typeface="Comic Sans MS" panose="030F0702030302020204" pitchFamily="66" charset="0"/>
              </a:rPr>
              <a:t>	</a:t>
            </a:r>
            <a:r>
              <a:rPr lang="en-IN" dirty="0" smtClean="0">
                <a:solidFill>
                  <a:srgbClr val="FFC000"/>
                </a:solidFill>
                <a:latin typeface="Comic Sans MS" panose="030F0702030302020204" pitchFamily="66" charset="0"/>
              </a:rPr>
              <a:t>Bithionol</a:t>
            </a:r>
            <a:r>
              <a:rPr lang="en-IN" dirty="0">
                <a:solidFill>
                  <a:srgbClr val="FFC000"/>
                </a:solidFill>
                <a:latin typeface="Comic Sans MS" panose="030F0702030302020204" pitchFamily="66" charset="0"/>
              </a:rPr>
              <a:t>:</a:t>
            </a:r>
            <a:r>
              <a:rPr lang="en-IN" dirty="0">
                <a:latin typeface="Comic Sans MS" panose="030F0702030302020204" pitchFamily="66" charset="0"/>
              </a:rPr>
              <a:t> Effective at high doses, but efficacy is </a:t>
            </a:r>
            <a:r>
              <a:rPr lang="en-IN" dirty="0" smtClean="0">
                <a:latin typeface="Comic Sans MS" panose="030F0702030302020204" pitchFamily="66" charset="0"/>
              </a:rPr>
              <a:t>			</a:t>
            </a:r>
            <a:r>
              <a:rPr lang="en-IN" dirty="0" err="1" smtClean="0">
                <a:latin typeface="Comic Sans MS" panose="030F0702030302020204" pitchFamily="66" charset="0"/>
              </a:rPr>
              <a:t>unpredictabl</a:t>
            </a:r>
            <a:r>
              <a:rPr lang="en-IN" dirty="0" smtClean="0">
                <a:latin typeface="Comic Sans MS" panose="030F0702030302020204" pitchFamily="66" charset="0"/>
              </a:rPr>
              <a:t>(produces </a:t>
            </a:r>
            <a:r>
              <a:rPr lang="en-IN" dirty="0">
                <a:latin typeface="Comic Sans MS" panose="030F0702030302020204" pitchFamily="66" charset="0"/>
              </a:rPr>
              <a:t>undesirable side effects).</a:t>
            </a:r>
          </a:p>
          <a:p>
            <a:pPr marL="0" indent="0">
              <a:buNone/>
            </a:pPr>
            <a:endParaRPr lang="en-IN" dirty="0"/>
          </a:p>
        </p:txBody>
      </p:sp>
      <p:sp>
        <p:nvSpPr>
          <p:cNvPr id="4" name="Round Same Side Corner Rectangle 3"/>
          <p:cNvSpPr/>
          <p:nvPr/>
        </p:nvSpPr>
        <p:spPr>
          <a:xfrm>
            <a:off x="973014" y="230676"/>
            <a:ext cx="10515600" cy="1325563"/>
          </a:xfrm>
          <a:prstGeom prst="round2Same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TextBox 4"/>
          <p:cNvSpPr txBox="1"/>
          <p:nvPr/>
        </p:nvSpPr>
        <p:spPr>
          <a:xfrm>
            <a:off x="2154115" y="430823"/>
            <a:ext cx="7974623" cy="646331"/>
          </a:xfrm>
          <a:prstGeom prst="rect">
            <a:avLst/>
          </a:prstGeom>
          <a:noFill/>
        </p:spPr>
        <p:txBody>
          <a:bodyPr wrap="square" rtlCol="0">
            <a:spAutoFit/>
          </a:bodyPr>
          <a:lstStyle/>
          <a:p>
            <a:pPr algn="ctr"/>
            <a:r>
              <a:rPr lang="en-IN" sz="3600" dirty="0">
                <a:solidFill>
                  <a:srgbClr val="FF0000"/>
                </a:solidFill>
                <a:latin typeface="Comic Sans MS" panose="030F0702030302020204" pitchFamily="66" charset="0"/>
              </a:rPr>
              <a:t>Drugs for Paragonimiasis</a:t>
            </a:r>
            <a:endParaRPr lang="en-IN" sz="3600" dirty="0"/>
          </a:p>
        </p:txBody>
      </p:sp>
    </p:spTree>
    <p:extLst>
      <p:ext uri="{BB962C8B-B14F-4D97-AF65-F5344CB8AC3E}">
        <p14:creationId xmlns:p14="http://schemas.microsoft.com/office/powerpoint/2010/main" val="32001958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endParaRPr lang="en-IN" sz="3600" b="1" dirty="0">
              <a:solidFill>
                <a:srgbClr val="FF0000"/>
              </a:solidFill>
              <a:latin typeface="Comic Sans MS" panose="030F0702030302020204" pitchFamily="66" charset="0"/>
            </a:endParaRPr>
          </a:p>
        </p:txBody>
      </p:sp>
      <p:sp>
        <p:nvSpPr>
          <p:cNvPr id="3" name="Content Placeholder 2"/>
          <p:cNvSpPr>
            <a:spLocks noGrp="1"/>
          </p:cNvSpPr>
          <p:nvPr>
            <p:ph idx="1"/>
          </p:nvPr>
        </p:nvSpPr>
        <p:spPr/>
        <p:txBody>
          <a:bodyPr>
            <a:normAutofit fontScale="92500" lnSpcReduction="20000"/>
          </a:bodyPr>
          <a:lstStyle/>
          <a:p>
            <a:pPr algn="just"/>
            <a:r>
              <a:rPr lang="en-IN" dirty="0">
                <a:latin typeface="Comic Sans MS" panose="030F0702030302020204" pitchFamily="66" charset="0"/>
              </a:rPr>
              <a:t>Therapeutic control is the practicable method of minimizing trematodal infestation in livestock. </a:t>
            </a:r>
            <a:endParaRPr lang="en-IN" dirty="0" smtClean="0">
              <a:latin typeface="Comic Sans MS" panose="030F0702030302020204" pitchFamily="66" charset="0"/>
            </a:endParaRPr>
          </a:p>
          <a:p>
            <a:pPr marL="0" indent="0" algn="just">
              <a:buNone/>
            </a:pPr>
            <a:endParaRPr lang="en-IN" dirty="0">
              <a:latin typeface="Comic Sans MS" panose="030F0702030302020204" pitchFamily="66" charset="0"/>
            </a:endParaRPr>
          </a:p>
          <a:p>
            <a:pPr algn="just"/>
            <a:r>
              <a:rPr lang="en-IN" dirty="0" smtClean="0">
                <a:latin typeface="Comic Sans MS" panose="030F0702030302020204" pitchFamily="66" charset="0"/>
              </a:rPr>
              <a:t>Antitrematodal </a:t>
            </a:r>
            <a:r>
              <a:rPr lang="en-IN" dirty="0">
                <a:latin typeface="Comic Sans MS" panose="030F0702030302020204" pitchFamily="66" charset="0"/>
              </a:rPr>
              <a:t>treatment is recommended at the </a:t>
            </a:r>
            <a:r>
              <a:rPr lang="en-IN" dirty="0">
                <a:solidFill>
                  <a:srgbClr val="FF0000"/>
                </a:solidFill>
                <a:latin typeface="Comic Sans MS" panose="030F0702030302020204" pitchFamily="66" charset="0"/>
              </a:rPr>
              <a:t>start of monsoon and early summer season. </a:t>
            </a:r>
            <a:endParaRPr lang="en-IN" dirty="0" smtClean="0">
              <a:solidFill>
                <a:srgbClr val="FF0000"/>
              </a:solidFill>
              <a:latin typeface="Comic Sans MS" panose="030F0702030302020204" pitchFamily="66" charset="0"/>
            </a:endParaRPr>
          </a:p>
          <a:p>
            <a:pPr marL="0" indent="0" algn="just">
              <a:buNone/>
            </a:pPr>
            <a:endParaRPr lang="en-IN" dirty="0" smtClean="0">
              <a:latin typeface="Comic Sans MS" panose="030F0702030302020204" pitchFamily="66" charset="0"/>
            </a:endParaRPr>
          </a:p>
          <a:p>
            <a:pPr algn="just"/>
            <a:r>
              <a:rPr lang="en-IN" u="sng" dirty="0" smtClean="0">
                <a:solidFill>
                  <a:srgbClr val="7030A0"/>
                </a:solidFill>
                <a:latin typeface="Comic Sans MS" panose="030F0702030302020204" pitchFamily="66" charset="0"/>
              </a:rPr>
              <a:t>This </a:t>
            </a:r>
            <a:r>
              <a:rPr lang="en-IN" u="sng" dirty="0">
                <a:solidFill>
                  <a:srgbClr val="7030A0"/>
                </a:solidFill>
                <a:latin typeface="Comic Sans MS" panose="030F0702030302020204" pitchFamily="66" charset="0"/>
              </a:rPr>
              <a:t>reduces the passage of eggs, contamination of grazing areas and thus the chances of infection of grazing livestock. </a:t>
            </a:r>
            <a:endParaRPr lang="en-IN" u="sng" dirty="0" smtClean="0">
              <a:solidFill>
                <a:srgbClr val="7030A0"/>
              </a:solidFill>
              <a:latin typeface="Comic Sans MS" panose="030F0702030302020204" pitchFamily="66" charset="0"/>
            </a:endParaRPr>
          </a:p>
          <a:p>
            <a:pPr marL="0" indent="0" algn="just">
              <a:buNone/>
            </a:pPr>
            <a:endParaRPr lang="en-IN" dirty="0" smtClean="0">
              <a:latin typeface="Comic Sans MS" panose="030F0702030302020204" pitchFamily="66" charset="0"/>
            </a:endParaRPr>
          </a:p>
          <a:p>
            <a:pPr algn="just"/>
            <a:r>
              <a:rPr lang="en-IN" dirty="0" smtClean="0">
                <a:latin typeface="Comic Sans MS" panose="030F0702030302020204" pitchFamily="66" charset="0"/>
              </a:rPr>
              <a:t>The </a:t>
            </a:r>
            <a:r>
              <a:rPr lang="en-IN" dirty="0">
                <a:latin typeface="Comic Sans MS" panose="030F0702030302020204" pitchFamily="66" charset="0"/>
              </a:rPr>
              <a:t>drugs that are ineffective against the immature or young flukes need to be repeated on a later date, so that the young ones are matured and eliminated subsequently. </a:t>
            </a:r>
          </a:p>
        </p:txBody>
      </p:sp>
      <p:sp>
        <p:nvSpPr>
          <p:cNvPr id="4" name="Round Same Side Corner Rectangle 3"/>
          <p:cNvSpPr/>
          <p:nvPr/>
        </p:nvSpPr>
        <p:spPr>
          <a:xfrm>
            <a:off x="838200" y="365124"/>
            <a:ext cx="10515600" cy="1325563"/>
          </a:xfrm>
          <a:prstGeom prst="round2Same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TextBox 4"/>
          <p:cNvSpPr txBox="1"/>
          <p:nvPr/>
        </p:nvSpPr>
        <p:spPr>
          <a:xfrm>
            <a:off x="4589584" y="482978"/>
            <a:ext cx="4431323" cy="769441"/>
          </a:xfrm>
          <a:prstGeom prst="rect">
            <a:avLst/>
          </a:prstGeom>
          <a:noFill/>
        </p:spPr>
        <p:txBody>
          <a:bodyPr wrap="square" rtlCol="0">
            <a:spAutoFit/>
          </a:bodyPr>
          <a:lstStyle/>
          <a:p>
            <a:r>
              <a:rPr lang="en-IN" sz="4400" b="1" dirty="0">
                <a:solidFill>
                  <a:srgbClr val="FF0000"/>
                </a:solidFill>
                <a:latin typeface="Comic Sans MS" panose="030F0702030302020204" pitchFamily="66" charset="0"/>
              </a:rPr>
              <a:t>Control</a:t>
            </a:r>
            <a:endParaRPr lang="en-IN" sz="4400" dirty="0"/>
          </a:p>
        </p:txBody>
      </p:sp>
    </p:spTree>
    <p:extLst>
      <p:ext uri="{BB962C8B-B14F-4D97-AF65-F5344CB8AC3E}">
        <p14:creationId xmlns:p14="http://schemas.microsoft.com/office/powerpoint/2010/main" val="14395193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FF0000"/>
                </a:solidFill>
                <a:latin typeface="Comic Sans MS" pitchFamily="66" charset="0"/>
              </a:rPr>
              <a:t>Introduction</a:t>
            </a:r>
            <a:endParaRPr lang="en-IN" dirty="0"/>
          </a:p>
        </p:txBody>
      </p:sp>
      <p:sp>
        <p:nvSpPr>
          <p:cNvPr id="3" name="Content Placeholder 2"/>
          <p:cNvSpPr>
            <a:spLocks noGrp="1"/>
          </p:cNvSpPr>
          <p:nvPr>
            <p:ph sz="half" idx="1"/>
          </p:nvPr>
        </p:nvSpPr>
        <p:spPr>
          <a:xfrm>
            <a:off x="838200" y="1825625"/>
            <a:ext cx="6433038" cy="4351338"/>
          </a:xfrm>
        </p:spPr>
        <p:txBody>
          <a:bodyPr>
            <a:normAutofit/>
          </a:bodyPr>
          <a:lstStyle/>
          <a:p>
            <a:pPr marL="0" indent="0">
              <a:buNone/>
            </a:pPr>
            <a:endParaRPr lang="en-US" dirty="0">
              <a:latin typeface="Comic Sans MS" panose="030F0702030302020204" pitchFamily="66" charset="0"/>
            </a:endParaRPr>
          </a:p>
          <a:p>
            <a:pPr algn="just"/>
            <a:r>
              <a:rPr lang="en-US" dirty="0">
                <a:latin typeface="Comic Sans MS" panose="030F0702030302020204" pitchFamily="66" charset="0"/>
              </a:rPr>
              <a:t> Fascioliosis caused by F. hepatica is most common worldwide and has greatest economic importance.</a:t>
            </a:r>
          </a:p>
          <a:p>
            <a:pPr marL="0" indent="0" algn="just">
              <a:buNone/>
            </a:pPr>
            <a:endParaRPr lang="en-US" dirty="0">
              <a:latin typeface="Comic Sans MS" panose="030F0702030302020204" pitchFamily="66" charset="0"/>
            </a:endParaRPr>
          </a:p>
          <a:p>
            <a:pPr algn="just"/>
            <a:r>
              <a:rPr lang="en-US" dirty="0">
                <a:latin typeface="Comic Sans MS" panose="030F0702030302020204" pitchFamily="66" charset="0"/>
              </a:rPr>
              <a:t>The </a:t>
            </a:r>
            <a:r>
              <a:rPr lang="en-US" dirty="0">
                <a:solidFill>
                  <a:srgbClr val="00B0F0"/>
                </a:solidFill>
                <a:latin typeface="Comic Sans MS" panose="030F0702030302020204" pitchFamily="66" charset="0"/>
              </a:rPr>
              <a:t>rumen fluke- </a:t>
            </a:r>
            <a:r>
              <a:rPr lang="en-US" i="1" dirty="0" err="1">
                <a:latin typeface="Comic Sans MS" panose="030F0702030302020204" pitchFamily="66" charset="0"/>
              </a:rPr>
              <a:t>Paramphistomum</a:t>
            </a:r>
            <a:r>
              <a:rPr lang="en-US" i="1" dirty="0">
                <a:latin typeface="Comic Sans MS" panose="030F0702030302020204" pitchFamily="66" charset="0"/>
              </a:rPr>
              <a:t> </a:t>
            </a:r>
            <a:r>
              <a:rPr lang="en-US" dirty="0">
                <a:latin typeface="Comic Sans MS" panose="030F0702030302020204" pitchFamily="66" charset="0"/>
              </a:rPr>
              <a:t>in cattle and </a:t>
            </a:r>
          </a:p>
          <a:p>
            <a:pPr algn="just">
              <a:buNone/>
            </a:pPr>
            <a:r>
              <a:rPr lang="en-US" dirty="0">
                <a:latin typeface="Comic Sans MS" panose="030F0702030302020204" pitchFamily="66" charset="0"/>
              </a:rPr>
              <a:t>  </a:t>
            </a:r>
            <a:r>
              <a:rPr lang="en-US" dirty="0" smtClean="0">
                <a:solidFill>
                  <a:srgbClr val="00B0F0"/>
                </a:solidFill>
                <a:latin typeface="Comic Sans MS" panose="030F0702030302020204" pitchFamily="66" charset="0"/>
              </a:rPr>
              <a:t>lung </a:t>
            </a:r>
            <a:r>
              <a:rPr lang="en-US" dirty="0">
                <a:solidFill>
                  <a:srgbClr val="00B0F0"/>
                </a:solidFill>
                <a:latin typeface="Comic Sans MS" panose="030F0702030302020204" pitchFamily="66" charset="0"/>
              </a:rPr>
              <a:t>fluke </a:t>
            </a:r>
            <a:r>
              <a:rPr lang="en-US" dirty="0">
                <a:latin typeface="Comic Sans MS" panose="030F0702030302020204" pitchFamily="66" charset="0"/>
              </a:rPr>
              <a:t>- </a:t>
            </a:r>
            <a:r>
              <a:rPr lang="en-US" i="1" dirty="0" err="1">
                <a:latin typeface="Comic Sans MS" panose="030F0702030302020204" pitchFamily="66" charset="0"/>
              </a:rPr>
              <a:t>Paragonimus</a:t>
            </a:r>
            <a:r>
              <a:rPr lang="en-US" i="1" dirty="0">
                <a:latin typeface="Comic Sans MS" panose="030F0702030302020204" pitchFamily="66" charset="0"/>
              </a:rPr>
              <a:t> </a:t>
            </a:r>
            <a:r>
              <a:rPr lang="en-US" dirty="0">
                <a:latin typeface="Comic Sans MS" panose="030F0702030302020204" pitchFamily="66" charset="0"/>
              </a:rPr>
              <a:t>in dogs and cats are important. </a:t>
            </a:r>
          </a:p>
        </p:txBody>
      </p:sp>
      <p:pic>
        <p:nvPicPr>
          <p:cNvPr id="5" name="Picture 2" descr="Liver Fluke in Cattle"/>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8367591" y="3890963"/>
            <a:ext cx="2505075" cy="22860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Liver Fluke in Dairy cattle | vet tips for NZ herd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67590" y="1731970"/>
            <a:ext cx="2505075" cy="1541525"/>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8442213" y="3244632"/>
            <a:ext cx="2460930" cy="584775"/>
          </a:xfrm>
          <a:prstGeom prst="rect">
            <a:avLst/>
          </a:prstGeom>
        </p:spPr>
        <p:txBody>
          <a:bodyPr wrap="none">
            <a:spAutoFit/>
          </a:bodyPr>
          <a:lstStyle/>
          <a:p>
            <a:r>
              <a:rPr lang="en-US" sz="1600" dirty="0" smtClean="0">
                <a:solidFill>
                  <a:srgbClr val="7030A0"/>
                </a:solidFill>
                <a:latin typeface="Comic Sans MS" panose="030F0702030302020204" pitchFamily="66" charset="0"/>
              </a:rPr>
              <a:t>Fig: F</a:t>
            </a:r>
            <a:r>
              <a:rPr lang="en-US" sz="1600" dirty="0">
                <a:solidFill>
                  <a:srgbClr val="7030A0"/>
                </a:solidFill>
                <a:latin typeface="Comic Sans MS" panose="030F0702030302020204" pitchFamily="66" charset="0"/>
              </a:rPr>
              <a:t>. </a:t>
            </a:r>
            <a:r>
              <a:rPr lang="en-US" sz="1600" dirty="0" smtClean="0">
                <a:solidFill>
                  <a:srgbClr val="7030A0"/>
                </a:solidFill>
                <a:latin typeface="Comic Sans MS" panose="030F0702030302020204" pitchFamily="66" charset="0"/>
              </a:rPr>
              <a:t>hepatica</a:t>
            </a:r>
          </a:p>
          <a:p>
            <a:r>
              <a:rPr lang="en-GB" sz="1600" dirty="0">
                <a:solidFill>
                  <a:srgbClr val="92D050"/>
                </a:solidFill>
                <a:latin typeface="Comic Sans MS" panose="030F0702030302020204" pitchFamily="66" charset="0"/>
              </a:rPr>
              <a:t>Source  : Google image </a:t>
            </a:r>
            <a:r>
              <a:rPr lang="en-GB" sz="1600" dirty="0">
                <a:solidFill>
                  <a:srgbClr val="00B0F0"/>
                </a:solidFill>
                <a:latin typeface="Comic Sans MS" pitchFamily="66" charset="0"/>
                <a:cs typeface="Arial" panose="020B0604020202020204" pitchFamily="34" charset="0"/>
              </a:rPr>
              <a:t> </a:t>
            </a:r>
            <a:endParaRPr lang="en-US" sz="1600" dirty="0"/>
          </a:p>
        </p:txBody>
      </p:sp>
      <p:sp>
        <p:nvSpPr>
          <p:cNvPr id="7" name="Rectangle 6"/>
          <p:cNvSpPr/>
          <p:nvPr/>
        </p:nvSpPr>
        <p:spPr>
          <a:xfrm>
            <a:off x="8294737" y="6211669"/>
            <a:ext cx="2728632" cy="584775"/>
          </a:xfrm>
          <a:prstGeom prst="rect">
            <a:avLst/>
          </a:prstGeom>
        </p:spPr>
        <p:txBody>
          <a:bodyPr wrap="none">
            <a:spAutoFit/>
          </a:bodyPr>
          <a:lstStyle/>
          <a:p>
            <a:r>
              <a:rPr lang="en-US" sz="1600" dirty="0" smtClean="0">
                <a:solidFill>
                  <a:srgbClr val="7030A0"/>
                </a:solidFill>
                <a:latin typeface="Comic Sans MS" panose="030F0702030302020204" pitchFamily="66" charset="0"/>
              </a:rPr>
              <a:t>Fig: Fascioliosis (cow liver)</a:t>
            </a:r>
          </a:p>
          <a:p>
            <a:r>
              <a:rPr lang="en-GB" sz="1600" dirty="0">
                <a:solidFill>
                  <a:srgbClr val="92D050"/>
                </a:solidFill>
                <a:latin typeface="Comic Sans MS" panose="030F0702030302020204" pitchFamily="66" charset="0"/>
              </a:rPr>
              <a:t>Source  : Google image </a:t>
            </a:r>
            <a:r>
              <a:rPr lang="en-GB" sz="1600" dirty="0">
                <a:solidFill>
                  <a:srgbClr val="00B0F0"/>
                </a:solidFill>
                <a:latin typeface="Comic Sans MS" pitchFamily="66" charset="0"/>
                <a:cs typeface="Arial" panose="020B0604020202020204" pitchFamily="34" charset="0"/>
              </a:rPr>
              <a:t> </a:t>
            </a:r>
            <a:endParaRPr lang="en-US" sz="1600" dirty="0"/>
          </a:p>
        </p:txBody>
      </p:sp>
    </p:spTree>
    <p:extLst>
      <p:ext uri="{BB962C8B-B14F-4D97-AF65-F5344CB8AC3E}">
        <p14:creationId xmlns:p14="http://schemas.microsoft.com/office/powerpoint/2010/main" val="37666388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IN" dirty="0">
                <a:latin typeface="Comic Sans MS" panose="030F0702030302020204" pitchFamily="66" charset="0"/>
              </a:rPr>
              <a:t>The livestock should not be allowed to graze near or on marshy areas, where the intermediate host of flukes habitats (snails). </a:t>
            </a:r>
            <a:endParaRPr lang="en-IN" dirty="0" smtClean="0">
              <a:latin typeface="Comic Sans MS" panose="030F0702030302020204" pitchFamily="66" charset="0"/>
            </a:endParaRPr>
          </a:p>
          <a:p>
            <a:pPr marL="0" indent="0" algn="just">
              <a:buNone/>
            </a:pPr>
            <a:endParaRPr lang="en-IN" dirty="0" smtClean="0">
              <a:latin typeface="Comic Sans MS" panose="030F0702030302020204" pitchFamily="66" charset="0"/>
            </a:endParaRPr>
          </a:p>
          <a:p>
            <a:pPr algn="just"/>
            <a:r>
              <a:rPr lang="en-IN" dirty="0" smtClean="0">
                <a:latin typeface="Comic Sans MS" panose="030F0702030302020204" pitchFamily="66" charset="0"/>
              </a:rPr>
              <a:t>Use </a:t>
            </a:r>
            <a:r>
              <a:rPr lang="en-IN" dirty="0">
                <a:latin typeface="Comic Sans MS" panose="030F0702030302020204" pitchFamily="66" charset="0"/>
              </a:rPr>
              <a:t>of </a:t>
            </a:r>
            <a:r>
              <a:rPr lang="en-IN" b="1" dirty="0">
                <a:latin typeface="Comic Sans MS" panose="030F0702030302020204" pitchFamily="66" charset="0"/>
              </a:rPr>
              <a:t>molluscicides</a:t>
            </a:r>
            <a:r>
              <a:rPr lang="en-IN" dirty="0">
                <a:latin typeface="Comic Sans MS" panose="030F0702030302020204" pitchFamily="66" charset="0"/>
              </a:rPr>
              <a:t> helps in elimination of the snails</a:t>
            </a:r>
            <a:r>
              <a:rPr lang="en-IN" dirty="0" smtClean="0">
                <a:latin typeface="Comic Sans MS" panose="030F0702030302020204" pitchFamily="66" charset="0"/>
              </a:rPr>
              <a:t>.</a:t>
            </a:r>
          </a:p>
          <a:p>
            <a:pPr algn="just"/>
            <a:r>
              <a:rPr lang="en-IN" dirty="0" smtClean="0">
                <a:latin typeface="Comic Sans MS" panose="030F0702030302020204" pitchFamily="66" charset="0"/>
              </a:rPr>
              <a:t>The </a:t>
            </a:r>
            <a:r>
              <a:rPr lang="en-IN" dirty="0">
                <a:latin typeface="Comic Sans MS" panose="030F0702030302020204" pitchFamily="66" charset="0"/>
              </a:rPr>
              <a:t>molluscicides </a:t>
            </a:r>
            <a:r>
              <a:rPr lang="en-IN" dirty="0" smtClean="0">
                <a:latin typeface="Comic Sans MS" panose="030F0702030302020204" pitchFamily="66" charset="0"/>
              </a:rPr>
              <a:t>are --</a:t>
            </a:r>
          </a:p>
          <a:p>
            <a:pPr marL="0" indent="0" algn="just">
              <a:buNone/>
            </a:pPr>
            <a:r>
              <a:rPr lang="en-IN" dirty="0" smtClean="0">
                <a:latin typeface="Comic Sans MS" panose="030F0702030302020204" pitchFamily="66" charset="0"/>
              </a:rPr>
              <a:t> 	</a:t>
            </a:r>
            <a:r>
              <a:rPr lang="en-IN" dirty="0" smtClean="0">
                <a:solidFill>
                  <a:srgbClr val="7030A0"/>
                </a:solidFill>
                <a:latin typeface="Comic Sans MS" panose="030F0702030302020204" pitchFamily="66" charset="0"/>
              </a:rPr>
              <a:t>Copper </a:t>
            </a:r>
            <a:r>
              <a:rPr lang="en-IN" dirty="0">
                <a:solidFill>
                  <a:srgbClr val="7030A0"/>
                </a:solidFill>
                <a:latin typeface="Comic Sans MS" panose="030F0702030302020204" pitchFamily="66" charset="0"/>
              </a:rPr>
              <a:t>pentachlorophenate @ </a:t>
            </a:r>
            <a:r>
              <a:rPr lang="en-IN" dirty="0" smtClean="0">
                <a:solidFill>
                  <a:srgbClr val="7030A0"/>
                </a:solidFill>
                <a:latin typeface="Comic Sans MS" panose="030F0702030302020204" pitchFamily="66" charset="0"/>
              </a:rPr>
              <a:t>11 </a:t>
            </a:r>
            <a:r>
              <a:rPr lang="en-IN" dirty="0">
                <a:solidFill>
                  <a:srgbClr val="7030A0"/>
                </a:solidFill>
                <a:latin typeface="Comic Sans MS" panose="030F0702030302020204" pitchFamily="66" charset="0"/>
              </a:rPr>
              <a:t>kg/ha), </a:t>
            </a:r>
            <a:endParaRPr lang="en-IN" dirty="0" smtClean="0">
              <a:solidFill>
                <a:srgbClr val="7030A0"/>
              </a:solidFill>
              <a:latin typeface="Comic Sans MS" panose="030F0702030302020204" pitchFamily="66" charset="0"/>
            </a:endParaRPr>
          </a:p>
          <a:p>
            <a:pPr marL="0" indent="0" algn="just">
              <a:buNone/>
            </a:pPr>
            <a:r>
              <a:rPr lang="en-IN" dirty="0">
                <a:solidFill>
                  <a:srgbClr val="7030A0"/>
                </a:solidFill>
                <a:latin typeface="Comic Sans MS" panose="030F0702030302020204" pitchFamily="66" charset="0"/>
              </a:rPr>
              <a:t> </a:t>
            </a:r>
            <a:r>
              <a:rPr lang="en-IN" dirty="0" smtClean="0">
                <a:solidFill>
                  <a:srgbClr val="7030A0"/>
                </a:solidFill>
                <a:latin typeface="Comic Sans MS" panose="030F0702030302020204" pitchFamily="66" charset="0"/>
              </a:rPr>
              <a:t>	Copper sulphate </a:t>
            </a:r>
            <a:r>
              <a:rPr lang="en-IN" dirty="0">
                <a:solidFill>
                  <a:srgbClr val="7030A0"/>
                </a:solidFill>
                <a:latin typeface="Comic Sans MS" panose="030F0702030302020204" pitchFamily="66" charset="0"/>
              </a:rPr>
              <a:t>(5% @ 10 kg/ha) </a:t>
            </a:r>
            <a:r>
              <a:rPr lang="en-IN" dirty="0" smtClean="0">
                <a:solidFill>
                  <a:srgbClr val="7030A0"/>
                </a:solidFill>
                <a:latin typeface="Comic Sans MS" panose="030F0702030302020204" pitchFamily="66" charset="0"/>
              </a:rPr>
              <a:t>and</a:t>
            </a:r>
          </a:p>
          <a:p>
            <a:pPr marL="0" indent="0" algn="just">
              <a:buNone/>
            </a:pPr>
            <a:r>
              <a:rPr lang="en-IN" dirty="0">
                <a:solidFill>
                  <a:srgbClr val="7030A0"/>
                </a:solidFill>
                <a:latin typeface="Comic Sans MS" panose="030F0702030302020204" pitchFamily="66" charset="0"/>
              </a:rPr>
              <a:t>	P</a:t>
            </a:r>
            <a:r>
              <a:rPr lang="en-IN" dirty="0" smtClean="0">
                <a:solidFill>
                  <a:srgbClr val="7030A0"/>
                </a:solidFill>
                <a:latin typeface="Comic Sans MS" panose="030F0702030302020204" pitchFamily="66" charset="0"/>
              </a:rPr>
              <a:t>entachlorophenol</a:t>
            </a:r>
            <a:r>
              <a:rPr lang="en-IN" dirty="0">
                <a:solidFill>
                  <a:srgbClr val="7030A0"/>
                </a:solidFill>
                <a:latin typeface="Comic Sans MS" panose="030F0702030302020204" pitchFamily="66" charset="0"/>
              </a:rPr>
              <a:t>.</a:t>
            </a:r>
          </a:p>
          <a:p>
            <a:endParaRPr lang="en-IN" dirty="0"/>
          </a:p>
        </p:txBody>
      </p:sp>
    </p:spTree>
    <p:extLst>
      <p:ext uri="{BB962C8B-B14F-4D97-AF65-F5344CB8AC3E}">
        <p14:creationId xmlns:p14="http://schemas.microsoft.com/office/powerpoint/2010/main" val="7236337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0000"/>
                </a:solidFill>
                <a:latin typeface="Comic Sans MS" panose="030F0702030302020204" pitchFamily="66" charset="0"/>
              </a:rPr>
              <a:t>Summary </a:t>
            </a:r>
            <a:endParaRPr lang="en-US" b="1" dirty="0">
              <a:solidFill>
                <a:srgbClr val="FF0000"/>
              </a:solidFill>
              <a:latin typeface="Comic Sans MS" panose="030F0702030302020204" pitchFamily="66" charset="0"/>
            </a:endParaRPr>
          </a:p>
        </p:txBody>
      </p:sp>
      <p:sp>
        <p:nvSpPr>
          <p:cNvPr id="3" name="Content Placeholder 2"/>
          <p:cNvSpPr>
            <a:spLocks noGrp="1"/>
          </p:cNvSpPr>
          <p:nvPr>
            <p:ph idx="1"/>
          </p:nvPr>
        </p:nvSpPr>
        <p:spPr/>
        <p:txBody>
          <a:bodyPr>
            <a:normAutofit fontScale="85000" lnSpcReduction="20000"/>
          </a:bodyPr>
          <a:lstStyle/>
          <a:p>
            <a:endParaRPr lang="en-IN" dirty="0" smtClean="0">
              <a:latin typeface="Comic Sans MS" panose="030F0702030302020204" pitchFamily="66" charset="0"/>
            </a:endParaRPr>
          </a:p>
          <a:p>
            <a:pPr algn="just"/>
            <a:r>
              <a:rPr lang="en-US" b="1" dirty="0">
                <a:solidFill>
                  <a:srgbClr val="00B0F0"/>
                </a:solidFill>
                <a:latin typeface="Comic Sans MS" panose="030F0702030302020204" pitchFamily="66" charset="0"/>
              </a:rPr>
              <a:t>Diamfenetide </a:t>
            </a:r>
            <a:r>
              <a:rPr lang="en-US" b="1" dirty="0" smtClean="0">
                <a:solidFill>
                  <a:srgbClr val="00B0F0"/>
                </a:solidFill>
                <a:latin typeface="Comic Sans MS" panose="030F0702030302020204" pitchFamily="66" charset="0"/>
              </a:rPr>
              <a:t>: </a:t>
            </a:r>
            <a:r>
              <a:rPr lang="en-US" u="sng" dirty="0" smtClean="0">
                <a:solidFill>
                  <a:srgbClr val="0070C0"/>
                </a:solidFill>
                <a:latin typeface="Comic Sans MS" panose="030F0702030302020204" pitchFamily="66" charset="0"/>
              </a:rPr>
              <a:t>Exceptionally </a:t>
            </a:r>
            <a:r>
              <a:rPr lang="en-US" u="sng" dirty="0">
                <a:solidFill>
                  <a:srgbClr val="0070C0"/>
                </a:solidFill>
                <a:latin typeface="Comic Sans MS" panose="030F0702030302020204" pitchFamily="66" charset="0"/>
              </a:rPr>
              <a:t>high activity against the immature stages of liver flukes </a:t>
            </a:r>
            <a:r>
              <a:rPr lang="en-US" dirty="0">
                <a:latin typeface="Comic Sans MS" panose="030F0702030302020204" pitchFamily="66" charset="0"/>
              </a:rPr>
              <a:t>especially in sheep and comparatively less activity against adult flukes. </a:t>
            </a:r>
          </a:p>
          <a:p>
            <a:pPr marL="0" indent="0" algn="just">
              <a:buNone/>
            </a:pPr>
            <a:endParaRPr lang="en-IN" dirty="0">
              <a:latin typeface="Comic Sans MS" panose="030F0702030302020204" pitchFamily="66" charset="0"/>
            </a:endParaRPr>
          </a:p>
          <a:p>
            <a:pPr algn="just"/>
            <a:r>
              <a:rPr lang="en-IN" b="1" dirty="0" err="1" smtClean="0">
                <a:solidFill>
                  <a:srgbClr val="00B0F0"/>
                </a:solidFill>
                <a:latin typeface="Comic Sans MS" panose="030F0702030302020204" pitchFamily="66" charset="0"/>
              </a:rPr>
              <a:t>Triclabendazole</a:t>
            </a:r>
            <a:r>
              <a:rPr lang="en-IN" b="1" dirty="0">
                <a:solidFill>
                  <a:srgbClr val="00B0F0"/>
                </a:solidFill>
                <a:latin typeface="Comic Sans MS" panose="030F0702030302020204" pitchFamily="66" charset="0"/>
              </a:rPr>
              <a:t> </a:t>
            </a:r>
            <a:r>
              <a:rPr lang="en-US" dirty="0" smtClean="0">
                <a:latin typeface="Comic Sans MS" panose="030F0702030302020204" pitchFamily="66" charset="0"/>
              </a:rPr>
              <a:t>is </a:t>
            </a:r>
            <a:r>
              <a:rPr lang="en-US" dirty="0">
                <a:latin typeface="Comic Sans MS" panose="030F0702030302020204" pitchFamily="66" charset="0"/>
              </a:rPr>
              <a:t>highly potent against liver fluke </a:t>
            </a:r>
            <a:r>
              <a:rPr lang="en-US" i="1" dirty="0">
                <a:latin typeface="Comic Sans MS" panose="030F0702030302020204" pitchFamily="66" charset="0"/>
              </a:rPr>
              <a:t>F. hepatica</a:t>
            </a:r>
            <a:r>
              <a:rPr lang="en-US" dirty="0">
                <a:latin typeface="Comic Sans MS" panose="030F0702030302020204" pitchFamily="66" charset="0"/>
              </a:rPr>
              <a:t> from </a:t>
            </a:r>
            <a:r>
              <a:rPr lang="en-US" b="1" u="sng" dirty="0">
                <a:solidFill>
                  <a:srgbClr val="FFC000"/>
                </a:solidFill>
                <a:latin typeface="Comic Sans MS" panose="030F0702030302020204" pitchFamily="66" charset="0"/>
              </a:rPr>
              <a:t>day old to </a:t>
            </a:r>
            <a:r>
              <a:rPr lang="en-US" b="1" u="sng" dirty="0" smtClean="0">
                <a:solidFill>
                  <a:srgbClr val="FFC000"/>
                </a:solidFill>
                <a:latin typeface="Comic Sans MS" panose="030F0702030302020204" pitchFamily="66" charset="0"/>
              </a:rPr>
              <a:t>adult.  </a:t>
            </a:r>
          </a:p>
          <a:p>
            <a:pPr marL="0" indent="0" algn="just">
              <a:buNone/>
            </a:pPr>
            <a:r>
              <a:rPr lang="en-US" u="sng" dirty="0" smtClean="0">
                <a:solidFill>
                  <a:srgbClr val="FFC000"/>
                </a:solidFill>
                <a:latin typeface="Comic Sans MS" panose="030F0702030302020204" pitchFamily="66" charset="0"/>
              </a:rPr>
              <a:t> </a:t>
            </a:r>
            <a:endParaRPr lang="en-IN" dirty="0" smtClean="0">
              <a:latin typeface="Comic Sans MS" panose="030F0702030302020204" pitchFamily="66" charset="0"/>
            </a:endParaRPr>
          </a:p>
          <a:p>
            <a:pPr algn="just"/>
            <a:r>
              <a:rPr lang="en-US" b="1" dirty="0">
                <a:solidFill>
                  <a:srgbClr val="0070C0"/>
                </a:solidFill>
                <a:latin typeface="Comic Sans MS" pitchFamily="66" charset="0"/>
              </a:rPr>
              <a:t>Hexachlorophene (Distodin)</a:t>
            </a:r>
            <a:r>
              <a:rPr lang="en-US" dirty="0">
                <a:solidFill>
                  <a:srgbClr val="0070C0"/>
                </a:solidFill>
                <a:latin typeface="Comic Sans MS" pitchFamily="66" charset="0"/>
              </a:rPr>
              <a:t>: </a:t>
            </a:r>
            <a:r>
              <a:rPr lang="en-US" u="sng" dirty="0">
                <a:solidFill>
                  <a:srgbClr val="FF0000"/>
                </a:solidFill>
                <a:latin typeface="Comic Sans MS" pitchFamily="66" charset="0"/>
              </a:rPr>
              <a:t>The drug is 100% effective against adult </a:t>
            </a:r>
            <a:r>
              <a:rPr lang="en-US" i="1" u="sng" dirty="0" err="1">
                <a:solidFill>
                  <a:srgbClr val="FF0000"/>
                </a:solidFill>
                <a:latin typeface="Comic Sans MS" pitchFamily="66" charset="0"/>
              </a:rPr>
              <a:t>F.hapatica</a:t>
            </a:r>
            <a:r>
              <a:rPr lang="en-US" u="sng" dirty="0">
                <a:solidFill>
                  <a:srgbClr val="FF0000"/>
                </a:solidFill>
                <a:latin typeface="Comic Sans MS" pitchFamily="66" charset="0"/>
              </a:rPr>
              <a:t> and </a:t>
            </a:r>
            <a:r>
              <a:rPr lang="en-US" i="1" u="sng" dirty="0">
                <a:solidFill>
                  <a:srgbClr val="FF0000"/>
                </a:solidFill>
                <a:latin typeface="Comic Sans MS" pitchFamily="66" charset="0"/>
              </a:rPr>
              <a:t>F. gigantic</a:t>
            </a:r>
            <a:r>
              <a:rPr lang="en-US" u="sng" dirty="0">
                <a:solidFill>
                  <a:srgbClr val="FF0000"/>
                </a:solidFill>
                <a:latin typeface="Comic Sans MS" pitchFamily="66" charset="0"/>
              </a:rPr>
              <a:t> in sheep and cattle</a:t>
            </a:r>
            <a:r>
              <a:rPr lang="en-US" u="sng" dirty="0" smtClean="0">
                <a:solidFill>
                  <a:srgbClr val="FF0000"/>
                </a:solidFill>
                <a:latin typeface="Comic Sans MS" pitchFamily="66" charset="0"/>
              </a:rPr>
              <a:t>.</a:t>
            </a:r>
            <a:endParaRPr lang="en-US" dirty="0" smtClean="0">
              <a:solidFill>
                <a:srgbClr val="0070C0"/>
              </a:solidFill>
              <a:latin typeface="Comic Sans MS" pitchFamily="66" charset="0"/>
            </a:endParaRPr>
          </a:p>
          <a:p>
            <a:pPr marL="0" indent="0" algn="just">
              <a:buNone/>
            </a:pPr>
            <a:endParaRPr lang="en-IN" dirty="0">
              <a:latin typeface="Comic Sans MS" panose="030F0702030302020204" pitchFamily="66" charset="0"/>
            </a:endParaRPr>
          </a:p>
          <a:p>
            <a:pPr algn="just"/>
            <a:r>
              <a:rPr lang="en-IN" dirty="0" smtClean="0">
                <a:latin typeface="Comic Sans MS" panose="030F0702030302020204" pitchFamily="66" charset="0"/>
              </a:rPr>
              <a:t>Therapeutic </a:t>
            </a:r>
            <a:r>
              <a:rPr lang="en-IN" dirty="0">
                <a:latin typeface="Comic Sans MS" panose="030F0702030302020204" pitchFamily="66" charset="0"/>
              </a:rPr>
              <a:t>control is the practicable method of minimizing </a:t>
            </a:r>
            <a:r>
              <a:rPr lang="en-IN" dirty="0" err="1">
                <a:latin typeface="Comic Sans MS" panose="030F0702030302020204" pitchFamily="66" charset="0"/>
              </a:rPr>
              <a:t>trematodal</a:t>
            </a:r>
            <a:r>
              <a:rPr lang="en-IN" dirty="0">
                <a:latin typeface="Comic Sans MS" panose="030F0702030302020204" pitchFamily="66" charset="0"/>
              </a:rPr>
              <a:t> infestation in livestock. </a:t>
            </a:r>
          </a:p>
        </p:txBody>
      </p:sp>
      <p:sp>
        <p:nvSpPr>
          <p:cNvPr id="4" name="Rectangle 3"/>
          <p:cNvSpPr/>
          <p:nvPr/>
        </p:nvSpPr>
        <p:spPr>
          <a:xfrm>
            <a:off x="1107831" y="3771900"/>
            <a:ext cx="2716823" cy="316523"/>
          </a:xfrm>
          <a:prstGeom prst="rect">
            <a:avLst/>
          </a:pr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4000" b="1" dirty="0">
                <a:solidFill>
                  <a:srgbClr val="FFC000"/>
                </a:solidFill>
                <a:latin typeface="Comic Sans MS" panose="030F0702030302020204" pitchFamily="66" charset="0"/>
              </a:rPr>
              <a:t>R</a:t>
            </a:r>
            <a:r>
              <a:rPr lang="en-GB" sz="4000" b="1" dirty="0" smtClean="0">
                <a:solidFill>
                  <a:srgbClr val="FFC000"/>
                </a:solidFill>
                <a:latin typeface="Comic Sans MS" panose="030F0702030302020204" pitchFamily="66" charset="0"/>
              </a:rPr>
              <a:t>eferences</a:t>
            </a:r>
            <a:endParaRPr lang="en-IN" sz="4000" b="1" dirty="0">
              <a:solidFill>
                <a:srgbClr val="FFC000"/>
              </a:solidFill>
              <a:latin typeface="Comic Sans MS" panose="030F0702030302020204" pitchFamily="66" charset="0"/>
            </a:endParaRPr>
          </a:p>
        </p:txBody>
      </p:sp>
      <p:sp>
        <p:nvSpPr>
          <p:cNvPr id="3" name="Content Placeholder 2"/>
          <p:cNvSpPr>
            <a:spLocks noGrp="1"/>
          </p:cNvSpPr>
          <p:nvPr>
            <p:ph idx="1"/>
          </p:nvPr>
        </p:nvSpPr>
        <p:spPr/>
        <p:txBody>
          <a:bodyPr>
            <a:normAutofit lnSpcReduction="10000"/>
          </a:bodyPr>
          <a:lstStyle/>
          <a:p>
            <a:pPr marL="0" indent="0">
              <a:buNone/>
            </a:pPr>
            <a:endParaRPr lang="en-IN" dirty="0"/>
          </a:p>
          <a:p>
            <a:r>
              <a:rPr lang="en-GB" sz="2400" dirty="0" err="1" smtClean="0">
                <a:solidFill>
                  <a:srgbClr val="0070C0"/>
                </a:solidFill>
                <a:latin typeface="Comic Sans MS" panose="030F0702030302020204" pitchFamily="66" charset="0"/>
              </a:rPr>
              <a:t>B.K.Roy</a:t>
            </a:r>
            <a:r>
              <a:rPr lang="en-GB" sz="2400" dirty="0" smtClean="0">
                <a:solidFill>
                  <a:srgbClr val="0070C0"/>
                </a:solidFill>
                <a:latin typeface="Comic Sans MS" panose="030F0702030302020204" pitchFamily="66" charset="0"/>
              </a:rPr>
              <a:t>., “Veterinary </a:t>
            </a:r>
            <a:r>
              <a:rPr lang="en-GB" sz="2400" dirty="0">
                <a:solidFill>
                  <a:srgbClr val="0070C0"/>
                </a:solidFill>
                <a:latin typeface="Comic Sans MS" panose="030F0702030302020204" pitchFamily="66" charset="0"/>
              </a:rPr>
              <a:t>Pharmacology and </a:t>
            </a:r>
            <a:r>
              <a:rPr lang="en-GB" sz="2400" dirty="0" smtClean="0">
                <a:solidFill>
                  <a:srgbClr val="0070C0"/>
                </a:solidFill>
                <a:latin typeface="Comic Sans MS" panose="030F0702030302020204" pitchFamily="66" charset="0"/>
              </a:rPr>
              <a:t>Toxicology” – 2011, Kalyani Publication, pp -465-468.</a:t>
            </a:r>
          </a:p>
          <a:p>
            <a:pPr marL="0" indent="0">
              <a:buNone/>
            </a:pPr>
            <a:endParaRPr lang="en-GB" sz="2400" dirty="0" smtClean="0">
              <a:solidFill>
                <a:srgbClr val="0070C0"/>
              </a:solidFill>
              <a:latin typeface="Comic Sans MS" panose="030F0702030302020204" pitchFamily="66" charset="0"/>
            </a:endParaRPr>
          </a:p>
          <a:p>
            <a:r>
              <a:rPr lang="en-GB" sz="2400" dirty="0">
                <a:solidFill>
                  <a:srgbClr val="0070C0"/>
                </a:solidFill>
                <a:latin typeface="Comic Sans MS" panose="030F0702030302020204" pitchFamily="66" charset="0"/>
              </a:rPr>
              <a:t>H.S. Sandhu and </a:t>
            </a:r>
            <a:r>
              <a:rPr lang="en-GB" sz="2400" dirty="0" smtClean="0">
                <a:solidFill>
                  <a:srgbClr val="0070C0"/>
                </a:solidFill>
                <a:latin typeface="Comic Sans MS" panose="030F0702030302020204" pitchFamily="66" charset="0"/>
              </a:rPr>
              <a:t>S. Rampal.,  “Essential </a:t>
            </a:r>
            <a:r>
              <a:rPr lang="en-GB" sz="2400" dirty="0">
                <a:solidFill>
                  <a:srgbClr val="0070C0"/>
                </a:solidFill>
                <a:latin typeface="Comic Sans MS" panose="030F0702030302020204" pitchFamily="66" charset="0"/>
              </a:rPr>
              <a:t>of Veterinary Pharmacology and </a:t>
            </a:r>
            <a:r>
              <a:rPr lang="en-GB" sz="2400" dirty="0" smtClean="0">
                <a:solidFill>
                  <a:srgbClr val="0070C0"/>
                </a:solidFill>
                <a:latin typeface="Comic Sans MS" panose="030F0702030302020204" pitchFamily="66" charset="0"/>
              </a:rPr>
              <a:t>Therapeutics”,  pp- 1268-75. </a:t>
            </a:r>
          </a:p>
          <a:p>
            <a:pPr marL="0" indent="0">
              <a:buNone/>
            </a:pPr>
            <a:endParaRPr lang="en-GB" sz="2400" dirty="0" smtClean="0">
              <a:solidFill>
                <a:srgbClr val="0070C0"/>
              </a:solidFill>
              <a:latin typeface="Comic Sans MS" panose="030F0702030302020204" pitchFamily="66" charset="0"/>
            </a:endParaRPr>
          </a:p>
          <a:p>
            <a:r>
              <a:rPr lang="en-GB" sz="2400" dirty="0">
                <a:solidFill>
                  <a:srgbClr val="0070C0"/>
                </a:solidFill>
                <a:latin typeface="Comic Sans MS" panose="030F0702030302020204" pitchFamily="66" charset="0"/>
              </a:rPr>
              <a:t>Prasad  V. Vani. and Koley K.M., </a:t>
            </a:r>
            <a:r>
              <a:rPr lang="en-GB" sz="2400" dirty="0">
                <a:latin typeface="Comic Sans MS" panose="030F0702030302020204" pitchFamily="66" charset="0"/>
              </a:rPr>
              <a:t>“</a:t>
            </a:r>
            <a:r>
              <a:rPr lang="en-GB" sz="2400" dirty="0">
                <a:solidFill>
                  <a:srgbClr val="0070C0"/>
                </a:solidFill>
                <a:latin typeface="Comic Sans MS" panose="030F0702030302020204" pitchFamily="66" charset="0"/>
              </a:rPr>
              <a:t>Synopsis of Veterinary Pharmacology and Toxicology” – 2006, Vahini Publications, pp-253-257</a:t>
            </a:r>
            <a:r>
              <a:rPr lang="en-GB" sz="2400" dirty="0" smtClean="0">
                <a:solidFill>
                  <a:srgbClr val="0070C0"/>
                </a:solidFill>
                <a:latin typeface="Comic Sans MS" panose="030F0702030302020204" pitchFamily="66" charset="0"/>
              </a:rPr>
              <a:t>.</a:t>
            </a:r>
            <a:r>
              <a:rPr lang="en-GB" sz="2400" dirty="0">
                <a:latin typeface="Comic Sans MS" panose="030F0702030302020204" pitchFamily="66" charset="0"/>
              </a:rPr>
              <a:t>			</a:t>
            </a:r>
            <a:endParaRPr lang="en-GB" sz="2400" dirty="0">
              <a:solidFill>
                <a:srgbClr val="0070C0"/>
              </a:solidFill>
              <a:latin typeface="Comic Sans MS" panose="030F0702030302020204" pitchFamily="66" charset="0"/>
            </a:endParaRPr>
          </a:p>
          <a:p>
            <a:pPr marL="0" indent="0">
              <a:buNone/>
            </a:pPr>
            <a:r>
              <a:rPr lang="en-GB" sz="2400" dirty="0"/>
              <a:t> 	</a:t>
            </a:r>
            <a:endParaRPr lang="en-IN" dirty="0"/>
          </a:p>
        </p:txBody>
      </p:sp>
    </p:spTree>
    <p:extLst>
      <p:ext uri="{BB962C8B-B14F-4D97-AF65-F5344CB8AC3E}">
        <p14:creationId xmlns:p14="http://schemas.microsoft.com/office/powerpoint/2010/main" val="1537731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Liver fluke on the increase in South Africa | Farmer's Weekly"/>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018832" y="2084738"/>
            <a:ext cx="2609850" cy="1752600"/>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Reduce your livestock's risk of fluk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25516" y="1543263"/>
            <a:ext cx="6110654" cy="3793668"/>
          </a:xfrm>
          <a:prstGeom prst="rect">
            <a:avLst/>
          </a:prstGeom>
          <a:noFill/>
          <a:extLst>
            <a:ext uri="{909E8E84-426E-40DD-AFC4-6F175D3DCCD1}">
              <a14:hiddenFill xmlns:a14="http://schemas.microsoft.com/office/drawing/2010/main">
                <a:solidFill>
                  <a:srgbClr val="FFFFFF"/>
                </a:solidFill>
              </a14:hiddenFill>
            </a:ext>
          </a:extLst>
        </p:spPr>
      </p:pic>
      <p:sp>
        <p:nvSpPr>
          <p:cNvPr id="6" name="Title 5"/>
          <p:cNvSpPr>
            <a:spLocks noGrp="1"/>
          </p:cNvSpPr>
          <p:nvPr>
            <p:ph type="title"/>
          </p:nvPr>
        </p:nvSpPr>
        <p:spPr>
          <a:xfrm>
            <a:off x="899746" y="154110"/>
            <a:ext cx="10515600" cy="1325563"/>
          </a:xfrm>
          <a:prstGeom prst="rect">
            <a:avLst/>
          </a:prstGeom>
          <a:solidFill>
            <a:schemeClr val="accent2"/>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0" b="1" dirty="0">
                <a:ln w="18415" cmpd="sng">
                  <a:solidFill>
                    <a:srgbClr val="FFFFFF"/>
                  </a:solidFill>
                  <a:prstDash val="solid"/>
                </a:ln>
                <a:solidFill>
                  <a:srgbClr val="FF0000"/>
                </a:solidFill>
                <a:effectLst>
                  <a:outerShdw blurRad="63500" dir="3600000" algn="tl" rotWithShape="0">
                    <a:srgbClr val="000000">
                      <a:alpha val="70000"/>
                    </a:srgbClr>
                  </a:outerShdw>
                </a:effectLst>
              </a:rPr>
              <a:t>Thank You</a:t>
            </a:r>
            <a:endParaRPr lang="en-IN" sz="8000" dirty="0"/>
          </a:p>
        </p:txBody>
      </p:sp>
      <p:pic>
        <p:nvPicPr>
          <p:cNvPr id="3078" name="Picture 6" descr="Is it time to treat your cattle or sheep for fluke? - Bovili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12626" y="4442404"/>
            <a:ext cx="2308224" cy="1964899"/>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Eggs of Fasciola hepatica (A, B), Fascioloides magna (C, D), Dicrocoelium dendriticum (E, F) and Paramphistomum cervi (G, H) before (A, C, E, G) and after (B, D, F, H) treatment with PTFE homogeniser. Scale bar = 100 μm  "/>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354546" y="4633516"/>
            <a:ext cx="2276676" cy="18815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434473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US" b="1" dirty="0" smtClean="0">
              <a:solidFill>
                <a:srgbClr val="00B0F0"/>
              </a:solidFill>
              <a:latin typeface="Comic Sans MS" pitchFamily="66" charset="0"/>
            </a:endParaRPr>
          </a:p>
          <a:p>
            <a:pPr marL="0" indent="0">
              <a:buNone/>
            </a:pPr>
            <a:endParaRPr lang="en-US" b="1" dirty="0">
              <a:solidFill>
                <a:srgbClr val="00B0F0"/>
              </a:solidFill>
              <a:latin typeface="Comic Sans MS" pitchFamily="66" charset="0"/>
            </a:endParaRPr>
          </a:p>
          <a:p>
            <a:pPr marL="0" indent="0">
              <a:buNone/>
            </a:pPr>
            <a:endParaRPr lang="en-US" b="1" dirty="0" smtClean="0">
              <a:solidFill>
                <a:srgbClr val="00B0F0"/>
              </a:solidFill>
              <a:latin typeface="Comic Sans MS" pitchFamily="66" charset="0"/>
            </a:endParaRPr>
          </a:p>
        </p:txBody>
      </p:sp>
      <p:sp>
        <p:nvSpPr>
          <p:cNvPr id="8" name="Oval 7"/>
          <p:cNvSpPr/>
          <p:nvPr/>
        </p:nvSpPr>
        <p:spPr>
          <a:xfrm>
            <a:off x="1023985" y="3168968"/>
            <a:ext cx="3276600" cy="1301262"/>
          </a:xfrm>
          <a:prstGeom prst="ellipse">
            <a:avLst/>
          </a:prstGeom>
          <a:solidFill>
            <a:srgbClr val="DFC45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Oval 8"/>
          <p:cNvSpPr/>
          <p:nvPr/>
        </p:nvSpPr>
        <p:spPr>
          <a:xfrm>
            <a:off x="5630986" y="1679275"/>
            <a:ext cx="4051109" cy="109062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Oval 9"/>
          <p:cNvSpPr/>
          <p:nvPr/>
        </p:nvSpPr>
        <p:spPr>
          <a:xfrm>
            <a:off x="5630986" y="3067243"/>
            <a:ext cx="4335001" cy="103075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Oval 10"/>
          <p:cNvSpPr/>
          <p:nvPr/>
        </p:nvSpPr>
        <p:spPr>
          <a:xfrm>
            <a:off x="5580193" y="4503311"/>
            <a:ext cx="4545680" cy="116281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13" name="Straight Arrow Connector 12"/>
          <p:cNvCxnSpPr/>
          <p:nvPr/>
        </p:nvCxnSpPr>
        <p:spPr>
          <a:xfrm flipV="1">
            <a:off x="4050098" y="2410048"/>
            <a:ext cx="1418717" cy="9759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4156232" y="3619421"/>
            <a:ext cx="142396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4050098" y="4253203"/>
            <a:ext cx="1530095" cy="8315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1242338" y="3538332"/>
            <a:ext cx="2602523" cy="646331"/>
          </a:xfrm>
          <a:prstGeom prst="rect">
            <a:avLst/>
          </a:prstGeom>
          <a:noFill/>
        </p:spPr>
        <p:txBody>
          <a:bodyPr wrap="square" rtlCol="0">
            <a:spAutoFit/>
          </a:bodyPr>
          <a:lstStyle/>
          <a:p>
            <a:r>
              <a:rPr lang="en-US" b="1" dirty="0">
                <a:solidFill>
                  <a:srgbClr val="002060"/>
                </a:solidFill>
                <a:latin typeface="Comic Sans MS" pitchFamily="66" charset="0"/>
              </a:rPr>
              <a:t>Antitrematodal </a:t>
            </a:r>
            <a:r>
              <a:rPr lang="en-US" b="1" dirty="0" smtClean="0">
                <a:solidFill>
                  <a:srgbClr val="002060"/>
                </a:solidFill>
                <a:latin typeface="Comic Sans MS" pitchFamily="66" charset="0"/>
              </a:rPr>
              <a:t>drugs</a:t>
            </a:r>
            <a:endParaRPr lang="en-IN" dirty="0">
              <a:solidFill>
                <a:srgbClr val="002060"/>
              </a:solidFill>
            </a:endParaRPr>
          </a:p>
          <a:p>
            <a:endParaRPr lang="en-IN" dirty="0"/>
          </a:p>
        </p:txBody>
      </p:sp>
      <p:sp>
        <p:nvSpPr>
          <p:cNvPr id="21" name="Rectangle 20"/>
          <p:cNvSpPr/>
          <p:nvPr/>
        </p:nvSpPr>
        <p:spPr>
          <a:xfrm>
            <a:off x="6131571" y="1881526"/>
            <a:ext cx="3223959" cy="369332"/>
          </a:xfrm>
          <a:prstGeom prst="rect">
            <a:avLst/>
          </a:prstGeom>
        </p:spPr>
        <p:txBody>
          <a:bodyPr wrap="none">
            <a:spAutoFit/>
          </a:bodyPr>
          <a:lstStyle/>
          <a:p>
            <a:r>
              <a:rPr lang="en-US" b="1" dirty="0">
                <a:solidFill>
                  <a:srgbClr val="FFFF00"/>
                </a:solidFill>
                <a:latin typeface="Comic Sans MS" pitchFamily="66" charset="0"/>
              </a:rPr>
              <a:t>Drugs Against Adult Flukes</a:t>
            </a:r>
            <a:endParaRPr lang="en-IN" dirty="0">
              <a:solidFill>
                <a:srgbClr val="FFFF00"/>
              </a:solidFill>
            </a:endParaRPr>
          </a:p>
        </p:txBody>
      </p:sp>
      <p:sp>
        <p:nvSpPr>
          <p:cNvPr id="23" name="Rectangle 22"/>
          <p:cNvSpPr/>
          <p:nvPr/>
        </p:nvSpPr>
        <p:spPr>
          <a:xfrm>
            <a:off x="5878271" y="3385994"/>
            <a:ext cx="4051109" cy="369332"/>
          </a:xfrm>
          <a:prstGeom prst="rect">
            <a:avLst/>
          </a:prstGeom>
        </p:spPr>
        <p:txBody>
          <a:bodyPr wrap="none">
            <a:spAutoFit/>
          </a:bodyPr>
          <a:lstStyle/>
          <a:p>
            <a:r>
              <a:rPr lang="en-US" b="1" dirty="0">
                <a:solidFill>
                  <a:srgbClr val="FFFF00"/>
                </a:solidFill>
                <a:latin typeface="Comic Sans MS" pitchFamily="66" charset="0"/>
              </a:rPr>
              <a:t>Both Mature and Immature Flukes</a:t>
            </a:r>
            <a:endParaRPr lang="en-IN" dirty="0">
              <a:solidFill>
                <a:srgbClr val="FFFF00"/>
              </a:solidFill>
            </a:endParaRPr>
          </a:p>
        </p:txBody>
      </p:sp>
      <p:sp>
        <p:nvSpPr>
          <p:cNvPr id="25" name="Rectangle 24"/>
          <p:cNvSpPr/>
          <p:nvPr/>
        </p:nvSpPr>
        <p:spPr>
          <a:xfrm>
            <a:off x="6048190" y="4977430"/>
            <a:ext cx="3711272" cy="369332"/>
          </a:xfrm>
          <a:prstGeom prst="rect">
            <a:avLst/>
          </a:prstGeom>
        </p:spPr>
        <p:txBody>
          <a:bodyPr wrap="none">
            <a:spAutoFit/>
          </a:bodyPr>
          <a:lstStyle/>
          <a:p>
            <a:r>
              <a:rPr lang="en-US" b="1" dirty="0">
                <a:solidFill>
                  <a:srgbClr val="FFFF00"/>
                </a:solidFill>
                <a:latin typeface="Comic Sans MS" panose="030F0702030302020204" pitchFamily="66" charset="0"/>
              </a:rPr>
              <a:t>Drugs Against Immature Flukes</a:t>
            </a:r>
            <a:endParaRPr lang="en-IN" dirty="0">
              <a:solidFill>
                <a:srgbClr val="FFFF00"/>
              </a:solidFill>
            </a:endParaRPr>
          </a:p>
        </p:txBody>
      </p:sp>
      <p:sp>
        <p:nvSpPr>
          <p:cNvPr id="14" name="Round Same Side Corner Rectangle 13"/>
          <p:cNvSpPr/>
          <p:nvPr/>
        </p:nvSpPr>
        <p:spPr>
          <a:xfrm>
            <a:off x="873771" y="301821"/>
            <a:ext cx="10515600" cy="1325563"/>
          </a:xfrm>
          <a:prstGeom prst="round2Same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 name="TextBox 1"/>
          <p:cNvSpPr txBox="1"/>
          <p:nvPr/>
        </p:nvSpPr>
        <p:spPr>
          <a:xfrm>
            <a:off x="4050098" y="574784"/>
            <a:ext cx="3898325" cy="707886"/>
          </a:xfrm>
          <a:prstGeom prst="rect">
            <a:avLst/>
          </a:prstGeom>
          <a:noFill/>
        </p:spPr>
        <p:txBody>
          <a:bodyPr wrap="square" rtlCol="0">
            <a:spAutoFit/>
          </a:bodyPr>
          <a:lstStyle/>
          <a:p>
            <a:r>
              <a:rPr lang="en-GB" sz="4000" dirty="0" smtClean="0">
                <a:latin typeface="Comic Sans MS" panose="030F0702030302020204" pitchFamily="66" charset="0"/>
              </a:rPr>
              <a:t>Classification</a:t>
            </a:r>
            <a:r>
              <a:rPr lang="en-GB" dirty="0" smtClean="0"/>
              <a:t> </a:t>
            </a:r>
            <a:endParaRPr lang="en-IN" dirty="0"/>
          </a:p>
        </p:txBody>
      </p:sp>
    </p:spTree>
    <p:extLst>
      <p:ext uri="{BB962C8B-B14F-4D97-AF65-F5344CB8AC3E}">
        <p14:creationId xmlns:p14="http://schemas.microsoft.com/office/powerpoint/2010/main" val="23499557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smtClean="0">
                <a:solidFill>
                  <a:srgbClr val="FF0000"/>
                </a:solidFill>
                <a:latin typeface="Comic Sans MS" pitchFamily="66" charset="0"/>
              </a:rPr>
              <a:t>Drugs Against Adult Flukes</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pPr algn="just">
              <a:buNone/>
            </a:pPr>
            <a:r>
              <a:rPr lang="en-US" b="1" dirty="0" smtClean="0">
                <a:solidFill>
                  <a:srgbClr val="0070C0"/>
                </a:solidFill>
                <a:latin typeface="Comic Sans MS" pitchFamily="66" charset="0"/>
              </a:rPr>
              <a:t>Carbon tetrachloride (CCl­</a:t>
            </a:r>
            <a:r>
              <a:rPr lang="en-US" b="1" baseline="-25000" dirty="0" smtClean="0">
                <a:solidFill>
                  <a:srgbClr val="0070C0"/>
                </a:solidFill>
                <a:latin typeface="Comic Sans MS" pitchFamily="66" charset="0"/>
              </a:rPr>
              <a:t>4</a:t>
            </a:r>
            <a:r>
              <a:rPr lang="en-US" b="1" dirty="0" smtClean="0">
                <a:solidFill>
                  <a:srgbClr val="0070C0"/>
                </a:solidFill>
                <a:latin typeface="Comic Sans MS" pitchFamily="66" charset="0"/>
              </a:rPr>
              <a:t>):</a:t>
            </a:r>
          </a:p>
          <a:p>
            <a:pPr algn="just"/>
            <a:r>
              <a:rPr lang="en-US" dirty="0" smtClean="0">
                <a:latin typeface="Comic Sans MS" pitchFamily="66" charset="0"/>
              </a:rPr>
              <a:t>First effective drug for treatment of </a:t>
            </a:r>
            <a:r>
              <a:rPr lang="en-US" dirty="0">
                <a:latin typeface="Comic Sans MS" pitchFamily="66" charset="0"/>
              </a:rPr>
              <a:t>F. </a:t>
            </a:r>
            <a:r>
              <a:rPr lang="en-US" dirty="0" smtClean="0">
                <a:latin typeface="Comic Sans MS" pitchFamily="66" charset="0"/>
              </a:rPr>
              <a:t>hepatica (1920).</a:t>
            </a:r>
          </a:p>
          <a:p>
            <a:pPr marL="0" indent="0" algn="just">
              <a:buNone/>
            </a:pPr>
            <a:r>
              <a:rPr lang="en-US" dirty="0" smtClean="0">
                <a:latin typeface="Comic Sans MS" pitchFamily="66" charset="0"/>
              </a:rPr>
              <a:t> </a:t>
            </a:r>
            <a:endParaRPr lang="en-US" b="1" dirty="0" smtClean="0">
              <a:solidFill>
                <a:srgbClr val="0070C0"/>
              </a:solidFill>
              <a:latin typeface="Comic Sans MS" pitchFamily="66" charset="0"/>
            </a:endParaRPr>
          </a:p>
          <a:p>
            <a:pPr algn="just"/>
            <a:r>
              <a:rPr lang="en-US" dirty="0" smtClean="0">
                <a:latin typeface="Comic Sans MS" pitchFamily="66" charset="0"/>
              </a:rPr>
              <a:t>It is cheap </a:t>
            </a:r>
            <a:r>
              <a:rPr lang="en-US" dirty="0" err="1" smtClean="0">
                <a:latin typeface="Comic Sans MS" pitchFamily="66" charset="0"/>
              </a:rPr>
              <a:t>antitrematodal</a:t>
            </a:r>
            <a:r>
              <a:rPr lang="en-US" dirty="0" smtClean="0">
                <a:latin typeface="Comic Sans MS" pitchFamily="66" charset="0"/>
              </a:rPr>
              <a:t> drug and effective against adult F. hepatica well tolerated in sheep and economic. </a:t>
            </a:r>
          </a:p>
          <a:p>
            <a:pPr marL="0" indent="0" algn="just">
              <a:buNone/>
            </a:pPr>
            <a:endParaRPr lang="en-US" dirty="0" smtClean="0">
              <a:latin typeface="Comic Sans MS" pitchFamily="66" charset="0"/>
            </a:endParaRPr>
          </a:p>
          <a:p>
            <a:pPr algn="just"/>
            <a:r>
              <a:rPr lang="en-US" dirty="0" smtClean="0">
                <a:latin typeface="Comic Sans MS" pitchFamily="66" charset="0"/>
              </a:rPr>
              <a:t>Thus it is mainly used for treatment of </a:t>
            </a:r>
            <a:r>
              <a:rPr lang="en-US" dirty="0" smtClean="0">
                <a:solidFill>
                  <a:srgbClr val="7030A0"/>
                </a:solidFill>
                <a:latin typeface="Comic Sans MS" pitchFamily="66" charset="0"/>
              </a:rPr>
              <a:t>fascioliasis</a:t>
            </a:r>
            <a:r>
              <a:rPr lang="en-US" dirty="0" smtClean="0">
                <a:latin typeface="Comic Sans MS" pitchFamily="66" charset="0"/>
              </a:rPr>
              <a:t>. </a:t>
            </a:r>
          </a:p>
          <a:p>
            <a:pPr marL="0" indent="0" algn="just">
              <a:buNone/>
            </a:pPr>
            <a:endParaRPr lang="en-US" dirty="0" smtClean="0">
              <a:latin typeface="Comic Sans MS" pitchFamily="66" charset="0"/>
            </a:endParaRPr>
          </a:p>
          <a:p>
            <a:pPr algn="just"/>
            <a:r>
              <a:rPr lang="en-IN" dirty="0" smtClean="0">
                <a:latin typeface="Comic Sans MS" pitchFamily="66" charset="0"/>
              </a:rPr>
              <a:t>Earlier it was used for </a:t>
            </a:r>
            <a:r>
              <a:rPr lang="en-US" dirty="0" smtClean="0">
                <a:latin typeface="Comic Sans MS" pitchFamily="66" charset="0"/>
              </a:rPr>
              <a:t>ascariasis in  dog, cat and poultry, </a:t>
            </a:r>
            <a:r>
              <a:rPr lang="en-US" i="1" dirty="0" err="1" smtClean="0">
                <a:latin typeface="Comic Sans MS" pitchFamily="66" charset="0"/>
              </a:rPr>
              <a:t>Ancylostoma</a:t>
            </a:r>
            <a:r>
              <a:rPr lang="en-US" i="1" dirty="0" smtClean="0">
                <a:latin typeface="Comic Sans MS" pitchFamily="66" charset="0"/>
              </a:rPr>
              <a:t> </a:t>
            </a:r>
            <a:r>
              <a:rPr lang="en-US" dirty="0" smtClean="0">
                <a:latin typeface="Comic Sans MS" pitchFamily="66" charset="0"/>
              </a:rPr>
              <a:t>of dog and cats and stomach worms of cattle, but has now replaced by more effective drug.</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1298223"/>
            <a:ext cx="10811933" cy="5136444"/>
          </a:xfrm>
        </p:spPr>
        <p:txBody>
          <a:bodyPr>
            <a:noAutofit/>
          </a:bodyPr>
          <a:lstStyle/>
          <a:p>
            <a:pPr>
              <a:buNone/>
            </a:pPr>
            <a:r>
              <a:rPr lang="en-US" sz="3200" b="1" dirty="0" smtClean="0">
                <a:solidFill>
                  <a:srgbClr val="00B050"/>
                </a:solidFill>
                <a:latin typeface="Comic Sans MS" pitchFamily="66" charset="0"/>
              </a:rPr>
              <a:t>Mode of Action:</a:t>
            </a:r>
            <a:r>
              <a:rPr lang="en-US" sz="3200" dirty="0" smtClean="0">
                <a:solidFill>
                  <a:srgbClr val="00B050"/>
                </a:solidFill>
                <a:latin typeface="Comic Sans MS" pitchFamily="66" charset="0"/>
              </a:rPr>
              <a:t> </a:t>
            </a:r>
          </a:p>
          <a:p>
            <a:pPr>
              <a:buNone/>
            </a:pPr>
            <a:endParaRPr lang="en-US" sz="3200" dirty="0" smtClean="0">
              <a:solidFill>
                <a:srgbClr val="00B050"/>
              </a:solidFill>
              <a:latin typeface="Comic Sans MS" pitchFamily="66" charset="0"/>
            </a:endParaRPr>
          </a:p>
          <a:p>
            <a:pPr algn="just"/>
            <a:r>
              <a:rPr lang="en-US" sz="2400" dirty="0" smtClean="0">
                <a:latin typeface="Comic Sans MS" pitchFamily="66" charset="0"/>
              </a:rPr>
              <a:t>The anthelmintic action of CCl</a:t>
            </a:r>
            <a:r>
              <a:rPr lang="en-US" sz="2400" baseline="-25000" dirty="0" smtClean="0">
                <a:latin typeface="Comic Sans MS" pitchFamily="66" charset="0"/>
              </a:rPr>
              <a:t>4</a:t>
            </a:r>
            <a:r>
              <a:rPr lang="en-US" sz="2400" dirty="0" smtClean="0">
                <a:latin typeface="Comic Sans MS" pitchFamily="66" charset="0"/>
              </a:rPr>
              <a:t> is thought to be indirect through its metabolites or by inducing formation of toxic </a:t>
            </a:r>
            <a:r>
              <a:rPr lang="en-US" sz="2400" dirty="0" err="1" smtClean="0">
                <a:solidFill>
                  <a:srgbClr val="7030A0"/>
                </a:solidFill>
                <a:latin typeface="Comic Sans MS" pitchFamily="66" charset="0"/>
              </a:rPr>
              <a:t>methylsterol</a:t>
            </a:r>
            <a:r>
              <a:rPr lang="en-US" sz="2400" dirty="0" smtClean="0">
                <a:latin typeface="Comic Sans MS" pitchFamily="66" charset="0"/>
              </a:rPr>
              <a:t> in the host liver due to interference with the cholesterol biosynthesis.</a:t>
            </a:r>
          </a:p>
          <a:p>
            <a:pPr algn="just">
              <a:buNone/>
            </a:pPr>
            <a:r>
              <a:rPr lang="en-US" sz="2400" b="1" dirty="0" smtClean="0">
                <a:solidFill>
                  <a:srgbClr val="0070C0"/>
                </a:solidFill>
                <a:latin typeface="Comic Sans MS" pitchFamily="66" charset="0"/>
              </a:rPr>
              <a:t>					   in liver </a:t>
            </a:r>
          </a:p>
          <a:p>
            <a:pPr algn="just"/>
            <a:r>
              <a:rPr lang="en-US" sz="2400" b="1" dirty="0" smtClean="0">
                <a:solidFill>
                  <a:srgbClr val="0070C0"/>
                </a:solidFill>
                <a:latin typeface="Comic Sans MS" pitchFamily="66" charset="0"/>
              </a:rPr>
              <a:t>Carbon tetrachloride                       </a:t>
            </a:r>
            <a:r>
              <a:rPr lang="en-US" sz="2400" b="1" dirty="0" err="1" smtClean="0">
                <a:solidFill>
                  <a:srgbClr val="0070C0"/>
                </a:solidFill>
                <a:latin typeface="Comic Sans MS" pitchFamily="66" charset="0"/>
              </a:rPr>
              <a:t>Methylsterol</a:t>
            </a:r>
            <a:endParaRPr lang="en-US" sz="2400" b="1" dirty="0" smtClean="0">
              <a:solidFill>
                <a:srgbClr val="0070C0"/>
              </a:solidFill>
              <a:latin typeface="Comic Sans MS" pitchFamily="66" charset="0"/>
            </a:endParaRPr>
          </a:p>
          <a:p>
            <a:pPr algn="just">
              <a:buNone/>
            </a:pPr>
            <a:r>
              <a:rPr lang="en-US" sz="2400" dirty="0" smtClean="0">
                <a:latin typeface="Comic Sans MS" pitchFamily="66" charset="0"/>
              </a:rPr>
              <a:t> </a:t>
            </a:r>
          </a:p>
          <a:p>
            <a:pPr algn="just"/>
            <a:r>
              <a:rPr lang="en-US" sz="2400" dirty="0" smtClean="0">
                <a:latin typeface="Comic Sans MS" pitchFamily="66" charset="0"/>
              </a:rPr>
              <a:t>In the host - </a:t>
            </a:r>
            <a:r>
              <a:rPr lang="en-US" sz="2400" dirty="0" err="1" smtClean="0">
                <a:latin typeface="Comic Sans MS" pitchFamily="66" charset="0"/>
              </a:rPr>
              <a:t>methylsterol</a:t>
            </a:r>
            <a:r>
              <a:rPr lang="en-US" sz="2400" dirty="0" smtClean="0">
                <a:latin typeface="Comic Sans MS" pitchFamily="66" charset="0"/>
              </a:rPr>
              <a:t> is an intermediate metabolite in biosynthesis of cholesterol.</a:t>
            </a:r>
          </a:p>
        </p:txBody>
      </p:sp>
      <p:sp>
        <p:nvSpPr>
          <p:cNvPr id="4" name="Rounded Rectangle 3"/>
          <p:cNvSpPr/>
          <p:nvPr/>
        </p:nvSpPr>
        <p:spPr>
          <a:xfrm>
            <a:off x="7936992" y="2743200"/>
            <a:ext cx="1938528" cy="35356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p:cNvCxnSpPr/>
          <p:nvPr/>
        </p:nvCxnSpPr>
        <p:spPr>
          <a:xfrm flipV="1">
            <a:off x="4523232" y="4169664"/>
            <a:ext cx="2426208" cy="1219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u="sng" dirty="0" smtClean="0">
                <a:solidFill>
                  <a:srgbClr val="00B0F0"/>
                </a:solidFill>
                <a:latin typeface="Comic Sans MS" pitchFamily="66" charset="0"/>
              </a:rPr>
              <a:t>CCl</a:t>
            </a:r>
            <a:r>
              <a:rPr lang="en-US" u="sng" baseline="-25000" dirty="0" smtClean="0">
                <a:solidFill>
                  <a:srgbClr val="00B0F0"/>
                </a:solidFill>
                <a:latin typeface="Comic Sans MS" pitchFamily="66" charset="0"/>
              </a:rPr>
              <a:t>4</a:t>
            </a:r>
            <a:r>
              <a:rPr lang="en-US" u="sng" dirty="0" smtClean="0">
                <a:solidFill>
                  <a:srgbClr val="00B0F0"/>
                </a:solidFill>
                <a:latin typeface="Comic Sans MS" pitchFamily="66" charset="0"/>
              </a:rPr>
              <a:t> blocks the cholesterol biosynthesis at a point that results in the formation and accumulation of toxic methylsterols in the liver, bile and urine of treated animals.</a:t>
            </a:r>
          </a:p>
          <a:p>
            <a:pPr algn="just"/>
            <a:endParaRPr lang="en-US" u="sng" dirty="0" smtClean="0">
              <a:solidFill>
                <a:srgbClr val="00B0F0"/>
              </a:solidFill>
              <a:latin typeface="Comic Sans MS" pitchFamily="66" charset="0"/>
            </a:endParaRPr>
          </a:p>
          <a:p>
            <a:pPr algn="just">
              <a:buNone/>
            </a:pPr>
            <a:endParaRPr lang="en-US" u="sng" dirty="0" smtClean="0">
              <a:solidFill>
                <a:srgbClr val="00B0F0"/>
              </a:solidFill>
              <a:latin typeface="Comic Sans MS" pitchFamily="66" charset="0"/>
            </a:endParaRPr>
          </a:p>
          <a:p>
            <a:pPr algn="just"/>
            <a:r>
              <a:rPr lang="en-US" dirty="0" smtClean="0">
                <a:latin typeface="Comic Sans MS" pitchFamily="66" charset="0"/>
              </a:rPr>
              <a:t>This </a:t>
            </a:r>
            <a:r>
              <a:rPr lang="en-US" dirty="0" err="1" smtClean="0">
                <a:latin typeface="Comic Sans MS" pitchFamily="66" charset="0"/>
              </a:rPr>
              <a:t>methylsterol</a:t>
            </a:r>
            <a:r>
              <a:rPr lang="en-US" dirty="0" smtClean="0">
                <a:latin typeface="Comic Sans MS" pitchFamily="66" charset="0"/>
              </a:rPr>
              <a:t> is highly toxic to the flukes and produces lethal effects by </a:t>
            </a:r>
            <a:r>
              <a:rPr lang="en-US" b="1" dirty="0" smtClean="0">
                <a:latin typeface="Comic Sans MS" pitchFamily="66" charset="0"/>
              </a:rPr>
              <a:t>interfering with the secretory and enzymatic activity of the gut epithelium of the parasite.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lgn="just"/>
            <a:r>
              <a:rPr lang="en-US" dirty="0" smtClean="0">
                <a:latin typeface="Comic Sans MS" pitchFamily="66" charset="0"/>
              </a:rPr>
              <a:t>It also uncouples oxidative phosphorylation in the mitochondria and interferes with anaerobic generation of ATP by the flukes.</a:t>
            </a:r>
          </a:p>
          <a:p>
            <a:pPr algn="just"/>
            <a:r>
              <a:rPr lang="en-US" dirty="0" smtClean="0">
                <a:latin typeface="Comic Sans MS" pitchFamily="66" charset="0"/>
              </a:rPr>
              <a:t>This results in death of the flukes.</a:t>
            </a:r>
          </a:p>
          <a:p>
            <a:pPr algn="just">
              <a:buNone/>
            </a:pPr>
            <a:endParaRPr lang="en-US" dirty="0" smtClean="0">
              <a:latin typeface="Comic Sans MS" pitchFamily="66" charset="0"/>
            </a:endParaRPr>
          </a:p>
          <a:p>
            <a:pPr algn="just"/>
            <a:r>
              <a:rPr lang="en-US" dirty="0" smtClean="0">
                <a:latin typeface="Comic Sans MS" pitchFamily="66" charset="0"/>
              </a:rPr>
              <a:t> After oral administration CCI</a:t>
            </a:r>
            <a:r>
              <a:rPr lang="en-US" baseline="-25000" dirty="0" smtClean="0">
                <a:latin typeface="Comic Sans MS" pitchFamily="66" charset="0"/>
              </a:rPr>
              <a:t>4</a:t>
            </a:r>
            <a:r>
              <a:rPr lang="en-US" dirty="0" smtClean="0">
                <a:latin typeface="Comic Sans MS" pitchFamily="66" charset="0"/>
              </a:rPr>
              <a:t> is absorbed in the intestine (increased by fats and oil), metabolized in liver and the </a:t>
            </a:r>
            <a:r>
              <a:rPr lang="en-US" u="sng" dirty="0" smtClean="0">
                <a:latin typeface="Comic Sans MS" pitchFamily="66" charset="0"/>
              </a:rPr>
              <a:t>active metabolite is excreted in bile and urine.</a:t>
            </a:r>
          </a:p>
          <a:p>
            <a:pPr algn="just">
              <a:buNone/>
            </a:pPr>
            <a:r>
              <a:rPr lang="en-US" dirty="0" smtClean="0">
                <a:latin typeface="Comic Sans MS" pitchFamily="66" charset="0"/>
              </a:rPr>
              <a:t> </a:t>
            </a:r>
          </a:p>
          <a:p>
            <a:pPr algn="just"/>
            <a:r>
              <a:rPr lang="en-US" dirty="0" smtClean="0">
                <a:latin typeface="Comic Sans MS" pitchFamily="66" charset="0"/>
              </a:rPr>
              <a:t>So the </a:t>
            </a:r>
            <a:r>
              <a:rPr lang="en-US" dirty="0" smtClean="0">
                <a:solidFill>
                  <a:srgbClr val="FF0000"/>
                </a:solidFill>
                <a:latin typeface="Comic Sans MS" pitchFamily="66" charset="0"/>
              </a:rPr>
              <a:t>adult flukes (12 weeks or older) living in the bile ducts are killed </a:t>
            </a:r>
            <a:r>
              <a:rPr lang="en-US" dirty="0" smtClean="0">
                <a:latin typeface="Comic Sans MS" pitchFamily="66" charset="0"/>
              </a:rPr>
              <a:t>but the </a:t>
            </a:r>
            <a:r>
              <a:rPr lang="en-US" dirty="0" smtClean="0">
                <a:solidFill>
                  <a:srgbClr val="00B0F0"/>
                </a:solidFill>
                <a:latin typeface="Comic Sans MS" pitchFamily="66" charset="0"/>
              </a:rPr>
              <a:t>immature flukes living in the liver parenchyma are not affected. </a:t>
            </a:r>
          </a:p>
          <a:p>
            <a:pPr>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lgn="just">
              <a:buNone/>
            </a:pPr>
            <a:r>
              <a:rPr lang="en-IN" dirty="0" smtClean="0">
                <a:solidFill>
                  <a:srgbClr val="7030A0"/>
                </a:solidFill>
                <a:latin typeface="Comic Sans MS" pitchFamily="66" charset="0"/>
              </a:rPr>
              <a:t>Disadvantages:</a:t>
            </a:r>
            <a:endParaRPr lang="en-US" dirty="0" smtClean="0">
              <a:solidFill>
                <a:srgbClr val="7030A0"/>
              </a:solidFill>
              <a:latin typeface="Comic Sans MS" pitchFamily="66" charset="0"/>
            </a:endParaRPr>
          </a:p>
          <a:p>
            <a:pPr lvl="0" algn="just" fontAlgn="base"/>
            <a:r>
              <a:rPr lang="en-IN" dirty="0" smtClean="0">
                <a:latin typeface="Comic Sans MS" pitchFamily="66" charset="0"/>
              </a:rPr>
              <a:t>Lacks activity against immature flukes.</a:t>
            </a:r>
            <a:endParaRPr lang="en-US" dirty="0" smtClean="0">
              <a:latin typeface="Comic Sans MS" pitchFamily="66" charset="0"/>
            </a:endParaRPr>
          </a:p>
          <a:p>
            <a:pPr lvl="0" algn="just" fontAlgn="base"/>
            <a:r>
              <a:rPr lang="en-IN" dirty="0" smtClean="0">
                <a:latin typeface="Comic Sans MS" pitchFamily="66" charset="0"/>
              </a:rPr>
              <a:t>Highly toxic to mammalian liver (hepatotoxic) So cannot be used in cattle, horse, pig and cat. </a:t>
            </a:r>
          </a:p>
          <a:p>
            <a:pPr lvl="0" algn="just" fontAlgn="base">
              <a:buNone/>
            </a:pPr>
            <a:endParaRPr lang="en-US" dirty="0" smtClean="0">
              <a:latin typeface="Comic Sans MS" pitchFamily="66" charset="0"/>
            </a:endParaRPr>
          </a:p>
          <a:p>
            <a:pPr lvl="0" algn="just" fontAlgn="base"/>
            <a:r>
              <a:rPr lang="en-IN" dirty="0" smtClean="0">
                <a:latin typeface="Comic Sans MS" pitchFamily="66" charset="0"/>
              </a:rPr>
              <a:t>High dose causes giddiness, unconsciousness and cardiovascular collapse.</a:t>
            </a:r>
          </a:p>
          <a:p>
            <a:pPr lvl="0" algn="just" fontAlgn="base">
              <a:buNone/>
            </a:pPr>
            <a:endParaRPr lang="en-US" dirty="0" smtClean="0">
              <a:latin typeface="Comic Sans MS" pitchFamily="66" charset="0"/>
            </a:endParaRPr>
          </a:p>
          <a:p>
            <a:pPr lvl="0" algn="just" fontAlgn="base"/>
            <a:r>
              <a:rPr lang="en-IN" dirty="0" smtClean="0">
                <a:latin typeface="Comic Sans MS" pitchFamily="66" charset="0"/>
              </a:rPr>
              <a:t>Toxicity is more in debilitated animals, animals with diseased liver, high fat diet, in cold weather (due to decrease excretion through expired air).</a:t>
            </a:r>
            <a:endParaRPr lang="en-US" dirty="0" smtClean="0">
              <a:latin typeface="Comic Sans MS" pitchFamily="66" charset="0"/>
            </a:endParaRP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626</TotalTime>
  <Words>1765</Words>
  <Application>Microsoft Office PowerPoint</Application>
  <PresentationFormat>Widescreen</PresentationFormat>
  <Paragraphs>229</Paragraphs>
  <Slides>33</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33</vt:i4>
      </vt:variant>
    </vt:vector>
  </HeadingPairs>
  <TitlesOfParts>
    <vt:vector size="39" baseType="lpstr">
      <vt:lpstr>Aharoni</vt:lpstr>
      <vt:lpstr>Arial</vt:lpstr>
      <vt:lpstr>Calibri</vt:lpstr>
      <vt:lpstr>Calibri Light</vt:lpstr>
      <vt:lpstr>Comic Sans MS</vt:lpstr>
      <vt:lpstr>Office Theme</vt:lpstr>
      <vt:lpstr>ANTHELMINTICS Antitrematodal drugs …………………………………………………………………………………………………………………………………………………………………………………………………………………………………………… Chemotherapy (VPT-411) (Lecture-23)</vt:lpstr>
      <vt:lpstr>Content of the chapter</vt:lpstr>
      <vt:lpstr>Introduction</vt:lpstr>
      <vt:lpstr>PowerPoint Presentation</vt:lpstr>
      <vt:lpstr>Drugs Against Adult Flukes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Drugs Against Immature Flukes </vt:lpstr>
      <vt:lpstr>PowerPoint Presentation</vt:lpstr>
      <vt:lpstr>Both Mature and Immature Flukes</vt:lpstr>
      <vt:lpstr>PowerPoint Presentation</vt:lpstr>
      <vt:lpstr> </vt:lpstr>
      <vt:lpstr> </vt:lpstr>
      <vt:lpstr>PowerPoint Presentation</vt:lpstr>
      <vt:lpstr>PowerPoint Presentation</vt:lpstr>
      <vt:lpstr>Summary </vt:lpstr>
      <vt:lpstr>References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 Anjana</dc:creator>
  <cp:lastModifiedBy>Dr. Anjana</cp:lastModifiedBy>
  <cp:revision>69</cp:revision>
  <dcterms:created xsi:type="dcterms:W3CDTF">2020-11-13T10:31:15Z</dcterms:created>
  <dcterms:modified xsi:type="dcterms:W3CDTF">2021-07-12T05:53:06Z</dcterms:modified>
</cp:coreProperties>
</file>