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0"/>
  </p:notesMasterIdLst>
  <p:sldIdLst>
    <p:sldId id="273" r:id="rId2"/>
    <p:sldId id="272" r:id="rId3"/>
    <p:sldId id="281" r:id="rId4"/>
    <p:sldId id="280" r:id="rId5"/>
    <p:sldId id="285" r:id="rId6"/>
    <p:sldId id="286" r:id="rId7"/>
    <p:sldId id="287" r:id="rId8"/>
    <p:sldId id="264" r:id="rId9"/>
    <p:sldId id="265" r:id="rId10"/>
    <p:sldId id="266" r:id="rId11"/>
    <p:sldId id="288" r:id="rId12"/>
    <p:sldId id="289" r:id="rId13"/>
    <p:sldId id="291" r:id="rId14"/>
    <p:sldId id="267" r:id="rId15"/>
    <p:sldId id="292" r:id="rId16"/>
    <p:sldId id="268" r:id="rId17"/>
    <p:sldId id="293" r:id="rId18"/>
    <p:sldId id="269" r:id="rId19"/>
    <p:sldId id="294" r:id="rId20"/>
    <p:sldId id="296" r:id="rId21"/>
    <p:sldId id="270" r:id="rId22"/>
    <p:sldId id="295" r:id="rId23"/>
    <p:sldId id="297" r:id="rId24"/>
    <p:sldId id="290" r:id="rId25"/>
    <p:sldId id="298" r:id="rId26"/>
    <p:sldId id="274" r:id="rId27"/>
    <p:sldId id="275" r:id="rId28"/>
    <p:sldId id="276"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varScale="1">
        <p:scale>
          <a:sx n="72" d="100"/>
          <a:sy n="72" d="100"/>
        </p:scale>
        <p:origin x="-40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40EBD8-AE4E-4CA6-AE10-AF979578A129}" type="doc">
      <dgm:prSet loTypeId="urn:diagrams.loki3.com/BracketList" loCatId="list" qsTypeId="urn:microsoft.com/office/officeart/2005/8/quickstyle/simple5" qsCatId="simple" csTypeId="urn:microsoft.com/office/officeart/2005/8/colors/accent2_5" csCatId="accent2" phldr="1"/>
      <dgm:spPr/>
      <dgm:t>
        <a:bodyPr/>
        <a:lstStyle/>
        <a:p>
          <a:endParaRPr lang="en-US"/>
        </a:p>
      </dgm:t>
    </dgm:pt>
    <dgm:pt modelId="{6E1C6668-5215-4B15-AD3F-3D1534E82BE2}">
      <dgm:prSet phldrT="[Text]" custT="1"/>
      <dgm:spPr/>
      <dgm:t>
        <a:bodyPr/>
        <a:lstStyle/>
        <a:p>
          <a:r>
            <a:rPr lang="en-IN" sz="1800" b="1" dirty="0" smtClean="0">
              <a:solidFill>
                <a:srgbClr val="0070C0"/>
              </a:solidFill>
              <a:latin typeface="Comic Sans MS" panose="030F0702030302020204" pitchFamily="66" charset="0"/>
            </a:rPr>
            <a:t>First Generation</a:t>
          </a:r>
          <a:endParaRPr lang="en-US" sz="1800" dirty="0">
            <a:solidFill>
              <a:srgbClr val="0070C0"/>
            </a:solidFill>
            <a:latin typeface="Comic Sans MS" panose="030F0702030302020204" pitchFamily="66" charset="0"/>
          </a:endParaRPr>
        </a:p>
      </dgm:t>
    </dgm:pt>
    <dgm:pt modelId="{724E77F4-0A51-41FD-BEC4-E5EB351EB74C}" type="parTrans" cxnId="{3F2A2211-532C-4901-839D-E7AC77CDE0AD}">
      <dgm:prSet/>
      <dgm:spPr/>
      <dgm:t>
        <a:bodyPr/>
        <a:lstStyle/>
        <a:p>
          <a:endParaRPr lang="en-US"/>
        </a:p>
      </dgm:t>
    </dgm:pt>
    <dgm:pt modelId="{DABABFC1-45BA-41CF-B732-F7B5ABE51890}" type="sibTrans" cxnId="{3F2A2211-532C-4901-839D-E7AC77CDE0AD}">
      <dgm:prSet/>
      <dgm:spPr/>
      <dgm:t>
        <a:bodyPr/>
        <a:lstStyle/>
        <a:p>
          <a:endParaRPr lang="en-US"/>
        </a:p>
      </dgm:t>
    </dgm:pt>
    <dgm:pt modelId="{724C9D09-B008-43C9-B82B-319BB75461FE}">
      <dgm:prSet phldrT="[Text]" custT="1"/>
      <dgm:spPr/>
      <dgm:t>
        <a:bodyPr/>
        <a:lstStyle/>
        <a:p>
          <a:endParaRPr lang="en-US" sz="1800" dirty="0">
            <a:solidFill>
              <a:srgbClr val="0070C0"/>
            </a:solidFill>
            <a:latin typeface="Comic Sans MS" panose="030F0702030302020204" pitchFamily="66" charset="0"/>
          </a:endParaRPr>
        </a:p>
      </dgm:t>
    </dgm:pt>
    <dgm:pt modelId="{25937E71-E243-4159-A92E-04C4F5A0A866}" type="parTrans" cxnId="{53345256-C4F1-4C1F-8A6B-A8D15BE23C7B}">
      <dgm:prSet/>
      <dgm:spPr/>
      <dgm:t>
        <a:bodyPr/>
        <a:lstStyle/>
        <a:p>
          <a:endParaRPr lang="en-US"/>
        </a:p>
      </dgm:t>
    </dgm:pt>
    <dgm:pt modelId="{7898A501-7C54-4CF2-BAD9-DB22C4B3E395}" type="sibTrans" cxnId="{53345256-C4F1-4C1F-8A6B-A8D15BE23C7B}">
      <dgm:prSet/>
      <dgm:spPr/>
      <dgm:t>
        <a:bodyPr/>
        <a:lstStyle/>
        <a:p>
          <a:endParaRPr lang="en-US"/>
        </a:p>
      </dgm:t>
    </dgm:pt>
    <dgm:pt modelId="{7697632E-8A63-468E-B42D-4259CF10454E}">
      <dgm:prSet phldrT="[Tex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endParaRPr lang="en-US" sz="1800" b="1" dirty="0">
            <a:solidFill>
              <a:srgbClr val="002060"/>
            </a:solidFill>
            <a:latin typeface="Comic Sans MS" panose="030F0702030302020204" pitchFamily="66" charset="0"/>
          </a:endParaRPr>
        </a:p>
      </dgm:t>
    </dgm:pt>
    <dgm:pt modelId="{74EDBA4E-3717-40B6-810D-5F73E985CE53}" type="sibTrans" cxnId="{EA43541F-E4D1-4134-B235-253097B8AE52}">
      <dgm:prSet/>
      <dgm:spPr/>
      <dgm:t>
        <a:bodyPr/>
        <a:lstStyle/>
        <a:p>
          <a:endParaRPr lang="en-US"/>
        </a:p>
      </dgm:t>
    </dgm:pt>
    <dgm:pt modelId="{22E0C654-B3A2-4276-9529-4F289691A39B}" type="parTrans" cxnId="{EA43541F-E4D1-4134-B235-253097B8AE52}">
      <dgm:prSet/>
      <dgm:spPr/>
      <dgm:t>
        <a:bodyPr/>
        <a:lstStyle/>
        <a:p>
          <a:endParaRPr lang="en-US"/>
        </a:p>
      </dgm:t>
    </dgm:pt>
    <dgm:pt modelId="{6F672CF8-61E3-42DC-9D99-6A8AAAE2BE3E}">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Streptomycin, </a:t>
          </a:r>
          <a:endParaRPr lang="en-IN" sz="1800" b="1" dirty="0">
            <a:solidFill>
              <a:srgbClr val="FFFF00"/>
            </a:solidFill>
            <a:latin typeface="Comic Sans MS" panose="030F0702030302020204" pitchFamily="66" charset="0"/>
          </a:endParaRPr>
        </a:p>
      </dgm:t>
    </dgm:pt>
    <dgm:pt modelId="{F3DAD80F-1B67-417B-A86B-60E580832AD4}" type="sibTrans" cxnId="{36E6D307-92C3-4350-BB09-DA3428855DBE}">
      <dgm:prSet/>
      <dgm:spPr/>
      <dgm:t>
        <a:bodyPr/>
        <a:lstStyle/>
        <a:p>
          <a:endParaRPr lang="en-US"/>
        </a:p>
      </dgm:t>
    </dgm:pt>
    <dgm:pt modelId="{8EF7F4CE-FCDF-42DB-B6CA-37842D6AC693}" type="parTrans" cxnId="{36E6D307-92C3-4350-BB09-DA3428855DBE}">
      <dgm:prSet/>
      <dgm:spPr/>
      <dgm:t>
        <a:bodyPr/>
        <a:lstStyle/>
        <a:p>
          <a:endParaRPr lang="en-US"/>
        </a:p>
      </dgm:t>
    </dgm:pt>
    <dgm:pt modelId="{5D3BE3FC-B73C-458B-92FA-A7B95AC73F33}">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Isoniazid/</a:t>
          </a:r>
          <a:r>
            <a:rPr lang="en-US" altLang="en-US" sz="1800" b="1" dirty="0" err="1" smtClean="0">
              <a:solidFill>
                <a:srgbClr val="FFFF00"/>
              </a:solidFill>
              <a:latin typeface="Comic Sans MS" panose="030F0702030302020204" pitchFamily="66" charset="0"/>
              <a:ea typeface="Calibri" panose="020F0502020204030204" pitchFamily="34" charset="0"/>
            </a:rPr>
            <a:t>isonicotinic</a:t>
          </a:r>
          <a:r>
            <a:rPr lang="en-US" altLang="en-US" sz="1800" b="1" dirty="0" smtClean="0">
              <a:solidFill>
                <a:srgbClr val="FFFF00"/>
              </a:solidFill>
              <a:latin typeface="Comic Sans MS" panose="030F0702030302020204" pitchFamily="66" charset="0"/>
              <a:ea typeface="Calibri" panose="020F0502020204030204" pitchFamily="34" charset="0"/>
            </a:rPr>
            <a:t> acid hydrazide (INH or H), </a:t>
          </a:r>
          <a:endParaRPr lang="en-IN" sz="1800" b="1" dirty="0">
            <a:solidFill>
              <a:srgbClr val="FFFF00"/>
            </a:solidFill>
            <a:latin typeface="Comic Sans MS" panose="030F0702030302020204" pitchFamily="66" charset="0"/>
          </a:endParaRPr>
        </a:p>
      </dgm:t>
    </dgm:pt>
    <dgm:pt modelId="{8852513C-59F4-4293-B4E9-937808890FC1}" type="parTrans" cxnId="{6FED4AE4-F069-4F05-B7DF-BDE8F5E31904}">
      <dgm:prSet/>
      <dgm:spPr/>
      <dgm:t>
        <a:bodyPr/>
        <a:lstStyle/>
        <a:p>
          <a:endParaRPr lang="en-US"/>
        </a:p>
      </dgm:t>
    </dgm:pt>
    <dgm:pt modelId="{C81292BC-075D-4C22-8526-83F627F78BB1}" type="sibTrans" cxnId="{6FED4AE4-F069-4F05-B7DF-BDE8F5E31904}">
      <dgm:prSet/>
      <dgm:spPr/>
      <dgm:t>
        <a:bodyPr/>
        <a:lstStyle/>
        <a:p>
          <a:endParaRPr lang="en-US"/>
        </a:p>
      </dgm:t>
    </dgm:pt>
    <dgm:pt modelId="{C9F76EB2-1DA7-48C8-AC14-82B93668B683}">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Rifampicin, </a:t>
          </a:r>
          <a:endParaRPr lang="en-IN" sz="1800" b="1" dirty="0">
            <a:solidFill>
              <a:srgbClr val="FFFF00"/>
            </a:solidFill>
            <a:latin typeface="Comic Sans MS" panose="030F0702030302020204" pitchFamily="66" charset="0"/>
          </a:endParaRPr>
        </a:p>
      </dgm:t>
    </dgm:pt>
    <dgm:pt modelId="{305ACFCA-3B5A-4224-8891-50ABC8749781}" type="parTrans" cxnId="{9182A556-06A1-4534-998A-20019FF1F776}">
      <dgm:prSet/>
      <dgm:spPr/>
      <dgm:t>
        <a:bodyPr/>
        <a:lstStyle/>
        <a:p>
          <a:endParaRPr lang="en-US"/>
        </a:p>
      </dgm:t>
    </dgm:pt>
    <dgm:pt modelId="{E2B254FE-2531-45AF-9959-D6452389E69E}" type="sibTrans" cxnId="{9182A556-06A1-4534-998A-20019FF1F776}">
      <dgm:prSet/>
      <dgm:spPr/>
      <dgm:t>
        <a:bodyPr/>
        <a:lstStyle/>
        <a:p>
          <a:endParaRPr lang="en-US"/>
        </a:p>
      </dgm:t>
    </dgm:pt>
    <dgm:pt modelId="{D01A95F8-4D61-4040-8F5B-8E098F4FAB42}">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Ethambutol (E),</a:t>
          </a:r>
          <a:endParaRPr lang="en-IN" sz="1800" b="1" dirty="0">
            <a:solidFill>
              <a:srgbClr val="FFFF00"/>
            </a:solidFill>
            <a:latin typeface="Comic Sans MS" panose="030F0702030302020204" pitchFamily="66" charset="0"/>
          </a:endParaRPr>
        </a:p>
      </dgm:t>
    </dgm:pt>
    <dgm:pt modelId="{9FB5D852-05EC-4D7D-A4EC-A4422C92CF4D}" type="parTrans" cxnId="{3AE202E3-1C3C-4A59-8A77-7EB53A291F65}">
      <dgm:prSet/>
      <dgm:spPr/>
      <dgm:t>
        <a:bodyPr/>
        <a:lstStyle/>
        <a:p>
          <a:endParaRPr lang="en-US"/>
        </a:p>
      </dgm:t>
    </dgm:pt>
    <dgm:pt modelId="{274B2081-74E8-4452-8609-6B756986549A}" type="sibTrans" cxnId="{3AE202E3-1C3C-4A59-8A77-7EB53A291F65}">
      <dgm:prSet/>
      <dgm:spPr/>
      <dgm:t>
        <a:bodyPr/>
        <a:lstStyle/>
        <a:p>
          <a:endParaRPr lang="en-US"/>
        </a:p>
      </dgm:t>
    </dgm:pt>
    <dgm:pt modelId="{31B03CFD-2760-4EA0-844D-3624EC6A779F}">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Paraaminosaliclic acid (PASA) </a:t>
          </a:r>
          <a:endParaRPr lang="en-IN" sz="1800" b="1" dirty="0">
            <a:solidFill>
              <a:srgbClr val="FFFF00"/>
            </a:solidFill>
            <a:latin typeface="Comic Sans MS" panose="030F0702030302020204" pitchFamily="66" charset="0"/>
          </a:endParaRPr>
        </a:p>
      </dgm:t>
    </dgm:pt>
    <dgm:pt modelId="{0594D8B4-F07D-402C-87AB-4778FF8BF24D}" type="parTrans" cxnId="{099FC589-C2F5-4638-BC5E-03EFE11DF15C}">
      <dgm:prSet/>
      <dgm:spPr/>
      <dgm:t>
        <a:bodyPr/>
        <a:lstStyle/>
        <a:p>
          <a:endParaRPr lang="en-US"/>
        </a:p>
      </dgm:t>
    </dgm:pt>
    <dgm:pt modelId="{A3C00A3E-F468-4EC9-B644-CF527D6A31AD}" type="sibTrans" cxnId="{099FC589-C2F5-4638-BC5E-03EFE11DF15C}">
      <dgm:prSet/>
      <dgm:spPr/>
      <dgm:t>
        <a:bodyPr/>
        <a:lstStyle/>
        <a:p>
          <a:endParaRPr lang="en-US"/>
        </a:p>
      </dgm:t>
    </dgm:pt>
    <dgm:pt modelId="{6629242A-F735-470D-B00B-9E54FA1C6B23}">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Pyrazinamide (PZ) and</a:t>
          </a:r>
          <a:endParaRPr lang="en-IN" sz="1800" b="1" dirty="0">
            <a:solidFill>
              <a:srgbClr val="FFFF00"/>
            </a:solidFill>
            <a:latin typeface="Comic Sans MS" panose="030F0702030302020204" pitchFamily="66" charset="0"/>
          </a:endParaRPr>
        </a:p>
      </dgm:t>
    </dgm:pt>
    <dgm:pt modelId="{667855A1-CE53-4318-B951-DB25412853C2}" type="parTrans" cxnId="{315C4FF1-09B5-490B-94F9-AB6B2D4ABABD}">
      <dgm:prSet/>
      <dgm:spPr/>
      <dgm:t>
        <a:bodyPr/>
        <a:lstStyle/>
        <a:p>
          <a:endParaRPr lang="en-US"/>
        </a:p>
      </dgm:t>
    </dgm:pt>
    <dgm:pt modelId="{4FD5E1AC-C14F-4755-8C0A-C8F5EC0603EA}" type="sibTrans" cxnId="{315C4FF1-09B5-490B-94F9-AB6B2D4ABABD}">
      <dgm:prSet/>
      <dgm:spPr/>
      <dgm:t>
        <a:bodyPr/>
        <a:lstStyle/>
        <a:p>
          <a:endParaRPr lang="en-US"/>
        </a:p>
      </dgm:t>
    </dgm:pt>
    <dgm:pt modelId="{65C30B28-CF70-46EC-A94B-71F0E0696CA5}">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FFFF00"/>
              </a:solidFill>
              <a:latin typeface="Comic Sans MS" panose="030F0702030302020204" pitchFamily="66" charset="0"/>
              <a:ea typeface="Calibri" panose="020F0502020204030204" pitchFamily="34" charset="0"/>
            </a:rPr>
            <a:t>Thiacetazone (T).</a:t>
          </a:r>
          <a:endParaRPr lang="en-IN" sz="1800" b="1" dirty="0">
            <a:solidFill>
              <a:srgbClr val="FFFF00"/>
            </a:solidFill>
            <a:latin typeface="Comic Sans MS" panose="030F0702030302020204" pitchFamily="66" charset="0"/>
          </a:endParaRPr>
        </a:p>
      </dgm:t>
    </dgm:pt>
    <dgm:pt modelId="{511DC6EC-C196-4D0C-B608-E3D7BD62989B}" type="parTrans" cxnId="{6BFCD410-EAA6-45EA-A679-D58BC61EA40D}">
      <dgm:prSet/>
      <dgm:spPr/>
      <dgm:t>
        <a:bodyPr/>
        <a:lstStyle/>
        <a:p>
          <a:endParaRPr lang="en-US"/>
        </a:p>
      </dgm:t>
    </dgm:pt>
    <dgm:pt modelId="{9C47639B-FA93-4D96-A6C6-8CBE9DB54817}" type="sibTrans" cxnId="{6BFCD410-EAA6-45EA-A679-D58BC61EA40D}">
      <dgm:prSet/>
      <dgm:spPr/>
      <dgm:t>
        <a:bodyPr/>
        <a:lstStyle/>
        <a:p>
          <a:endParaRPr lang="en-US"/>
        </a:p>
      </dgm:t>
    </dgm:pt>
    <dgm:pt modelId="{95CE5DB3-CC75-409F-8319-868B1D97FEF9}">
      <dgm:prSet phldrT="[Text]" custT="1"/>
      <dgm:spPr/>
      <dgm:t>
        <a:bodyPr/>
        <a:lstStyle/>
        <a:p>
          <a:r>
            <a:rPr lang="en-IN" sz="1800" b="1" dirty="0" smtClean="0">
              <a:solidFill>
                <a:srgbClr val="0070C0"/>
              </a:solidFill>
              <a:latin typeface="Comic Sans MS" panose="030F0702030302020204" pitchFamily="66" charset="0"/>
            </a:rPr>
            <a:t>Second Generation</a:t>
          </a:r>
          <a:endParaRPr lang="en-US" sz="1800" dirty="0">
            <a:solidFill>
              <a:srgbClr val="0070C0"/>
            </a:solidFill>
            <a:latin typeface="Comic Sans MS" panose="030F0702030302020204" pitchFamily="66" charset="0"/>
          </a:endParaRPr>
        </a:p>
      </dgm:t>
    </dgm:pt>
    <dgm:pt modelId="{EA6E9DD7-FBE3-43B6-BFF5-F6DF238D60A5}" type="sibTrans" cxnId="{9F2D8EB2-6251-4669-8DD7-65A4FD7061CB}">
      <dgm:prSet/>
      <dgm:spPr/>
      <dgm:t>
        <a:bodyPr/>
        <a:lstStyle/>
        <a:p>
          <a:endParaRPr lang="en-US"/>
        </a:p>
      </dgm:t>
    </dgm:pt>
    <dgm:pt modelId="{C84F7C57-08CC-475D-86A6-30F9B876FE2A}" type="parTrans" cxnId="{9F2D8EB2-6251-4669-8DD7-65A4FD7061CB}">
      <dgm:prSet/>
      <dgm:spPr/>
      <dgm:t>
        <a:bodyPr/>
        <a:lstStyle/>
        <a:p>
          <a:endParaRPr lang="en-US"/>
        </a:p>
      </dgm:t>
    </dgm:pt>
    <dgm:pt modelId="{2A4139B0-3F58-489B-9711-0367DEEB4F69}">
      <dgm:prSet phldrT="[Text]" custT="1"/>
      <dgm:spPr>
        <a:effectLst>
          <a:innerShdw blurRad="63500" dist="50800" dir="16200000">
            <a:prstClr val="black">
              <a:alpha val="50000"/>
            </a:prstClr>
          </a:innerShdw>
        </a:effectLst>
      </dgm:spPr>
      <dgm:t>
        <a:bodyPr/>
        <a:lstStyle/>
        <a:p>
          <a:r>
            <a:rPr lang="en-US" sz="1600" b="1" dirty="0" smtClean="0">
              <a:solidFill>
                <a:srgbClr val="FFFF00"/>
              </a:solidFill>
              <a:latin typeface="Comic Sans MS" panose="030F0702030302020204" pitchFamily="66" charset="0"/>
            </a:rPr>
            <a:t>Capreomycin (A), </a:t>
          </a:r>
          <a:endParaRPr lang="en-US" sz="1600" b="1" dirty="0">
            <a:solidFill>
              <a:srgbClr val="FFFF00"/>
            </a:solidFill>
            <a:latin typeface="Comic Sans MS" panose="030F0702030302020204" pitchFamily="66" charset="0"/>
          </a:endParaRPr>
        </a:p>
      </dgm:t>
    </dgm:pt>
    <dgm:pt modelId="{8EB6F6C9-704C-4FC9-9AE4-42293B831621}" type="sibTrans" cxnId="{D903AB4B-3A3A-40C2-8151-F655FDEB26C7}">
      <dgm:prSet/>
      <dgm:spPr/>
      <dgm:t>
        <a:bodyPr/>
        <a:lstStyle/>
        <a:p>
          <a:endParaRPr lang="en-US"/>
        </a:p>
      </dgm:t>
    </dgm:pt>
    <dgm:pt modelId="{D3B27EBC-3588-4096-92EA-CC81B085D6AB}" type="parTrans" cxnId="{D903AB4B-3A3A-40C2-8151-F655FDEB26C7}">
      <dgm:prSet/>
      <dgm:spPr/>
      <dgm:t>
        <a:bodyPr/>
        <a:lstStyle/>
        <a:p>
          <a:endParaRPr lang="en-US"/>
        </a:p>
      </dgm:t>
    </dgm:pt>
    <dgm:pt modelId="{6BEE7BAC-B7DE-4FA6-9227-5C88993D4CCE}">
      <dgm:prSet custT="1"/>
      <dgm:spPr>
        <a:effectLst>
          <a:innerShdw blurRad="63500" dist="50800" dir="16200000">
            <a:prstClr val="black">
              <a:alpha val="50000"/>
            </a:prstClr>
          </a:innerShdw>
        </a:effectLst>
      </dgm:spPr>
      <dgm:t>
        <a:bodyPr/>
        <a:lstStyle/>
        <a:p>
          <a:r>
            <a:rPr lang="en-US" sz="1600" b="1" dirty="0" smtClean="0">
              <a:solidFill>
                <a:srgbClr val="FFFF00"/>
              </a:solidFill>
              <a:latin typeface="Comic Sans MS" panose="030F0702030302020204" pitchFamily="66" charset="0"/>
            </a:rPr>
            <a:t>Cycloserine (C), </a:t>
          </a:r>
        </a:p>
      </dgm:t>
    </dgm:pt>
    <dgm:pt modelId="{A2FF45B3-4159-441E-8ABF-E474AEEBD4D3}" type="parTrans" cxnId="{9B87E685-A19C-44B1-A7E0-75B86B7DBFF6}">
      <dgm:prSet/>
      <dgm:spPr/>
      <dgm:t>
        <a:bodyPr/>
        <a:lstStyle/>
        <a:p>
          <a:endParaRPr lang="en-US"/>
        </a:p>
      </dgm:t>
    </dgm:pt>
    <dgm:pt modelId="{0B900597-3287-475B-999A-9A9D0ACD6547}" type="sibTrans" cxnId="{9B87E685-A19C-44B1-A7E0-75B86B7DBFF6}">
      <dgm:prSet/>
      <dgm:spPr/>
      <dgm:t>
        <a:bodyPr/>
        <a:lstStyle/>
        <a:p>
          <a:endParaRPr lang="en-US"/>
        </a:p>
      </dgm:t>
    </dgm:pt>
    <dgm:pt modelId="{83AD234B-BAD3-4CF8-85E2-CF30EBA14EA6}">
      <dgm:prSet custT="1"/>
      <dgm:spPr>
        <a:effectLst>
          <a:innerShdw blurRad="63500" dist="50800" dir="16200000">
            <a:prstClr val="black">
              <a:alpha val="50000"/>
            </a:prstClr>
          </a:innerShdw>
        </a:effectLst>
      </dgm:spPr>
      <dgm:t>
        <a:bodyPr/>
        <a:lstStyle/>
        <a:p>
          <a:r>
            <a:rPr lang="en-US" sz="1600" b="1" dirty="0" smtClean="0">
              <a:solidFill>
                <a:srgbClr val="FFFF00"/>
              </a:solidFill>
              <a:latin typeface="Comic Sans MS" panose="030F0702030302020204" pitchFamily="66" charset="0"/>
            </a:rPr>
            <a:t>Kanamycin (K),</a:t>
          </a:r>
        </a:p>
      </dgm:t>
    </dgm:pt>
    <dgm:pt modelId="{46318FA9-D6A9-4E85-B572-08E2A165AE4C}" type="parTrans" cxnId="{9CAAF96A-A18C-4E42-9799-F66F90CFE382}">
      <dgm:prSet/>
      <dgm:spPr/>
      <dgm:t>
        <a:bodyPr/>
        <a:lstStyle/>
        <a:p>
          <a:endParaRPr lang="en-US"/>
        </a:p>
      </dgm:t>
    </dgm:pt>
    <dgm:pt modelId="{CD2A8AB2-CD83-4F4C-B0A6-00BAB772ACE7}" type="sibTrans" cxnId="{9CAAF96A-A18C-4E42-9799-F66F90CFE382}">
      <dgm:prSet/>
      <dgm:spPr/>
      <dgm:t>
        <a:bodyPr/>
        <a:lstStyle/>
        <a:p>
          <a:endParaRPr lang="en-US"/>
        </a:p>
      </dgm:t>
    </dgm:pt>
    <dgm:pt modelId="{BE660C0E-7F39-474D-9110-AE6A0BF6B923}">
      <dgm:prSet custT="1"/>
      <dgm:spPr>
        <a:effectLst>
          <a:innerShdw blurRad="63500" dist="50800" dir="16200000">
            <a:prstClr val="black">
              <a:alpha val="50000"/>
            </a:prstClr>
          </a:innerShdw>
        </a:effectLst>
      </dgm:spPr>
      <dgm:t>
        <a:bodyPr/>
        <a:lstStyle/>
        <a:p>
          <a:r>
            <a:rPr lang="en-US" sz="1600" b="1" dirty="0" smtClean="0">
              <a:solidFill>
                <a:srgbClr val="FFFF00"/>
              </a:solidFill>
              <a:latin typeface="Comic Sans MS" panose="030F0702030302020204" pitchFamily="66" charset="0"/>
            </a:rPr>
            <a:t>Ethionamde (Et).</a:t>
          </a:r>
          <a:r>
            <a:rPr lang="en-US" sz="1600" b="1" dirty="0" smtClean="0">
              <a:latin typeface="Comic Sans MS" panose="030F0702030302020204" pitchFamily="66" charset="0"/>
            </a:rPr>
            <a:t> </a:t>
          </a:r>
        </a:p>
      </dgm:t>
    </dgm:pt>
    <dgm:pt modelId="{7256646C-7AC4-4EB1-BEB4-7E20E51BECAD}" type="parTrans" cxnId="{2D93D99B-4882-4998-AF66-434ADEF5FFF8}">
      <dgm:prSet/>
      <dgm:spPr/>
      <dgm:t>
        <a:bodyPr/>
        <a:lstStyle/>
        <a:p>
          <a:endParaRPr lang="en-US"/>
        </a:p>
      </dgm:t>
    </dgm:pt>
    <dgm:pt modelId="{4D7104BE-76C8-4FF4-B0BB-C298E98E9A1E}" type="sibTrans" cxnId="{2D93D99B-4882-4998-AF66-434ADEF5FFF8}">
      <dgm:prSet/>
      <dgm:spPr/>
      <dgm:t>
        <a:bodyPr/>
        <a:lstStyle/>
        <a:p>
          <a:endParaRPr lang="en-US"/>
        </a:p>
      </dgm:t>
    </dgm:pt>
    <dgm:pt modelId="{0249D53A-4454-4123-A4AB-57F98A73D0D8}">
      <dgm:prSet custT="1"/>
      <dgm:spPr>
        <a:effectLst>
          <a:innerShdw blurRad="63500" dist="50800" dir="16200000">
            <a:prstClr val="black">
              <a:alpha val="50000"/>
            </a:prstClr>
          </a:innerShdw>
        </a:effectLst>
      </dgm:spPr>
      <dgm:t>
        <a:bodyPr/>
        <a:lstStyle/>
        <a:p>
          <a:r>
            <a:rPr lang="en-US" sz="1600" b="1" dirty="0" smtClean="0">
              <a:solidFill>
                <a:schemeClr val="tx1"/>
              </a:solidFill>
              <a:latin typeface="Comic Sans MS" panose="030F0702030302020204" pitchFamily="66" charset="0"/>
            </a:rPr>
            <a:t>These drugs low anti TB efficacy, but relatively high toxicity</a:t>
          </a:r>
          <a:r>
            <a:rPr lang="en-US" sz="1600" dirty="0" smtClean="0"/>
            <a:t>. </a:t>
          </a:r>
        </a:p>
      </dgm:t>
    </dgm:pt>
    <dgm:pt modelId="{56297A13-C76E-4261-8704-D6CB2D4CA5E1}" type="parTrans" cxnId="{D5E2B570-17AE-4396-BC79-9D150784F37B}">
      <dgm:prSet/>
      <dgm:spPr/>
      <dgm:t>
        <a:bodyPr/>
        <a:lstStyle/>
        <a:p>
          <a:endParaRPr lang="en-US"/>
        </a:p>
      </dgm:t>
    </dgm:pt>
    <dgm:pt modelId="{9E4E8646-4D44-48DA-B5FA-3F30BE6BFEDA}" type="sibTrans" cxnId="{D5E2B570-17AE-4396-BC79-9D150784F37B}">
      <dgm:prSet/>
      <dgm:spPr/>
      <dgm:t>
        <a:bodyPr/>
        <a:lstStyle/>
        <a:p>
          <a:endParaRPr lang="en-US"/>
        </a:p>
      </dgm:t>
    </dgm:pt>
    <dgm:pt modelId="{C2C34F97-47C1-4ED0-AD7F-32A6A9CA163A}">
      <dgm:prSet custT="1"/>
      <dgm:spPr>
        <a:ln>
          <a:noFill/>
        </a:ln>
        <a:effectLst>
          <a:glow rad="63500">
            <a:schemeClr val="accent3">
              <a:satMod val="175000"/>
              <a:alpha val="40000"/>
            </a:schemeClr>
          </a:glow>
          <a:outerShdw blurRad="190500" dist="228600" dir="2700000" algn="ctr">
            <a:srgbClr val="000000">
              <a:alpha val="30000"/>
            </a:srgbClr>
          </a:outerShdw>
        </a:effectLst>
        <a:scene3d>
          <a:camera prst="orthographicFront"/>
          <a:lightRig rig="glow" dir="t">
            <a:rot lat="0" lon="0" rev="4800000"/>
          </a:lightRig>
        </a:scene3d>
        <a:sp3d prstMaterial="matte">
          <a:bevelT w="127000" h="63500"/>
        </a:sp3d>
      </dgm:spPr>
      <dgm:t>
        <a:bodyPr/>
        <a:lstStyle/>
        <a:p>
          <a:r>
            <a:rPr lang="en-US" altLang="en-US" sz="1800" b="1" dirty="0" smtClean="0">
              <a:solidFill>
                <a:srgbClr val="000000"/>
              </a:solidFill>
              <a:latin typeface="Comic Sans MS" panose="030F0702030302020204" pitchFamily="66" charset="0"/>
              <a:ea typeface="Calibri" panose="020F0502020204030204" pitchFamily="34" charset="0"/>
            </a:rPr>
            <a:t>These drugs have high antitubercular efficacy and low toxicity.</a:t>
          </a:r>
        </a:p>
      </dgm:t>
    </dgm:pt>
    <dgm:pt modelId="{949B29B0-8AB5-4193-99AD-387D389B9AEE}" type="sibTrans" cxnId="{51FF446A-7CCA-447A-9751-6C62C08F43A7}">
      <dgm:prSet/>
      <dgm:spPr/>
      <dgm:t>
        <a:bodyPr/>
        <a:lstStyle/>
        <a:p>
          <a:endParaRPr lang="en-US"/>
        </a:p>
      </dgm:t>
    </dgm:pt>
    <dgm:pt modelId="{095820B2-71F1-4634-A9DC-ED17E8DF0199}" type="parTrans" cxnId="{51FF446A-7CCA-447A-9751-6C62C08F43A7}">
      <dgm:prSet/>
      <dgm:spPr/>
      <dgm:t>
        <a:bodyPr/>
        <a:lstStyle/>
        <a:p>
          <a:endParaRPr lang="en-US"/>
        </a:p>
      </dgm:t>
    </dgm:pt>
    <dgm:pt modelId="{339DB325-0A09-44AF-9B33-67ECD6FE4207}" type="pres">
      <dgm:prSet presAssocID="{0440EBD8-AE4E-4CA6-AE10-AF979578A129}" presName="Name0" presStyleCnt="0">
        <dgm:presLayoutVars>
          <dgm:dir/>
          <dgm:animLvl val="lvl"/>
          <dgm:resizeHandles val="exact"/>
        </dgm:presLayoutVars>
      </dgm:prSet>
      <dgm:spPr/>
      <dgm:t>
        <a:bodyPr/>
        <a:lstStyle/>
        <a:p>
          <a:endParaRPr lang="en-US"/>
        </a:p>
      </dgm:t>
    </dgm:pt>
    <dgm:pt modelId="{AC84AC14-7B67-47BA-A716-B20788C6CB99}" type="pres">
      <dgm:prSet presAssocID="{6E1C6668-5215-4B15-AD3F-3D1534E82BE2}" presName="linNode" presStyleCnt="0"/>
      <dgm:spPr/>
    </dgm:pt>
    <dgm:pt modelId="{2511EAC8-7CF3-432B-8DD1-57940A581201}" type="pres">
      <dgm:prSet presAssocID="{6E1C6668-5215-4B15-AD3F-3D1534E82BE2}" presName="parTx" presStyleLbl="revTx" presStyleIdx="0" presStyleCnt="3" custLinFactNeighborX="-6494" custLinFactNeighborY="-34923">
        <dgm:presLayoutVars>
          <dgm:chMax val="1"/>
          <dgm:bulletEnabled val="1"/>
        </dgm:presLayoutVars>
      </dgm:prSet>
      <dgm:spPr/>
      <dgm:t>
        <a:bodyPr/>
        <a:lstStyle/>
        <a:p>
          <a:endParaRPr lang="en-US"/>
        </a:p>
      </dgm:t>
    </dgm:pt>
    <dgm:pt modelId="{CABDB700-F73C-40CC-B212-F6E6CCBAA824}" type="pres">
      <dgm:prSet presAssocID="{6E1C6668-5215-4B15-AD3F-3D1534E82BE2}" presName="bracket" presStyleLbl="parChTrans1D1" presStyleIdx="0" presStyleCnt="3" custScaleX="88399" custScaleY="100168" custLinFactNeighborX="-497" custLinFactNeighborY="-8275"/>
      <dgm:spPr/>
    </dgm:pt>
    <dgm:pt modelId="{2869277D-3DCC-4966-864C-C476769D8163}" type="pres">
      <dgm:prSet presAssocID="{6E1C6668-5215-4B15-AD3F-3D1534E82BE2}" presName="spH" presStyleCnt="0"/>
      <dgm:spPr/>
    </dgm:pt>
    <dgm:pt modelId="{A21EF5B8-DCE6-4ADC-B86C-D9396089B777}" type="pres">
      <dgm:prSet presAssocID="{6E1C6668-5215-4B15-AD3F-3D1534E82BE2}" presName="desTx" presStyleLbl="node1" presStyleIdx="0" presStyleCnt="2" custScaleX="119365" custScaleY="102662" custLinFactNeighborX="-81785" custLinFactNeighborY="3443">
        <dgm:presLayoutVars>
          <dgm:bulletEnabled val="1"/>
        </dgm:presLayoutVars>
      </dgm:prSet>
      <dgm:spPr/>
      <dgm:t>
        <a:bodyPr/>
        <a:lstStyle/>
        <a:p>
          <a:endParaRPr lang="en-US"/>
        </a:p>
      </dgm:t>
    </dgm:pt>
    <dgm:pt modelId="{B93968E8-DD77-4192-9F37-4A8EC6689D3F}" type="pres">
      <dgm:prSet presAssocID="{DABABFC1-45BA-41CF-B732-F7B5ABE51890}" presName="spV" presStyleCnt="0"/>
      <dgm:spPr/>
    </dgm:pt>
    <dgm:pt modelId="{79F58456-8E71-4F2C-B01B-CA04579C5E72}" type="pres">
      <dgm:prSet presAssocID="{95CE5DB3-CC75-409F-8319-868B1D97FEF9}" presName="linNode" presStyleCnt="0"/>
      <dgm:spPr/>
    </dgm:pt>
    <dgm:pt modelId="{8167289C-EA96-43DD-BA6C-CD5F81A414AB}" type="pres">
      <dgm:prSet presAssocID="{95CE5DB3-CC75-409F-8319-868B1D97FEF9}" presName="parTx" presStyleLbl="revTx" presStyleIdx="1" presStyleCnt="3" custScaleY="50583" custLinFactNeighborX="-8118" custLinFactNeighborY="-24741">
        <dgm:presLayoutVars>
          <dgm:chMax val="1"/>
          <dgm:bulletEnabled val="1"/>
        </dgm:presLayoutVars>
      </dgm:prSet>
      <dgm:spPr/>
      <dgm:t>
        <a:bodyPr/>
        <a:lstStyle/>
        <a:p>
          <a:endParaRPr lang="en-US"/>
        </a:p>
      </dgm:t>
    </dgm:pt>
    <dgm:pt modelId="{D4A3E357-E583-4D35-B049-F24BE9522A10}" type="pres">
      <dgm:prSet presAssocID="{95CE5DB3-CC75-409F-8319-868B1D97FEF9}" presName="bracket" presStyleLbl="parChTrans1D1" presStyleIdx="1" presStyleCnt="3" custScaleX="79027" custScaleY="128640" custLinFactNeighborX="-20845" custLinFactNeighborY="6177"/>
      <dgm:spPr/>
    </dgm:pt>
    <dgm:pt modelId="{49A588EA-1C43-43E6-AEC6-BE4F35540480}" type="pres">
      <dgm:prSet presAssocID="{95CE5DB3-CC75-409F-8319-868B1D97FEF9}" presName="spH" presStyleCnt="0"/>
      <dgm:spPr/>
    </dgm:pt>
    <dgm:pt modelId="{E7FDF306-EBE3-4833-A99F-A16B900F582A}" type="pres">
      <dgm:prSet presAssocID="{95CE5DB3-CC75-409F-8319-868B1D97FEF9}" presName="desTx" presStyleLbl="node1" presStyleIdx="1" presStyleCnt="2" custScaleX="120119" custScaleY="122214" custLinFactNeighborX="-78800" custLinFactNeighborY="2399">
        <dgm:presLayoutVars>
          <dgm:bulletEnabled val="1"/>
        </dgm:presLayoutVars>
      </dgm:prSet>
      <dgm:spPr/>
      <dgm:t>
        <a:bodyPr/>
        <a:lstStyle/>
        <a:p>
          <a:endParaRPr lang="en-US"/>
        </a:p>
      </dgm:t>
    </dgm:pt>
    <dgm:pt modelId="{265C20EF-03E6-4CFE-AB2E-18D0991D783F}" type="pres">
      <dgm:prSet presAssocID="{EA6E9DD7-FBE3-43B6-BFF5-F6DF238D60A5}" presName="spV" presStyleCnt="0"/>
      <dgm:spPr/>
    </dgm:pt>
    <dgm:pt modelId="{F93CA192-034E-4B7C-B149-2EB43AEB482D}" type="pres">
      <dgm:prSet presAssocID="{724C9D09-B008-43C9-B82B-319BB75461FE}" presName="linNode" presStyleCnt="0"/>
      <dgm:spPr/>
    </dgm:pt>
    <dgm:pt modelId="{887F7EFF-D723-45E5-8A55-733E3255C77A}" type="pres">
      <dgm:prSet presAssocID="{724C9D09-B008-43C9-B82B-319BB75461FE}" presName="parTx" presStyleLbl="revTx" presStyleIdx="2" presStyleCnt="3" custScaleX="88937" custScaleY="27566" custLinFactX="46750" custLinFactY="145147" custLinFactNeighborX="100000" custLinFactNeighborY="200000">
        <dgm:presLayoutVars>
          <dgm:chMax val="1"/>
          <dgm:bulletEnabled val="1"/>
        </dgm:presLayoutVars>
      </dgm:prSet>
      <dgm:spPr/>
      <dgm:t>
        <a:bodyPr/>
        <a:lstStyle/>
        <a:p>
          <a:endParaRPr lang="en-US"/>
        </a:p>
      </dgm:t>
    </dgm:pt>
    <dgm:pt modelId="{2F88D16F-248E-4787-A777-854EDB6F77CE}" type="pres">
      <dgm:prSet presAssocID="{724C9D09-B008-43C9-B82B-319BB75461FE}" presName="bracket" presStyleLbl="parChTrans1D1" presStyleIdx="2" presStyleCnt="3"/>
      <dgm:spPr/>
      <dgm:t>
        <a:bodyPr/>
        <a:lstStyle/>
        <a:p>
          <a:endParaRPr lang="en-US"/>
        </a:p>
      </dgm:t>
    </dgm:pt>
    <dgm:pt modelId="{25CC154C-9F95-4BE0-A45D-0E69738F1957}" type="pres">
      <dgm:prSet presAssocID="{724C9D09-B008-43C9-B82B-319BB75461FE}" presName="spH" presStyleCnt="0"/>
      <dgm:spPr/>
    </dgm:pt>
  </dgm:ptLst>
  <dgm:cxnLst>
    <dgm:cxn modelId="{36E6D307-92C3-4350-BB09-DA3428855DBE}" srcId="{6E1C6668-5215-4B15-AD3F-3D1534E82BE2}" destId="{6F672CF8-61E3-42DC-9D99-6A8AAAE2BE3E}" srcOrd="2" destOrd="0" parTransId="{8EF7F4CE-FCDF-42DB-B6CA-37842D6AC693}" sibTransId="{F3DAD80F-1B67-417B-A86B-60E580832AD4}"/>
    <dgm:cxn modelId="{E6658952-F6C5-4E72-AF65-E7C895534D41}" type="presOf" srcId="{6629242A-F735-470D-B00B-9E54FA1C6B23}" destId="{A21EF5B8-DCE6-4ADC-B86C-D9396089B777}" srcOrd="0" destOrd="6" presId="urn:diagrams.loki3.com/BracketList"/>
    <dgm:cxn modelId="{53345256-C4F1-4C1F-8A6B-A8D15BE23C7B}" srcId="{0440EBD8-AE4E-4CA6-AE10-AF979578A129}" destId="{724C9D09-B008-43C9-B82B-319BB75461FE}" srcOrd="2" destOrd="0" parTransId="{25937E71-E243-4159-A92E-04C4F5A0A866}" sibTransId="{7898A501-7C54-4CF2-BAD9-DB22C4B3E395}"/>
    <dgm:cxn modelId="{58DF6A79-8353-45E7-926C-2B9CB1E7DA75}" type="presOf" srcId="{7697632E-8A63-468E-B42D-4259CF10454E}" destId="{A21EF5B8-DCE6-4ADC-B86C-D9396089B777}" srcOrd="0" destOrd="0" presId="urn:diagrams.loki3.com/BracketList"/>
    <dgm:cxn modelId="{EA43541F-E4D1-4134-B235-253097B8AE52}" srcId="{6E1C6668-5215-4B15-AD3F-3D1534E82BE2}" destId="{7697632E-8A63-468E-B42D-4259CF10454E}" srcOrd="0" destOrd="0" parTransId="{22E0C654-B3A2-4276-9529-4F289691A39B}" sibTransId="{74EDBA4E-3717-40B6-810D-5F73E985CE53}"/>
    <dgm:cxn modelId="{6BFCD410-EAA6-45EA-A679-D58BC61EA40D}" srcId="{6E1C6668-5215-4B15-AD3F-3D1534E82BE2}" destId="{65C30B28-CF70-46EC-A94B-71F0E0696CA5}" srcOrd="7" destOrd="0" parTransId="{511DC6EC-C196-4D0C-B608-E3D7BD62989B}" sibTransId="{9C47639B-FA93-4D96-A6C6-8CBE9DB54817}"/>
    <dgm:cxn modelId="{3AE202E3-1C3C-4A59-8A77-7EB53A291F65}" srcId="{6E1C6668-5215-4B15-AD3F-3D1534E82BE2}" destId="{D01A95F8-4D61-4040-8F5B-8E098F4FAB42}" srcOrd="5" destOrd="0" parTransId="{9FB5D852-05EC-4D7D-A4EC-A4422C92CF4D}" sibTransId="{274B2081-74E8-4452-8609-6B756986549A}"/>
    <dgm:cxn modelId="{60F400B3-51BB-488B-9704-136E68A30DB8}" type="presOf" srcId="{D01A95F8-4D61-4040-8F5B-8E098F4FAB42}" destId="{A21EF5B8-DCE6-4ADC-B86C-D9396089B777}" srcOrd="0" destOrd="5" presId="urn:diagrams.loki3.com/BracketList"/>
    <dgm:cxn modelId="{19A6C50D-CB2E-41F5-B995-FEC068B75621}" type="presOf" srcId="{0440EBD8-AE4E-4CA6-AE10-AF979578A129}" destId="{339DB325-0A09-44AF-9B33-67ECD6FE4207}" srcOrd="0" destOrd="0" presId="urn:diagrams.loki3.com/BracketList"/>
    <dgm:cxn modelId="{9CAAF96A-A18C-4E42-9799-F66F90CFE382}" srcId="{95CE5DB3-CC75-409F-8319-868B1D97FEF9}" destId="{83AD234B-BAD3-4CF8-85E2-CF30EBA14EA6}" srcOrd="2" destOrd="0" parTransId="{46318FA9-D6A9-4E85-B572-08E2A165AE4C}" sibTransId="{CD2A8AB2-CD83-4F4C-B0A6-00BAB772ACE7}"/>
    <dgm:cxn modelId="{D903AB4B-3A3A-40C2-8151-F655FDEB26C7}" srcId="{95CE5DB3-CC75-409F-8319-868B1D97FEF9}" destId="{2A4139B0-3F58-489B-9711-0367DEEB4F69}" srcOrd="0" destOrd="0" parTransId="{D3B27EBC-3588-4096-92EA-CC81B085D6AB}" sibTransId="{8EB6F6C9-704C-4FC9-9AE4-42293B831621}"/>
    <dgm:cxn modelId="{76C86580-E450-4A86-B837-C945DE87E35C}" type="presOf" srcId="{0249D53A-4454-4123-A4AB-57F98A73D0D8}" destId="{E7FDF306-EBE3-4833-A99F-A16B900F582A}" srcOrd="0" destOrd="4" presId="urn:diagrams.loki3.com/BracketList"/>
    <dgm:cxn modelId="{B7885874-42C6-4CDE-B4F2-DF6EDEA5C116}" type="presOf" srcId="{5D3BE3FC-B73C-458B-92FA-A7B95AC73F33}" destId="{A21EF5B8-DCE6-4ADC-B86C-D9396089B777}" srcOrd="0" destOrd="3" presId="urn:diagrams.loki3.com/BracketList"/>
    <dgm:cxn modelId="{099FC589-C2F5-4638-BC5E-03EFE11DF15C}" srcId="{6E1C6668-5215-4B15-AD3F-3D1534E82BE2}" destId="{31B03CFD-2760-4EA0-844D-3624EC6A779F}" srcOrd="8" destOrd="0" parTransId="{0594D8B4-F07D-402C-87AB-4778FF8BF24D}" sibTransId="{A3C00A3E-F468-4EC9-B644-CF527D6A31AD}"/>
    <dgm:cxn modelId="{9B87E685-A19C-44B1-A7E0-75B86B7DBFF6}" srcId="{95CE5DB3-CC75-409F-8319-868B1D97FEF9}" destId="{6BEE7BAC-B7DE-4FA6-9227-5C88993D4CCE}" srcOrd="1" destOrd="0" parTransId="{A2FF45B3-4159-441E-8ABF-E474AEEBD4D3}" sibTransId="{0B900597-3287-475B-999A-9A9D0ACD6547}"/>
    <dgm:cxn modelId="{BF6E4788-80BB-4FE8-A5DB-418B49470A5E}" type="presOf" srcId="{2A4139B0-3F58-489B-9711-0367DEEB4F69}" destId="{E7FDF306-EBE3-4833-A99F-A16B900F582A}" srcOrd="0" destOrd="0" presId="urn:diagrams.loki3.com/BracketList"/>
    <dgm:cxn modelId="{25CB491F-EBEA-44EC-B030-A621CFF0469D}" type="presOf" srcId="{65C30B28-CF70-46EC-A94B-71F0E0696CA5}" destId="{A21EF5B8-DCE6-4ADC-B86C-D9396089B777}" srcOrd="0" destOrd="7" presId="urn:diagrams.loki3.com/BracketList"/>
    <dgm:cxn modelId="{2D93D99B-4882-4998-AF66-434ADEF5FFF8}" srcId="{95CE5DB3-CC75-409F-8319-868B1D97FEF9}" destId="{BE660C0E-7F39-474D-9110-AE6A0BF6B923}" srcOrd="3" destOrd="0" parTransId="{7256646C-7AC4-4EB1-BEB4-7E20E51BECAD}" sibTransId="{4D7104BE-76C8-4FF4-B0BB-C298E98E9A1E}"/>
    <dgm:cxn modelId="{23B71EAB-3DC0-4FAB-B7F7-94ACADD1118E}" type="presOf" srcId="{83AD234B-BAD3-4CF8-85E2-CF30EBA14EA6}" destId="{E7FDF306-EBE3-4833-A99F-A16B900F582A}" srcOrd="0" destOrd="2" presId="urn:diagrams.loki3.com/BracketList"/>
    <dgm:cxn modelId="{9F2D8EB2-6251-4669-8DD7-65A4FD7061CB}" srcId="{0440EBD8-AE4E-4CA6-AE10-AF979578A129}" destId="{95CE5DB3-CC75-409F-8319-868B1D97FEF9}" srcOrd="1" destOrd="0" parTransId="{C84F7C57-08CC-475D-86A6-30F9B876FE2A}" sibTransId="{EA6E9DD7-FBE3-43B6-BFF5-F6DF238D60A5}"/>
    <dgm:cxn modelId="{6FED4AE4-F069-4F05-B7DF-BDE8F5E31904}" srcId="{6E1C6668-5215-4B15-AD3F-3D1534E82BE2}" destId="{5D3BE3FC-B73C-458B-92FA-A7B95AC73F33}" srcOrd="3" destOrd="0" parTransId="{8852513C-59F4-4293-B4E9-937808890FC1}" sibTransId="{C81292BC-075D-4C22-8526-83F627F78BB1}"/>
    <dgm:cxn modelId="{3C100C92-20FC-4AD6-B3B0-DED8B5AADC14}" type="presOf" srcId="{31B03CFD-2760-4EA0-844D-3624EC6A779F}" destId="{A21EF5B8-DCE6-4ADC-B86C-D9396089B777}" srcOrd="0" destOrd="8" presId="urn:diagrams.loki3.com/BracketList"/>
    <dgm:cxn modelId="{315C4FF1-09B5-490B-94F9-AB6B2D4ABABD}" srcId="{6E1C6668-5215-4B15-AD3F-3D1534E82BE2}" destId="{6629242A-F735-470D-B00B-9E54FA1C6B23}" srcOrd="6" destOrd="0" parTransId="{667855A1-CE53-4318-B951-DB25412853C2}" sibTransId="{4FD5E1AC-C14F-4755-8C0A-C8F5EC0603EA}"/>
    <dgm:cxn modelId="{E2187935-9C05-4248-9138-915DA84AACF8}" type="presOf" srcId="{6F672CF8-61E3-42DC-9D99-6A8AAAE2BE3E}" destId="{A21EF5B8-DCE6-4ADC-B86C-D9396089B777}" srcOrd="0" destOrd="2" presId="urn:diagrams.loki3.com/BracketList"/>
    <dgm:cxn modelId="{51FF446A-7CCA-447A-9751-6C62C08F43A7}" srcId="{6E1C6668-5215-4B15-AD3F-3D1534E82BE2}" destId="{C2C34F97-47C1-4ED0-AD7F-32A6A9CA163A}" srcOrd="1" destOrd="0" parTransId="{095820B2-71F1-4634-A9DC-ED17E8DF0199}" sibTransId="{949B29B0-8AB5-4193-99AD-387D389B9AEE}"/>
    <dgm:cxn modelId="{9182A556-06A1-4534-998A-20019FF1F776}" srcId="{6E1C6668-5215-4B15-AD3F-3D1534E82BE2}" destId="{C9F76EB2-1DA7-48C8-AC14-82B93668B683}" srcOrd="4" destOrd="0" parTransId="{305ACFCA-3B5A-4224-8891-50ABC8749781}" sibTransId="{E2B254FE-2531-45AF-9959-D6452389E69E}"/>
    <dgm:cxn modelId="{817990F2-3E63-44EE-A7BE-2BA3AA8C07A2}" type="presOf" srcId="{6E1C6668-5215-4B15-AD3F-3D1534E82BE2}" destId="{2511EAC8-7CF3-432B-8DD1-57940A581201}" srcOrd="0" destOrd="0" presId="urn:diagrams.loki3.com/BracketList"/>
    <dgm:cxn modelId="{D5E2B570-17AE-4396-BC79-9D150784F37B}" srcId="{95CE5DB3-CC75-409F-8319-868B1D97FEF9}" destId="{0249D53A-4454-4123-A4AB-57F98A73D0D8}" srcOrd="4" destOrd="0" parTransId="{56297A13-C76E-4261-8704-D6CB2D4CA5E1}" sibTransId="{9E4E8646-4D44-48DA-B5FA-3F30BE6BFEDA}"/>
    <dgm:cxn modelId="{8969ECD9-7382-43B7-B55C-F714A21DA189}" type="presOf" srcId="{95CE5DB3-CC75-409F-8319-868B1D97FEF9}" destId="{8167289C-EA96-43DD-BA6C-CD5F81A414AB}" srcOrd="0" destOrd="0" presId="urn:diagrams.loki3.com/BracketList"/>
    <dgm:cxn modelId="{42BF1D72-CA6B-4720-8954-3A9977B65D6D}" type="presOf" srcId="{724C9D09-B008-43C9-B82B-319BB75461FE}" destId="{887F7EFF-D723-45E5-8A55-733E3255C77A}" srcOrd="0" destOrd="0" presId="urn:diagrams.loki3.com/BracketList"/>
    <dgm:cxn modelId="{431E5DBB-7032-4503-B4EE-9507BEC9B8AB}" type="presOf" srcId="{C2C34F97-47C1-4ED0-AD7F-32A6A9CA163A}" destId="{A21EF5B8-DCE6-4ADC-B86C-D9396089B777}" srcOrd="0" destOrd="1" presId="urn:diagrams.loki3.com/BracketList"/>
    <dgm:cxn modelId="{5FDBAB2E-1ADA-469A-98CB-5564C6545BC6}" type="presOf" srcId="{C9F76EB2-1DA7-48C8-AC14-82B93668B683}" destId="{A21EF5B8-DCE6-4ADC-B86C-D9396089B777}" srcOrd="0" destOrd="4" presId="urn:diagrams.loki3.com/BracketList"/>
    <dgm:cxn modelId="{DBB3AB1B-9E05-4B5B-82A6-EEF9AA827512}" type="presOf" srcId="{BE660C0E-7F39-474D-9110-AE6A0BF6B923}" destId="{E7FDF306-EBE3-4833-A99F-A16B900F582A}" srcOrd="0" destOrd="3" presId="urn:diagrams.loki3.com/BracketList"/>
    <dgm:cxn modelId="{CA1B8F98-689A-43B6-8C49-D12652DA2099}" type="presOf" srcId="{6BEE7BAC-B7DE-4FA6-9227-5C88993D4CCE}" destId="{E7FDF306-EBE3-4833-A99F-A16B900F582A}" srcOrd="0" destOrd="1" presId="urn:diagrams.loki3.com/BracketList"/>
    <dgm:cxn modelId="{3F2A2211-532C-4901-839D-E7AC77CDE0AD}" srcId="{0440EBD8-AE4E-4CA6-AE10-AF979578A129}" destId="{6E1C6668-5215-4B15-AD3F-3D1534E82BE2}" srcOrd="0" destOrd="0" parTransId="{724E77F4-0A51-41FD-BEC4-E5EB351EB74C}" sibTransId="{DABABFC1-45BA-41CF-B732-F7B5ABE51890}"/>
    <dgm:cxn modelId="{64F9BDAD-5FFD-41E2-B3BD-5E9243CE1E2C}" type="presParOf" srcId="{339DB325-0A09-44AF-9B33-67ECD6FE4207}" destId="{AC84AC14-7B67-47BA-A716-B20788C6CB99}" srcOrd="0" destOrd="0" presId="urn:diagrams.loki3.com/BracketList"/>
    <dgm:cxn modelId="{CCB9C9E4-05EB-4D8A-AD7B-38DAEBA1AA68}" type="presParOf" srcId="{AC84AC14-7B67-47BA-A716-B20788C6CB99}" destId="{2511EAC8-7CF3-432B-8DD1-57940A581201}" srcOrd="0" destOrd="0" presId="urn:diagrams.loki3.com/BracketList"/>
    <dgm:cxn modelId="{F72210B6-7EA3-457E-854A-5D75F1F2E5B5}" type="presParOf" srcId="{AC84AC14-7B67-47BA-A716-B20788C6CB99}" destId="{CABDB700-F73C-40CC-B212-F6E6CCBAA824}" srcOrd="1" destOrd="0" presId="urn:diagrams.loki3.com/BracketList"/>
    <dgm:cxn modelId="{520D6C93-8930-481A-8A76-E00392C03470}" type="presParOf" srcId="{AC84AC14-7B67-47BA-A716-B20788C6CB99}" destId="{2869277D-3DCC-4966-864C-C476769D8163}" srcOrd="2" destOrd="0" presId="urn:diagrams.loki3.com/BracketList"/>
    <dgm:cxn modelId="{69FF68DC-8FBB-413D-9081-F797ECC9EF60}" type="presParOf" srcId="{AC84AC14-7B67-47BA-A716-B20788C6CB99}" destId="{A21EF5B8-DCE6-4ADC-B86C-D9396089B777}" srcOrd="3" destOrd="0" presId="urn:diagrams.loki3.com/BracketList"/>
    <dgm:cxn modelId="{DE4357D6-3F04-4889-A804-ADB51BB87279}" type="presParOf" srcId="{339DB325-0A09-44AF-9B33-67ECD6FE4207}" destId="{B93968E8-DD77-4192-9F37-4A8EC6689D3F}" srcOrd="1" destOrd="0" presId="urn:diagrams.loki3.com/BracketList"/>
    <dgm:cxn modelId="{A5070518-14A7-4264-B83C-7A1F47ECA498}" type="presParOf" srcId="{339DB325-0A09-44AF-9B33-67ECD6FE4207}" destId="{79F58456-8E71-4F2C-B01B-CA04579C5E72}" srcOrd="2" destOrd="0" presId="urn:diagrams.loki3.com/BracketList"/>
    <dgm:cxn modelId="{217A50E5-79F6-41CF-B758-F072DA2461A4}" type="presParOf" srcId="{79F58456-8E71-4F2C-B01B-CA04579C5E72}" destId="{8167289C-EA96-43DD-BA6C-CD5F81A414AB}" srcOrd="0" destOrd="0" presId="urn:diagrams.loki3.com/BracketList"/>
    <dgm:cxn modelId="{FF36AFCF-A341-4779-81E2-C0FB772BF2E7}" type="presParOf" srcId="{79F58456-8E71-4F2C-B01B-CA04579C5E72}" destId="{D4A3E357-E583-4D35-B049-F24BE9522A10}" srcOrd="1" destOrd="0" presId="urn:diagrams.loki3.com/BracketList"/>
    <dgm:cxn modelId="{E77E43DC-6DBA-4E03-AE30-5310B11EA4EC}" type="presParOf" srcId="{79F58456-8E71-4F2C-B01B-CA04579C5E72}" destId="{49A588EA-1C43-43E6-AEC6-BE4F35540480}" srcOrd="2" destOrd="0" presId="urn:diagrams.loki3.com/BracketList"/>
    <dgm:cxn modelId="{C533D7AD-50D1-418E-A2B2-3201600BAF7A}" type="presParOf" srcId="{79F58456-8E71-4F2C-B01B-CA04579C5E72}" destId="{E7FDF306-EBE3-4833-A99F-A16B900F582A}" srcOrd="3" destOrd="0" presId="urn:diagrams.loki3.com/BracketList"/>
    <dgm:cxn modelId="{F870025A-3B23-41C9-8111-65BF3FEF16AB}" type="presParOf" srcId="{339DB325-0A09-44AF-9B33-67ECD6FE4207}" destId="{265C20EF-03E6-4CFE-AB2E-18D0991D783F}" srcOrd="3" destOrd="0" presId="urn:diagrams.loki3.com/BracketList"/>
    <dgm:cxn modelId="{49346835-541B-497E-BB5B-6CA63867917D}" type="presParOf" srcId="{339DB325-0A09-44AF-9B33-67ECD6FE4207}" destId="{F93CA192-034E-4B7C-B149-2EB43AEB482D}" srcOrd="4" destOrd="0" presId="urn:diagrams.loki3.com/BracketList"/>
    <dgm:cxn modelId="{9B6FDC04-4501-424A-94DB-914AB56367D1}" type="presParOf" srcId="{F93CA192-034E-4B7C-B149-2EB43AEB482D}" destId="{887F7EFF-D723-45E5-8A55-733E3255C77A}" srcOrd="0" destOrd="0" presId="urn:diagrams.loki3.com/BracketList"/>
    <dgm:cxn modelId="{DF839864-FE9F-44AC-89F2-FE69763BEB49}" type="presParOf" srcId="{F93CA192-034E-4B7C-B149-2EB43AEB482D}" destId="{2F88D16F-248E-4787-A777-854EDB6F77CE}" srcOrd="1" destOrd="0" presId="urn:diagrams.loki3.com/BracketList"/>
    <dgm:cxn modelId="{1E5B320A-B698-4A03-8101-11A24219C2FA}" type="presParOf" srcId="{F93CA192-034E-4B7C-B149-2EB43AEB482D}" destId="{25CC154C-9F95-4BE0-A45D-0E69738F1957}" srcOrd="2" destOrd="0" presId="urn:diagrams.loki3.com/BracketLis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11EAC8-7CF3-432B-8DD1-57940A581201}">
      <dsp:nvSpPr>
        <dsp:cNvPr id="0" name=""/>
        <dsp:cNvSpPr/>
      </dsp:nvSpPr>
      <dsp:spPr>
        <a:xfrm>
          <a:off x="0" y="1317346"/>
          <a:ext cx="2418865" cy="3805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IN" sz="1800" b="1" kern="1200" dirty="0" smtClean="0">
              <a:solidFill>
                <a:srgbClr val="0070C0"/>
              </a:solidFill>
              <a:latin typeface="Comic Sans MS" panose="030F0702030302020204" pitchFamily="66" charset="0"/>
            </a:rPr>
            <a:t>First Generation</a:t>
          </a:r>
          <a:endParaRPr lang="en-US" sz="1800" kern="1200" dirty="0">
            <a:solidFill>
              <a:srgbClr val="0070C0"/>
            </a:solidFill>
            <a:latin typeface="Comic Sans MS" panose="030F0702030302020204" pitchFamily="66" charset="0"/>
          </a:endParaRPr>
        </a:p>
      </dsp:txBody>
      <dsp:txXfrm>
        <a:off x="0" y="1317346"/>
        <a:ext cx="2418865" cy="380531"/>
      </dsp:txXfrm>
    </dsp:sp>
    <dsp:sp modelId="{CABDB700-F73C-40CC-B212-F6E6CCBAA824}">
      <dsp:nvSpPr>
        <dsp:cNvPr id="0" name=""/>
        <dsp:cNvSpPr/>
      </dsp:nvSpPr>
      <dsp:spPr>
        <a:xfrm>
          <a:off x="2418822" y="0"/>
          <a:ext cx="427650" cy="3144656"/>
        </a:xfrm>
        <a:prstGeom prst="leftBrace">
          <a:avLst>
            <a:gd name="adj1" fmla="val 35000"/>
            <a:gd name="adj2" fmla="val 5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1EF5B8-DCE6-4ADC-B86C-D9396089B777}">
      <dsp:nvSpPr>
        <dsp:cNvPr id="0" name=""/>
        <dsp:cNvSpPr/>
      </dsp:nvSpPr>
      <dsp:spPr>
        <a:xfrm>
          <a:off x="2882682" y="137117"/>
          <a:ext cx="7853398" cy="3222953"/>
        </a:xfrm>
        <a:prstGeom prst="rect">
          <a:avLst/>
        </a:prstGeom>
        <a:gradFill rotWithShape="0">
          <a:gsLst>
            <a:gs pos="0">
              <a:schemeClr val="accent2">
                <a:alpha val="90000"/>
                <a:hueOff val="0"/>
                <a:satOff val="0"/>
                <a:lumOff val="0"/>
                <a:alphaOff val="0"/>
                <a:satMod val="103000"/>
                <a:lumMod val="102000"/>
                <a:tint val="94000"/>
              </a:schemeClr>
            </a:gs>
            <a:gs pos="50000">
              <a:schemeClr val="accent2">
                <a:alpha val="90000"/>
                <a:hueOff val="0"/>
                <a:satOff val="0"/>
                <a:lumOff val="0"/>
                <a:alphaOff val="0"/>
                <a:satMod val="110000"/>
                <a:lumMod val="100000"/>
                <a:shade val="100000"/>
              </a:schemeClr>
            </a:gs>
            <a:gs pos="100000">
              <a:schemeClr val="accent2">
                <a:alpha val="90000"/>
                <a:hueOff val="0"/>
                <a:satOff val="0"/>
                <a:lumOff val="0"/>
                <a:alphaOff val="0"/>
                <a:lumMod val="99000"/>
                <a:satMod val="120000"/>
                <a:shade val="78000"/>
              </a:schemeClr>
            </a:gs>
          </a:gsLst>
          <a:lin ang="5400000" scaled="0"/>
        </a:gradFill>
        <a:ln>
          <a:noFill/>
        </a:ln>
        <a:effectLst>
          <a:glow rad="63500">
            <a:schemeClr val="accent3">
              <a:satMod val="175000"/>
              <a:alpha val="40000"/>
            </a:schemeClr>
          </a:glow>
          <a:outerShdw blurRad="190500" dist="228600" dir="2700000" algn="ctr" rotWithShape="0">
            <a:srgbClr val="000000">
              <a:alpha val="30000"/>
            </a:srgbClr>
          </a:outerShdw>
        </a:effectLst>
        <a:scene3d>
          <a:camera prst="orthographicFront"/>
          <a:lightRig rig="glow" dir="t">
            <a:rot lat="0" lon="0" rev="4800000"/>
          </a:lightRig>
        </a:scene3d>
        <a:sp3d prstMaterial="matte">
          <a:bevelT w="127000" h="63500"/>
        </a:sp3d>
      </dsp:spPr>
      <dsp:style>
        <a:lnRef idx="0">
          <a:scrgbClr r="0" g="0" b="0"/>
        </a:lnRef>
        <a:fillRef idx="3">
          <a:scrgbClr r="0" g="0" b="0"/>
        </a:fillRef>
        <a:effectRef idx="3">
          <a:scrgbClr r="0" g="0" b="0"/>
        </a:effectRef>
        <a:fontRef idx="minor">
          <a:schemeClr val="lt1"/>
        </a:fontRef>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Char char="••"/>
          </a:pPr>
          <a:endParaRPr lang="en-US" sz="1800" b="1" kern="1200" dirty="0">
            <a:solidFill>
              <a:srgbClr val="00206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000000"/>
              </a:solidFill>
              <a:latin typeface="Comic Sans MS" panose="030F0702030302020204" pitchFamily="66" charset="0"/>
              <a:ea typeface="Calibri" panose="020F0502020204030204" pitchFamily="34" charset="0"/>
            </a:rPr>
            <a:t>These drugs have high antitubercular efficacy and low toxicity.</a:t>
          </a: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Streptomycin, </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Isoniazid/</a:t>
          </a:r>
          <a:r>
            <a:rPr lang="en-US" altLang="en-US" sz="1800" kern="1200" dirty="0" err="1" smtClean="0">
              <a:solidFill>
                <a:srgbClr val="C00000"/>
              </a:solidFill>
              <a:latin typeface="Comic Sans MS" panose="030F0702030302020204" pitchFamily="66" charset="0"/>
              <a:ea typeface="Calibri" panose="020F0502020204030204" pitchFamily="34" charset="0"/>
            </a:rPr>
            <a:t>isonicotinic</a:t>
          </a:r>
          <a:r>
            <a:rPr lang="en-US" altLang="en-US" sz="1800" kern="1200" dirty="0" smtClean="0">
              <a:solidFill>
                <a:srgbClr val="C00000"/>
              </a:solidFill>
              <a:latin typeface="Comic Sans MS" panose="030F0702030302020204" pitchFamily="66" charset="0"/>
              <a:ea typeface="Calibri" panose="020F0502020204030204" pitchFamily="34" charset="0"/>
            </a:rPr>
            <a:t> acid hydrazide (INH or H), </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Rifampicin, </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Ethambutol (E),</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Pyrazinamide (PZ) and</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smtClean="0">
              <a:solidFill>
                <a:srgbClr val="C00000"/>
              </a:solidFill>
              <a:latin typeface="Comic Sans MS" panose="030F0702030302020204" pitchFamily="66" charset="0"/>
              <a:ea typeface="Calibri" panose="020F0502020204030204" pitchFamily="34" charset="0"/>
            </a:rPr>
            <a:t>Thiacetazone (T).</a:t>
          </a:r>
          <a:endParaRPr lang="en-IN" sz="1800" kern="1200" dirty="0">
            <a:solidFill>
              <a:srgbClr val="C00000"/>
            </a:solidFill>
            <a:latin typeface="Comic Sans MS" panose="030F0702030302020204" pitchFamily="66" charset="0"/>
          </a:endParaRPr>
        </a:p>
        <a:p>
          <a:pPr marL="171450" lvl="1" indent="-171450" algn="l" defTabSz="800100">
            <a:lnSpc>
              <a:spcPct val="90000"/>
            </a:lnSpc>
            <a:spcBef>
              <a:spcPct val="0"/>
            </a:spcBef>
            <a:spcAft>
              <a:spcPct val="15000"/>
            </a:spcAft>
            <a:buChar char="••"/>
          </a:pPr>
          <a:r>
            <a:rPr lang="en-US" altLang="en-US" sz="1800" kern="1200" dirty="0" err="1" smtClean="0">
              <a:solidFill>
                <a:srgbClr val="C00000"/>
              </a:solidFill>
              <a:latin typeface="Comic Sans MS" panose="030F0702030302020204" pitchFamily="66" charset="0"/>
              <a:ea typeface="Calibri" panose="020F0502020204030204" pitchFamily="34" charset="0"/>
            </a:rPr>
            <a:t>Paraaminosaliclic</a:t>
          </a:r>
          <a:r>
            <a:rPr lang="en-US" altLang="en-US" sz="1800" kern="1200" dirty="0" smtClean="0">
              <a:solidFill>
                <a:srgbClr val="C00000"/>
              </a:solidFill>
              <a:latin typeface="Comic Sans MS" panose="030F0702030302020204" pitchFamily="66" charset="0"/>
              <a:ea typeface="Calibri" panose="020F0502020204030204" pitchFamily="34" charset="0"/>
            </a:rPr>
            <a:t> acid (PASA) </a:t>
          </a:r>
          <a:endParaRPr lang="en-IN" sz="1800" kern="1200" dirty="0">
            <a:solidFill>
              <a:srgbClr val="C00000"/>
            </a:solidFill>
            <a:latin typeface="Comic Sans MS" panose="030F0702030302020204" pitchFamily="66" charset="0"/>
          </a:endParaRPr>
        </a:p>
      </dsp:txBody>
      <dsp:txXfrm>
        <a:off x="2882682" y="137117"/>
        <a:ext cx="7853398" cy="3222953"/>
      </dsp:txXfrm>
    </dsp:sp>
    <dsp:sp modelId="{8167289C-EA96-43DD-BA6C-CD5F81A414AB}">
      <dsp:nvSpPr>
        <dsp:cNvPr id="0" name=""/>
        <dsp:cNvSpPr/>
      </dsp:nvSpPr>
      <dsp:spPr>
        <a:xfrm>
          <a:off x="0" y="4125217"/>
          <a:ext cx="2418865" cy="1924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r>
            <a:rPr lang="en-IN" sz="1800" b="1" kern="1200" dirty="0" smtClean="0">
              <a:solidFill>
                <a:srgbClr val="0070C0"/>
              </a:solidFill>
              <a:latin typeface="Comic Sans MS" panose="030F0702030302020204" pitchFamily="66" charset="0"/>
            </a:rPr>
            <a:t>Second Generation</a:t>
          </a:r>
          <a:endParaRPr lang="en-US" sz="1800" kern="1200" dirty="0">
            <a:solidFill>
              <a:srgbClr val="0070C0"/>
            </a:solidFill>
            <a:latin typeface="Comic Sans MS" panose="030F0702030302020204" pitchFamily="66" charset="0"/>
          </a:endParaRPr>
        </a:p>
      </dsp:txBody>
      <dsp:txXfrm>
        <a:off x="0" y="4125217"/>
        <a:ext cx="2418865" cy="192484"/>
      </dsp:txXfrm>
    </dsp:sp>
    <dsp:sp modelId="{D4A3E357-E583-4D35-B049-F24BE9522A10}">
      <dsp:nvSpPr>
        <dsp:cNvPr id="0" name=""/>
        <dsp:cNvSpPr/>
      </dsp:nvSpPr>
      <dsp:spPr>
        <a:xfrm>
          <a:off x="2379447" y="3402941"/>
          <a:ext cx="382311" cy="2019251"/>
        </a:xfrm>
        <a:prstGeom prst="leftBrace">
          <a:avLst>
            <a:gd name="adj1" fmla="val 35000"/>
            <a:gd name="adj2" fmla="val 5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7FDF306-EBE3-4833-A99F-A16B900F582A}">
      <dsp:nvSpPr>
        <dsp:cNvPr id="0" name=""/>
        <dsp:cNvSpPr/>
      </dsp:nvSpPr>
      <dsp:spPr>
        <a:xfrm>
          <a:off x="2843119" y="3394072"/>
          <a:ext cx="7903006" cy="1918382"/>
        </a:xfrm>
        <a:prstGeom prst="rect">
          <a:avLst/>
        </a:prstGeom>
        <a:gradFill rotWithShape="0">
          <a:gsLst>
            <a:gs pos="0">
              <a:schemeClr val="accent2">
                <a:alpha val="90000"/>
                <a:hueOff val="0"/>
                <a:satOff val="0"/>
                <a:lumOff val="0"/>
                <a:alphaOff val="-40000"/>
                <a:satMod val="103000"/>
                <a:lumMod val="102000"/>
                <a:tint val="94000"/>
              </a:schemeClr>
            </a:gs>
            <a:gs pos="50000">
              <a:schemeClr val="accent2">
                <a:alpha val="90000"/>
                <a:hueOff val="0"/>
                <a:satOff val="0"/>
                <a:lumOff val="0"/>
                <a:alphaOff val="-40000"/>
                <a:satMod val="110000"/>
                <a:lumMod val="100000"/>
                <a:shade val="100000"/>
              </a:schemeClr>
            </a:gs>
            <a:gs pos="100000">
              <a:schemeClr val="accent2">
                <a:alpha val="90000"/>
                <a:hueOff val="0"/>
                <a:satOff val="0"/>
                <a:lumOff val="0"/>
                <a:alphaOff val="-40000"/>
                <a:lumMod val="99000"/>
                <a:satMod val="120000"/>
                <a:shade val="78000"/>
              </a:schemeClr>
            </a:gs>
          </a:gsLst>
          <a:lin ang="5400000" scaled="0"/>
        </a:gradFill>
        <a:ln>
          <a:noFill/>
        </a:ln>
        <a:effectLst>
          <a:innerShdw blurRad="63500" dist="50800" dir="16200000">
            <a:prstClr val="black">
              <a:alpha val="50000"/>
            </a:prstClr>
          </a:innerShdw>
        </a:effectLst>
      </dsp:spPr>
      <dsp:style>
        <a:lnRef idx="0">
          <a:scrgbClr r="0" g="0" b="0"/>
        </a:lnRef>
        <a:fillRef idx="3">
          <a:scrgbClr r="0" g="0" b="0"/>
        </a:fillRef>
        <a:effectRef idx="3">
          <a:scrgbClr r="0" g="0" b="0"/>
        </a:effectRef>
        <a:fontRef idx="minor">
          <a:schemeClr val="lt1"/>
        </a:fontRef>
      </dsp:style>
      <dsp:txBody>
        <a:bodyPr spcFirstLastPara="0" vert="horz" wrap="square" lIns="60960" tIns="60960" rIns="60960" bIns="60960" numCol="1" spcCol="1270" anchor="ctr" anchorCtr="0">
          <a:noAutofit/>
        </a:bodyPr>
        <a:lstStyle/>
        <a:p>
          <a:pPr marL="171450" lvl="1" indent="-171450" algn="l" defTabSz="711200">
            <a:lnSpc>
              <a:spcPct val="90000"/>
            </a:lnSpc>
            <a:spcBef>
              <a:spcPct val="0"/>
            </a:spcBef>
            <a:spcAft>
              <a:spcPct val="15000"/>
            </a:spcAft>
            <a:buChar char="••"/>
          </a:pPr>
          <a:r>
            <a:rPr lang="en-US" sz="1600" kern="1200" dirty="0" smtClean="0">
              <a:latin typeface="Comic Sans MS" panose="030F0702030302020204" pitchFamily="66" charset="0"/>
            </a:rPr>
            <a:t>Capreomycin (A), </a:t>
          </a:r>
          <a:endParaRPr lang="en-US" sz="1600" kern="1200" dirty="0">
            <a:latin typeface="Comic Sans MS" panose="030F0702030302020204" pitchFamily="66" charset="0"/>
          </a:endParaRPr>
        </a:p>
        <a:p>
          <a:pPr marL="171450" lvl="1" indent="-171450" algn="l" defTabSz="711200">
            <a:lnSpc>
              <a:spcPct val="90000"/>
            </a:lnSpc>
            <a:spcBef>
              <a:spcPct val="0"/>
            </a:spcBef>
            <a:spcAft>
              <a:spcPct val="15000"/>
            </a:spcAft>
            <a:buChar char="••"/>
          </a:pPr>
          <a:r>
            <a:rPr lang="en-US" sz="1600" kern="1200" dirty="0" smtClean="0">
              <a:latin typeface="Comic Sans MS" panose="030F0702030302020204" pitchFamily="66" charset="0"/>
            </a:rPr>
            <a:t>Cycloserine (C), </a:t>
          </a:r>
        </a:p>
        <a:p>
          <a:pPr marL="171450" lvl="1" indent="-171450" algn="l" defTabSz="711200">
            <a:lnSpc>
              <a:spcPct val="90000"/>
            </a:lnSpc>
            <a:spcBef>
              <a:spcPct val="0"/>
            </a:spcBef>
            <a:spcAft>
              <a:spcPct val="15000"/>
            </a:spcAft>
            <a:buChar char="••"/>
          </a:pPr>
          <a:r>
            <a:rPr lang="en-US" sz="1600" kern="1200" dirty="0" smtClean="0">
              <a:latin typeface="Comic Sans MS" panose="030F0702030302020204" pitchFamily="66" charset="0"/>
            </a:rPr>
            <a:t>Kanamycin (K),</a:t>
          </a:r>
        </a:p>
        <a:p>
          <a:pPr marL="171450" lvl="1" indent="-171450" algn="l" defTabSz="711200">
            <a:lnSpc>
              <a:spcPct val="90000"/>
            </a:lnSpc>
            <a:spcBef>
              <a:spcPct val="0"/>
            </a:spcBef>
            <a:spcAft>
              <a:spcPct val="15000"/>
            </a:spcAft>
            <a:buChar char="••"/>
          </a:pPr>
          <a:r>
            <a:rPr lang="en-US" sz="1600" kern="1200" dirty="0" smtClean="0">
              <a:latin typeface="Comic Sans MS" panose="030F0702030302020204" pitchFamily="66" charset="0"/>
            </a:rPr>
            <a:t>Ethionamde (Et). </a:t>
          </a:r>
        </a:p>
        <a:p>
          <a:pPr marL="171450" lvl="1" indent="-171450" algn="l" defTabSz="711200">
            <a:lnSpc>
              <a:spcPct val="90000"/>
            </a:lnSpc>
            <a:spcBef>
              <a:spcPct val="0"/>
            </a:spcBef>
            <a:spcAft>
              <a:spcPct val="15000"/>
            </a:spcAft>
            <a:buChar char="••"/>
          </a:pPr>
          <a:r>
            <a:rPr lang="en-US" sz="1600" kern="1200" dirty="0" smtClean="0">
              <a:latin typeface="Comic Sans MS" panose="030F0702030302020204" pitchFamily="66" charset="0"/>
            </a:rPr>
            <a:t>These drugs low anti TB efficacy, but relatively high toxicity</a:t>
          </a:r>
          <a:r>
            <a:rPr lang="en-US" sz="1600" kern="1200" dirty="0" smtClean="0"/>
            <a:t>. </a:t>
          </a:r>
        </a:p>
      </dsp:txBody>
      <dsp:txXfrm>
        <a:off x="2843119" y="3394072"/>
        <a:ext cx="7903006" cy="1918382"/>
      </dsp:txXfrm>
    </dsp:sp>
    <dsp:sp modelId="{887F7EFF-D723-45E5-8A55-733E3255C77A}">
      <dsp:nvSpPr>
        <dsp:cNvPr id="0" name=""/>
        <dsp:cNvSpPr/>
      </dsp:nvSpPr>
      <dsp:spPr>
        <a:xfrm>
          <a:off x="1819778" y="5623389"/>
          <a:ext cx="2423428" cy="818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8016" tIns="45720" rIns="128016" bIns="45720" numCol="1" spcCol="1270" anchor="ctr" anchorCtr="0">
          <a:noAutofit/>
        </a:bodyPr>
        <a:lstStyle/>
        <a:p>
          <a:pPr lvl="0" algn="r" defTabSz="800100">
            <a:lnSpc>
              <a:spcPct val="90000"/>
            </a:lnSpc>
            <a:spcBef>
              <a:spcPct val="0"/>
            </a:spcBef>
            <a:spcAft>
              <a:spcPct val="35000"/>
            </a:spcAft>
          </a:pPr>
          <a:endParaRPr lang="en-US" sz="1800" kern="1200" dirty="0">
            <a:solidFill>
              <a:srgbClr val="0070C0"/>
            </a:solidFill>
            <a:latin typeface="Comic Sans MS" panose="030F0702030302020204" pitchFamily="66" charset="0"/>
          </a:endParaRPr>
        </a:p>
      </dsp:txBody>
      <dsp:txXfrm>
        <a:off x="1819778" y="5623389"/>
        <a:ext cx="2423428" cy="81871"/>
      </dsp:txXfrm>
    </dsp:sp>
    <dsp:sp modelId="{2F88D16F-248E-4787-A777-854EDB6F77CE}">
      <dsp:nvSpPr>
        <dsp:cNvPr id="0" name=""/>
        <dsp:cNvSpPr/>
      </dsp:nvSpPr>
      <dsp:spPr>
        <a:xfrm>
          <a:off x="2424347" y="5379232"/>
          <a:ext cx="544976" cy="297000"/>
        </a:xfrm>
        <a:prstGeom prst="leftBrace">
          <a:avLst>
            <a:gd name="adj1" fmla="val 35000"/>
            <a:gd name="adj2" fmla="val 50000"/>
          </a:avLst>
        </a:prstGeom>
        <a:no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diagrams.loki3.com/BracketList">
  <dgm:title val="Vertical Bracket List"/>
  <dgm:desc val="Use to show grouped blocks of information.  Works well with large amounts of Level 2 text."/>
  <dgm:catLst>
    <dgm:cat type="list" pri="4110"/>
    <dgm:cat type="officeonline" pri="3000"/>
  </dgm:catLst>
  <dgm:sampData>
    <dgm:dataModel>
      <dgm:ptLst>
        <dgm:pt modelId="0" type="doc"/>
        <dgm:pt modelId="1">
          <dgm:prSet phldr="1"/>
        </dgm:pt>
        <dgm:pt modelId="11">
          <dgm:prSet phldr="1"/>
        </dgm:pt>
        <dgm:pt modelId="2">
          <dgm:prSet phldr="1"/>
        </dgm:pt>
        <dgm:pt modelId="21">
          <dgm:prSet phldr="1"/>
        </dgm:pt>
      </dgm:ptLst>
      <dgm:cxnLst>
        <dgm:cxn modelId="3" srcId="0" destId="1" srcOrd="0" destOrd="0"/>
        <dgm:cxn modelId="4" srcId="1" destId="11" srcOrd="0" destOrd="0"/>
        <dgm:cxn modelId="5" srcId="0" destId="2" srcOrd="0" destOrd="0"/>
        <dgm:cxn modelId="6" srcId="2" destId="21" srcOrd="0" destOrd="0"/>
      </dgm:cxnLst>
      <dgm:bg/>
      <dgm:whole/>
    </dgm:dataModel>
  </dgm:sampData>
  <dgm:styleData useDef="1">
    <dgm:dataModel>
      <dgm:ptLst/>
      <dgm:bg/>
      <dgm:whole/>
    </dgm:dataModel>
  </dgm:styleData>
  <dgm:clrData useDef="1">
    <dgm:dataModel>
      <dgm:pt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V" refType="primFontSz" refFor="des" refForName="parTx" fact="0.1"/>
      <dgm:constr type="primFontSz" for="des" forName="parTx" val="65"/>
      <dgm:constr type="primFontSz" for="des" forName="desTx" refType="primFontSz" refFor="des" refForName="parTx"/>
      <dgm:constr type="h" for="des" forName="parTx" refType="primFontSz" refFor="des" refForName="parTx" fact="0.55"/>
      <dgm:constr type="h" for="des" forName="bracket" refType="primFontSz" refFor="des" refForName="parTx" fact="0.55"/>
      <dgm:constr type="h" for="des" forName="desTx" refType="primFontSz" refFor="des" refForName="parTx" fact="0.55"/>
    </dgm:constrLst>
    <dgm:ruleLst>
      <dgm:rule type="primFontSz" for="des" forName="parTx" val="5" fact="NaN" max="NaN"/>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Tx" refType="w" fact="0.25"/>
          <dgm:constr type="w" for="ch" forName="bracket" refType="w" fact="0.05"/>
          <dgm:constr type="w" for="ch" forName="spH" refType="w" fact="0.02"/>
          <dgm:constr type="w" for="ch" forName="desTx" refType="w" fact="0.68"/>
          <dgm:constr type="h" for="ch" forName="bracket" refType="h" refFor="ch" refForName="desTx" op="gte"/>
          <dgm:constr type="h" for="ch" forName="bracket" refType="h" refFor="ch" refForName="parTx" op="gte"/>
          <dgm:constr type="h" for="ch" forName="desTx" refType="h" refFor="ch" refForName="parTx" op="gte"/>
        </dgm:constrLst>
        <dgm:ruleLst/>
        <dgm:layoutNode name="parTx" styleLbl="revTx">
          <dgm:varLst>
            <dgm:chMax val="1"/>
            <dgm:bulletEnabled val="1"/>
          </dgm:varLst>
          <dgm:choose name="Name8">
            <dgm:if name="Name9" func="var" arg="dir" op="equ" val="norm">
              <dgm:alg type="tx">
                <dgm:param type="parTxLTRAlign" val="r"/>
              </dgm:alg>
            </dgm:if>
            <dgm:else name="Name10">
              <dgm:alg type="tx">
                <dgm:param type="parTxLTRAlign" val="l"/>
              </dgm:alg>
            </dgm:else>
          </dgm:choose>
          <dgm:shape xmlns:r="http://schemas.openxmlformats.org/officeDocument/2006/relationships" type="rect" r:blip="">
            <dgm:adjLst/>
          </dgm:shape>
          <dgm:presOf axis="self" ptType="node"/>
          <dgm:constrLst>
            <dgm:constr type="tMarg" refType="primFontSz" fact="0.2"/>
            <dgm:constr type="bMarg" refType="primFontSz" fact="0.2"/>
          </dgm:constrLst>
          <dgm:ruleLst>
            <dgm:rule type="h" val="INF" fact="NaN" max="NaN"/>
          </dgm:ruleLst>
        </dgm:layoutNode>
        <dgm:layoutNode name="bracket" styleLbl="parChTrans1D1">
          <dgm:alg type="sp"/>
          <dgm:choose name="Name11">
            <dgm:if name="Name12" func="var" arg="dir" op="equ" val="norm">
              <dgm:shape xmlns:r="http://schemas.openxmlformats.org/officeDocument/2006/relationships" type="leftBrace" r:blip="">
                <dgm:adjLst>
                  <dgm:adj idx="1" val="0.35"/>
                </dgm:adjLst>
              </dgm:shape>
            </dgm:if>
            <dgm:else name="Name13">
              <dgm:shape xmlns:r="http://schemas.openxmlformats.org/officeDocument/2006/relationships" rot="180" type="leftBrace" r:blip="">
                <dgm:adjLst>
                  <dgm:adj idx="1" val="0.35"/>
                </dgm:adjLst>
              </dgm:shape>
            </dgm:else>
          </dgm:choose>
          <dgm:presOf/>
        </dgm:layoutNode>
        <dgm:layoutNode name="spH">
          <dgm:alg type="sp"/>
        </dgm:layoutNode>
        <dgm:choose name="Name14">
          <dgm:if name="Name15" axis="ch" ptType="node" func="cnt" op="gte" val="1">
            <dgm:layoutNode name="desTx" styleLbl="node1">
              <dgm:varLst>
                <dgm:bulletEnabled val="1"/>
              </dgm:varLst>
              <dgm:alg type="tx">
                <dgm:param type="stBulletLvl" val="1"/>
                <dgm:param type="txAnchorVertCh" val="mid"/>
              </dgm:alg>
              <dgm:shape xmlns:r="http://schemas.openxmlformats.org/officeDocument/2006/relationships" type="rect" r:blip="">
                <dgm:adjLst/>
              </dgm:shape>
              <dgm:presOf axis="des" ptType="node"/>
              <dgm:constrLst>
                <dgm:constr type="secFontSz" refType="primFontSz"/>
                <dgm:constr type="tMarg" refType="primFontSz" fact="0.3"/>
                <dgm:constr type="bMarg" refType="primFontSz" fact="0.3"/>
                <dgm:constr type="lMarg" refType="primFontSz" fact="0.3"/>
                <dgm:constr type="rMarg" refType="primFontSz" fact="0.3"/>
              </dgm:constrLst>
              <dgm:ruleLst>
                <dgm:rule type="h" val="INF" fact="NaN" max="NaN"/>
              </dgm:ruleLst>
            </dgm:layoutNode>
          </dgm:if>
          <dgm:else name="Name16"/>
        </dgm:choose>
      </dgm:layoutNode>
      <dgm:forEach name="Name17" axis="followSib" ptType="sibTrans" cnt="1">
        <dgm:layoutNode name="spV">
          <dgm:alg type="sp"/>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379017-2BE5-4537-B98C-EBF146FCF359}" type="datetimeFigureOut">
              <a:rPr lang="en-IN" smtClean="0"/>
              <a:pPr/>
              <a:t>31-05-2021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35CF12-328C-45F4-9FA8-71AF95D8C758}" type="slidenum">
              <a:rPr lang="en-IN" smtClean="0"/>
              <a:pPr/>
              <a:t>‹#›</a:t>
            </a:fld>
            <a:endParaRPr lang="en-IN"/>
          </a:p>
        </p:txBody>
      </p:sp>
    </p:spTree>
    <p:extLst>
      <p:ext uri="{BB962C8B-B14F-4D97-AF65-F5344CB8AC3E}">
        <p14:creationId xmlns:p14="http://schemas.microsoft.com/office/powerpoint/2010/main" xmlns="" val="1233599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C8394298-7D1D-4CD6-81AA-1F2EEC71BC03}" type="slidenum">
              <a:rPr lang="en-IN" smtClean="0"/>
              <a:pPr/>
              <a:t>1</a:t>
            </a:fld>
            <a:endParaRPr lang="en-IN"/>
          </a:p>
        </p:txBody>
      </p:sp>
    </p:spTree>
    <p:extLst>
      <p:ext uri="{BB962C8B-B14F-4D97-AF65-F5344CB8AC3E}">
        <p14:creationId xmlns:p14="http://schemas.microsoft.com/office/powerpoint/2010/main" xmlns="" val="2257898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52042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11269331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2174206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337487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35859638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984832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1398044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2955632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11125351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1725613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E5D3189-D47E-4E41-AB7F-AA120FA4987F}" type="datetimeFigureOut">
              <a:rPr lang="en-IN" smtClean="0"/>
              <a:pPr/>
              <a:t>31-05-2021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25164029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5D3189-D47E-4E41-AB7F-AA120FA4987F}" type="datetimeFigureOut">
              <a:rPr lang="en-IN" smtClean="0"/>
              <a:pPr/>
              <a:t>31-05-2021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E6089E-ABB1-4D85-BF13-173DD3F74B2B}" type="slidenum">
              <a:rPr lang="en-IN" smtClean="0"/>
              <a:pPr/>
              <a:t>‹#›</a:t>
            </a:fld>
            <a:endParaRPr lang="en-IN"/>
          </a:p>
        </p:txBody>
      </p:sp>
    </p:spTree>
    <p:extLst>
      <p:ext uri="{BB962C8B-B14F-4D97-AF65-F5344CB8AC3E}">
        <p14:creationId xmlns:p14="http://schemas.microsoft.com/office/powerpoint/2010/main" xmlns="" val="12164725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2" y="909805"/>
            <a:ext cx="9143999" cy="1752834"/>
          </a:xfrm>
        </p:spPr>
        <p:txBody>
          <a:bodyPr>
            <a:normAutofit fontScale="90000"/>
          </a:bodyPr>
          <a:lstStyle/>
          <a:p>
            <a:r>
              <a:rPr lang="en-US" sz="3600" b="1" dirty="0" smtClean="0">
                <a:solidFill>
                  <a:srgbClr val="FF0000"/>
                </a:solidFill>
                <a:latin typeface="Comic Sans MS" panose="030F0702030302020204" pitchFamily="66" charset="0"/>
                <a:cs typeface="Aharoni" pitchFamily="2" charset="-79"/>
              </a:rPr>
              <a:t/>
            </a:r>
            <a:br>
              <a:rPr lang="en-US" sz="3600" b="1" dirty="0" smtClean="0">
                <a:solidFill>
                  <a:srgbClr val="FF0000"/>
                </a:solidFill>
                <a:latin typeface="Comic Sans MS" panose="030F0702030302020204" pitchFamily="66" charset="0"/>
                <a:cs typeface="Aharoni" pitchFamily="2" charset="-79"/>
              </a:rPr>
            </a:br>
            <a:r>
              <a:rPr lang="en-US" sz="3600" b="1" dirty="0" smtClean="0">
                <a:solidFill>
                  <a:srgbClr val="FF0000"/>
                </a:solidFill>
                <a:latin typeface="Comic Sans MS" panose="030F0702030302020204" pitchFamily="66" charset="0"/>
                <a:cs typeface="Aharoni" pitchFamily="2" charset="-79"/>
              </a:rPr>
              <a:t/>
            </a:r>
            <a:br>
              <a:rPr lang="en-US" sz="3600" b="1" dirty="0" smtClean="0">
                <a:solidFill>
                  <a:srgbClr val="FF0000"/>
                </a:solidFill>
                <a:latin typeface="Comic Sans MS" panose="030F0702030302020204" pitchFamily="66" charset="0"/>
                <a:cs typeface="Aharoni" pitchFamily="2" charset="-79"/>
              </a:rPr>
            </a:br>
            <a:r>
              <a:rPr lang="en-US" sz="3600" b="1" dirty="0" smtClean="0">
                <a:solidFill>
                  <a:srgbClr val="FF0000"/>
                </a:solidFill>
                <a:latin typeface="Comic Sans MS" panose="030F0702030302020204" pitchFamily="66" charset="0"/>
                <a:cs typeface="Aharoni" pitchFamily="2" charset="-79"/>
              </a:rPr>
              <a:t/>
            </a:r>
            <a:br>
              <a:rPr lang="en-US" sz="3600" b="1" dirty="0" smtClean="0">
                <a:solidFill>
                  <a:srgbClr val="FF0000"/>
                </a:solidFill>
                <a:latin typeface="Comic Sans MS" panose="030F0702030302020204" pitchFamily="66" charset="0"/>
                <a:cs typeface="Aharoni" pitchFamily="2" charset="-79"/>
              </a:rPr>
            </a:br>
            <a:r>
              <a:rPr lang="en-US" sz="3600" b="1" dirty="0" smtClean="0">
                <a:solidFill>
                  <a:srgbClr val="FF0000"/>
                </a:solidFill>
                <a:latin typeface="Comic Sans MS" panose="030F0702030302020204" pitchFamily="66" charset="0"/>
                <a:cs typeface="Aharoni" pitchFamily="2" charset="-79"/>
              </a:rPr>
              <a:t/>
            </a:r>
            <a:br>
              <a:rPr lang="en-US" sz="3600" b="1" dirty="0" smtClean="0">
                <a:solidFill>
                  <a:srgbClr val="FF0000"/>
                </a:solidFill>
                <a:latin typeface="Comic Sans MS" panose="030F0702030302020204" pitchFamily="66" charset="0"/>
                <a:cs typeface="Aharoni" pitchFamily="2" charset="-79"/>
              </a:rPr>
            </a:br>
            <a:r>
              <a:rPr lang="en-US" sz="3600" b="1" dirty="0">
                <a:solidFill>
                  <a:srgbClr val="FF0000"/>
                </a:solidFill>
                <a:latin typeface="Comic Sans MS" panose="030F0702030302020204" pitchFamily="66" charset="0"/>
                <a:cs typeface="Aharoni" pitchFamily="2" charset="-79"/>
              </a:rPr>
              <a:t/>
            </a:r>
            <a:br>
              <a:rPr lang="en-US" sz="3600" b="1" dirty="0">
                <a:solidFill>
                  <a:srgbClr val="FF0000"/>
                </a:solidFill>
                <a:latin typeface="Comic Sans MS" panose="030F0702030302020204" pitchFamily="66" charset="0"/>
                <a:cs typeface="Aharoni" pitchFamily="2" charset="-79"/>
              </a:rPr>
            </a:br>
            <a:r>
              <a:rPr lang="en-US" sz="4000" b="1" dirty="0" smtClean="0">
                <a:solidFill>
                  <a:srgbClr val="C00000"/>
                </a:solidFill>
                <a:latin typeface="Comic Sans MS" panose="030F0702030302020204" pitchFamily="66" charset="0"/>
                <a:cs typeface="Aharoni" pitchFamily="2" charset="-79"/>
              </a:rPr>
              <a:t> </a:t>
            </a:r>
            <a:r>
              <a:rPr lang="en-US" sz="4000" b="1" dirty="0">
                <a:solidFill>
                  <a:srgbClr val="C00000"/>
                </a:solidFill>
                <a:latin typeface="Comic Sans MS" panose="030F0702030302020204" pitchFamily="66" charset="0"/>
              </a:rPr>
              <a:t>Antitubercular Drugs</a:t>
            </a:r>
            <a:r>
              <a:rPr lang="en-IN" sz="4000" b="1" dirty="0">
                <a:solidFill>
                  <a:srgbClr val="C00000"/>
                </a:solidFill>
                <a:latin typeface="Comic Sans MS" panose="030F0702030302020204" pitchFamily="66" charset="0"/>
              </a:rPr>
              <a:t/>
            </a:r>
            <a:br>
              <a:rPr lang="en-IN" sz="4000" b="1" dirty="0">
                <a:solidFill>
                  <a:srgbClr val="C00000"/>
                </a:solidFill>
                <a:latin typeface="Comic Sans MS" panose="030F0702030302020204" pitchFamily="66" charset="0"/>
              </a:rPr>
            </a:br>
            <a:r>
              <a:rPr lang="en-IN" sz="1050" b="1" dirty="0">
                <a:solidFill>
                  <a:srgbClr val="C00000"/>
                </a:solidFill>
                <a:latin typeface="Comic Sans MS" panose="030F0702030302020204" pitchFamily="66" charset="0"/>
              </a:rPr>
              <a:t>……………………………………………………………………………………………………………………………………………………………………………………………………………………………………………</a:t>
            </a:r>
            <a:r>
              <a:rPr lang="en-IN" b="1" dirty="0" smtClean="0">
                <a:solidFill>
                  <a:srgbClr val="C00000"/>
                </a:solidFill>
                <a:latin typeface="Comic Sans MS" panose="030F0702030302020204" pitchFamily="66" charset="0"/>
              </a:rPr>
              <a:t/>
            </a:r>
            <a:br>
              <a:rPr lang="en-IN" b="1" dirty="0" smtClean="0">
                <a:solidFill>
                  <a:srgbClr val="C00000"/>
                </a:solidFill>
                <a:latin typeface="Comic Sans MS" panose="030F0702030302020204" pitchFamily="66" charset="0"/>
              </a:rPr>
            </a:br>
            <a:r>
              <a:rPr lang="en-IN" sz="2800" b="1" u="sng" dirty="0">
                <a:solidFill>
                  <a:srgbClr val="C00000"/>
                </a:solidFill>
                <a:latin typeface="Comic Sans MS" panose="030F0702030302020204" pitchFamily="66" charset="0"/>
              </a:rPr>
              <a:t>Chemotherapy (VPT-411)</a:t>
            </a:r>
            <a:r>
              <a:rPr lang="en-IN" sz="2700" b="1" dirty="0">
                <a:solidFill>
                  <a:srgbClr val="000099"/>
                </a:solidFill>
                <a:latin typeface="Comic Sans MS" panose="030F0702030302020204" pitchFamily="66" charset="0"/>
              </a:rPr>
              <a:t/>
            </a:r>
            <a:br>
              <a:rPr lang="en-IN" sz="2700" b="1" dirty="0">
                <a:solidFill>
                  <a:srgbClr val="000099"/>
                </a:solidFill>
                <a:latin typeface="Comic Sans MS" panose="030F0702030302020204" pitchFamily="66" charset="0"/>
              </a:rPr>
            </a:br>
            <a:r>
              <a:rPr lang="en-IN" sz="2700" b="1" dirty="0">
                <a:solidFill>
                  <a:srgbClr val="000099"/>
                </a:solidFill>
                <a:latin typeface="Comic Sans MS" panose="030F0702030302020204" pitchFamily="66" charset="0"/>
              </a:rPr>
              <a:t>(</a:t>
            </a:r>
            <a:r>
              <a:rPr lang="en-IN" sz="2700" b="1" dirty="0" smtClean="0">
                <a:solidFill>
                  <a:srgbClr val="000099"/>
                </a:solidFill>
                <a:latin typeface="Comic Sans MS" panose="030F0702030302020204" pitchFamily="66" charset="0"/>
              </a:rPr>
              <a:t>Lecture-24)</a:t>
            </a:r>
            <a:endParaRPr lang="en-IN" b="1" dirty="0">
              <a:solidFill>
                <a:srgbClr val="000099"/>
              </a:solidFill>
              <a:latin typeface="Comic Sans MS" panose="030F0702030302020204" pitchFamily="66" charset="0"/>
            </a:endParaRPr>
          </a:p>
        </p:txBody>
      </p:sp>
      <p:sp>
        <p:nvSpPr>
          <p:cNvPr id="3" name="Subtitle 2"/>
          <p:cNvSpPr>
            <a:spLocks noGrp="1"/>
          </p:cNvSpPr>
          <p:nvPr>
            <p:ph type="subTitle" idx="1"/>
          </p:nvPr>
        </p:nvSpPr>
        <p:spPr>
          <a:xfrm>
            <a:off x="1933575" y="3984462"/>
            <a:ext cx="8343900" cy="1844837"/>
          </a:xfrm>
        </p:spPr>
        <p:txBody>
          <a:bodyPr>
            <a:noAutofit/>
          </a:bodyPr>
          <a:lstStyle/>
          <a:p>
            <a:r>
              <a:rPr lang="en-IN" sz="2100" b="1" dirty="0" err="1">
                <a:solidFill>
                  <a:srgbClr val="000099"/>
                </a:solidFill>
                <a:latin typeface="Comic Sans MS" panose="030F0702030302020204" pitchFamily="66" charset="0"/>
              </a:rPr>
              <a:t>Dr.</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Kumari</a:t>
            </a:r>
            <a:r>
              <a:rPr lang="en-IN" sz="2100" b="1" dirty="0">
                <a:solidFill>
                  <a:srgbClr val="000099"/>
                </a:solidFill>
                <a:latin typeface="Comic Sans MS" panose="030F0702030302020204" pitchFamily="66" charset="0"/>
              </a:rPr>
              <a:t> </a:t>
            </a:r>
            <a:r>
              <a:rPr lang="en-IN" sz="2100" b="1" dirty="0" err="1">
                <a:solidFill>
                  <a:srgbClr val="000099"/>
                </a:solidFill>
                <a:latin typeface="Comic Sans MS" panose="030F0702030302020204" pitchFamily="66" charset="0"/>
              </a:rPr>
              <a:t>Anjana</a:t>
            </a:r>
            <a:endParaRPr lang="en-IN" sz="2100" b="1" dirty="0">
              <a:solidFill>
                <a:srgbClr val="000099"/>
              </a:solidFill>
              <a:latin typeface="Comic Sans MS" panose="030F0702030302020204" pitchFamily="66" charset="0"/>
            </a:endParaRPr>
          </a:p>
          <a:p>
            <a:r>
              <a:rPr lang="en-IN" sz="2100" dirty="0">
                <a:latin typeface="Comic Sans MS" panose="030F0702030302020204" pitchFamily="66" charset="0"/>
              </a:rPr>
              <a:t>Asstt. Professor</a:t>
            </a:r>
          </a:p>
          <a:p>
            <a:r>
              <a:rPr lang="en-IN" sz="2100" dirty="0" err="1">
                <a:latin typeface="Comic Sans MS" panose="030F0702030302020204" pitchFamily="66" charset="0"/>
              </a:rPr>
              <a:t>Deptt</a:t>
            </a:r>
            <a:r>
              <a:rPr lang="en-IN" sz="2100" dirty="0">
                <a:latin typeface="Comic Sans MS" panose="030F0702030302020204" pitchFamily="66" charset="0"/>
              </a:rPr>
              <a:t>. of Veterinary Pharmacology &amp; Toxicology</a:t>
            </a:r>
          </a:p>
          <a:p>
            <a:r>
              <a:rPr lang="en-IN" sz="2100" dirty="0">
                <a:latin typeface="Comic Sans MS" panose="030F0702030302020204" pitchFamily="66" charset="0"/>
              </a:rPr>
              <a:t>Bihar Veterinary College, Bihar Animal Sciences University, Patna</a:t>
            </a:r>
          </a:p>
          <a:p>
            <a:endParaRPr lang="en-IN" sz="2100" dirty="0">
              <a:latin typeface="Comic Sans MS" panose="030F0702030302020204" pitchFamily="66"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flipH="1">
            <a:off x="7722249" y="3660020"/>
            <a:ext cx="1091228" cy="987552"/>
          </a:xfrm>
          <a:prstGeom prst="rect">
            <a:avLst/>
          </a:prstGeom>
        </p:spPr>
      </p:pic>
      <p:pic>
        <p:nvPicPr>
          <p:cNvPr id="5" name="Picture 4"/>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flipH="1">
            <a:off x="3669874" y="3756116"/>
            <a:ext cx="678170" cy="716661"/>
          </a:xfrm>
          <a:prstGeom prst="rect">
            <a:avLst/>
          </a:prstGeom>
        </p:spPr>
      </p:pic>
    </p:spTree>
    <p:extLst>
      <p:ext uri="{BB962C8B-B14F-4D97-AF65-F5344CB8AC3E}">
        <p14:creationId xmlns:p14="http://schemas.microsoft.com/office/powerpoint/2010/main" xmlns="" val="3407080800"/>
      </p:ext>
    </p:extLst>
  </p:cSld>
  <p:clrMapOvr>
    <a:masterClrMapping/>
  </p:clrMapOvr>
  <mc:AlternateContent xmlns:mc="http://schemas.openxmlformats.org/markup-compatibility/2006">
    <mc:Choice xmlns:p14="http://schemas.microsoft.com/office/powerpoint/2010/main" xmlns=""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838200" y="365125"/>
            <a:ext cx="10515600" cy="830629"/>
          </a:xfrm>
        </p:spPr>
        <p:txBody>
          <a:bodyPr/>
          <a:lstStyle/>
          <a:p>
            <a:pPr algn="ctr"/>
            <a:r>
              <a:rPr lang="en-US" sz="3600" b="1" dirty="0">
                <a:solidFill>
                  <a:srgbClr val="C00000"/>
                </a:solidFill>
                <a:latin typeface="Comic Sans MS" panose="030F0702030302020204" pitchFamily="66" charset="0"/>
              </a:rPr>
              <a:t>Isoniazid</a:t>
            </a:r>
            <a:endParaRPr lang="en-US" dirty="0">
              <a:solidFill>
                <a:srgbClr val="C00000"/>
              </a:solidFill>
              <a:latin typeface="Comic Sans MS" panose="030F0702030302020204" pitchFamily="66" charset="0"/>
            </a:endParaRPr>
          </a:p>
        </p:txBody>
      </p:sp>
      <p:sp>
        <p:nvSpPr>
          <p:cNvPr id="3" name="Content Placeholder 2"/>
          <p:cNvSpPr>
            <a:spLocks noGrp="1"/>
          </p:cNvSpPr>
          <p:nvPr>
            <p:ph idx="1"/>
          </p:nvPr>
        </p:nvSpPr>
        <p:spPr>
          <a:xfrm>
            <a:off x="838199" y="1441938"/>
            <a:ext cx="10732477" cy="4735025"/>
          </a:xfrm>
        </p:spPr>
        <p:txBody>
          <a:bodyPr>
            <a:normAutofit lnSpcReduction="10000"/>
          </a:bodyPr>
          <a:lstStyle/>
          <a:p>
            <a:r>
              <a:rPr lang="en-US" b="1" dirty="0" smtClean="0">
                <a:latin typeface="Comic Sans MS" panose="030F0702030302020204" pitchFamily="66" charset="0"/>
              </a:rPr>
              <a:t>Isoniazid is chemically related to </a:t>
            </a:r>
            <a:r>
              <a:rPr lang="en-US" b="1" u="sng" dirty="0" smtClean="0">
                <a:solidFill>
                  <a:srgbClr val="00B0F0"/>
                </a:solidFill>
                <a:latin typeface="Comic Sans MS" panose="030F0702030302020204" pitchFamily="66" charset="0"/>
              </a:rPr>
              <a:t>MAO inhibitor iproniazid</a:t>
            </a:r>
            <a:r>
              <a:rPr lang="en-US" b="1" dirty="0" smtClean="0">
                <a:latin typeface="Comic Sans MS" panose="030F0702030302020204" pitchFamily="66" charset="0"/>
              </a:rPr>
              <a:t>.</a:t>
            </a:r>
          </a:p>
          <a:p>
            <a:r>
              <a:rPr lang="en-US" b="1" dirty="0" smtClean="0">
                <a:latin typeface="Comic Sans MS" panose="030F0702030302020204" pitchFamily="66" charset="0"/>
              </a:rPr>
              <a:t>It posses bacteriostatic and bactericidal property. </a:t>
            </a:r>
          </a:p>
          <a:p>
            <a:r>
              <a:rPr lang="en-US" b="1" dirty="0">
                <a:latin typeface="Comic Sans MS" panose="030F0702030302020204" pitchFamily="66" charset="0"/>
              </a:rPr>
              <a:t>W</a:t>
            </a:r>
            <a:r>
              <a:rPr lang="en-US" b="1" dirty="0" smtClean="0">
                <a:latin typeface="Comic Sans MS" panose="030F0702030302020204" pitchFamily="66" charset="0"/>
              </a:rPr>
              <a:t>ell absorbed from GIT. </a:t>
            </a:r>
          </a:p>
          <a:p>
            <a:r>
              <a:rPr lang="en-US" b="1" u="sng" dirty="0">
                <a:latin typeface="Comic Sans MS" panose="030F0702030302020204" pitchFamily="66" charset="0"/>
              </a:rPr>
              <a:t>E</a:t>
            </a:r>
            <a:r>
              <a:rPr lang="en-US" b="1" u="sng" dirty="0" smtClean="0">
                <a:latin typeface="Comic Sans MS" panose="030F0702030302020204" pitchFamily="66" charset="0"/>
              </a:rPr>
              <a:t>asily penetrates into caseous tubercular lesions </a:t>
            </a:r>
            <a:r>
              <a:rPr lang="en-US" b="1" dirty="0" smtClean="0">
                <a:latin typeface="Comic Sans MS" panose="030F0702030302020204" pitchFamily="66" charset="0"/>
              </a:rPr>
              <a:t>and also readily taken up by TB bacilli. </a:t>
            </a:r>
          </a:p>
          <a:p>
            <a:endParaRPr lang="en-US" b="1" dirty="0" smtClean="0">
              <a:latin typeface="Comic Sans MS" panose="030F0702030302020204" pitchFamily="66" charset="0"/>
            </a:endParaRPr>
          </a:p>
          <a:p>
            <a:r>
              <a:rPr lang="en-US" b="1" dirty="0" smtClean="0">
                <a:solidFill>
                  <a:srgbClr val="00B0F0"/>
                </a:solidFill>
                <a:latin typeface="Comic Sans MS" panose="030F0702030302020204" pitchFamily="66" charset="0"/>
              </a:rPr>
              <a:t>MOA</a:t>
            </a:r>
            <a:r>
              <a:rPr lang="en-US" b="1" dirty="0" smtClean="0">
                <a:latin typeface="Comic Sans MS" panose="030F0702030302020204" pitchFamily="66" charset="0"/>
              </a:rPr>
              <a:t>:Exerts bactericidal effect </a:t>
            </a:r>
          </a:p>
          <a:p>
            <a:pPr lvl="1">
              <a:buFont typeface="Courier New" panose="02070309020205020404" pitchFamily="49" charset="0"/>
              <a:buChar char="o"/>
            </a:pPr>
            <a:r>
              <a:rPr lang="en-US" b="1" dirty="0" smtClean="0">
                <a:solidFill>
                  <a:srgbClr val="7030A0"/>
                </a:solidFill>
                <a:latin typeface="Comic Sans MS" panose="030F0702030302020204" pitchFamily="66" charset="0"/>
              </a:rPr>
              <a:t>by inhibiting the synthesis of mycolic acids (essential cell wall constituents in </a:t>
            </a:r>
            <a:r>
              <a:rPr lang="en-US" b="1" i="1" dirty="0" smtClean="0">
                <a:solidFill>
                  <a:srgbClr val="7030A0"/>
                </a:solidFill>
                <a:latin typeface="Comic Sans MS" panose="030F0702030302020204" pitchFamily="66" charset="0"/>
              </a:rPr>
              <a:t>Mycobacterium</a:t>
            </a:r>
            <a:r>
              <a:rPr lang="en-US" b="1" dirty="0" smtClean="0">
                <a:solidFill>
                  <a:srgbClr val="7030A0"/>
                </a:solidFill>
                <a:latin typeface="Comic Sans MS" panose="030F0702030302020204" pitchFamily="66" charset="0"/>
              </a:rPr>
              <a:t>) and </a:t>
            </a:r>
          </a:p>
          <a:p>
            <a:pPr lvl="1">
              <a:buFont typeface="Courier New" panose="02070309020205020404" pitchFamily="49" charset="0"/>
              <a:buChar char="o"/>
            </a:pPr>
            <a:r>
              <a:rPr lang="en-US" b="1" dirty="0" smtClean="0">
                <a:solidFill>
                  <a:srgbClr val="7030A0"/>
                </a:solidFill>
                <a:latin typeface="Comic Sans MS" panose="030F0702030302020204" pitchFamily="66" charset="0"/>
              </a:rPr>
              <a:t>also causing damage to cell membrane by inhibiting phospholipids synthesis.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29862"/>
            <a:ext cx="10515600" cy="4647101"/>
          </a:xfrm>
        </p:spPr>
        <p:txBody>
          <a:bodyPr>
            <a:normAutofit fontScale="85000" lnSpcReduction="20000"/>
          </a:bodyPr>
          <a:lstStyle/>
          <a:p>
            <a:pPr marL="0" indent="0">
              <a:buNone/>
            </a:pPr>
            <a:r>
              <a:rPr lang="en-IN" sz="3100" dirty="0" smtClean="0">
                <a:solidFill>
                  <a:srgbClr val="00B0F0"/>
                </a:solidFill>
                <a:latin typeface="Comic Sans MS" panose="030F0702030302020204" pitchFamily="66" charset="0"/>
              </a:rPr>
              <a:t>Resistance: </a:t>
            </a:r>
          </a:p>
          <a:p>
            <a:pPr lvl="1">
              <a:buFont typeface="Courier New" panose="02070309020205020404" pitchFamily="49" charset="0"/>
              <a:buChar char="o"/>
            </a:pPr>
            <a:r>
              <a:rPr lang="en-IN" sz="2700" dirty="0" smtClean="0">
                <a:latin typeface="Comic Sans MS" panose="030F0702030302020204" pitchFamily="66" charset="0"/>
              </a:rPr>
              <a:t>If </a:t>
            </a:r>
            <a:r>
              <a:rPr lang="en-IN" sz="2700" dirty="0">
                <a:latin typeface="Comic Sans MS" panose="030F0702030302020204" pitchFamily="66" charset="0"/>
              </a:rPr>
              <a:t>INH is given alone, after 2-3 months an apparent resistance emerges. </a:t>
            </a:r>
            <a:endParaRPr lang="en-IN" sz="2700" dirty="0" smtClean="0">
              <a:latin typeface="Comic Sans MS" panose="030F0702030302020204" pitchFamily="66" charset="0"/>
            </a:endParaRPr>
          </a:p>
          <a:p>
            <a:pPr lvl="1">
              <a:buFont typeface="Courier New" panose="02070309020205020404" pitchFamily="49" charset="0"/>
              <a:buChar char="o"/>
            </a:pPr>
            <a:r>
              <a:rPr lang="en-IN" sz="2700" dirty="0" smtClean="0">
                <a:latin typeface="Comic Sans MS" panose="030F0702030302020204" pitchFamily="66" charset="0"/>
              </a:rPr>
              <a:t>Mechanism </a:t>
            </a:r>
            <a:r>
              <a:rPr lang="en-IN" sz="2700" dirty="0">
                <a:latin typeface="Comic Sans MS" panose="030F0702030302020204" pitchFamily="66" charset="0"/>
              </a:rPr>
              <a:t>of resistance is attributed to </a:t>
            </a:r>
            <a:r>
              <a:rPr lang="en-IN" sz="2700" dirty="0">
                <a:solidFill>
                  <a:srgbClr val="7030A0"/>
                </a:solidFill>
                <a:latin typeface="Comic Sans MS" panose="030F0702030302020204" pitchFamily="66" charset="0"/>
              </a:rPr>
              <a:t>failure of the drug being taken by organism</a:t>
            </a:r>
            <a:r>
              <a:rPr lang="en-IN" sz="2700" dirty="0" smtClean="0">
                <a:solidFill>
                  <a:srgbClr val="7030A0"/>
                </a:solidFill>
                <a:latin typeface="Comic Sans MS" panose="030F0702030302020204" pitchFamily="66" charset="0"/>
              </a:rPr>
              <a:t>.</a:t>
            </a:r>
          </a:p>
          <a:p>
            <a:pPr marL="457200" lvl="1" indent="0">
              <a:buNone/>
            </a:pPr>
            <a:endParaRPr lang="en-US" sz="2700" dirty="0" smtClean="0">
              <a:latin typeface="Comic Sans MS" panose="030F0702030302020204" pitchFamily="66" charset="0"/>
            </a:endParaRPr>
          </a:p>
          <a:p>
            <a:r>
              <a:rPr lang="en-US" sz="3100" dirty="0" smtClean="0">
                <a:solidFill>
                  <a:srgbClr val="00B0F0"/>
                </a:solidFill>
                <a:latin typeface="Comic Sans MS" panose="030F0702030302020204" pitchFamily="66" charset="0"/>
              </a:rPr>
              <a:t>Adverse effect: </a:t>
            </a:r>
          </a:p>
          <a:p>
            <a:pPr lvl="1">
              <a:buFont typeface="Courier New" panose="02070309020205020404" pitchFamily="49" charset="0"/>
              <a:buChar char="o"/>
            </a:pPr>
            <a:r>
              <a:rPr lang="en-US" sz="2700" dirty="0">
                <a:latin typeface="Comic Sans MS" panose="030F0702030302020204" pitchFamily="66" charset="0"/>
              </a:rPr>
              <a:t>Its prolonged use may cause </a:t>
            </a:r>
            <a:r>
              <a:rPr lang="en-US" sz="2700" dirty="0" smtClean="0">
                <a:solidFill>
                  <a:srgbClr val="92D050"/>
                </a:solidFill>
                <a:latin typeface="Comic Sans MS" panose="030F0702030302020204" pitchFamily="66" charset="0"/>
              </a:rPr>
              <a:t>neurotoxicity (</a:t>
            </a:r>
            <a:r>
              <a:rPr lang="en-IN" sz="2700" dirty="0" smtClean="0">
                <a:solidFill>
                  <a:srgbClr val="92D050"/>
                </a:solidFill>
                <a:latin typeface="Comic Sans MS" panose="030F0702030302020204" pitchFamily="66" charset="0"/>
              </a:rPr>
              <a:t>Peripheral neuritis -</a:t>
            </a:r>
            <a:r>
              <a:rPr lang="en-IN" sz="2700" dirty="0" smtClean="0">
                <a:latin typeface="Comic Sans MS" panose="030F0702030302020204" pitchFamily="66" charset="0"/>
              </a:rPr>
              <a:t>neurological </a:t>
            </a:r>
            <a:r>
              <a:rPr lang="en-IN" sz="2700" dirty="0">
                <a:latin typeface="Comic Sans MS" panose="030F0702030302020204" pitchFamily="66" charset="0"/>
              </a:rPr>
              <a:t>manifestations such as </a:t>
            </a:r>
            <a:r>
              <a:rPr lang="en-IN" sz="2700" dirty="0" err="1">
                <a:latin typeface="Comic Sans MS" panose="030F0702030302020204" pitchFamily="66" charset="0"/>
              </a:rPr>
              <a:t>paresthesis</a:t>
            </a:r>
            <a:r>
              <a:rPr lang="en-IN" sz="2700" dirty="0">
                <a:latin typeface="Comic Sans MS" panose="030F0702030302020204" pitchFamily="66" charset="0"/>
              </a:rPr>
              <a:t>, numbness, mental </a:t>
            </a:r>
            <a:r>
              <a:rPr lang="en-IN" sz="2700" dirty="0" smtClean="0">
                <a:latin typeface="Comic Sans MS" panose="030F0702030302020204" pitchFamily="66" charset="0"/>
              </a:rPr>
              <a:t>disturbances).</a:t>
            </a:r>
          </a:p>
          <a:p>
            <a:pPr lvl="1">
              <a:buFont typeface="Courier New" panose="02070309020205020404" pitchFamily="49" charset="0"/>
              <a:buChar char="o"/>
            </a:pPr>
            <a:r>
              <a:rPr lang="en-IN" sz="2700" dirty="0" smtClean="0">
                <a:latin typeface="Comic Sans MS" panose="030F0702030302020204" pitchFamily="66" charset="0"/>
              </a:rPr>
              <a:t>These </a:t>
            </a:r>
            <a:r>
              <a:rPr lang="en-IN" sz="2700" dirty="0">
                <a:latin typeface="Comic Sans MS" panose="030F0702030302020204" pitchFamily="66" charset="0"/>
              </a:rPr>
              <a:t>are due to interference with </a:t>
            </a:r>
            <a:r>
              <a:rPr lang="en-IN" sz="2700" b="1" u="sng" dirty="0">
                <a:solidFill>
                  <a:srgbClr val="92D050"/>
                </a:solidFill>
                <a:latin typeface="Comic Sans MS" panose="030F0702030302020204" pitchFamily="66" charset="0"/>
              </a:rPr>
              <a:t>utilization of </a:t>
            </a:r>
            <a:r>
              <a:rPr lang="en-IN" sz="2700" b="1" u="sng" dirty="0" smtClean="0">
                <a:solidFill>
                  <a:srgbClr val="92D050"/>
                </a:solidFill>
                <a:latin typeface="Comic Sans MS" panose="030F0702030302020204" pitchFamily="66" charset="0"/>
              </a:rPr>
              <a:t>pyridoxine </a:t>
            </a:r>
            <a:r>
              <a:rPr lang="en-IN" sz="2700" dirty="0" smtClean="0">
                <a:latin typeface="Comic Sans MS" panose="030F0702030302020204" pitchFamily="66" charset="0"/>
              </a:rPr>
              <a:t>(</a:t>
            </a:r>
            <a:r>
              <a:rPr lang="en-US" sz="2700" dirty="0">
                <a:latin typeface="Comic Sans MS" panose="030F0702030302020204" pitchFamily="66" charset="0"/>
              </a:rPr>
              <a:t>due to formation of pyridoxal-</a:t>
            </a:r>
            <a:r>
              <a:rPr lang="en-US" sz="2700" dirty="0" err="1">
                <a:latin typeface="Comic Sans MS" panose="030F0702030302020204" pitchFamily="66" charset="0"/>
              </a:rPr>
              <a:t>hydrazone</a:t>
            </a:r>
            <a:r>
              <a:rPr lang="en-US" sz="2700" dirty="0">
                <a:latin typeface="Comic Sans MS" panose="030F0702030302020204" pitchFamily="66" charset="0"/>
              </a:rPr>
              <a:t> complex</a:t>
            </a:r>
            <a:r>
              <a:rPr lang="en-IN" sz="2700" dirty="0" smtClean="0">
                <a:latin typeface="Comic Sans MS" panose="030F0702030302020204" pitchFamily="66" charset="0"/>
              </a:rPr>
              <a:t>)  </a:t>
            </a:r>
            <a:r>
              <a:rPr lang="en-IN" sz="2700" dirty="0">
                <a:latin typeface="Comic Sans MS" panose="030F0702030302020204" pitchFamily="66" charset="0"/>
              </a:rPr>
              <a:t>and its </a:t>
            </a:r>
            <a:r>
              <a:rPr lang="en-IN" sz="2700" dirty="0">
                <a:solidFill>
                  <a:srgbClr val="92D050"/>
                </a:solidFill>
                <a:latin typeface="Comic Sans MS" panose="030F0702030302020204" pitchFamily="66" charset="0"/>
              </a:rPr>
              <a:t>increased excretion in urine. </a:t>
            </a:r>
            <a:endParaRPr lang="en-IN" sz="2700" dirty="0" smtClean="0">
              <a:solidFill>
                <a:srgbClr val="92D050"/>
              </a:solidFill>
              <a:latin typeface="Comic Sans MS" panose="030F0702030302020204" pitchFamily="66" charset="0"/>
            </a:endParaRPr>
          </a:p>
          <a:p>
            <a:pPr lvl="1">
              <a:buFont typeface="Courier New" panose="02070309020205020404" pitchFamily="49" charset="0"/>
              <a:buChar char="o"/>
            </a:pPr>
            <a:r>
              <a:rPr lang="en-IN" sz="2700" dirty="0" smtClean="0">
                <a:solidFill>
                  <a:srgbClr val="7030A0"/>
                </a:solidFill>
                <a:latin typeface="Comic Sans MS" panose="030F0702030302020204" pitchFamily="66" charset="0"/>
              </a:rPr>
              <a:t>Pyridoxine </a:t>
            </a:r>
            <a:r>
              <a:rPr lang="en-IN" sz="2700" dirty="0">
                <a:solidFill>
                  <a:srgbClr val="7030A0"/>
                </a:solidFill>
                <a:latin typeface="Comic Sans MS" panose="030F0702030302020204" pitchFamily="66" charset="0"/>
              </a:rPr>
              <a:t>given prophylactically (10 mg/day) prevents neurotoxicity even with </a:t>
            </a:r>
            <a:r>
              <a:rPr lang="en-IN" sz="2700" dirty="0" smtClean="0">
                <a:solidFill>
                  <a:srgbClr val="7030A0"/>
                </a:solidFill>
                <a:latin typeface="Comic Sans MS" panose="030F0702030302020204" pitchFamily="66" charset="0"/>
              </a:rPr>
              <a:t>higher </a:t>
            </a:r>
            <a:r>
              <a:rPr lang="en-IN" sz="2700" dirty="0">
                <a:solidFill>
                  <a:srgbClr val="7030A0"/>
                </a:solidFill>
                <a:latin typeface="Comic Sans MS" panose="030F0702030302020204" pitchFamily="66" charset="0"/>
              </a:rPr>
              <a:t>doses</a:t>
            </a:r>
            <a:r>
              <a:rPr lang="en-IN" sz="2700" dirty="0" smtClean="0">
                <a:solidFill>
                  <a:srgbClr val="7030A0"/>
                </a:solidFill>
                <a:latin typeface="Comic Sans MS" panose="030F0702030302020204" pitchFamily="66" charset="0"/>
              </a:rPr>
              <a:t>.</a:t>
            </a:r>
            <a:endParaRPr lang="en-US" sz="2700" dirty="0" smtClean="0">
              <a:solidFill>
                <a:srgbClr val="7030A0"/>
              </a:solidFill>
              <a:latin typeface="Comic Sans MS" panose="030F0702030302020204" pitchFamily="66" charset="0"/>
            </a:endParaRPr>
          </a:p>
        </p:txBody>
      </p:sp>
    </p:spTree>
    <p:extLst>
      <p:ext uri="{BB962C8B-B14F-4D97-AF65-F5344CB8AC3E}">
        <p14:creationId xmlns:p14="http://schemas.microsoft.com/office/powerpoint/2010/main" xmlns="" val="2389646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C00000"/>
                </a:solidFill>
                <a:latin typeface="Comic Sans MS" panose="030F0702030302020204" pitchFamily="66" charset="0"/>
              </a:rPr>
              <a:t>Rifampicin</a:t>
            </a:r>
            <a:endParaRPr lang="en-IN" dirty="0">
              <a:solidFill>
                <a:srgbClr val="C00000"/>
              </a:solidFill>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10000"/>
          </a:bodyPr>
          <a:lstStyle/>
          <a:p>
            <a:pPr algn="just"/>
            <a:r>
              <a:rPr lang="en-US" dirty="0" smtClean="0">
                <a:latin typeface="Comic Sans MS" panose="030F0702030302020204" pitchFamily="66" charset="0"/>
              </a:rPr>
              <a:t>It is </a:t>
            </a:r>
            <a:r>
              <a:rPr lang="en-US" dirty="0">
                <a:latin typeface="Comic Sans MS" panose="030F0702030302020204" pitchFamily="66" charset="0"/>
              </a:rPr>
              <a:t>a semisynthetic derivative of </a:t>
            </a:r>
            <a:r>
              <a:rPr lang="en-US" b="1" u="sng" dirty="0">
                <a:solidFill>
                  <a:srgbClr val="7030A0"/>
                </a:solidFill>
                <a:latin typeface="Comic Sans MS" panose="030F0702030302020204" pitchFamily="66" charset="0"/>
              </a:rPr>
              <a:t>rifamycin B </a:t>
            </a:r>
            <a:r>
              <a:rPr lang="en-US" dirty="0">
                <a:latin typeface="Comic Sans MS" panose="030F0702030302020204" pitchFamily="66" charset="0"/>
              </a:rPr>
              <a:t>(</a:t>
            </a:r>
            <a:r>
              <a:rPr lang="en-US" i="1" dirty="0">
                <a:latin typeface="Comic Sans MS" panose="030F0702030302020204" pitchFamily="66" charset="0"/>
              </a:rPr>
              <a:t>Streptomyces </a:t>
            </a:r>
            <a:r>
              <a:rPr lang="en-US" i="1" dirty="0" err="1">
                <a:latin typeface="Comic Sans MS" panose="030F0702030302020204" pitchFamily="66" charset="0"/>
              </a:rPr>
              <a:t>mediterranei</a:t>
            </a:r>
            <a:r>
              <a:rPr lang="en-US" dirty="0" smtClean="0">
                <a:latin typeface="Comic Sans MS" panose="030F0702030302020204" pitchFamily="66" charset="0"/>
              </a:rPr>
              <a:t>). </a:t>
            </a:r>
          </a:p>
          <a:p>
            <a:pPr marL="0" indent="0" algn="just">
              <a:buNone/>
            </a:pPr>
            <a:endParaRPr lang="en-US" dirty="0" smtClean="0">
              <a:latin typeface="Comic Sans MS" panose="030F0702030302020204" pitchFamily="66" charset="0"/>
            </a:endParaRPr>
          </a:p>
          <a:p>
            <a:pPr algn="just"/>
            <a:r>
              <a:rPr lang="en-IN" dirty="0">
                <a:latin typeface="Comic Sans MS" panose="030F0702030302020204" pitchFamily="66" charset="0"/>
              </a:rPr>
              <a:t>It has </a:t>
            </a:r>
            <a:r>
              <a:rPr lang="en-IN" dirty="0" smtClean="0">
                <a:latin typeface="Comic Sans MS" panose="030F0702030302020204" pitchFamily="66" charset="0"/>
              </a:rPr>
              <a:t>bactericidal </a:t>
            </a:r>
            <a:r>
              <a:rPr lang="en-IN" dirty="0">
                <a:latin typeface="Comic Sans MS" panose="030F0702030302020204" pitchFamily="66" charset="0"/>
              </a:rPr>
              <a:t>action on </a:t>
            </a:r>
            <a:r>
              <a:rPr lang="en-IN" b="1" i="1" dirty="0">
                <a:latin typeface="Comic Sans MS" panose="030F0702030302020204" pitchFamily="66" charset="0"/>
              </a:rPr>
              <a:t>M. tuberculosis</a:t>
            </a:r>
            <a:r>
              <a:rPr lang="en-IN" b="1" dirty="0">
                <a:latin typeface="Comic Sans MS" panose="030F0702030302020204" pitchFamily="66" charset="0"/>
              </a:rPr>
              <a:t>, </a:t>
            </a:r>
            <a:r>
              <a:rPr lang="en-IN" b="1" i="1" dirty="0">
                <a:latin typeface="Comic Sans MS" panose="030F0702030302020204" pitchFamily="66" charset="0"/>
              </a:rPr>
              <a:t>M. </a:t>
            </a:r>
            <a:r>
              <a:rPr lang="en-IN" b="1" i="1" dirty="0" smtClean="0">
                <a:latin typeface="Comic Sans MS" panose="030F0702030302020204" pitchFamily="66" charset="0"/>
              </a:rPr>
              <a:t>para-tuberculosis</a:t>
            </a:r>
            <a:r>
              <a:rPr lang="en-IN" b="1" dirty="0" smtClean="0">
                <a:latin typeface="Comic Sans MS" panose="030F0702030302020204" pitchFamily="66" charset="0"/>
              </a:rPr>
              <a:t> </a:t>
            </a:r>
            <a:r>
              <a:rPr lang="en-IN" dirty="0">
                <a:latin typeface="Comic Sans MS" panose="030F0702030302020204" pitchFamily="66" charset="0"/>
              </a:rPr>
              <a:t>and other subpopulations of TB bacilli</a:t>
            </a:r>
            <a:r>
              <a:rPr lang="en-IN" dirty="0" smtClean="0">
                <a:latin typeface="Comic Sans MS" panose="030F0702030302020204" pitchFamily="66" charset="0"/>
              </a:rPr>
              <a:t>.</a:t>
            </a:r>
          </a:p>
          <a:p>
            <a:pPr marL="0" indent="0" algn="just">
              <a:buNone/>
            </a:pPr>
            <a:endParaRPr lang="en-IN" dirty="0" smtClean="0">
              <a:latin typeface="Comic Sans MS" panose="030F0702030302020204" pitchFamily="66" charset="0"/>
            </a:endParaRPr>
          </a:p>
          <a:p>
            <a:pPr algn="just"/>
            <a:r>
              <a:rPr lang="en-IN" dirty="0" smtClean="0">
                <a:latin typeface="Comic Sans MS" panose="030F0702030302020204" pitchFamily="66" charset="0"/>
              </a:rPr>
              <a:t>It </a:t>
            </a:r>
            <a:r>
              <a:rPr lang="en-IN" dirty="0">
                <a:latin typeface="Comic Sans MS" panose="030F0702030302020204" pitchFamily="66" charset="0"/>
              </a:rPr>
              <a:t>acts best on slowly or intermittently dividing bacilli as well as on many atypical mycobacteria. </a:t>
            </a:r>
            <a:endParaRPr lang="en-IN" dirty="0" smtClean="0">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IN" b="1" dirty="0" smtClean="0">
                <a:solidFill>
                  <a:srgbClr val="7030A0"/>
                </a:solidFill>
                <a:latin typeface="Comic Sans MS" panose="030F0702030302020204" pitchFamily="66" charset="0"/>
              </a:rPr>
              <a:t>Both </a:t>
            </a:r>
            <a:r>
              <a:rPr lang="en-IN" b="1" dirty="0">
                <a:solidFill>
                  <a:srgbClr val="7030A0"/>
                </a:solidFill>
                <a:latin typeface="Comic Sans MS" panose="030F0702030302020204" pitchFamily="66" charset="0"/>
              </a:rPr>
              <a:t>extra and intracellular organisms are affected</a:t>
            </a:r>
            <a:r>
              <a:rPr lang="en-IN" b="1" dirty="0" smtClean="0">
                <a:solidFill>
                  <a:srgbClr val="7030A0"/>
                </a:solidFill>
                <a:latin typeface="Comic Sans MS" panose="030F0702030302020204" pitchFamily="66" charset="0"/>
              </a:rPr>
              <a:t>.</a:t>
            </a:r>
            <a:endParaRPr lang="en-IN" b="1" dirty="0">
              <a:solidFill>
                <a:srgbClr val="7030A0"/>
              </a:solidFill>
              <a:latin typeface="Comic Sans MS" panose="030F0702030302020204" pitchFamily="66" charset="0"/>
            </a:endParaRPr>
          </a:p>
        </p:txBody>
      </p:sp>
    </p:spTree>
    <p:extLst>
      <p:ext uri="{BB962C8B-B14F-4D97-AF65-F5344CB8AC3E}">
        <p14:creationId xmlns:p14="http://schemas.microsoft.com/office/powerpoint/2010/main" xmlns="" val="3591576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dirty="0" smtClean="0">
                <a:solidFill>
                  <a:schemeClr val="accent2"/>
                </a:solidFill>
                <a:latin typeface="Comic Sans MS" panose="030F0702030302020204" pitchFamily="66" charset="0"/>
              </a:rPr>
              <a:t>MOA: </a:t>
            </a:r>
            <a:r>
              <a:rPr lang="en-US" dirty="0" smtClean="0">
                <a:latin typeface="Comic Sans MS" panose="030F0702030302020204" pitchFamily="66" charset="0"/>
              </a:rPr>
              <a:t>acts </a:t>
            </a:r>
            <a:r>
              <a:rPr lang="en-US" dirty="0">
                <a:latin typeface="Comic Sans MS" panose="030F0702030302020204" pitchFamily="66" charset="0"/>
              </a:rPr>
              <a:t>by </a:t>
            </a:r>
            <a:r>
              <a:rPr lang="en-US" dirty="0">
                <a:solidFill>
                  <a:srgbClr val="0070C0"/>
                </a:solidFill>
                <a:latin typeface="Comic Sans MS" panose="030F0702030302020204" pitchFamily="66" charset="0"/>
              </a:rPr>
              <a:t>inhibiting protein synthesis in mycobacteria by inactivating DNA-dependent </a:t>
            </a:r>
            <a:r>
              <a:rPr lang="en-US" dirty="0" smtClean="0">
                <a:solidFill>
                  <a:srgbClr val="0070C0"/>
                </a:solidFill>
                <a:latin typeface="Comic Sans MS" panose="030F0702030302020204" pitchFamily="66" charset="0"/>
              </a:rPr>
              <a:t>RNA synthesis.</a:t>
            </a:r>
          </a:p>
          <a:p>
            <a:pPr marL="0" indent="0" algn="just">
              <a:buNone/>
            </a:pPr>
            <a:endParaRPr lang="en-US" dirty="0">
              <a:solidFill>
                <a:srgbClr val="0070C0"/>
              </a:solidFill>
              <a:latin typeface="Comic Sans MS" panose="030F0702030302020204" pitchFamily="66" charset="0"/>
            </a:endParaRPr>
          </a:p>
          <a:p>
            <a:pPr algn="just"/>
            <a:r>
              <a:rPr lang="en-US" dirty="0" smtClean="0">
                <a:solidFill>
                  <a:srgbClr val="00B050"/>
                </a:solidFill>
                <a:latin typeface="Comic Sans MS" panose="030F0702030302020204" pitchFamily="66" charset="0"/>
              </a:rPr>
              <a:t>One </a:t>
            </a:r>
            <a:r>
              <a:rPr lang="en-US" dirty="0">
                <a:solidFill>
                  <a:srgbClr val="00B050"/>
                </a:solidFill>
                <a:latin typeface="Comic Sans MS" panose="030F0702030302020204" pitchFamily="66" charset="0"/>
              </a:rPr>
              <a:t>of the most effective </a:t>
            </a:r>
            <a:r>
              <a:rPr lang="en-US" dirty="0" smtClean="0">
                <a:solidFill>
                  <a:srgbClr val="00B050"/>
                </a:solidFill>
                <a:latin typeface="Comic Sans MS" panose="030F0702030302020204" pitchFamily="66" charset="0"/>
              </a:rPr>
              <a:t>anti-TB </a:t>
            </a:r>
            <a:r>
              <a:rPr lang="en-US" dirty="0">
                <a:solidFill>
                  <a:srgbClr val="00B050"/>
                </a:solidFill>
                <a:latin typeface="Comic Sans MS" panose="030F0702030302020204" pitchFamily="66" charset="0"/>
              </a:rPr>
              <a:t>antibiotics; </a:t>
            </a:r>
            <a:r>
              <a:rPr lang="en-US" dirty="0">
                <a:latin typeface="Comic Sans MS" panose="030F0702030302020204" pitchFamily="66" charset="0"/>
              </a:rPr>
              <a:t>also effective against many other Gram negative or Gram positive bacteria, including </a:t>
            </a:r>
            <a:r>
              <a:rPr lang="en-US" i="1" dirty="0">
                <a:latin typeface="Comic Sans MS" panose="030F0702030302020204" pitchFamily="66" charset="0"/>
              </a:rPr>
              <a:t>Mycobacterium </a:t>
            </a:r>
            <a:r>
              <a:rPr lang="en-US" i="1" dirty="0" err="1">
                <a:latin typeface="Comic Sans MS" panose="030F0702030302020204" pitchFamily="66" charset="0"/>
              </a:rPr>
              <a:t>laprae</a:t>
            </a:r>
            <a:r>
              <a:rPr lang="en-US" i="1" dirty="0">
                <a:latin typeface="Comic Sans MS" panose="030F0702030302020204" pitchFamily="66" charset="0"/>
              </a:rPr>
              <a:t>. </a:t>
            </a:r>
            <a:endParaRPr lang="en-US" i="1" dirty="0" smtClean="0">
              <a:latin typeface="Comic Sans MS" panose="030F0702030302020204" pitchFamily="66" charset="0"/>
            </a:endParaRPr>
          </a:p>
          <a:p>
            <a:pPr marL="0" indent="0" algn="just">
              <a:buNone/>
            </a:pPr>
            <a:endParaRPr lang="en-US" i="1" dirty="0">
              <a:latin typeface="Comic Sans MS" panose="030F0702030302020204" pitchFamily="66" charset="0"/>
            </a:endParaRPr>
          </a:p>
          <a:p>
            <a:pPr algn="just"/>
            <a:r>
              <a:rPr lang="en-US" dirty="0">
                <a:latin typeface="Comic Sans MS" panose="030F0702030302020204" pitchFamily="66" charset="0"/>
              </a:rPr>
              <a:t>It imparts </a:t>
            </a:r>
            <a:r>
              <a:rPr lang="en-US" dirty="0">
                <a:solidFill>
                  <a:srgbClr val="FFC000"/>
                </a:solidFill>
                <a:latin typeface="Comic Sans MS" panose="030F0702030302020204" pitchFamily="66" charset="0"/>
              </a:rPr>
              <a:t>orange color to saliva, sputum, tears and sweat</a:t>
            </a:r>
            <a:r>
              <a:rPr lang="en-US" dirty="0" smtClean="0">
                <a:solidFill>
                  <a:srgbClr val="FFC000"/>
                </a:solidFill>
                <a:latin typeface="Comic Sans MS" panose="030F0702030302020204" pitchFamily="66" charset="0"/>
              </a:rPr>
              <a:t>.</a:t>
            </a:r>
          </a:p>
          <a:p>
            <a:pPr algn="just"/>
            <a:r>
              <a:rPr lang="en-US" dirty="0" smtClean="0">
                <a:solidFill>
                  <a:srgbClr val="FF0000"/>
                </a:solidFill>
                <a:latin typeface="Comic Sans MS" panose="030F0702030302020204" pitchFamily="66" charset="0"/>
              </a:rPr>
              <a:t>Adverse effect: Hepatitis.</a:t>
            </a:r>
            <a:endParaRPr lang="en-US" dirty="0">
              <a:solidFill>
                <a:srgbClr val="FF0000"/>
              </a:solidFill>
              <a:latin typeface="Comic Sans MS" panose="030F0702030302020204" pitchFamily="66" charset="0"/>
            </a:endParaRPr>
          </a:p>
        </p:txBody>
      </p:sp>
      <p:sp>
        <p:nvSpPr>
          <p:cNvPr id="2" name="Rectangle 1"/>
          <p:cNvSpPr/>
          <p:nvPr/>
        </p:nvSpPr>
        <p:spPr>
          <a:xfrm>
            <a:off x="1037492" y="4932485"/>
            <a:ext cx="9944100" cy="58029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5-Point Star 3"/>
          <p:cNvSpPr/>
          <p:nvPr/>
        </p:nvSpPr>
        <p:spPr>
          <a:xfrm>
            <a:off x="2945423" y="4932485"/>
            <a:ext cx="325315" cy="22860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xmlns="" val="3964005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Comic Sans MS" panose="030F0702030302020204" pitchFamily="66" charset="0"/>
              </a:rPr>
              <a:t>Ethionamde</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199" y="1825625"/>
            <a:ext cx="10837985" cy="4351338"/>
          </a:xfrm>
        </p:spPr>
        <p:txBody>
          <a:bodyPr>
            <a:normAutofit fontScale="92500" lnSpcReduction="20000"/>
          </a:bodyPr>
          <a:lstStyle/>
          <a:p>
            <a:r>
              <a:rPr lang="en-US" dirty="0" smtClean="0">
                <a:latin typeface="Comic Sans MS" panose="030F0702030302020204" pitchFamily="66" charset="0"/>
              </a:rPr>
              <a:t>It is chemically related to INH (H).</a:t>
            </a:r>
          </a:p>
          <a:p>
            <a:pPr marL="0" indent="0">
              <a:buNone/>
            </a:pPr>
            <a:endParaRPr lang="en-US" dirty="0" smtClean="0">
              <a:latin typeface="Comic Sans MS" panose="030F0702030302020204" pitchFamily="66" charset="0"/>
            </a:endParaRPr>
          </a:p>
          <a:p>
            <a:r>
              <a:rPr lang="en-IN" dirty="0">
                <a:latin typeface="Comic Sans MS" panose="030F0702030302020204" pitchFamily="66" charset="0"/>
              </a:rPr>
              <a:t>It is tuberculostatic drug acts on </a:t>
            </a:r>
            <a:r>
              <a:rPr lang="en-IN" u="sng" dirty="0">
                <a:solidFill>
                  <a:srgbClr val="7030A0"/>
                </a:solidFill>
                <a:latin typeface="Comic Sans MS" panose="030F0702030302020204" pitchFamily="66" charset="0"/>
              </a:rPr>
              <a:t>both extra and intracellular organisms</a:t>
            </a:r>
            <a:r>
              <a:rPr lang="en-IN" u="sng" dirty="0" smtClean="0">
                <a:solidFill>
                  <a:srgbClr val="7030A0"/>
                </a:solidFill>
                <a:latin typeface="Comic Sans MS" panose="030F0702030302020204" pitchFamily="66" charset="0"/>
              </a:rPr>
              <a:t>.</a:t>
            </a:r>
          </a:p>
          <a:p>
            <a:pPr marL="0" indent="0">
              <a:buNone/>
            </a:pPr>
            <a:endParaRPr lang="en-IN" dirty="0" smtClean="0">
              <a:latin typeface="Comic Sans MS" panose="030F0702030302020204" pitchFamily="66" charset="0"/>
            </a:endParaRPr>
          </a:p>
          <a:p>
            <a:r>
              <a:rPr lang="en-IN" dirty="0">
                <a:latin typeface="Comic Sans MS" panose="030F0702030302020204" pitchFamily="66" charset="0"/>
              </a:rPr>
              <a:t>It is rapidly and widely distributed</a:t>
            </a:r>
            <a:r>
              <a:rPr lang="en-IN" dirty="0" smtClean="0">
                <a:latin typeface="Comic Sans MS" panose="030F0702030302020204" pitchFamily="66" charset="0"/>
              </a:rPr>
              <a:t>.</a:t>
            </a:r>
          </a:p>
          <a:p>
            <a:pPr marL="0" indent="0">
              <a:buNone/>
            </a:pPr>
            <a:endParaRPr lang="en-IN" dirty="0" smtClean="0">
              <a:latin typeface="Comic Sans MS" panose="030F0702030302020204" pitchFamily="66" charset="0"/>
            </a:endParaRPr>
          </a:p>
          <a:p>
            <a:r>
              <a:rPr lang="en-IN" b="1" u="sng" dirty="0" smtClean="0">
                <a:solidFill>
                  <a:srgbClr val="92D050"/>
                </a:solidFill>
                <a:latin typeface="Comic Sans MS" panose="030F0702030302020204" pitchFamily="66" charset="0"/>
              </a:rPr>
              <a:t>It </a:t>
            </a:r>
            <a:r>
              <a:rPr lang="en-IN" b="1" u="sng" dirty="0">
                <a:solidFill>
                  <a:srgbClr val="92D050"/>
                </a:solidFill>
                <a:latin typeface="Comic Sans MS" panose="030F0702030302020204" pitchFamily="66" charset="0"/>
              </a:rPr>
              <a:t>also diffuses in CSF at effective concentrations</a:t>
            </a:r>
            <a:r>
              <a:rPr lang="en-IN" b="1" u="sng" dirty="0" smtClean="0">
                <a:solidFill>
                  <a:srgbClr val="92D050"/>
                </a:solidFill>
                <a:latin typeface="Comic Sans MS" panose="030F0702030302020204" pitchFamily="66" charset="0"/>
              </a:rPr>
              <a:t>.</a:t>
            </a:r>
          </a:p>
          <a:p>
            <a:pPr marL="0" indent="0">
              <a:buNone/>
            </a:pPr>
            <a:r>
              <a:rPr lang="en-IN" dirty="0" smtClean="0">
                <a:latin typeface="Comic Sans MS" panose="030F0702030302020204" pitchFamily="66" charset="0"/>
              </a:rPr>
              <a:t> </a:t>
            </a:r>
          </a:p>
          <a:p>
            <a:r>
              <a:rPr lang="en-IN" dirty="0" smtClean="0">
                <a:latin typeface="Comic Sans MS" panose="030F0702030302020204" pitchFamily="66" charset="0"/>
              </a:rPr>
              <a:t>It </a:t>
            </a:r>
            <a:r>
              <a:rPr lang="en-IN" dirty="0">
                <a:latin typeface="Comic Sans MS" panose="030F0702030302020204" pitchFamily="66" charset="0"/>
              </a:rPr>
              <a:t>is excreted rapidly through urine, less than 1% is excreted unchanged.</a:t>
            </a:r>
          </a:p>
          <a:p>
            <a:pPr marL="0" indent="0">
              <a:buNone/>
            </a:pPr>
            <a:endParaRPr lang="en-US"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Comic Sans MS" panose="030F0702030302020204" pitchFamily="66" charset="0"/>
              </a:rPr>
              <a:t>Ethambutol</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690688"/>
            <a:ext cx="10515600" cy="4710112"/>
          </a:xfrm>
        </p:spPr>
        <p:txBody>
          <a:bodyPr>
            <a:normAutofit fontScale="77500" lnSpcReduction="20000"/>
          </a:bodyPr>
          <a:lstStyle/>
          <a:p>
            <a:pPr algn="just"/>
            <a:r>
              <a:rPr lang="en-US" b="1" dirty="0">
                <a:latin typeface="Comic Sans MS" panose="030F0702030302020204" pitchFamily="66" charset="0"/>
              </a:rPr>
              <a:t>Ethambutol</a:t>
            </a:r>
            <a:r>
              <a:rPr lang="en-US" b="1" dirty="0" smtClean="0">
                <a:latin typeface="Comic Sans MS" panose="030F0702030302020204" pitchFamily="66" charset="0"/>
              </a:rPr>
              <a:t> </a:t>
            </a:r>
            <a:r>
              <a:rPr lang="en-US" dirty="0">
                <a:latin typeface="Comic Sans MS" panose="030F0702030302020204" pitchFamily="66" charset="0"/>
              </a:rPr>
              <a:t>(</a:t>
            </a:r>
            <a:r>
              <a:rPr lang="en-US" dirty="0" smtClean="0">
                <a:latin typeface="Comic Sans MS" panose="030F0702030302020204" pitchFamily="66" charset="0"/>
              </a:rPr>
              <a:t>d-Ethambutol) </a:t>
            </a:r>
            <a:r>
              <a:rPr lang="en-US" altLang="en-US" dirty="0" smtClean="0">
                <a:solidFill>
                  <a:srgbClr val="000000"/>
                </a:solidFill>
                <a:latin typeface="Comic Sans MS" panose="030F0702030302020204" pitchFamily="66" charset="0"/>
                <a:ea typeface="Times New Roman" panose="02020603050405020304" pitchFamily="18" charset="0"/>
              </a:rPr>
              <a:t> </a:t>
            </a:r>
            <a:r>
              <a:rPr lang="en-US" altLang="en-US" dirty="0">
                <a:solidFill>
                  <a:srgbClr val="000000"/>
                </a:solidFill>
                <a:latin typeface="Comic Sans MS" panose="030F0702030302020204" pitchFamily="66" charset="0"/>
                <a:ea typeface="Times New Roman" panose="02020603050405020304" pitchFamily="18" charset="0"/>
              </a:rPr>
              <a:t>is a commonly used </a:t>
            </a:r>
            <a:r>
              <a:rPr lang="en-US" altLang="en-US" dirty="0" smtClean="0">
                <a:solidFill>
                  <a:srgbClr val="000000"/>
                </a:solidFill>
                <a:latin typeface="Comic Sans MS" panose="030F0702030302020204" pitchFamily="66" charset="0"/>
                <a:ea typeface="Times New Roman" panose="02020603050405020304" pitchFamily="18" charset="0"/>
              </a:rPr>
              <a:t>anti-tubercular </a:t>
            </a:r>
            <a:r>
              <a:rPr lang="en-US" altLang="en-US" dirty="0">
                <a:solidFill>
                  <a:srgbClr val="000000"/>
                </a:solidFill>
                <a:latin typeface="Comic Sans MS" panose="030F0702030302020204" pitchFamily="66" charset="0"/>
                <a:ea typeface="Times New Roman" panose="02020603050405020304" pitchFamily="18" charset="0"/>
              </a:rPr>
              <a:t>drug, possess selective </a:t>
            </a:r>
            <a:r>
              <a:rPr lang="en-US" altLang="en-US" dirty="0" smtClean="0">
                <a:solidFill>
                  <a:srgbClr val="000000"/>
                </a:solidFill>
                <a:latin typeface="Comic Sans MS" panose="030F0702030302020204" pitchFamily="66" charset="0"/>
                <a:ea typeface="Times New Roman" panose="02020603050405020304" pitchFamily="18" charset="0"/>
              </a:rPr>
              <a:t>tuberculostatic </a:t>
            </a:r>
            <a:r>
              <a:rPr lang="en-US" altLang="en-US" dirty="0">
                <a:solidFill>
                  <a:srgbClr val="000000"/>
                </a:solidFill>
                <a:latin typeface="Comic Sans MS" panose="030F0702030302020204" pitchFamily="66" charset="0"/>
                <a:ea typeface="Times New Roman" panose="02020603050405020304" pitchFamily="18" charset="0"/>
              </a:rPr>
              <a:t>activity</a:t>
            </a:r>
            <a:r>
              <a:rPr lang="en-US" altLang="en-US" dirty="0" smtClean="0">
                <a:solidFill>
                  <a:srgbClr val="000000"/>
                </a:solidFill>
                <a:latin typeface="Comic Sans MS" panose="030F0702030302020204" pitchFamily="66" charset="0"/>
                <a:ea typeface="Times New Roman" panose="02020603050405020304" pitchFamily="18" charset="0"/>
              </a:rPr>
              <a:t>.</a:t>
            </a:r>
          </a:p>
          <a:p>
            <a:pPr marL="0" indent="0" algn="just">
              <a:buNone/>
            </a:pPr>
            <a:endParaRPr lang="en-US" altLang="en-US" dirty="0" smtClean="0">
              <a:solidFill>
                <a:srgbClr val="000000"/>
              </a:solidFill>
              <a:latin typeface="Comic Sans MS" panose="030F0702030302020204" pitchFamily="66" charset="0"/>
              <a:ea typeface="Times New Roman" panose="02020603050405020304" pitchFamily="18" charset="0"/>
            </a:endParaRPr>
          </a:p>
          <a:p>
            <a:pPr algn="just"/>
            <a:r>
              <a:rPr lang="en-US" dirty="0">
                <a:latin typeface="Comic Sans MS" panose="030F0702030302020204" pitchFamily="66" charset="0"/>
              </a:rPr>
              <a:t>When it is </a:t>
            </a:r>
            <a:r>
              <a:rPr lang="en-US" b="1" dirty="0">
                <a:latin typeface="Comic Sans MS" panose="030F0702030302020204" pitchFamily="66" charset="0"/>
              </a:rPr>
              <a:t>used in combination with Isoniazid and Pyrazinamide it has been found to </a:t>
            </a:r>
            <a:r>
              <a:rPr lang="en-US" b="1" dirty="0" smtClean="0">
                <a:solidFill>
                  <a:srgbClr val="92D050"/>
                </a:solidFill>
                <a:latin typeface="Comic Sans MS" panose="030F0702030302020204" pitchFamily="66" charset="0"/>
              </a:rPr>
              <a:t>hasten the </a:t>
            </a:r>
            <a:r>
              <a:rPr lang="en-US" b="1" dirty="0">
                <a:solidFill>
                  <a:srgbClr val="92D050"/>
                </a:solidFill>
                <a:latin typeface="Comic Sans MS" panose="030F0702030302020204" pitchFamily="66" charset="0"/>
              </a:rPr>
              <a:t>rate of sputum conversion </a:t>
            </a:r>
            <a:r>
              <a:rPr lang="en-US" dirty="0">
                <a:solidFill>
                  <a:srgbClr val="92D050"/>
                </a:solidFill>
                <a:latin typeface="Comic Sans MS" panose="030F0702030302020204" pitchFamily="66" charset="0"/>
              </a:rPr>
              <a:t>and prevent development of resistance in humans</a:t>
            </a:r>
            <a:r>
              <a:rPr lang="en-US" dirty="0" smtClean="0">
                <a:solidFill>
                  <a:srgbClr val="92D050"/>
                </a:solidFill>
                <a:latin typeface="Comic Sans MS" panose="030F0702030302020204" pitchFamily="66" charset="0"/>
              </a:rPr>
              <a:t>.</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MOA: Not </a:t>
            </a:r>
            <a:r>
              <a:rPr lang="en-IN" dirty="0" smtClean="0">
                <a:latin typeface="Comic Sans MS" panose="030F0702030302020204" pitchFamily="66" charset="0"/>
              </a:rPr>
              <a:t>fully </a:t>
            </a:r>
            <a:r>
              <a:rPr lang="en-IN" dirty="0">
                <a:latin typeface="Comic Sans MS" panose="030F0702030302020204" pitchFamily="66" charset="0"/>
              </a:rPr>
              <a:t>understood but it has been found </a:t>
            </a:r>
            <a:r>
              <a:rPr lang="en-IN" dirty="0" smtClean="0">
                <a:latin typeface="Comic Sans MS" panose="030F0702030302020204" pitchFamily="66" charset="0"/>
              </a:rPr>
              <a:t>to </a:t>
            </a:r>
            <a:r>
              <a:rPr lang="en-IN" b="1" u="sng" dirty="0" smtClean="0">
                <a:solidFill>
                  <a:srgbClr val="FFC000"/>
                </a:solidFill>
                <a:latin typeface="Comic Sans MS" panose="030F0702030302020204" pitchFamily="66" charset="0"/>
              </a:rPr>
              <a:t>inhibit </a:t>
            </a:r>
            <a:r>
              <a:rPr lang="en-IN" b="1" u="sng" dirty="0">
                <a:solidFill>
                  <a:srgbClr val="FFC000"/>
                </a:solidFill>
                <a:latin typeface="Comic Sans MS" panose="030F0702030302020204" pitchFamily="66" charset="0"/>
              </a:rPr>
              <a:t>arabinogalactan synthesis</a:t>
            </a:r>
            <a:r>
              <a:rPr lang="en-IN" dirty="0">
                <a:solidFill>
                  <a:srgbClr val="FFC000"/>
                </a:solidFill>
                <a:latin typeface="Comic Sans MS" panose="030F0702030302020204" pitchFamily="66" charset="0"/>
              </a:rPr>
              <a:t> and to </a:t>
            </a:r>
            <a:r>
              <a:rPr lang="en-IN" b="1" dirty="0">
                <a:solidFill>
                  <a:srgbClr val="7030A0"/>
                </a:solidFill>
                <a:latin typeface="Comic Sans MS" panose="030F0702030302020204" pitchFamily="66" charset="0"/>
              </a:rPr>
              <a:t>interfere </a:t>
            </a:r>
            <a:r>
              <a:rPr lang="en-IN" b="1" dirty="0" smtClean="0">
                <a:solidFill>
                  <a:srgbClr val="7030A0"/>
                </a:solidFill>
                <a:latin typeface="Comic Sans MS" panose="030F0702030302020204" pitchFamily="66" charset="0"/>
              </a:rPr>
              <a:t>with </a:t>
            </a:r>
            <a:r>
              <a:rPr lang="en-US" b="1" dirty="0" smtClean="0">
                <a:solidFill>
                  <a:srgbClr val="7030A0"/>
                </a:solidFill>
                <a:latin typeface="Comic Sans MS" panose="030F0702030302020204" pitchFamily="66" charset="0"/>
              </a:rPr>
              <a:t>mycolic </a:t>
            </a:r>
            <a:r>
              <a:rPr lang="en-US" b="1" dirty="0">
                <a:solidFill>
                  <a:srgbClr val="7030A0"/>
                </a:solidFill>
                <a:latin typeface="Comic Sans MS" panose="030F0702030302020204" pitchFamily="66" charset="0"/>
              </a:rPr>
              <a:t>acid synthesis and cell </a:t>
            </a:r>
            <a:r>
              <a:rPr lang="en-US" b="1" dirty="0" smtClean="0">
                <a:solidFill>
                  <a:srgbClr val="7030A0"/>
                </a:solidFill>
                <a:latin typeface="Comic Sans MS" panose="030F0702030302020204" pitchFamily="66" charset="0"/>
              </a:rPr>
              <a:t>wall formation</a:t>
            </a:r>
            <a:r>
              <a:rPr lang="en-US" b="1" dirty="0">
                <a:solidFill>
                  <a:srgbClr val="7030A0"/>
                </a:solidFill>
                <a:latin typeface="Comic Sans MS" panose="030F0702030302020204" pitchFamily="66" charset="0"/>
              </a:rPr>
              <a:t>;</a:t>
            </a:r>
            <a:r>
              <a:rPr lang="en-US" dirty="0">
                <a:latin typeface="Comic Sans MS" panose="030F0702030302020204" pitchFamily="66" charset="0"/>
              </a:rPr>
              <a:t> ineffective against other bacteria. </a:t>
            </a:r>
            <a:endParaRPr lang="en-US" dirty="0" smtClean="0">
              <a:latin typeface="Comic Sans MS" panose="030F0702030302020204" pitchFamily="66" charset="0"/>
            </a:endParaRPr>
          </a:p>
          <a:p>
            <a:pPr marL="0" indent="0" algn="just">
              <a:buNone/>
            </a:pPr>
            <a:endParaRPr lang="en-US" dirty="0">
              <a:latin typeface="Comic Sans MS" panose="030F0702030302020204" pitchFamily="66" charset="0"/>
            </a:endParaRPr>
          </a:p>
          <a:p>
            <a:pPr algn="just"/>
            <a:r>
              <a:rPr lang="en-US" dirty="0">
                <a:latin typeface="Comic Sans MS" panose="030F0702030302020204" pitchFamily="66" charset="0"/>
              </a:rPr>
              <a:t>It readily enters into RBC, where it serves as store depot</a:t>
            </a:r>
            <a:r>
              <a:rPr lang="en-US" dirty="0" smtClean="0">
                <a:latin typeface="Comic Sans MS" panose="030F0702030302020204" pitchFamily="66" charset="0"/>
              </a:rPr>
              <a:t>.</a:t>
            </a:r>
          </a:p>
          <a:p>
            <a:pPr marL="0" indent="0" algn="just">
              <a:buNone/>
            </a:pPr>
            <a:endParaRPr lang="en-US" dirty="0" smtClean="0">
              <a:latin typeface="Comic Sans MS" panose="030F0702030302020204" pitchFamily="66" charset="0"/>
            </a:endParaRPr>
          </a:p>
          <a:p>
            <a:pPr algn="just"/>
            <a:r>
              <a:rPr lang="en-IN" dirty="0">
                <a:latin typeface="Comic Sans MS" panose="030F0702030302020204" pitchFamily="66" charset="0"/>
              </a:rPr>
              <a:t>Adverse </a:t>
            </a:r>
            <a:r>
              <a:rPr lang="en-IN" dirty="0" smtClean="0">
                <a:latin typeface="Comic Sans MS" panose="030F0702030302020204" pitchFamily="66" charset="0"/>
              </a:rPr>
              <a:t>Reactions: </a:t>
            </a:r>
            <a:r>
              <a:rPr lang="en-IN" b="1" u="sng" dirty="0">
                <a:solidFill>
                  <a:srgbClr val="7030A0"/>
                </a:solidFill>
                <a:latin typeface="Comic Sans MS" panose="030F0702030302020204" pitchFamily="66" charset="0"/>
              </a:rPr>
              <a:t>Loss of visual acquity or colour vision due to optic </a:t>
            </a:r>
            <a:r>
              <a:rPr lang="en-IN" b="1" u="sng" dirty="0" err="1" smtClean="0">
                <a:solidFill>
                  <a:srgbClr val="7030A0"/>
                </a:solidFill>
                <a:latin typeface="Comic Sans MS" panose="030F0702030302020204" pitchFamily="66" charset="0"/>
              </a:rPr>
              <a:t>neutritis</a:t>
            </a:r>
            <a:r>
              <a:rPr lang="en-IN" b="1" u="sng" dirty="0">
                <a:solidFill>
                  <a:srgbClr val="7030A0"/>
                </a:solidFill>
                <a:latin typeface="Comic Sans MS" panose="030F0702030302020204" pitchFamily="66" charset="0"/>
              </a:rPr>
              <a:t>.</a:t>
            </a:r>
            <a:endParaRPr lang="en-US" b="1" u="sng" dirty="0">
              <a:solidFill>
                <a:srgbClr val="7030A0"/>
              </a:solidFill>
              <a:latin typeface="Comic Sans MS" panose="030F0702030302020204" pitchFamily="66" charset="0"/>
            </a:endParaRPr>
          </a:p>
        </p:txBody>
      </p:sp>
      <p:pic>
        <p:nvPicPr>
          <p:cNvPr id="1025" name="Picture 549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457200"/>
            <a:ext cx="9525" cy="9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4832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Comic Sans MS" panose="030F0702030302020204" pitchFamily="66" charset="0"/>
              </a:rPr>
              <a:t>Pyrazinamide</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r>
              <a:rPr lang="en-US" dirty="0" smtClean="0">
                <a:latin typeface="Comic Sans MS" panose="030F0702030302020204" pitchFamily="66" charset="0"/>
              </a:rPr>
              <a:t>It is chemically related to </a:t>
            </a:r>
            <a:r>
              <a:rPr lang="en-US" dirty="0" err="1" smtClean="0">
                <a:latin typeface="Comic Sans MS" panose="030F0702030302020204" pitchFamily="66" charset="0"/>
              </a:rPr>
              <a:t>nicotinamde</a:t>
            </a:r>
            <a:r>
              <a:rPr lang="en-US" dirty="0" smtClean="0">
                <a:latin typeface="Comic Sans MS" panose="030F0702030302020204" pitchFamily="66" charset="0"/>
              </a:rPr>
              <a:t> and </a:t>
            </a:r>
            <a:r>
              <a:rPr lang="en-US" dirty="0" err="1" smtClean="0">
                <a:latin typeface="Comic Sans MS" panose="030F0702030302020204" pitchFamily="66" charset="0"/>
              </a:rPr>
              <a:t>thiosemicarbazones</a:t>
            </a:r>
            <a:r>
              <a:rPr lang="en-US" dirty="0" smtClean="0">
                <a:latin typeface="Comic Sans MS" panose="030F0702030302020204" pitchFamily="66" charset="0"/>
              </a:rPr>
              <a:t>.</a:t>
            </a:r>
          </a:p>
          <a:p>
            <a:r>
              <a:rPr lang="en-US" dirty="0" smtClean="0">
                <a:latin typeface="Comic Sans MS" panose="030F0702030302020204" pitchFamily="66" charset="0"/>
              </a:rPr>
              <a:t>It is ineffective against bovine TB bacilli. </a:t>
            </a:r>
          </a:p>
          <a:p>
            <a:r>
              <a:rPr lang="en-IN" dirty="0" smtClean="0">
                <a:latin typeface="Comic Sans MS" panose="030F0702030302020204" pitchFamily="66" charset="0"/>
              </a:rPr>
              <a:t>It </a:t>
            </a:r>
            <a:r>
              <a:rPr lang="en-IN" dirty="0">
                <a:latin typeface="Comic Sans MS" panose="030F0702030302020204" pitchFamily="66" charset="0"/>
              </a:rPr>
              <a:t>is chemically similar to isoniazid. </a:t>
            </a:r>
            <a:endParaRPr lang="en-IN" dirty="0" smtClean="0">
              <a:latin typeface="Comic Sans MS" panose="030F0702030302020204" pitchFamily="66" charset="0"/>
            </a:endParaRPr>
          </a:p>
          <a:p>
            <a:r>
              <a:rPr lang="en-IN" dirty="0" smtClean="0">
                <a:latin typeface="Comic Sans MS" panose="030F0702030302020204" pitchFamily="66" charset="0"/>
              </a:rPr>
              <a:t>It </a:t>
            </a:r>
            <a:r>
              <a:rPr lang="en-IN" dirty="0">
                <a:latin typeface="Comic Sans MS" panose="030F0702030302020204" pitchFamily="66" charset="0"/>
              </a:rPr>
              <a:t>is active against </a:t>
            </a:r>
            <a:r>
              <a:rPr lang="en-IN" dirty="0">
                <a:solidFill>
                  <a:srgbClr val="00B0F0"/>
                </a:solidFill>
                <a:latin typeface="Comic Sans MS" panose="030F0702030302020204" pitchFamily="66" charset="0"/>
              </a:rPr>
              <a:t>intracellularly located bacilli and in acidic medium, at pH 5 — 5.5. </a:t>
            </a:r>
            <a:endParaRPr lang="en-IN" dirty="0" smtClean="0">
              <a:solidFill>
                <a:srgbClr val="00B0F0"/>
              </a:solidFill>
              <a:latin typeface="Comic Sans MS" panose="030F0702030302020204" pitchFamily="66" charset="0"/>
            </a:endParaRPr>
          </a:p>
          <a:p>
            <a:r>
              <a:rPr lang="en-IN" dirty="0" smtClean="0">
                <a:latin typeface="Comic Sans MS" panose="030F0702030302020204" pitchFamily="66" charset="0"/>
              </a:rPr>
              <a:t>It </a:t>
            </a:r>
            <a:r>
              <a:rPr lang="en-IN" dirty="0">
                <a:latin typeface="Comic Sans MS" panose="030F0702030302020204" pitchFamily="66" charset="0"/>
              </a:rPr>
              <a:t>is </a:t>
            </a:r>
            <a:r>
              <a:rPr lang="en-IN" dirty="0">
                <a:solidFill>
                  <a:srgbClr val="7030A0"/>
                </a:solidFill>
                <a:latin typeface="Comic Sans MS" panose="030F0702030302020204" pitchFamily="66" charset="0"/>
              </a:rPr>
              <a:t>highly </a:t>
            </a:r>
            <a:r>
              <a:rPr lang="en-IN" dirty="0" smtClean="0">
                <a:solidFill>
                  <a:srgbClr val="7030A0"/>
                </a:solidFill>
                <a:latin typeface="Comic Sans MS" panose="030F0702030302020204" pitchFamily="66" charset="0"/>
              </a:rPr>
              <a:t>effective </a:t>
            </a:r>
            <a:r>
              <a:rPr lang="en-IN" dirty="0">
                <a:solidFill>
                  <a:srgbClr val="7030A0"/>
                </a:solidFill>
                <a:latin typeface="Comic Sans MS" panose="030F0702030302020204" pitchFamily="66" charset="0"/>
              </a:rPr>
              <a:t>during the </a:t>
            </a:r>
            <a:r>
              <a:rPr lang="en-IN" b="1" dirty="0">
                <a:solidFill>
                  <a:srgbClr val="7030A0"/>
                </a:solidFill>
                <a:latin typeface="Comic Sans MS" panose="030F0702030302020204" pitchFamily="66" charset="0"/>
              </a:rPr>
              <a:t>first 2 months </a:t>
            </a:r>
            <a:r>
              <a:rPr lang="en-IN" dirty="0">
                <a:solidFill>
                  <a:srgbClr val="7030A0"/>
                </a:solidFill>
                <a:latin typeface="Comic Sans MS" panose="030F0702030302020204" pitchFamily="66" charset="0"/>
              </a:rPr>
              <a:t>of therapy when inflammatory changes are </a:t>
            </a:r>
            <a:r>
              <a:rPr lang="en-IN" dirty="0" smtClean="0">
                <a:solidFill>
                  <a:srgbClr val="7030A0"/>
                </a:solidFill>
                <a:latin typeface="Comic Sans MS" panose="030F0702030302020204" pitchFamily="66" charset="0"/>
              </a:rPr>
              <a:t>present.</a:t>
            </a:r>
            <a:endParaRPr lang="en-US" dirty="0" smtClean="0">
              <a:solidFill>
                <a:srgbClr val="7030A0"/>
              </a:solidFill>
              <a:latin typeface="Comic Sans MS" panose="030F0702030302020204"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2034"/>
            <a:ext cx="10515600" cy="927344"/>
          </a:xfrm>
        </p:spPr>
        <p:txBody>
          <a:bodyPr/>
          <a:lstStyle/>
          <a:p>
            <a:pPr algn="ctr"/>
            <a:r>
              <a:rPr lang="en-US" b="1" dirty="0">
                <a:solidFill>
                  <a:srgbClr val="FF0000"/>
                </a:solidFill>
                <a:latin typeface="Comic Sans MS" panose="030F0702030302020204" pitchFamily="66" charset="0"/>
              </a:rPr>
              <a:t>Thiacetazone</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433146"/>
            <a:ext cx="10515600" cy="4743817"/>
          </a:xfrm>
        </p:spPr>
        <p:txBody>
          <a:bodyPr>
            <a:normAutofit/>
          </a:bodyPr>
          <a:lstStyle/>
          <a:p>
            <a:pPr algn="just"/>
            <a:r>
              <a:rPr lang="en-US" dirty="0">
                <a:latin typeface="Comic Sans MS" panose="030F0702030302020204" pitchFamily="66" charset="0"/>
              </a:rPr>
              <a:t>Thiacetazone is derivative of thiosemicarbazone</a:t>
            </a:r>
            <a:r>
              <a:rPr lang="en-US" dirty="0" smtClean="0">
                <a:latin typeface="Comic Sans MS" panose="030F0702030302020204" pitchFamily="66" charset="0"/>
              </a:rPr>
              <a:t>.</a:t>
            </a:r>
          </a:p>
          <a:p>
            <a:pPr algn="just"/>
            <a:r>
              <a:rPr lang="en-IN" dirty="0" smtClean="0">
                <a:solidFill>
                  <a:srgbClr val="7030A0"/>
                </a:solidFill>
                <a:latin typeface="Comic Sans MS" panose="030F0702030302020204" pitchFamily="66" charset="0"/>
              </a:rPr>
              <a:t>It is </a:t>
            </a:r>
            <a:r>
              <a:rPr lang="en-IN" dirty="0">
                <a:solidFill>
                  <a:srgbClr val="7030A0"/>
                </a:solidFill>
                <a:latin typeface="Comic Sans MS" panose="030F0702030302020204" pitchFamily="66" charset="0"/>
              </a:rPr>
              <a:t>used </a:t>
            </a:r>
            <a:r>
              <a:rPr lang="en-IN" b="1" dirty="0">
                <a:solidFill>
                  <a:srgbClr val="7030A0"/>
                </a:solidFill>
                <a:latin typeface="Comic Sans MS" panose="030F0702030302020204" pitchFamily="66" charset="0"/>
              </a:rPr>
              <a:t>orally along with Isoniazid as a substitute for Paraaminosalicylic acid.</a:t>
            </a:r>
          </a:p>
          <a:p>
            <a:pPr algn="just"/>
            <a:r>
              <a:rPr lang="en-IN" dirty="0" smtClean="0">
                <a:latin typeface="Comic Sans MS" panose="030F0702030302020204" pitchFamily="66" charset="0"/>
              </a:rPr>
              <a:t>It </a:t>
            </a:r>
            <a:r>
              <a:rPr lang="en-IN" dirty="0">
                <a:latin typeface="Comic Sans MS" panose="030F0702030302020204" pitchFamily="66" charset="0"/>
              </a:rPr>
              <a:t>is a tuberculostatic drug possess low efficacy</a:t>
            </a:r>
            <a:r>
              <a:rPr lang="en-IN" dirty="0" smtClean="0">
                <a:latin typeface="Comic Sans MS" panose="030F0702030302020204" pitchFamily="66" charset="0"/>
              </a:rPr>
              <a:t>.</a:t>
            </a:r>
            <a:endParaRPr lang="en-IN" dirty="0">
              <a:latin typeface="Comic Sans MS" panose="030F0702030302020204" pitchFamily="66" charset="0"/>
            </a:endParaRPr>
          </a:p>
          <a:p>
            <a:pPr algn="just"/>
            <a:r>
              <a:rPr lang="en-IN" dirty="0" smtClean="0">
                <a:latin typeface="Comic Sans MS" panose="030F0702030302020204" pitchFamily="66" charset="0"/>
              </a:rPr>
              <a:t>It </a:t>
            </a:r>
            <a:r>
              <a:rPr lang="en-IN" dirty="0">
                <a:latin typeface="Comic Sans MS" panose="030F0702030302020204" pitchFamily="66" charset="0"/>
              </a:rPr>
              <a:t>is orally active, primarily excreted unchanged in urine with a half life of 12 hours.</a:t>
            </a:r>
          </a:p>
          <a:p>
            <a:pPr algn="just"/>
            <a:r>
              <a:rPr lang="en-IN" dirty="0" smtClean="0">
                <a:solidFill>
                  <a:srgbClr val="00B0F0"/>
                </a:solidFill>
                <a:latin typeface="Comic Sans MS" panose="030F0702030302020204" pitchFamily="66" charset="0"/>
              </a:rPr>
              <a:t>It is frequently </a:t>
            </a:r>
            <a:r>
              <a:rPr lang="en-IN" dirty="0">
                <a:solidFill>
                  <a:srgbClr val="00B0F0"/>
                </a:solidFill>
                <a:latin typeface="Comic Sans MS" panose="030F0702030302020204" pitchFamily="66" charset="0"/>
              </a:rPr>
              <a:t>used as </a:t>
            </a:r>
            <a:r>
              <a:rPr lang="en-IN" u="sng" dirty="0">
                <a:solidFill>
                  <a:srgbClr val="00B0F0"/>
                </a:solidFill>
                <a:latin typeface="Comic Sans MS" panose="030F0702030302020204" pitchFamily="66" charset="0"/>
              </a:rPr>
              <a:t>combined tablet with isoniazid.</a:t>
            </a:r>
          </a:p>
          <a:p>
            <a:pPr algn="just"/>
            <a:r>
              <a:rPr lang="en-IN" dirty="0">
                <a:latin typeface="Comic Sans MS" panose="030F0702030302020204" pitchFamily="66" charset="0"/>
              </a:rPr>
              <a:t>Adverse </a:t>
            </a:r>
            <a:r>
              <a:rPr lang="en-IN" dirty="0" smtClean="0">
                <a:latin typeface="Comic Sans MS" panose="030F0702030302020204" pitchFamily="66" charset="0"/>
              </a:rPr>
              <a:t>effects-hepatitis</a:t>
            </a:r>
            <a:r>
              <a:rPr lang="en-IN" dirty="0">
                <a:latin typeface="Comic Sans MS" panose="030F0702030302020204" pitchFamily="66" charset="0"/>
              </a:rPr>
              <a:t>, exfoliative dermatitis and rarely bone marrow depression.</a:t>
            </a:r>
          </a:p>
          <a:p>
            <a:pPr>
              <a:buNone/>
            </a:pPr>
            <a:endParaRPr lang="en-IN" dirty="0"/>
          </a:p>
        </p:txBody>
      </p:sp>
    </p:spTree>
    <p:extLst>
      <p:ext uri="{BB962C8B-B14F-4D97-AF65-F5344CB8AC3E}">
        <p14:creationId xmlns:p14="http://schemas.microsoft.com/office/powerpoint/2010/main" xmlns="" val="3703365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FF0000"/>
                </a:solidFill>
                <a:latin typeface="Comic Sans MS" panose="030F0702030302020204" pitchFamily="66" charset="0"/>
              </a:rPr>
              <a:t>Capreomycin</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lstStyle/>
          <a:p>
            <a:pPr algn="just"/>
            <a:r>
              <a:rPr lang="en-US" b="1" dirty="0" smtClean="0">
                <a:latin typeface="Comic Sans MS" panose="030F0702030302020204" pitchFamily="66" charset="0"/>
              </a:rPr>
              <a:t>Capreomycin </a:t>
            </a:r>
            <a:r>
              <a:rPr lang="en-US" dirty="0" smtClean="0">
                <a:latin typeface="Comic Sans MS" panose="030F0702030302020204" pitchFamily="66" charset="0"/>
              </a:rPr>
              <a:t>is a </a:t>
            </a:r>
            <a:r>
              <a:rPr lang="en-US" u="sng" dirty="0" smtClean="0">
                <a:latin typeface="Comic Sans MS" panose="030F0702030302020204" pitchFamily="66" charset="0"/>
              </a:rPr>
              <a:t>peptide antibiotic </a:t>
            </a:r>
            <a:r>
              <a:rPr lang="en-US" dirty="0" smtClean="0">
                <a:latin typeface="Comic Sans MS" panose="030F0702030302020204" pitchFamily="66" charset="0"/>
              </a:rPr>
              <a:t>(</a:t>
            </a:r>
            <a:r>
              <a:rPr lang="en-US" i="1" dirty="0" smtClean="0">
                <a:latin typeface="Comic Sans MS" panose="030F0702030302020204" pitchFamily="66" charset="0"/>
              </a:rPr>
              <a:t>Streptomyces </a:t>
            </a:r>
            <a:r>
              <a:rPr lang="en-US" i="1" dirty="0" err="1" smtClean="0">
                <a:latin typeface="Comic Sans MS" panose="030F0702030302020204" pitchFamily="66" charset="0"/>
              </a:rPr>
              <a:t>capreolus</a:t>
            </a:r>
            <a:r>
              <a:rPr lang="en-US" dirty="0" smtClean="0">
                <a:latin typeface="Comic Sans MS" panose="030F0702030302020204" pitchFamily="66" charset="0"/>
              </a:rPr>
              <a:t>).</a:t>
            </a:r>
          </a:p>
          <a:p>
            <a:pPr marL="0" indent="0" algn="just">
              <a:buNone/>
            </a:pPr>
            <a:endParaRPr lang="en-US" dirty="0" smtClean="0">
              <a:latin typeface="Comic Sans MS" panose="030F0702030302020204" pitchFamily="66" charset="0"/>
            </a:endParaRPr>
          </a:p>
          <a:p>
            <a:pPr algn="just"/>
            <a:r>
              <a:rPr lang="en-US" dirty="0" smtClean="0">
                <a:latin typeface="Comic Sans MS" panose="030F0702030302020204" pitchFamily="66" charset="0"/>
              </a:rPr>
              <a:t>Like streptomycin it causes renal damage and injury to VIII cranial nerve (deafness and ataxia).</a:t>
            </a:r>
          </a:p>
          <a:p>
            <a:pPr marL="0" indent="0" algn="just">
              <a:buNone/>
            </a:pPr>
            <a:endParaRPr lang="en-US" dirty="0" smtClean="0">
              <a:latin typeface="Comic Sans MS" panose="030F0702030302020204" pitchFamily="66" charset="0"/>
            </a:endParaRPr>
          </a:p>
          <a:p>
            <a:pPr algn="just"/>
            <a:r>
              <a:rPr lang="en-US" dirty="0">
                <a:latin typeface="Comic Sans MS" panose="030F0702030302020204" pitchFamily="66" charset="0"/>
              </a:rPr>
              <a:t>N</a:t>
            </a:r>
            <a:r>
              <a:rPr lang="en-US" dirty="0" smtClean="0">
                <a:latin typeface="Comic Sans MS" panose="030F0702030302020204" pitchFamily="66" charset="0"/>
              </a:rPr>
              <a:t>ot to be combined with S or K (synergistic toxicity).</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3044"/>
          </a:xfrm>
        </p:spPr>
        <p:txBody>
          <a:bodyPr/>
          <a:lstStyle/>
          <a:p>
            <a:pPr algn="ctr"/>
            <a:r>
              <a:rPr lang="en-US" b="1" dirty="0">
                <a:solidFill>
                  <a:srgbClr val="FF0000"/>
                </a:solidFill>
                <a:latin typeface="Comic Sans MS" panose="030F0702030302020204" pitchFamily="66" charset="0"/>
              </a:rPr>
              <a:t>Cycloserine</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535478"/>
            <a:ext cx="10515600" cy="4751021"/>
          </a:xfrm>
        </p:spPr>
        <p:txBody>
          <a:bodyPr>
            <a:normAutofit fontScale="92500" lnSpcReduction="10000"/>
          </a:bodyPr>
          <a:lstStyle/>
          <a:p>
            <a:pPr algn="just"/>
            <a:r>
              <a:rPr lang="en-US" dirty="0" smtClean="0">
                <a:latin typeface="Comic Sans MS" panose="030F0702030302020204" pitchFamily="66" charset="0"/>
              </a:rPr>
              <a:t>A </a:t>
            </a:r>
            <a:r>
              <a:rPr lang="en-US" dirty="0">
                <a:latin typeface="Comic Sans MS" panose="030F0702030302020204" pitchFamily="66" charset="0"/>
              </a:rPr>
              <a:t>broad spectrum </a:t>
            </a:r>
            <a:r>
              <a:rPr lang="en-US" dirty="0" smtClean="0">
                <a:latin typeface="Comic Sans MS" panose="030F0702030302020204" pitchFamily="66" charset="0"/>
              </a:rPr>
              <a:t>antibiotic,</a:t>
            </a:r>
            <a:r>
              <a:rPr lang="en-IN" dirty="0">
                <a:latin typeface="Comic Sans MS" panose="030F0702030302020204" pitchFamily="66" charset="0"/>
              </a:rPr>
              <a:t> obtained from </a:t>
            </a:r>
            <a:r>
              <a:rPr lang="en-IN" i="1" dirty="0" smtClean="0">
                <a:latin typeface="Comic Sans MS" panose="030F0702030302020204" pitchFamily="66" charset="0"/>
              </a:rPr>
              <a:t>Streptomyces </a:t>
            </a:r>
            <a:r>
              <a:rPr lang="en-IN" i="1" dirty="0" err="1" smtClean="0">
                <a:latin typeface="Comic Sans MS" panose="030F0702030302020204" pitchFamily="66" charset="0"/>
              </a:rPr>
              <a:t>orchidaceus</a:t>
            </a:r>
            <a:r>
              <a:rPr lang="en-IN" i="1" dirty="0" smtClean="0">
                <a:latin typeface="Comic Sans MS" panose="030F0702030302020204" pitchFamily="66" charset="0"/>
              </a:rPr>
              <a:t> </a:t>
            </a:r>
            <a:r>
              <a:rPr lang="en-IN" dirty="0" smtClean="0">
                <a:latin typeface="Comic Sans MS" panose="030F0702030302020204" pitchFamily="66" charset="0"/>
              </a:rPr>
              <a:t>and</a:t>
            </a:r>
            <a:r>
              <a:rPr lang="en-US" dirty="0" smtClean="0">
                <a:latin typeface="Comic Sans MS" panose="030F0702030302020204" pitchFamily="66" charset="0"/>
              </a:rPr>
              <a:t> </a:t>
            </a:r>
            <a:r>
              <a:rPr lang="en-US" dirty="0">
                <a:latin typeface="Comic Sans MS" panose="030F0702030302020204" pitchFamily="66" charset="0"/>
              </a:rPr>
              <a:t>also effective against many other bacteria. </a:t>
            </a:r>
            <a:endParaRPr lang="en-US" dirty="0" smtClean="0">
              <a:latin typeface="Comic Sans MS" panose="030F0702030302020204" pitchFamily="66" charset="0"/>
            </a:endParaRPr>
          </a:p>
          <a:p>
            <a:pPr marL="0" indent="0" algn="just">
              <a:buNone/>
            </a:pPr>
            <a:endParaRPr lang="en-US" dirty="0" smtClean="0">
              <a:latin typeface="Comic Sans MS" panose="030F0702030302020204" pitchFamily="66" charset="0"/>
            </a:endParaRPr>
          </a:p>
          <a:p>
            <a:pPr algn="just"/>
            <a:r>
              <a:rPr lang="en-IN" dirty="0">
                <a:latin typeface="Comic Sans MS" panose="030F0702030302020204" pitchFamily="66" charset="0"/>
              </a:rPr>
              <a:t>It is analogue of D-alanine, </a:t>
            </a:r>
            <a:r>
              <a:rPr lang="en-US" dirty="0" smtClean="0">
                <a:latin typeface="Comic Sans MS" panose="030F0702030302020204" pitchFamily="66" charset="0"/>
              </a:rPr>
              <a:t>inhibits </a:t>
            </a:r>
            <a:r>
              <a:rPr lang="en-US" dirty="0">
                <a:latin typeface="Comic Sans MS" panose="030F0702030302020204" pitchFamily="66" charset="0"/>
              </a:rPr>
              <a:t>bacterial cell wall formation by preventing </a:t>
            </a:r>
            <a:r>
              <a:rPr lang="en-US" dirty="0">
                <a:solidFill>
                  <a:srgbClr val="7030A0"/>
                </a:solidFill>
                <a:latin typeface="Comic Sans MS" panose="030F0702030302020204" pitchFamily="66" charset="0"/>
              </a:rPr>
              <a:t>d-ala-d-ala dipeptide synthesis </a:t>
            </a:r>
            <a:r>
              <a:rPr lang="en-US" dirty="0">
                <a:latin typeface="Comic Sans MS" panose="030F0702030302020204" pitchFamily="66" charset="0"/>
              </a:rPr>
              <a:t>required for formation of </a:t>
            </a:r>
            <a:r>
              <a:rPr lang="en-US" dirty="0" smtClean="0">
                <a:latin typeface="Comic Sans MS" panose="030F0702030302020204" pitchFamily="66" charset="0"/>
              </a:rPr>
              <a:t>NAMA </a:t>
            </a:r>
            <a:r>
              <a:rPr lang="en-US" dirty="0" err="1" smtClean="0">
                <a:latin typeface="Comic Sans MS" panose="030F0702030302020204" pitchFamily="66" charset="0"/>
              </a:rPr>
              <a:t>pentapeptide</a:t>
            </a:r>
            <a:r>
              <a:rPr lang="en-US" dirty="0" smtClean="0">
                <a:latin typeface="Comic Sans MS" panose="030F0702030302020204" pitchFamily="66" charset="0"/>
              </a:rPr>
              <a:t> </a:t>
            </a:r>
            <a:r>
              <a:rPr lang="en-US" dirty="0">
                <a:latin typeface="Comic Sans MS" panose="030F0702030302020204" pitchFamily="66" charset="0"/>
              </a:rPr>
              <a:t>(</a:t>
            </a:r>
            <a:r>
              <a:rPr lang="en-US" dirty="0" err="1">
                <a:latin typeface="Comic Sans MS" panose="030F0702030302020204" pitchFamily="66" charset="0"/>
              </a:rPr>
              <a:t>peptidoglycon</a:t>
            </a:r>
            <a:r>
              <a:rPr lang="en-US" dirty="0" smtClean="0">
                <a:latin typeface="Comic Sans MS" panose="030F0702030302020204" pitchFamily="66" charset="0"/>
              </a:rPr>
              <a:t>).</a:t>
            </a:r>
          </a:p>
          <a:p>
            <a:pPr marL="0" indent="0" algn="just">
              <a:buNone/>
            </a:pPr>
            <a:endParaRPr lang="en-US" dirty="0" smtClean="0">
              <a:latin typeface="Comic Sans MS" panose="030F0702030302020204" pitchFamily="66" charset="0"/>
            </a:endParaRPr>
          </a:p>
          <a:p>
            <a:pPr algn="just"/>
            <a:r>
              <a:rPr lang="en-IN" dirty="0" smtClean="0">
                <a:latin typeface="Comic Sans MS" panose="030F0702030302020204" pitchFamily="66" charset="0"/>
              </a:rPr>
              <a:t>It is soluble in  </a:t>
            </a:r>
            <a:r>
              <a:rPr lang="en-IN" dirty="0">
                <a:latin typeface="Comic Sans MS" panose="030F0702030302020204" pitchFamily="66" charset="0"/>
              </a:rPr>
              <a:t>water and is stable in alkaline solution but destroyed when exposed to neutral or acidic </a:t>
            </a:r>
            <a:r>
              <a:rPr lang="en-IN" dirty="0" err="1" smtClean="0">
                <a:latin typeface="Comic Sans MS" panose="030F0702030302020204" pitchFamily="66" charset="0"/>
              </a:rPr>
              <a:t>pH.</a:t>
            </a:r>
            <a:endParaRPr lang="en-IN" dirty="0" smtClean="0">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IN" dirty="0">
                <a:solidFill>
                  <a:srgbClr val="7030A0"/>
                </a:solidFill>
                <a:latin typeface="Comic Sans MS" panose="030F0702030302020204" pitchFamily="66" charset="0"/>
              </a:rPr>
              <a:t>Highly diffusible in </a:t>
            </a:r>
            <a:r>
              <a:rPr lang="en-IN" dirty="0" smtClean="0">
                <a:solidFill>
                  <a:srgbClr val="7030A0"/>
                </a:solidFill>
                <a:latin typeface="Comic Sans MS" panose="030F0702030302020204" pitchFamily="66" charset="0"/>
              </a:rPr>
              <a:t>body </a:t>
            </a:r>
            <a:r>
              <a:rPr lang="en-IN" dirty="0">
                <a:solidFill>
                  <a:srgbClr val="7030A0"/>
                </a:solidFill>
                <a:latin typeface="Comic Sans MS" panose="030F0702030302020204" pitchFamily="66" charset="0"/>
              </a:rPr>
              <a:t>fluids and tissues, </a:t>
            </a:r>
            <a:r>
              <a:rPr lang="en-IN" u="sng" dirty="0">
                <a:solidFill>
                  <a:srgbClr val="7030A0"/>
                </a:solidFill>
                <a:latin typeface="Comic Sans MS" panose="030F0702030302020204" pitchFamily="66" charset="0"/>
              </a:rPr>
              <a:t>concentrations in CSF correspond to plasma.</a:t>
            </a:r>
          </a:p>
          <a:p>
            <a:endParaRPr lang="en-US" dirty="0"/>
          </a:p>
          <a:p>
            <a:pPr marL="0" indent="0">
              <a:buNone/>
            </a:pPr>
            <a:endParaRPr lang="en-IN" dirty="0"/>
          </a:p>
        </p:txBody>
      </p:sp>
    </p:spTree>
    <p:extLst>
      <p:ext uri="{BB962C8B-B14F-4D97-AF65-F5344CB8AC3E}">
        <p14:creationId xmlns:p14="http://schemas.microsoft.com/office/powerpoint/2010/main" xmlns="" val="2540638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1306"/>
          </a:xfrm>
        </p:spPr>
        <p:txBody>
          <a:bodyPr>
            <a:normAutofit/>
          </a:bodyPr>
          <a:lstStyle/>
          <a:p>
            <a:r>
              <a:rPr lang="en-US" sz="3600" dirty="0" smtClean="0">
                <a:solidFill>
                  <a:srgbClr val="FF0000"/>
                </a:solidFill>
                <a:latin typeface="Comic Sans MS" pitchFamily="66" charset="0"/>
              </a:rPr>
              <a:t>Content of the chapter</a:t>
            </a:r>
            <a:endParaRPr lang="en-US" sz="3600" dirty="0"/>
          </a:p>
        </p:txBody>
      </p:sp>
      <p:sp>
        <p:nvSpPr>
          <p:cNvPr id="3" name="Content Placeholder 2"/>
          <p:cNvSpPr>
            <a:spLocks noGrp="1"/>
          </p:cNvSpPr>
          <p:nvPr>
            <p:ph idx="1"/>
          </p:nvPr>
        </p:nvSpPr>
        <p:spPr>
          <a:xfrm>
            <a:off x="1828800" y="1600200"/>
            <a:ext cx="8382000" cy="4800600"/>
          </a:xfrm>
        </p:spPr>
        <p:txBody>
          <a:bodyPr>
            <a:normAutofit/>
          </a:bodyPr>
          <a:lstStyle/>
          <a:p>
            <a:pPr>
              <a:buNone/>
            </a:pPr>
            <a:r>
              <a:rPr lang="en-US" sz="3200" b="1" dirty="0" smtClean="0">
                <a:solidFill>
                  <a:srgbClr val="FF0000"/>
                </a:solidFill>
                <a:latin typeface="Comic Sans MS" pitchFamily="66" charset="0"/>
              </a:rPr>
              <a:t>Antitubercular Drugs  </a:t>
            </a:r>
          </a:p>
          <a:p>
            <a:pPr marL="0" indent="0">
              <a:buNone/>
            </a:pPr>
            <a:r>
              <a:rPr lang="en-US" b="1" dirty="0">
                <a:solidFill>
                  <a:srgbClr val="0070C0"/>
                </a:solidFill>
                <a:latin typeface="Comic Sans MS" pitchFamily="66" charset="0"/>
              </a:rPr>
              <a:t>	</a:t>
            </a:r>
            <a:r>
              <a:rPr lang="en-US" b="1" dirty="0" smtClean="0">
                <a:solidFill>
                  <a:srgbClr val="0070C0"/>
                </a:solidFill>
                <a:latin typeface="Comic Sans MS" pitchFamily="66" charset="0"/>
              </a:rPr>
              <a:t>Introduction,</a:t>
            </a:r>
          </a:p>
          <a:p>
            <a:pPr marL="0" indent="0">
              <a:buNone/>
            </a:pPr>
            <a:r>
              <a:rPr lang="en-US" b="1" dirty="0">
                <a:solidFill>
                  <a:srgbClr val="0070C0"/>
                </a:solidFill>
                <a:latin typeface="Comic Sans MS" pitchFamily="66" charset="0"/>
              </a:rPr>
              <a:t>	</a:t>
            </a:r>
            <a:r>
              <a:rPr lang="en-US" b="1" dirty="0" smtClean="0">
                <a:solidFill>
                  <a:srgbClr val="0070C0"/>
                </a:solidFill>
                <a:latin typeface="Comic Sans MS" pitchFamily="66" charset="0"/>
              </a:rPr>
              <a:t>classification</a:t>
            </a:r>
          </a:p>
          <a:p>
            <a:pPr marL="0" indent="0">
              <a:buNone/>
            </a:pPr>
            <a:r>
              <a:rPr lang="en-US" b="1" dirty="0" smtClean="0">
                <a:solidFill>
                  <a:srgbClr val="0070C0"/>
                </a:solidFill>
                <a:latin typeface="Comic Sans MS" pitchFamily="66" charset="0"/>
              </a:rPr>
              <a:t>	spectrum of activity</a:t>
            </a:r>
          </a:p>
          <a:p>
            <a:pPr marL="0" indent="0">
              <a:buNone/>
            </a:pPr>
            <a:r>
              <a:rPr lang="en-US" b="1" dirty="0">
                <a:solidFill>
                  <a:srgbClr val="0070C0"/>
                </a:solidFill>
                <a:latin typeface="Comic Sans MS" pitchFamily="66" charset="0"/>
              </a:rPr>
              <a:t>	</a:t>
            </a:r>
            <a:r>
              <a:rPr lang="en-US" b="1" dirty="0" smtClean="0">
                <a:solidFill>
                  <a:srgbClr val="0070C0"/>
                </a:solidFill>
                <a:latin typeface="Comic Sans MS" pitchFamily="66" charset="0"/>
              </a:rPr>
              <a:t>MOA</a:t>
            </a:r>
            <a:r>
              <a:rPr lang="en-GB" dirty="0"/>
              <a:t> </a:t>
            </a:r>
            <a:r>
              <a:rPr lang="en-GB" dirty="0" smtClean="0"/>
              <a:t> </a:t>
            </a:r>
          </a:p>
          <a:p>
            <a:pPr marL="0" indent="0">
              <a:buNone/>
            </a:pPr>
            <a:r>
              <a:rPr lang="en-GB" dirty="0">
                <a:solidFill>
                  <a:srgbClr val="92D050"/>
                </a:solidFill>
                <a:latin typeface="Comic Sans MS" panose="030F0702030302020204" pitchFamily="66" charset="0"/>
              </a:rPr>
              <a:t>	</a:t>
            </a:r>
            <a:r>
              <a:rPr lang="en-GB" dirty="0" smtClean="0">
                <a:solidFill>
                  <a:srgbClr val="92D050"/>
                </a:solidFill>
                <a:latin typeface="Comic Sans MS" panose="030F0702030302020204" pitchFamily="66" charset="0"/>
              </a:rPr>
              <a:t>Applications</a:t>
            </a:r>
            <a:endParaRPr lang="en-GB" dirty="0">
              <a:solidFill>
                <a:srgbClr val="92D050"/>
              </a:solidFill>
              <a:latin typeface="Comic Sans MS" panose="030F0702030302020204" pitchFamily="66" charset="0"/>
            </a:endParaRPr>
          </a:p>
          <a:p>
            <a:pPr marL="0" indent="0">
              <a:buNone/>
            </a:pPr>
            <a:r>
              <a:rPr lang="en-GB" dirty="0" smtClean="0">
                <a:solidFill>
                  <a:srgbClr val="92D050"/>
                </a:solidFill>
                <a:latin typeface="Comic Sans MS" panose="030F0702030302020204" pitchFamily="66" charset="0"/>
              </a:rPr>
              <a:t>	Side effects</a:t>
            </a:r>
            <a:endParaRPr lang="en-US" b="1" dirty="0" smtClean="0">
              <a:solidFill>
                <a:srgbClr val="92D050"/>
              </a:solidFill>
              <a:latin typeface="Comic Sans MS" pitchFamily="66" charset="0"/>
            </a:endParaRPr>
          </a:p>
        </p:txBody>
      </p:sp>
    </p:spTree>
    <p:extLst>
      <p:ext uri="{BB962C8B-B14F-4D97-AF65-F5344CB8AC3E}">
        <p14:creationId xmlns:p14="http://schemas.microsoft.com/office/powerpoint/2010/main" xmlns="" val="1584049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dirty="0" smtClean="0">
                <a:solidFill>
                  <a:srgbClr val="FF0000"/>
                </a:solidFill>
                <a:latin typeface="Comic Sans MS" panose="030F0702030302020204" pitchFamily="66" charset="0"/>
                <a:ea typeface="Times New Roman" panose="02020603050405020304" pitchFamily="18" charset="0"/>
              </a:rPr>
              <a:t>Streptomycin</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690688"/>
            <a:ext cx="10515600" cy="4486275"/>
          </a:xfrm>
        </p:spPr>
        <p:txBody>
          <a:bodyPr>
            <a:normAutofit/>
          </a:bodyPr>
          <a:lstStyle/>
          <a:p>
            <a:pPr lvl="0"/>
            <a:r>
              <a:rPr lang="en-US" altLang="en-US" dirty="0" smtClean="0">
                <a:solidFill>
                  <a:srgbClr val="92D050"/>
                </a:solidFill>
                <a:latin typeface="Comic Sans MS" panose="030F0702030302020204" pitchFamily="66" charset="0"/>
                <a:ea typeface="Times New Roman" panose="02020603050405020304" pitchFamily="18" charset="0"/>
              </a:rPr>
              <a:t>It </a:t>
            </a:r>
            <a:r>
              <a:rPr lang="en-US" altLang="en-US" dirty="0">
                <a:solidFill>
                  <a:srgbClr val="92D050"/>
                </a:solidFill>
                <a:latin typeface="Comic Sans MS" panose="030F0702030302020204" pitchFamily="66" charset="0"/>
                <a:ea typeface="Times New Roman" panose="02020603050405020304" pitchFamily="18" charset="0"/>
              </a:rPr>
              <a:t>was the </a:t>
            </a:r>
            <a:r>
              <a:rPr lang="en-US" altLang="en-US" b="1" u="sng" dirty="0">
                <a:solidFill>
                  <a:srgbClr val="0070C0"/>
                </a:solidFill>
                <a:latin typeface="Comic Sans MS" panose="030F0702030302020204" pitchFamily="66" charset="0"/>
                <a:ea typeface="Times New Roman" panose="02020603050405020304" pitchFamily="18" charset="0"/>
              </a:rPr>
              <a:t>first clinically </a:t>
            </a:r>
            <a:r>
              <a:rPr lang="en-US" altLang="en-US" dirty="0">
                <a:solidFill>
                  <a:srgbClr val="92D050"/>
                </a:solidFill>
                <a:latin typeface="Comic Sans MS" panose="030F0702030302020204" pitchFamily="66" charset="0"/>
                <a:ea typeface="Times New Roman" panose="02020603050405020304" pitchFamily="18" charset="0"/>
              </a:rPr>
              <a:t>useful anti- tubercular drug. </a:t>
            </a:r>
            <a:endParaRPr lang="en-US" altLang="en-US" dirty="0" smtClean="0">
              <a:solidFill>
                <a:srgbClr val="92D050"/>
              </a:solidFill>
              <a:latin typeface="Comic Sans MS" panose="030F0702030302020204" pitchFamily="66" charset="0"/>
              <a:ea typeface="Times New Roman" panose="02020603050405020304" pitchFamily="18" charset="0"/>
            </a:endParaRPr>
          </a:p>
          <a:p>
            <a:pPr lvl="0" algn="just"/>
            <a:r>
              <a:rPr lang="en-US" altLang="en-US" dirty="0" smtClean="0">
                <a:solidFill>
                  <a:srgbClr val="000000"/>
                </a:solidFill>
                <a:latin typeface="Comic Sans MS" panose="030F0702030302020204" pitchFamily="66" charset="0"/>
                <a:ea typeface="Times New Roman" panose="02020603050405020304" pitchFamily="18" charset="0"/>
              </a:rPr>
              <a:t>It </a:t>
            </a:r>
            <a:r>
              <a:rPr lang="en-US" altLang="en-US" dirty="0">
                <a:solidFill>
                  <a:srgbClr val="000000"/>
                </a:solidFill>
                <a:latin typeface="Comic Sans MS" panose="030F0702030302020204" pitchFamily="66" charset="0"/>
                <a:ea typeface="Times New Roman" panose="02020603050405020304" pitchFamily="18" charset="0"/>
              </a:rPr>
              <a:t>is an </a:t>
            </a:r>
            <a:r>
              <a:rPr lang="en-US" altLang="en-US" dirty="0" smtClean="0">
                <a:solidFill>
                  <a:srgbClr val="000000"/>
                </a:solidFill>
                <a:latin typeface="Comic Sans MS" panose="030F0702030302020204" pitchFamily="66" charset="0"/>
                <a:ea typeface="Times New Roman" panose="02020603050405020304" pitchFamily="18" charset="0"/>
              </a:rPr>
              <a:t>aminoglycoside antibiotic </a:t>
            </a:r>
            <a:r>
              <a:rPr lang="en-US" altLang="en-US" dirty="0">
                <a:solidFill>
                  <a:srgbClr val="000000"/>
                </a:solidFill>
                <a:latin typeface="Comic Sans MS" panose="030F0702030302020204" pitchFamily="66" charset="0"/>
                <a:ea typeface="Times New Roman" panose="02020603050405020304" pitchFamily="18" charset="0"/>
              </a:rPr>
              <a:t>obtained from </a:t>
            </a:r>
            <a:r>
              <a:rPr lang="en-US" altLang="en-US" i="1" dirty="0">
                <a:solidFill>
                  <a:srgbClr val="000000"/>
                </a:solidFill>
                <a:latin typeface="Comic Sans MS" panose="030F0702030302020204" pitchFamily="66" charset="0"/>
                <a:ea typeface="Times New Roman" panose="02020603050405020304" pitchFamily="18" charset="0"/>
              </a:rPr>
              <a:t>S</a:t>
            </a:r>
            <a:r>
              <a:rPr lang="en-US" altLang="en-US" i="1" dirty="0" smtClean="0">
                <a:solidFill>
                  <a:srgbClr val="000000"/>
                </a:solidFill>
                <a:latin typeface="Comic Sans MS" panose="030F0702030302020204" pitchFamily="66" charset="0"/>
                <a:ea typeface="Times New Roman" panose="02020603050405020304" pitchFamily="18" charset="0"/>
              </a:rPr>
              <a:t>treptomyces </a:t>
            </a:r>
            <a:r>
              <a:rPr lang="en-US" altLang="en-US" i="1" dirty="0" err="1">
                <a:solidFill>
                  <a:srgbClr val="000000"/>
                </a:solidFill>
                <a:latin typeface="Comic Sans MS" panose="030F0702030302020204" pitchFamily="66" charset="0"/>
                <a:ea typeface="Times New Roman" panose="02020603050405020304" pitchFamily="18" charset="0"/>
              </a:rPr>
              <a:t>griseus</a:t>
            </a:r>
            <a:r>
              <a:rPr lang="en-US" altLang="en-US" i="1" dirty="0">
                <a:solidFill>
                  <a:srgbClr val="000000"/>
                </a:solidFill>
                <a:latin typeface="Comic Sans MS" panose="030F0702030302020204" pitchFamily="66" charset="0"/>
                <a:ea typeface="Times New Roman" panose="02020603050405020304" pitchFamily="18" charset="0"/>
              </a:rPr>
              <a:t>. </a:t>
            </a:r>
            <a:endParaRPr lang="en-US" altLang="en-US" i="1" dirty="0" smtClean="0">
              <a:solidFill>
                <a:srgbClr val="000000"/>
              </a:solidFill>
              <a:latin typeface="Comic Sans MS" panose="030F0702030302020204" pitchFamily="66" charset="0"/>
              <a:ea typeface="Times New Roman" panose="02020603050405020304" pitchFamily="18" charset="0"/>
            </a:endParaRPr>
          </a:p>
          <a:p>
            <a:pPr lvl="0" algn="just"/>
            <a:r>
              <a:rPr lang="en-US" altLang="en-US" dirty="0" smtClean="0">
                <a:solidFill>
                  <a:srgbClr val="000000"/>
                </a:solidFill>
                <a:latin typeface="Comic Sans MS" panose="030F0702030302020204" pitchFamily="66" charset="0"/>
                <a:ea typeface="Times New Roman" panose="02020603050405020304" pitchFamily="18" charset="0"/>
              </a:rPr>
              <a:t>It </a:t>
            </a:r>
            <a:r>
              <a:rPr lang="en-US" altLang="en-US" dirty="0">
                <a:solidFill>
                  <a:srgbClr val="000000"/>
                </a:solidFill>
                <a:latin typeface="Comic Sans MS" panose="030F0702030302020204" pitchFamily="66" charset="0"/>
                <a:ea typeface="Times New Roman" panose="02020603050405020304" pitchFamily="18" charset="0"/>
              </a:rPr>
              <a:t>is </a:t>
            </a:r>
            <a:r>
              <a:rPr lang="en-US" altLang="en-US" dirty="0" err="1">
                <a:solidFill>
                  <a:srgbClr val="000000"/>
                </a:solidFill>
                <a:latin typeface="Comic Sans MS" panose="030F0702030302020204" pitchFamily="66" charset="0"/>
                <a:ea typeface="Times New Roman" panose="02020603050405020304" pitchFamily="18" charset="0"/>
              </a:rPr>
              <a:t>tuberculocidal</a:t>
            </a:r>
            <a:r>
              <a:rPr lang="en-US" altLang="en-US" dirty="0">
                <a:solidFill>
                  <a:srgbClr val="000000"/>
                </a:solidFill>
                <a:latin typeface="Comic Sans MS" panose="030F0702030302020204" pitchFamily="66" charset="0"/>
                <a:ea typeface="Times New Roman" panose="02020603050405020304" pitchFamily="18" charset="0"/>
              </a:rPr>
              <a:t> but less effective than </a:t>
            </a:r>
            <a:r>
              <a:rPr lang="en-US" altLang="en-US" dirty="0" err="1">
                <a:solidFill>
                  <a:srgbClr val="000000"/>
                </a:solidFill>
                <a:latin typeface="Comic Sans MS" panose="030F0702030302020204" pitchFamily="66" charset="0"/>
                <a:ea typeface="Times New Roman" panose="02020603050405020304" pitchFamily="18" charset="0"/>
              </a:rPr>
              <a:t>I</a:t>
            </a:r>
            <a:r>
              <a:rPr lang="en-US" altLang="en-US" dirty="0" err="1" smtClean="0">
                <a:solidFill>
                  <a:srgbClr val="000000"/>
                </a:solidFill>
                <a:latin typeface="Comic Sans MS" panose="030F0702030302020204" pitchFamily="66" charset="0"/>
                <a:ea typeface="Times New Roman" panose="02020603050405020304" pitchFamily="18" charset="0"/>
              </a:rPr>
              <a:t>soniazide</a:t>
            </a:r>
            <a:r>
              <a:rPr lang="en-US" altLang="en-US" dirty="0" smtClean="0">
                <a:solidFill>
                  <a:srgbClr val="000000"/>
                </a:solidFill>
                <a:latin typeface="Comic Sans MS" panose="030F0702030302020204" pitchFamily="66" charset="0"/>
                <a:ea typeface="Times New Roman" panose="02020603050405020304" pitchFamily="18" charset="0"/>
              </a:rPr>
              <a:t> &amp; </a:t>
            </a:r>
            <a:r>
              <a:rPr lang="en-US" altLang="en-US" dirty="0">
                <a:solidFill>
                  <a:srgbClr val="000000"/>
                </a:solidFill>
                <a:latin typeface="Comic Sans MS" panose="030F0702030302020204" pitchFamily="66" charset="0"/>
                <a:ea typeface="Times New Roman" panose="02020603050405020304" pitchFamily="18" charset="0"/>
              </a:rPr>
              <a:t>Rifampin. </a:t>
            </a:r>
            <a:endParaRPr lang="en-US" altLang="en-US" dirty="0" smtClean="0">
              <a:solidFill>
                <a:srgbClr val="000000"/>
              </a:solidFill>
              <a:latin typeface="Comic Sans MS" panose="030F0702030302020204" pitchFamily="66" charset="0"/>
              <a:ea typeface="Times New Roman" panose="02020603050405020304" pitchFamily="18" charset="0"/>
            </a:endParaRPr>
          </a:p>
          <a:p>
            <a:pPr marL="0" lvl="0" indent="0" algn="just">
              <a:buNone/>
            </a:pPr>
            <a:endParaRPr lang="en-US" altLang="en-US" dirty="0" smtClean="0">
              <a:solidFill>
                <a:srgbClr val="000000"/>
              </a:solidFill>
              <a:latin typeface="Comic Sans MS" panose="030F0702030302020204" pitchFamily="66" charset="0"/>
              <a:ea typeface="Times New Roman" panose="02020603050405020304" pitchFamily="18" charset="0"/>
            </a:endParaRPr>
          </a:p>
          <a:p>
            <a:pPr lvl="0" algn="just"/>
            <a:r>
              <a:rPr lang="en-US" altLang="en-US" dirty="0" smtClean="0">
                <a:solidFill>
                  <a:srgbClr val="7030A0"/>
                </a:solidFill>
                <a:latin typeface="Comic Sans MS" panose="030F0702030302020204" pitchFamily="66" charset="0"/>
                <a:ea typeface="Times New Roman" panose="02020603050405020304" pitchFamily="18" charset="0"/>
              </a:rPr>
              <a:t>It </a:t>
            </a:r>
            <a:r>
              <a:rPr lang="en-US" altLang="en-US" dirty="0">
                <a:solidFill>
                  <a:srgbClr val="7030A0"/>
                </a:solidFill>
                <a:latin typeface="Comic Sans MS" panose="030F0702030302020204" pitchFamily="66" charset="0"/>
                <a:ea typeface="Times New Roman" panose="02020603050405020304" pitchFamily="18" charset="0"/>
              </a:rPr>
              <a:t>acts only on extracellular bacilli </a:t>
            </a:r>
            <a:r>
              <a:rPr lang="en-US" altLang="en-US" dirty="0" smtClean="0">
                <a:solidFill>
                  <a:srgbClr val="7030A0"/>
                </a:solidFill>
                <a:latin typeface="Comic Sans MS" panose="030F0702030302020204" pitchFamily="66" charset="0"/>
                <a:ea typeface="Times New Roman" panose="02020603050405020304" pitchFamily="18" charset="0"/>
              </a:rPr>
              <a:t>(poor </a:t>
            </a:r>
            <a:r>
              <a:rPr lang="en-US" altLang="en-US" dirty="0">
                <a:solidFill>
                  <a:srgbClr val="7030A0"/>
                </a:solidFill>
                <a:latin typeface="Comic Sans MS" panose="030F0702030302020204" pitchFamily="66" charset="0"/>
                <a:ea typeface="Times New Roman" panose="02020603050405020304" pitchFamily="18" charset="0"/>
              </a:rPr>
              <a:t>penetration into </a:t>
            </a:r>
            <a:r>
              <a:rPr lang="en-US" altLang="en-US" dirty="0" smtClean="0">
                <a:solidFill>
                  <a:srgbClr val="7030A0"/>
                </a:solidFill>
                <a:latin typeface="Comic Sans MS" panose="030F0702030302020204" pitchFamily="66" charset="0"/>
                <a:ea typeface="Times New Roman" panose="02020603050405020304" pitchFamily="18" charset="0"/>
              </a:rPr>
              <a:t>cells).</a:t>
            </a:r>
          </a:p>
          <a:p>
            <a:pPr marL="0" lvl="0" indent="0" algn="just">
              <a:buNone/>
            </a:pPr>
            <a:endParaRPr lang="en-US" altLang="en-US" dirty="0" smtClean="0">
              <a:latin typeface="Comic Sans MS" panose="030F0702030302020204" pitchFamily="66" charset="0"/>
            </a:endParaRPr>
          </a:p>
          <a:p>
            <a:pPr lvl="0"/>
            <a:endParaRPr lang="en-US" altLang="en-US" sz="4400" dirty="0">
              <a:latin typeface="Arial" panose="020B0604020202020204" pitchFamily="34" charset="0"/>
            </a:endParaRPr>
          </a:p>
          <a:p>
            <a:endParaRPr lang="en-IN" dirty="0"/>
          </a:p>
        </p:txBody>
      </p:sp>
      <p:pic>
        <p:nvPicPr>
          <p:cNvPr id="3074" name="Picture 5495"/>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457200"/>
            <a:ext cx="19050" cy="9525"/>
          </a:xfrm>
          <a:prstGeom prst="rect">
            <a:avLst/>
          </a:prstGeom>
          <a:noFill/>
          <a:extLst>
            <a:ext uri="{909E8E84-426E-40DD-AFC4-6F175D3DCCD1}">
              <a14:hiddenFill xmlns:a14="http://schemas.microsoft.com/office/drawing/2010/main" xmlns="">
                <a:solidFill>
                  <a:srgbClr val="FFFFFF"/>
                </a:solidFill>
              </a14:hiddenFill>
            </a:ext>
          </a:extLst>
        </p:spPr>
      </p:pic>
      <p:pic>
        <p:nvPicPr>
          <p:cNvPr id="3073" name="Picture 549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466725"/>
            <a:ext cx="19050" cy="952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111106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5525"/>
            <a:ext cx="10515600" cy="1325563"/>
          </a:xfrm>
        </p:spPr>
        <p:txBody>
          <a:bodyPr/>
          <a:lstStyle/>
          <a:p>
            <a:pPr algn="ctr"/>
            <a:r>
              <a:rPr lang="en-US" b="1" dirty="0">
                <a:solidFill>
                  <a:srgbClr val="FF0000"/>
                </a:solidFill>
                <a:latin typeface="Comic Sans MS" panose="030F0702030302020204" pitchFamily="66" charset="0"/>
              </a:rPr>
              <a:t>Kanamycin</a:t>
            </a:r>
            <a:endParaRPr lang="en-US"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fontScale="92500" lnSpcReduction="20000"/>
          </a:bodyPr>
          <a:lstStyle/>
          <a:p>
            <a:pPr lvl="0" algn="just"/>
            <a:r>
              <a:rPr lang="en-US" altLang="en-US" dirty="0">
                <a:solidFill>
                  <a:srgbClr val="000000"/>
                </a:solidFill>
                <a:latin typeface="Comic Sans MS" panose="030F0702030302020204" pitchFamily="66" charset="0"/>
                <a:ea typeface="Times New Roman" panose="02020603050405020304" pitchFamily="18" charset="0"/>
              </a:rPr>
              <a:t>Mechanism of Action : Inhibition of bacterial protein synthesis by binding with 30s subunit of bacterial ribosomes. After exposure to it sensitive bacteria becomes more permeable to ions, AA and proteins leak out followed by death.</a:t>
            </a:r>
            <a:endParaRPr lang="en-US" altLang="en-US" dirty="0">
              <a:latin typeface="Comic Sans MS" panose="030F0702030302020204" pitchFamily="66" charset="0"/>
            </a:endParaRPr>
          </a:p>
          <a:p>
            <a:endParaRPr lang="en-US" dirty="0" smtClean="0">
              <a:latin typeface="Comic Sans MS" panose="030F0702030302020204" pitchFamily="66" charset="0"/>
            </a:endParaRPr>
          </a:p>
          <a:p>
            <a:endParaRPr lang="en-US" dirty="0">
              <a:latin typeface="Comic Sans MS" panose="030F0702030302020204" pitchFamily="66" charset="0"/>
            </a:endParaRPr>
          </a:p>
          <a:p>
            <a:endParaRPr lang="en-US" dirty="0" smtClean="0">
              <a:latin typeface="Comic Sans MS" panose="030F0702030302020204" pitchFamily="66" charset="0"/>
            </a:endParaRPr>
          </a:p>
          <a:p>
            <a:pPr marL="0" indent="0">
              <a:buNone/>
            </a:pPr>
            <a:endParaRPr lang="en-US" dirty="0">
              <a:latin typeface="Comic Sans MS" panose="030F0702030302020204" pitchFamily="66" charset="0"/>
            </a:endParaRPr>
          </a:p>
          <a:p>
            <a:endParaRPr lang="en-US" dirty="0" smtClean="0">
              <a:latin typeface="Comic Sans MS" panose="030F0702030302020204" pitchFamily="66" charset="0"/>
            </a:endParaRPr>
          </a:p>
          <a:p>
            <a:endParaRPr lang="en-US" dirty="0">
              <a:latin typeface="Comic Sans MS" panose="030F0702030302020204" pitchFamily="66" charset="0"/>
            </a:endParaRPr>
          </a:p>
          <a:p>
            <a:pPr algn="just"/>
            <a:r>
              <a:rPr lang="en-US" dirty="0" smtClean="0">
                <a:latin typeface="Comic Sans MS" panose="030F0702030302020204" pitchFamily="66" charset="0"/>
              </a:rPr>
              <a:t>Kanamycin (</a:t>
            </a:r>
            <a:r>
              <a:rPr lang="en-US" i="1" dirty="0" smtClean="0">
                <a:latin typeface="Comic Sans MS" panose="030F0702030302020204" pitchFamily="66" charset="0"/>
              </a:rPr>
              <a:t>Streptomyces </a:t>
            </a:r>
            <a:r>
              <a:rPr lang="en-US" i="1" dirty="0" err="1" smtClean="0">
                <a:latin typeface="Comic Sans MS" panose="030F0702030302020204" pitchFamily="66" charset="0"/>
              </a:rPr>
              <a:t>kanamyceticus</a:t>
            </a:r>
            <a:r>
              <a:rPr lang="en-US" dirty="0" smtClean="0">
                <a:latin typeface="Comic Sans MS" panose="030F0702030302020204" pitchFamily="66" charset="0"/>
              </a:rPr>
              <a:t>); should not be combined with S or A (synergistic toxicity).</a:t>
            </a:r>
          </a:p>
          <a:p>
            <a:pPr>
              <a:buNone/>
            </a:pPr>
            <a:endParaRPr lang="en-US" dirty="0" smtClean="0"/>
          </a:p>
          <a:p>
            <a:pPr marL="0" indent="0">
              <a:buNone/>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65798"/>
          </a:xfrm>
        </p:spPr>
        <p:txBody>
          <a:bodyPr/>
          <a:lstStyle/>
          <a:p>
            <a:pPr algn="ctr"/>
            <a:r>
              <a:rPr lang="en-US" b="1" dirty="0">
                <a:solidFill>
                  <a:srgbClr val="FF0000"/>
                </a:solidFill>
                <a:latin typeface="Comic Sans MS" panose="030F0702030302020204" pitchFamily="66" charset="0"/>
              </a:rPr>
              <a:t>Paraaminosalicylic acid </a:t>
            </a:r>
            <a:r>
              <a:rPr lang="en-US" dirty="0">
                <a:solidFill>
                  <a:srgbClr val="FF0000"/>
                </a:solidFill>
                <a:latin typeface="Comic Sans MS" panose="030F0702030302020204" pitchFamily="66" charset="0"/>
              </a:rPr>
              <a:t>(</a:t>
            </a:r>
            <a:r>
              <a:rPr lang="en-US" dirty="0" smtClean="0">
                <a:solidFill>
                  <a:srgbClr val="FF0000"/>
                </a:solidFill>
                <a:latin typeface="Comic Sans MS" panose="030F0702030302020204" pitchFamily="66" charset="0"/>
              </a:rPr>
              <a:t>PAS)</a:t>
            </a:r>
            <a:endParaRPr lang="en-IN" dirty="0">
              <a:solidFill>
                <a:srgbClr val="FF0000"/>
              </a:solidFill>
              <a:latin typeface="Comic Sans MS" panose="030F0702030302020204" pitchFamily="66" charset="0"/>
            </a:endParaRPr>
          </a:p>
        </p:txBody>
      </p:sp>
      <p:sp>
        <p:nvSpPr>
          <p:cNvPr id="3" name="Content Placeholder 2"/>
          <p:cNvSpPr>
            <a:spLocks noGrp="1"/>
          </p:cNvSpPr>
          <p:nvPr>
            <p:ph idx="1"/>
          </p:nvPr>
        </p:nvSpPr>
        <p:spPr>
          <a:xfrm>
            <a:off x="838200" y="1690688"/>
            <a:ext cx="10515600" cy="4486275"/>
          </a:xfrm>
        </p:spPr>
        <p:txBody>
          <a:bodyPr>
            <a:normAutofit fontScale="92500"/>
          </a:bodyPr>
          <a:lstStyle/>
          <a:p>
            <a:pPr algn="just"/>
            <a:r>
              <a:rPr lang="en-US" dirty="0">
                <a:latin typeface="Comic Sans MS" panose="030F0702030302020204" pitchFamily="66" charset="0"/>
              </a:rPr>
              <a:t>Paraaminosalicylic acid (PASA) exerts </a:t>
            </a:r>
            <a:r>
              <a:rPr lang="en-US" b="1" u="sng" dirty="0">
                <a:solidFill>
                  <a:srgbClr val="7030A0"/>
                </a:solidFill>
                <a:latin typeface="Comic Sans MS" panose="030F0702030302020204" pitchFamily="66" charset="0"/>
              </a:rPr>
              <a:t>anti PABA activity like sulfonamides;</a:t>
            </a:r>
            <a:r>
              <a:rPr lang="en-US" dirty="0">
                <a:latin typeface="Comic Sans MS" panose="030F0702030302020204" pitchFamily="66" charset="0"/>
              </a:rPr>
              <a:t> has no antipyretic or analgesic or anti-inflammatory action of salicylic acid</a:t>
            </a:r>
            <a:r>
              <a:rPr lang="en-US" dirty="0" smtClean="0">
                <a:latin typeface="Comic Sans MS" panose="030F0702030302020204" pitchFamily="66" charset="0"/>
              </a:rPr>
              <a:t>.</a:t>
            </a:r>
          </a:p>
          <a:p>
            <a:pPr marL="0" indent="0" algn="just">
              <a:buNone/>
            </a:pPr>
            <a:endParaRPr lang="en-US" dirty="0" smtClean="0">
              <a:latin typeface="Comic Sans MS" panose="030F0702030302020204" pitchFamily="66" charset="0"/>
            </a:endParaRPr>
          </a:p>
          <a:p>
            <a:pPr algn="just"/>
            <a:r>
              <a:rPr lang="en-IN" dirty="0" smtClean="0">
                <a:latin typeface="Comic Sans MS" panose="030F0702030302020204" pitchFamily="66" charset="0"/>
              </a:rPr>
              <a:t>It </a:t>
            </a:r>
            <a:r>
              <a:rPr lang="en-IN" dirty="0">
                <a:latin typeface="Comic Sans MS" panose="030F0702030302020204" pitchFamily="66" charset="0"/>
              </a:rPr>
              <a:t>was introduced in 1946 on the basis of observed effects of salicylic acid on the metabolism of mycobacterium tuberculosis. </a:t>
            </a:r>
            <a:endParaRPr lang="en-IN" dirty="0" smtClean="0">
              <a:latin typeface="Comic Sans MS" panose="030F0702030302020204" pitchFamily="66" charset="0"/>
            </a:endParaRPr>
          </a:p>
          <a:p>
            <a:pPr marL="0" indent="0" algn="just">
              <a:buNone/>
            </a:pPr>
            <a:endParaRPr lang="en-IN" dirty="0" smtClean="0">
              <a:latin typeface="Comic Sans MS" panose="030F0702030302020204" pitchFamily="66" charset="0"/>
            </a:endParaRPr>
          </a:p>
          <a:p>
            <a:pPr algn="just"/>
            <a:r>
              <a:rPr lang="en-GB" b="1" dirty="0" smtClean="0">
                <a:solidFill>
                  <a:srgbClr val="7030A0"/>
                </a:solidFill>
                <a:latin typeface="Comic Sans MS" panose="030F0702030302020204" pitchFamily="66" charset="0"/>
              </a:rPr>
              <a:t>Least active drugs, only delay the development of resistance.</a:t>
            </a:r>
            <a:endParaRPr lang="en-IN" b="1" dirty="0" smtClean="0">
              <a:solidFill>
                <a:srgbClr val="7030A0"/>
              </a:solidFill>
              <a:latin typeface="Comic Sans MS" panose="030F0702030302020204" pitchFamily="66" charset="0"/>
            </a:endParaRPr>
          </a:p>
          <a:p>
            <a:pPr algn="just"/>
            <a:r>
              <a:rPr lang="en-IN" dirty="0" smtClean="0">
                <a:latin typeface="Comic Sans MS" panose="030F0702030302020204" pitchFamily="66" charset="0"/>
              </a:rPr>
              <a:t>It </a:t>
            </a:r>
            <a:r>
              <a:rPr lang="en-IN" dirty="0">
                <a:latin typeface="Comic Sans MS" panose="030F0702030302020204" pitchFamily="66" charset="0"/>
              </a:rPr>
              <a:t>is </a:t>
            </a:r>
            <a:r>
              <a:rPr lang="en-IN" dirty="0">
                <a:solidFill>
                  <a:srgbClr val="00B050"/>
                </a:solidFill>
                <a:latin typeface="Comic Sans MS" panose="030F0702030302020204" pitchFamily="66" charset="0"/>
              </a:rPr>
              <a:t>tuberculostatic drug </a:t>
            </a:r>
            <a:r>
              <a:rPr lang="en-IN" dirty="0">
                <a:latin typeface="Comic Sans MS" panose="030F0702030302020204" pitchFamily="66" charset="0"/>
              </a:rPr>
              <a:t>active only on TB bacilli and not on other bacteria</a:t>
            </a:r>
            <a:r>
              <a:rPr lang="en-IN" dirty="0" smtClean="0">
                <a:latin typeface="Comic Sans MS" panose="030F0702030302020204" pitchFamily="66" charset="0"/>
              </a:rPr>
              <a:t>.</a:t>
            </a:r>
            <a:endParaRPr lang="en-US" dirty="0">
              <a:latin typeface="Comic Sans MS" panose="030F0702030302020204" pitchFamily="66" charset="0"/>
            </a:endParaRPr>
          </a:p>
          <a:p>
            <a:pPr marL="0" indent="0">
              <a:buNone/>
            </a:pPr>
            <a:endParaRPr lang="en-IN" dirty="0"/>
          </a:p>
        </p:txBody>
      </p:sp>
    </p:spTree>
    <p:extLst>
      <p:ext uri="{BB962C8B-B14F-4D97-AF65-F5344CB8AC3E}">
        <p14:creationId xmlns:p14="http://schemas.microsoft.com/office/powerpoint/2010/main" xmlns="" val="26854361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4"/>
            <a:ext cx="10515600" cy="4566383"/>
          </a:xfrm>
        </p:spPr>
        <p:txBody>
          <a:bodyPr>
            <a:normAutofit lnSpcReduction="10000"/>
          </a:bodyPr>
          <a:lstStyle/>
          <a:p>
            <a:pPr algn="just"/>
            <a:r>
              <a:rPr lang="en-IN" dirty="0">
                <a:latin typeface="Comic Sans MS" panose="030F0702030302020204" pitchFamily="66" charset="0"/>
              </a:rPr>
              <a:t>Mechanism of Action : Competitively inhibits an enzyme dihydropteroate synthetase as they are structural analogues or antagonists of </a:t>
            </a:r>
            <a:r>
              <a:rPr lang="en-IN" dirty="0" smtClean="0">
                <a:latin typeface="Comic Sans MS" panose="030F0702030302020204" pitchFamily="66" charset="0"/>
              </a:rPr>
              <a:t>Para-</a:t>
            </a:r>
            <a:r>
              <a:rPr lang="en-IN" dirty="0" err="1" smtClean="0">
                <a:latin typeface="Comic Sans MS" panose="030F0702030302020204" pitchFamily="66" charset="0"/>
              </a:rPr>
              <a:t>aminobenzoic</a:t>
            </a:r>
            <a:r>
              <a:rPr lang="en-IN" dirty="0" smtClean="0">
                <a:latin typeface="Comic Sans MS" panose="030F0702030302020204" pitchFamily="66" charset="0"/>
              </a:rPr>
              <a:t> </a:t>
            </a:r>
            <a:r>
              <a:rPr lang="en-IN" dirty="0">
                <a:latin typeface="Comic Sans MS" panose="030F0702030302020204" pitchFamily="66" charset="0"/>
              </a:rPr>
              <a:t>acid (PABA), leading to inhibition of synthesis of folic acid and subsequent metabolites resulting in tuberculostatic effect</a:t>
            </a:r>
            <a:r>
              <a:rPr lang="en-IN" dirty="0" smtClean="0">
                <a:latin typeface="Comic Sans MS" panose="030F0702030302020204" pitchFamily="66" charset="0"/>
              </a:rPr>
              <a:t>.</a:t>
            </a:r>
          </a:p>
          <a:p>
            <a:pPr marL="0" indent="0" algn="just">
              <a:buNone/>
            </a:pPr>
            <a:r>
              <a:rPr lang="en-IN" dirty="0" smtClean="0">
                <a:latin typeface="Comic Sans MS" panose="030F0702030302020204" pitchFamily="66" charset="0"/>
              </a:rPr>
              <a:t> </a:t>
            </a:r>
            <a:endParaRPr lang="en-IN" dirty="0">
              <a:latin typeface="Comic Sans MS" panose="030F0702030302020204" pitchFamily="66" charset="0"/>
            </a:endParaRPr>
          </a:p>
          <a:p>
            <a:pPr algn="just"/>
            <a:r>
              <a:rPr lang="en-IN" dirty="0" smtClean="0">
                <a:solidFill>
                  <a:srgbClr val="00B0F0"/>
                </a:solidFill>
                <a:latin typeface="Comic Sans MS" panose="030F0702030302020204" pitchFamily="66" charset="0"/>
              </a:rPr>
              <a:t>PASA </a:t>
            </a:r>
            <a:r>
              <a:rPr lang="en-IN" dirty="0">
                <a:solidFill>
                  <a:srgbClr val="00B0F0"/>
                </a:solidFill>
                <a:latin typeface="Comic Sans MS" panose="030F0702030302020204" pitchFamily="66" charset="0"/>
              </a:rPr>
              <a:t>is not effective against </a:t>
            </a:r>
            <a:r>
              <a:rPr lang="en-IN" dirty="0" smtClean="0">
                <a:solidFill>
                  <a:srgbClr val="00B0F0"/>
                </a:solidFill>
                <a:latin typeface="Comic Sans MS" panose="030F0702030302020204" pitchFamily="66" charset="0"/>
              </a:rPr>
              <a:t>sulphonamide </a:t>
            </a:r>
            <a:r>
              <a:rPr lang="en-IN" dirty="0">
                <a:solidFill>
                  <a:srgbClr val="00B0F0"/>
                </a:solidFill>
                <a:latin typeface="Comic Sans MS" panose="030F0702030302020204" pitchFamily="66" charset="0"/>
              </a:rPr>
              <a:t>sensitive organism and vice versa</a:t>
            </a:r>
            <a:r>
              <a:rPr lang="en-IN" dirty="0" smtClean="0">
                <a:solidFill>
                  <a:srgbClr val="00B0F0"/>
                </a:solidFill>
                <a:latin typeface="Comic Sans MS" panose="030F0702030302020204" pitchFamily="66" charset="0"/>
              </a:rPr>
              <a:t>.</a:t>
            </a:r>
          </a:p>
          <a:p>
            <a:pPr marL="0" indent="0" algn="just">
              <a:buNone/>
            </a:pPr>
            <a:endParaRPr lang="en-IN" dirty="0">
              <a:latin typeface="Comic Sans MS" panose="030F0702030302020204" pitchFamily="66" charset="0"/>
            </a:endParaRPr>
          </a:p>
          <a:p>
            <a:pPr algn="just"/>
            <a:r>
              <a:rPr lang="en-IN" dirty="0">
                <a:latin typeface="Comic Sans MS" panose="030F0702030302020204" pitchFamily="66" charset="0"/>
              </a:rPr>
              <a:t>Selectivity for T.B. may be due to difference in the affinity of Folate synthatase of T.B.</a:t>
            </a:r>
          </a:p>
          <a:p>
            <a:endParaRPr lang="en-IN" dirty="0"/>
          </a:p>
        </p:txBody>
      </p:sp>
    </p:spTree>
    <p:extLst>
      <p:ext uri="{BB962C8B-B14F-4D97-AF65-F5344CB8AC3E}">
        <p14:creationId xmlns:p14="http://schemas.microsoft.com/office/powerpoint/2010/main" xmlns="" val="25030655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endParaRPr lang="en-IN" sz="4000" dirty="0">
              <a:solidFill>
                <a:srgbClr val="FF0000"/>
              </a:solidFill>
              <a:latin typeface="Comic Sans MS" panose="030F0702030302020204" pitchFamily="66" charset="0"/>
            </a:endParaRPr>
          </a:p>
        </p:txBody>
      </p:sp>
      <p:sp>
        <p:nvSpPr>
          <p:cNvPr id="3" name="Content Placeholder 2"/>
          <p:cNvSpPr>
            <a:spLocks noGrp="1"/>
          </p:cNvSpPr>
          <p:nvPr>
            <p:ph idx="1"/>
          </p:nvPr>
        </p:nvSpPr>
        <p:spPr/>
        <p:txBody>
          <a:bodyPr>
            <a:normAutofit/>
          </a:bodyPr>
          <a:lstStyle/>
          <a:p>
            <a:r>
              <a:rPr lang="en-US" dirty="0">
                <a:latin typeface="Comic Sans MS" panose="030F0702030302020204" pitchFamily="66" charset="0"/>
              </a:rPr>
              <a:t>Fluoroquinolones such as </a:t>
            </a:r>
            <a:endParaRPr lang="en-US" dirty="0" smtClean="0">
              <a:latin typeface="Comic Sans MS" panose="030F0702030302020204" pitchFamily="66" charset="0"/>
            </a:endParaRPr>
          </a:p>
          <a:p>
            <a:pPr lvl="1">
              <a:buFont typeface="Courier New" panose="02070309020205020404" pitchFamily="49" charset="0"/>
              <a:buChar char="o"/>
            </a:pPr>
            <a:r>
              <a:rPr lang="en-US" dirty="0">
                <a:latin typeface="Comic Sans MS" panose="030F0702030302020204" pitchFamily="66" charset="0"/>
              </a:rPr>
              <a:t>C</a:t>
            </a:r>
            <a:r>
              <a:rPr lang="en-US" dirty="0" smtClean="0">
                <a:latin typeface="Comic Sans MS" panose="030F0702030302020204" pitchFamily="66" charset="0"/>
              </a:rPr>
              <a:t>iprofloxacin</a:t>
            </a:r>
            <a:r>
              <a:rPr lang="en-US" dirty="0">
                <a:latin typeface="Comic Sans MS" panose="030F0702030302020204" pitchFamily="66" charset="0"/>
              </a:rPr>
              <a:t>, </a:t>
            </a:r>
            <a:endParaRPr lang="en-US" dirty="0" smtClean="0">
              <a:latin typeface="Comic Sans MS" panose="030F0702030302020204" pitchFamily="66" charset="0"/>
            </a:endParaRPr>
          </a:p>
          <a:p>
            <a:pPr lvl="1">
              <a:buFont typeface="Courier New" panose="02070309020205020404" pitchFamily="49" charset="0"/>
              <a:buChar char="o"/>
            </a:pPr>
            <a:r>
              <a:rPr lang="en-US" dirty="0">
                <a:latin typeface="Comic Sans MS" panose="030F0702030302020204" pitchFamily="66" charset="0"/>
              </a:rPr>
              <a:t>O</a:t>
            </a:r>
            <a:r>
              <a:rPr lang="en-US" dirty="0" smtClean="0">
                <a:latin typeface="Comic Sans MS" panose="030F0702030302020204" pitchFamily="66" charset="0"/>
              </a:rPr>
              <a:t>floxacin </a:t>
            </a:r>
            <a:r>
              <a:rPr lang="en-US" dirty="0">
                <a:latin typeface="Comic Sans MS" panose="030F0702030302020204" pitchFamily="66" charset="0"/>
              </a:rPr>
              <a:t>and </a:t>
            </a:r>
            <a:endParaRPr lang="en-US" dirty="0" smtClean="0">
              <a:latin typeface="Comic Sans MS" panose="030F0702030302020204" pitchFamily="66" charset="0"/>
            </a:endParaRPr>
          </a:p>
          <a:p>
            <a:pPr lvl="1">
              <a:buFont typeface="Courier New" panose="02070309020205020404" pitchFamily="49" charset="0"/>
              <a:buChar char="o"/>
            </a:pPr>
            <a:r>
              <a:rPr lang="en-US" dirty="0">
                <a:latin typeface="Comic Sans MS" panose="030F0702030302020204" pitchFamily="66" charset="0"/>
              </a:rPr>
              <a:t>S</a:t>
            </a:r>
            <a:r>
              <a:rPr lang="en-US" dirty="0" smtClean="0">
                <a:latin typeface="Comic Sans MS" panose="030F0702030302020204" pitchFamily="66" charset="0"/>
              </a:rPr>
              <a:t>parfloxacin </a:t>
            </a:r>
            <a:r>
              <a:rPr lang="en-US" dirty="0">
                <a:latin typeface="Comic Sans MS" panose="030F0702030302020204" pitchFamily="66" charset="0"/>
              </a:rPr>
              <a:t>and </a:t>
            </a:r>
            <a:endParaRPr lang="en-US" dirty="0" smtClean="0">
              <a:latin typeface="Comic Sans MS" panose="030F0702030302020204" pitchFamily="66" charset="0"/>
            </a:endParaRPr>
          </a:p>
          <a:p>
            <a:r>
              <a:rPr lang="en-US" dirty="0" smtClean="0">
                <a:latin typeface="Comic Sans MS" panose="030F0702030302020204" pitchFamily="66" charset="0"/>
              </a:rPr>
              <a:t>Newer </a:t>
            </a:r>
            <a:r>
              <a:rPr lang="en-US" dirty="0">
                <a:latin typeface="Comic Sans MS" panose="030F0702030302020204" pitchFamily="66" charset="0"/>
              </a:rPr>
              <a:t>macrolides </a:t>
            </a:r>
            <a:r>
              <a:rPr lang="en-US" dirty="0" smtClean="0">
                <a:latin typeface="Comic Sans MS" panose="030F0702030302020204" pitchFamily="66" charset="0"/>
              </a:rPr>
              <a:t>like</a:t>
            </a:r>
          </a:p>
          <a:p>
            <a:pPr lvl="1">
              <a:buFont typeface="Courier New" panose="02070309020205020404" pitchFamily="49" charset="0"/>
              <a:buChar char="o"/>
            </a:pPr>
            <a:r>
              <a:rPr lang="en-US" dirty="0">
                <a:latin typeface="Comic Sans MS" panose="030F0702030302020204" pitchFamily="66" charset="0"/>
              </a:rPr>
              <a:t>Azithromycin and</a:t>
            </a:r>
            <a:endParaRPr lang="en-US" dirty="0" smtClean="0">
              <a:latin typeface="Comic Sans MS" panose="030F0702030302020204" pitchFamily="66" charset="0"/>
            </a:endParaRPr>
          </a:p>
          <a:p>
            <a:pPr lvl="1">
              <a:buFont typeface="Courier New" panose="02070309020205020404" pitchFamily="49" charset="0"/>
              <a:buChar char="o"/>
            </a:pPr>
            <a:r>
              <a:rPr lang="en-US" dirty="0">
                <a:latin typeface="Comic Sans MS" panose="030F0702030302020204" pitchFamily="66" charset="0"/>
              </a:rPr>
              <a:t>C</a:t>
            </a:r>
            <a:r>
              <a:rPr lang="en-US" dirty="0" smtClean="0">
                <a:latin typeface="Comic Sans MS" panose="030F0702030302020204" pitchFamily="66" charset="0"/>
              </a:rPr>
              <a:t>larithromycin </a:t>
            </a:r>
          </a:p>
          <a:p>
            <a:r>
              <a:rPr lang="en-US" dirty="0" smtClean="0">
                <a:latin typeface="Comic Sans MS" panose="030F0702030302020204" pitchFamily="66" charset="0"/>
              </a:rPr>
              <a:t>These </a:t>
            </a:r>
            <a:r>
              <a:rPr lang="en-US" dirty="0">
                <a:latin typeface="Comic Sans MS" panose="030F0702030302020204" pitchFamily="66" charset="0"/>
              </a:rPr>
              <a:t>drugs can be considered as second-line or reserve category.</a:t>
            </a:r>
          </a:p>
          <a:p>
            <a:endParaRPr lang="en-IN" dirty="0"/>
          </a:p>
        </p:txBody>
      </p:sp>
    </p:spTree>
    <p:extLst>
      <p:ext uri="{BB962C8B-B14F-4D97-AF65-F5344CB8AC3E}">
        <p14:creationId xmlns:p14="http://schemas.microsoft.com/office/powerpoint/2010/main" xmlns="" val="41805956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FF0000"/>
                </a:solidFill>
                <a:latin typeface="Comic Sans MS" panose="030F0702030302020204" pitchFamily="66" charset="0"/>
              </a:rPr>
              <a:t>Dosage </a:t>
            </a:r>
            <a:r>
              <a:rPr lang="en-US" dirty="0">
                <a:solidFill>
                  <a:srgbClr val="FF0000"/>
                </a:solidFill>
                <a:latin typeface="Comic Sans MS" panose="030F0702030302020204" pitchFamily="66" charset="0"/>
              </a:rPr>
              <a:t>of anti-TB drugs</a:t>
            </a:r>
            <a:endParaRPr lang="en-IN" dirty="0">
              <a:solidFill>
                <a:srgbClr val="FF0000"/>
              </a:solidFill>
            </a:endParaRPr>
          </a:p>
        </p:txBody>
      </p:sp>
      <p:sp>
        <p:nvSpPr>
          <p:cNvPr id="3" name="Content Placeholder 2"/>
          <p:cNvSpPr>
            <a:spLocks noGrp="1"/>
          </p:cNvSpPr>
          <p:nvPr>
            <p:ph idx="1"/>
          </p:nvPr>
        </p:nvSpPr>
        <p:spPr/>
        <p:txBody>
          <a:bodyPr/>
          <a:lstStyle/>
          <a:p>
            <a:r>
              <a:rPr lang="en-US" dirty="0">
                <a:latin typeface="Comic Sans MS" panose="030F0702030302020204" pitchFamily="66" charset="0"/>
              </a:rPr>
              <a:t>The dosage of anti-TB drugs in </a:t>
            </a:r>
            <a:r>
              <a:rPr lang="en-US" dirty="0" smtClean="0">
                <a:latin typeface="Comic Sans MS" panose="030F0702030302020204" pitchFamily="66" charset="0"/>
              </a:rPr>
              <a:t>man:</a:t>
            </a:r>
            <a:endParaRPr lang="en-US" dirty="0">
              <a:latin typeface="Comic Sans MS" panose="030F0702030302020204" pitchFamily="66" charset="0"/>
            </a:endParaRPr>
          </a:p>
          <a:p>
            <a:pPr lvl="1">
              <a:lnSpc>
                <a:spcPct val="150000"/>
              </a:lnSpc>
              <a:buFont typeface="Courier New" panose="02070309020205020404" pitchFamily="49" charset="0"/>
              <a:buChar char="o"/>
            </a:pPr>
            <a:r>
              <a:rPr lang="en-US" dirty="0">
                <a:latin typeface="Comic Sans MS" panose="030F0702030302020204" pitchFamily="66" charset="0"/>
              </a:rPr>
              <a:t>Isoniazid: 5 </a:t>
            </a:r>
            <a:r>
              <a:rPr lang="en-US" dirty="0" smtClean="0">
                <a:latin typeface="Comic Sans MS" panose="030F0702030302020204" pitchFamily="66" charset="0"/>
              </a:rPr>
              <a:t>(mg/kg/day).</a:t>
            </a:r>
            <a:endParaRPr lang="en-US" dirty="0">
              <a:latin typeface="Comic Sans MS" panose="030F0702030302020204" pitchFamily="66" charset="0"/>
            </a:endParaRPr>
          </a:p>
          <a:p>
            <a:pPr lvl="1">
              <a:lnSpc>
                <a:spcPct val="150000"/>
              </a:lnSpc>
              <a:buFont typeface="Courier New" panose="02070309020205020404" pitchFamily="49" charset="0"/>
              <a:buChar char="o"/>
            </a:pPr>
            <a:r>
              <a:rPr lang="en-US" dirty="0">
                <a:latin typeface="Comic Sans MS" panose="030F0702030302020204" pitchFamily="66" charset="0"/>
              </a:rPr>
              <a:t>Rifampicin: 10 </a:t>
            </a:r>
            <a:r>
              <a:rPr lang="en-US" dirty="0" smtClean="0">
                <a:latin typeface="Comic Sans MS" panose="030F0702030302020204" pitchFamily="66" charset="0"/>
              </a:rPr>
              <a:t>(mg/kg/day).</a:t>
            </a:r>
            <a:endParaRPr lang="en-US" dirty="0">
              <a:latin typeface="Comic Sans MS" panose="030F0702030302020204" pitchFamily="66" charset="0"/>
            </a:endParaRPr>
          </a:p>
          <a:p>
            <a:pPr lvl="1">
              <a:lnSpc>
                <a:spcPct val="150000"/>
              </a:lnSpc>
              <a:buFont typeface="Courier New" panose="02070309020205020404" pitchFamily="49" charset="0"/>
              <a:buChar char="o"/>
            </a:pPr>
            <a:r>
              <a:rPr lang="en-US" dirty="0">
                <a:latin typeface="Comic Sans MS" panose="030F0702030302020204" pitchFamily="66" charset="0"/>
              </a:rPr>
              <a:t>Pyrazinamide: </a:t>
            </a:r>
            <a:r>
              <a:rPr lang="en-US" dirty="0" smtClean="0">
                <a:latin typeface="Comic Sans MS" panose="030F0702030302020204" pitchFamily="66" charset="0"/>
              </a:rPr>
              <a:t>25 (mg/kg/day). </a:t>
            </a:r>
            <a:endParaRPr lang="en-US" dirty="0">
              <a:latin typeface="Comic Sans MS" panose="030F0702030302020204" pitchFamily="66" charset="0"/>
            </a:endParaRPr>
          </a:p>
          <a:p>
            <a:pPr lvl="1">
              <a:lnSpc>
                <a:spcPct val="150000"/>
              </a:lnSpc>
              <a:buFont typeface="Courier New" panose="02070309020205020404" pitchFamily="49" charset="0"/>
              <a:buChar char="o"/>
            </a:pPr>
            <a:r>
              <a:rPr lang="en-US" dirty="0">
                <a:latin typeface="Comic Sans MS" panose="030F0702030302020204" pitchFamily="66" charset="0"/>
              </a:rPr>
              <a:t>Ethambutol and Streptomycin: </a:t>
            </a:r>
            <a:r>
              <a:rPr lang="en-US" dirty="0" smtClean="0">
                <a:latin typeface="Comic Sans MS" panose="030F0702030302020204" pitchFamily="66" charset="0"/>
              </a:rPr>
              <a:t>15 (mg/kg/day).</a:t>
            </a:r>
            <a:endParaRPr lang="en-US" dirty="0">
              <a:latin typeface="Comic Sans MS" panose="030F0702030302020204" pitchFamily="66" charset="0"/>
            </a:endParaRPr>
          </a:p>
        </p:txBody>
      </p:sp>
    </p:spTree>
    <p:extLst>
      <p:ext uri="{BB962C8B-B14F-4D97-AF65-F5344CB8AC3E}">
        <p14:creationId xmlns:p14="http://schemas.microsoft.com/office/powerpoint/2010/main" xmlns="" val="2794284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solidFill>
                  <a:schemeClr val="accent2"/>
                </a:solidFill>
                <a:latin typeface="Comic Sans MS" panose="030F0702030302020204" pitchFamily="66" charset="0"/>
              </a:rPr>
              <a:t>Summary</a:t>
            </a:r>
            <a:endParaRPr lang="en-IN" b="1" dirty="0">
              <a:solidFill>
                <a:schemeClr val="accent2"/>
              </a:solidFill>
              <a:latin typeface="Comic Sans MS" panose="030F0702030302020204" pitchFamily="66" charset="0"/>
            </a:endParaRPr>
          </a:p>
        </p:txBody>
      </p:sp>
      <p:sp>
        <p:nvSpPr>
          <p:cNvPr id="3" name="Content Placeholder 2"/>
          <p:cNvSpPr>
            <a:spLocks noGrp="1"/>
          </p:cNvSpPr>
          <p:nvPr>
            <p:ph idx="1"/>
          </p:nvPr>
        </p:nvSpPr>
        <p:spPr>
          <a:xfrm>
            <a:off x="668215" y="1825625"/>
            <a:ext cx="10685585" cy="4351338"/>
          </a:xfrm>
        </p:spPr>
        <p:txBody>
          <a:bodyPr>
            <a:normAutofit/>
          </a:bodyPr>
          <a:lstStyle/>
          <a:p>
            <a:pPr algn="just"/>
            <a:r>
              <a:rPr lang="en-IN" dirty="0">
                <a:latin typeface="Comic Sans MS" panose="030F0702030302020204" pitchFamily="66" charset="0"/>
              </a:rPr>
              <a:t>More than 60% of the cell wall is lipid, mainly mycolic acids</a:t>
            </a:r>
            <a:r>
              <a:rPr lang="en-IN" dirty="0" smtClean="0">
                <a:latin typeface="Comic Sans MS" panose="030F0702030302020204" pitchFamily="66" charset="0"/>
              </a:rPr>
              <a:t>.</a:t>
            </a:r>
          </a:p>
          <a:p>
            <a:pPr marL="0" indent="0" algn="just">
              <a:buNone/>
            </a:pPr>
            <a:endParaRPr lang="en-IN" dirty="0" smtClean="0">
              <a:latin typeface="Comic Sans MS" panose="030F0702030302020204" pitchFamily="66" charset="0"/>
            </a:endParaRPr>
          </a:p>
          <a:p>
            <a:pPr algn="just"/>
            <a:r>
              <a:rPr lang="en-US" dirty="0">
                <a:latin typeface="Comic Sans MS" panose="030F0702030302020204" pitchFamily="66" charset="0"/>
              </a:rPr>
              <a:t>Treatment of TB includes use of combination </a:t>
            </a:r>
            <a:r>
              <a:rPr lang="en-US" dirty="0" smtClean="0">
                <a:latin typeface="Comic Sans MS" panose="030F0702030302020204" pitchFamily="66" charset="0"/>
              </a:rPr>
              <a:t>therapy.</a:t>
            </a:r>
            <a:r>
              <a:rPr lang="en-IN" dirty="0" smtClean="0">
                <a:latin typeface="Comic Sans MS" panose="030F0702030302020204" pitchFamily="66" charset="0"/>
              </a:rPr>
              <a:t> </a:t>
            </a:r>
          </a:p>
          <a:p>
            <a:pPr marL="0" indent="0" algn="just">
              <a:buNone/>
            </a:pPr>
            <a:endParaRPr lang="en-IN" dirty="0" smtClean="0">
              <a:latin typeface="Comic Sans MS" panose="030F0702030302020204" pitchFamily="66" charset="0"/>
            </a:endParaRPr>
          </a:p>
          <a:p>
            <a:pPr algn="just"/>
            <a:r>
              <a:rPr lang="en-US" dirty="0">
                <a:latin typeface="Comic Sans MS" panose="030F0702030302020204" pitchFamily="66" charset="0"/>
              </a:rPr>
              <a:t>Thus anti-TB therapy extends up to a total duration of 8 or 9 months</a:t>
            </a:r>
            <a:r>
              <a:rPr lang="en-US" dirty="0" smtClean="0">
                <a:latin typeface="Comic Sans MS" panose="030F0702030302020204" pitchFamily="66" charset="0"/>
              </a:rPr>
              <a:t>.</a:t>
            </a:r>
          </a:p>
          <a:p>
            <a:pPr marL="0" indent="0" algn="just">
              <a:buNone/>
            </a:pPr>
            <a:endParaRPr lang="en-US" dirty="0" smtClean="0">
              <a:solidFill>
                <a:srgbClr val="92D050"/>
              </a:solidFill>
              <a:latin typeface="Comic Sans MS" panose="030F0702030302020204" pitchFamily="66" charset="0"/>
            </a:endParaRPr>
          </a:p>
          <a:p>
            <a:pPr algn="just"/>
            <a:r>
              <a:rPr lang="en-US" dirty="0" smtClean="0">
                <a:latin typeface="Comic Sans MS" panose="030F0702030302020204" pitchFamily="66" charset="0"/>
              </a:rPr>
              <a:t>Rifampin imparts </a:t>
            </a:r>
            <a:r>
              <a:rPr lang="en-US" b="1" u="sng" dirty="0">
                <a:solidFill>
                  <a:srgbClr val="FFC000"/>
                </a:solidFill>
                <a:latin typeface="Comic Sans MS" panose="030F0702030302020204" pitchFamily="66" charset="0"/>
              </a:rPr>
              <a:t>orange color to saliva, sputum, tears and sweat.</a:t>
            </a:r>
          </a:p>
          <a:p>
            <a:pPr algn="just"/>
            <a:endParaRPr lang="en-US" dirty="0">
              <a:solidFill>
                <a:srgbClr val="92D050"/>
              </a:solidFill>
              <a:latin typeface="Comic Sans MS" panose="030F0702030302020204" pitchFamily="66" charset="0"/>
            </a:endParaRPr>
          </a:p>
          <a:p>
            <a:pPr algn="just"/>
            <a:endParaRPr lang="en-IN" dirty="0">
              <a:solidFill>
                <a:srgbClr val="92D050"/>
              </a:solidFill>
              <a:latin typeface="Comic Sans MS" panose="030F0702030302020204" pitchFamily="66" charset="0"/>
            </a:endParaRPr>
          </a:p>
        </p:txBody>
      </p:sp>
    </p:spTree>
    <p:extLst>
      <p:ext uri="{BB962C8B-B14F-4D97-AF65-F5344CB8AC3E}">
        <p14:creationId xmlns:p14="http://schemas.microsoft.com/office/powerpoint/2010/main" xmlns="" val="26315242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sz="4000" b="1" dirty="0">
                <a:solidFill>
                  <a:srgbClr val="FFC000"/>
                </a:solidFill>
                <a:latin typeface="Comic Sans MS" panose="030F0702030302020204" pitchFamily="66" charset="0"/>
              </a:rPr>
              <a:t>R</a:t>
            </a:r>
            <a:r>
              <a:rPr lang="en-GB" sz="4000" b="1" dirty="0" smtClean="0">
                <a:solidFill>
                  <a:srgbClr val="FFC000"/>
                </a:solidFill>
                <a:latin typeface="Comic Sans MS" panose="030F0702030302020204" pitchFamily="66" charset="0"/>
              </a:rPr>
              <a:t>eferences</a:t>
            </a:r>
            <a:endParaRPr lang="en-IN" sz="4000" b="1" dirty="0">
              <a:solidFill>
                <a:srgbClr val="FFC000"/>
              </a:solidFill>
              <a:latin typeface="Comic Sans MS" panose="030F0702030302020204" pitchFamily="66" charset="0"/>
            </a:endParaRPr>
          </a:p>
        </p:txBody>
      </p:sp>
      <p:sp>
        <p:nvSpPr>
          <p:cNvPr id="3" name="Content Placeholder 2"/>
          <p:cNvSpPr>
            <a:spLocks noGrp="1"/>
          </p:cNvSpPr>
          <p:nvPr>
            <p:ph idx="1"/>
          </p:nvPr>
        </p:nvSpPr>
        <p:spPr/>
        <p:txBody>
          <a:bodyPr>
            <a:normAutofit lnSpcReduction="10000"/>
          </a:bodyPr>
          <a:lstStyle/>
          <a:p>
            <a:pPr marL="0" indent="0">
              <a:buNone/>
            </a:pPr>
            <a:endParaRPr lang="en-IN" dirty="0"/>
          </a:p>
          <a:p>
            <a:r>
              <a:rPr lang="en-GB" sz="2400" dirty="0" err="1" smtClean="0">
                <a:solidFill>
                  <a:srgbClr val="0070C0"/>
                </a:solidFill>
                <a:latin typeface="Comic Sans MS" panose="030F0702030302020204" pitchFamily="66" charset="0"/>
              </a:rPr>
              <a:t>B.K.Roy</a:t>
            </a:r>
            <a:r>
              <a:rPr lang="en-GB" sz="2400" dirty="0" smtClean="0">
                <a:solidFill>
                  <a:srgbClr val="0070C0"/>
                </a:solidFill>
                <a:latin typeface="Comic Sans MS" panose="030F0702030302020204" pitchFamily="66" charset="0"/>
              </a:rPr>
              <a:t>., “Veterinary </a:t>
            </a:r>
            <a:r>
              <a:rPr lang="en-GB" sz="2400" dirty="0">
                <a:solidFill>
                  <a:srgbClr val="0070C0"/>
                </a:solidFill>
                <a:latin typeface="Comic Sans MS" panose="030F0702030302020204" pitchFamily="66" charset="0"/>
              </a:rPr>
              <a:t>Pharmacology and </a:t>
            </a:r>
            <a:r>
              <a:rPr lang="en-GB" sz="2400" dirty="0" smtClean="0">
                <a:solidFill>
                  <a:srgbClr val="0070C0"/>
                </a:solidFill>
                <a:latin typeface="Comic Sans MS" panose="030F0702030302020204" pitchFamily="66" charset="0"/>
              </a:rPr>
              <a:t>Toxicology” – 2011, Kalyani Publication, pp -431-434.</a:t>
            </a:r>
          </a:p>
          <a:p>
            <a:pPr marL="0" indent="0">
              <a:buNone/>
            </a:pPr>
            <a:endParaRPr lang="en-GB" sz="2400" dirty="0" smtClean="0">
              <a:solidFill>
                <a:srgbClr val="0070C0"/>
              </a:solidFill>
              <a:latin typeface="Comic Sans MS" panose="030F0702030302020204" pitchFamily="66" charset="0"/>
            </a:endParaRPr>
          </a:p>
          <a:p>
            <a:pPr algn="just"/>
            <a:r>
              <a:rPr lang="en-IN" sz="2400" dirty="0">
                <a:solidFill>
                  <a:srgbClr val="0070C0"/>
                </a:solidFill>
                <a:latin typeface="Comic Sans MS" panose="030F0702030302020204" pitchFamily="66" charset="0"/>
              </a:rPr>
              <a:t>Tripathi K.D. ,”Essentials of medical pharmacology”,</a:t>
            </a:r>
            <a:r>
              <a:rPr lang="en-IN" sz="2400" dirty="0" smtClean="0">
                <a:solidFill>
                  <a:srgbClr val="0070C0"/>
                </a:solidFill>
                <a:latin typeface="Comic Sans MS" panose="030F0702030302020204" pitchFamily="66" charset="0"/>
              </a:rPr>
              <a:t>6th </a:t>
            </a:r>
            <a:r>
              <a:rPr lang="en-IN" sz="2400" dirty="0">
                <a:solidFill>
                  <a:srgbClr val="0070C0"/>
                </a:solidFill>
                <a:latin typeface="Comic Sans MS" panose="030F0702030302020204" pitchFamily="66" charset="0"/>
              </a:rPr>
              <a:t>edition-2008,Jaypee Brothers Medical Publishers</a:t>
            </a:r>
            <a:r>
              <a:rPr lang="en-IN" sz="2400" dirty="0" smtClean="0">
                <a:solidFill>
                  <a:srgbClr val="0070C0"/>
                </a:solidFill>
                <a:latin typeface="Comic Sans MS" panose="030F0702030302020204" pitchFamily="66" charset="0"/>
              </a:rPr>
              <a:t>, PP </a:t>
            </a:r>
            <a:r>
              <a:rPr lang="en-IN" sz="2400" dirty="0">
                <a:solidFill>
                  <a:srgbClr val="0070C0"/>
                </a:solidFill>
                <a:latin typeface="Comic Sans MS" panose="030F0702030302020204" pitchFamily="66" charset="0"/>
              </a:rPr>
              <a:t>- </a:t>
            </a:r>
            <a:r>
              <a:rPr lang="en-IN" sz="2400" dirty="0" smtClean="0">
                <a:solidFill>
                  <a:srgbClr val="0070C0"/>
                </a:solidFill>
                <a:latin typeface="Comic Sans MS" panose="030F0702030302020204" pitchFamily="66" charset="0"/>
              </a:rPr>
              <a:t>739-750. </a:t>
            </a:r>
            <a:endParaRPr lang="en-IN" sz="2400" dirty="0">
              <a:solidFill>
                <a:srgbClr val="0070C0"/>
              </a:solidFill>
              <a:latin typeface="Comic Sans MS" panose="030F0702030302020204" pitchFamily="66" charset="0"/>
            </a:endParaRPr>
          </a:p>
          <a:p>
            <a:pPr marL="0" indent="0">
              <a:buNone/>
            </a:pPr>
            <a:endParaRPr lang="en-GB" sz="2400" dirty="0" smtClean="0">
              <a:solidFill>
                <a:srgbClr val="0070C0"/>
              </a:solidFill>
              <a:latin typeface="Comic Sans MS" panose="030F0702030302020204" pitchFamily="66" charset="0"/>
            </a:endParaRPr>
          </a:p>
          <a:p>
            <a:r>
              <a:rPr lang="en-GB" sz="2400" dirty="0">
                <a:solidFill>
                  <a:srgbClr val="0070C0"/>
                </a:solidFill>
                <a:latin typeface="Comic Sans MS" panose="030F0702030302020204" pitchFamily="66" charset="0"/>
              </a:rPr>
              <a:t>Prasad  V. Vani. and Koley K.M., </a:t>
            </a:r>
            <a:r>
              <a:rPr lang="en-GB" sz="2400" dirty="0">
                <a:latin typeface="Comic Sans MS" panose="030F0702030302020204" pitchFamily="66" charset="0"/>
              </a:rPr>
              <a:t>“</a:t>
            </a:r>
            <a:r>
              <a:rPr lang="en-GB" sz="2400" dirty="0">
                <a:solidFill>
                  <a:srgbClr val="0070C0"/>
                </a:solidFill>
                <a:latin typeface="Comic Sans MS" panose="030F0702030302020204" pitchFamily="66" charset="0"/>
              </a:rPr>
              <a:t>Synopsis of Veterinary Pharmacology and Toxicology” – 2006, Vahini Publications, </a:t>
            </a:r>
            <a:r>
              <a:rPr lang="en-GB" sz="2400" dirty="0" smtClean="0">
                <a:solidFill>
                  <a:srgbClr val="0070C0"/>
                </a:solidFill>
                <a:latin typeface="Comic Sans MS" panose="030F0702030302020204" pitchFamily="66" charset="0"/>
              </a:rPr>
              <a:t>pp-206-207.</a:t>
            </a:r>
            <a:r>
              <a:rPr lang="en-GB" sz="2400" dirty="0">
                <a:latin typeface="Comic Sans MS" panose="030F0702030302020204" pitchFamily="66" charset="0"/>
              </a:rPr>
              <a:t>			</a:t>
            </a:r>
            <a:endParaRPr lang="en-GB" sz="2400" dirty="0">
              <a:solidFill>
                <a:srgbClr val="0070C0"/>
              </a:solidFill>
              <a:latin typeface="Comic Sans MS" panose="030F0702030302020204" pitchFamily="66" charset="0"/>
            </a:endParaRPr>
          </a:p>
          <a:p>
            <a:pPr marL="0" indent="0">
              <a:buNone/>
            </a:pPr>
            <a:r>
              <a:rPr lang="en-GB" sz="2400" dirty="0"/>
              <a:t> 	</a:t>
            </a:r>
            <a:endParaRPr lang="en-IN" dirty="0"/>
          </a:p>
        </p:txBody>
      </p:sp>
    </p:spTree>
    <p:extLst>
      <p:ext uri="{BB962C8B-B14F-4D97-AF65-F5344CB8AC3E}">
        <p14:creationId xmlns:p14="http://schemas.microsoft.com/office/powerpoint/2010/main" xmlns="" val="13516123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5"/>
          <p:cNvSpPr>
            <a:spLocks noGrp="1"/>
          </p:cNvSpPr>
          <p:nvPr>
            <p:ph type="title"/>
          </p:nvPr>
        </p:nvSpPr>
        <p:spPr>
          <a:prstGeom prst="rect">
            <a:avLst/>
          </a:prstGeom>
          <a:solidFill>
            <a:schemeClr val="accent2"/>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r>
              <a:rPr lang="en-US" sz="8000" b="1" dirty="0">
                <a:ln w="18415" cmpd="sng">
                  <a:solidFill>
                    <a:srgbClr val="FFFFFF"/>
                  </a:solidFill>
                  <a:prstDash val="solid"/>
                </a:ln>
                <a:solidFill>
                  <a:srgbClr val="FF0000"/>
                </a:solidFill>
                <a:effectLst>
                  <a:outerShdw blurRad="63500" dir="3600000" algn="tl" rotWithShape="0">
                    <a:srgbClr val="000000">
                      <a:alpha val="70000"/>
                    </a:srgbClr>
                  </a:outerShdw>
                </a:effectLst>
              </a:rPr>
              <a:t>Thank You</a:t>
            </a:r>
            <a:endParaRPr lang="en-IN" sz="8000" dirty="0"/>
          </a:p>
        </p:txBody>
      </p:sp>
      <p:pic>
        <p:nvPicPr>
          <p:cNvPr id="1026" name="Picture 2" descr="Bedaquiline and Delamanid are new drugs. Ethambutol, Pyrazinamide, Thioamides, Cycloserine, Para-aminosalicylic acid, Streptomycin, and Clofazimine are possibly effective. Kanamycin, Capreomycin and Amikacin are injectable second-line."/>
          <p:cNvPicPr>
            <a:picLocks noGrp="1" noChangeAspect="1" noChangeArrowheads="1"/>
          </p:cNvPicPr>
          <p:nvPr>
            <p:ph idx="1"/>
          </p:nvPr>
        </p:nvPicPr>
        <p:blipFill>
          <a:blip r:embed="rId2">
            <a:extLst>
              <a:ext uri="{28A0092B-C50C-407E-A947-70E740481C1C}">
                <a14:useLocalDpi xmlns:a14="http://schemas.microsoft.com/office/drawing/2010/main" xmlns="" val="0"/>
              </a:ext>
            </a:extLst>
          </a:blip>
          <a:srcRect/>
          <a:stretch>
            <a:fillRect/>
          </a:stretch>
        </p:blipFill>
        <p:spPr bwMode="auto">
          <a:xfrm>
            <a:off x="5644662" y="2009775"/>
            <a:ext cx="4967653" cy="4056917"/>
          </a:xfrm>
          <a:prstGeom prst="rect">
            <a:avLst/>
          </a:prstGeom>
          <a:noFill/>
          <a:extLst>
            <a:ext uri="{909E8E84-426E-40DD-AFC4-6F175D3DCCD1}">
              <a14:hiddenFill xmlns:a14="http://schemas.microsoft.com/office/drawing/2010/main" xmlns="">
                <a:solidFill>
                  <a:srgbClr val="FFFFFF"/>
                </a:solidFill>
              </a14:hiddenFill>
            </a:ext>
          </a:extLst>
        </p:spPr>
      </p:pic>
      <p:pic>
        <p:nvPicPr>
          <p:cNvPr id="3" name="Picture 2"/>
          <p:cNvPicPr>
            <a:picLocks noChangeAspect="1"/>
          </p:cNvPicPr>
          <p:nvPr/>
        </p:nvPicPr>
        <p:blipFill>
          <a:blip r:embed="rId3"/>
          <a:stretch>
            <a:fillRect/>
          </a:stretch>
        </p:blipFill>
        <p:spPr>
          <a:xfrm>
            <a:off x="1951891" y="2225919"/>
            <a:ext cx="3604847" cy="2135066"/>
          </a:xfrm>
          <a:prstGeom prst="rect">
            <a:avLst/>
          </a:prstGeom>
        </p:spPr>
      </p:pic>
      <p:pic>
        <p:nvPicPr>
          <p:cNvPr id="5" name="Picture 4"/>
          <p:cNvPicPr>
            <a:picLocks noChangeAspect="1"/>
          </p:cNvPicPr>
          <p:nvPr/>
        </p:nvPicPr>
        <p:blipFill>
          <a:blip r:embed="rId4"/>
          <a:stretch>
            <a:fillRect/>
          </a:stretch>
        </p:blipFill>
        <p:spPr>
          <a:xfrm>
            <a:off x="1951891" y="4360985"/>
            <a:ext cx="3604847" cy="1705707"/>
          </a:xfrm>
          <a:prstGeom prst="rect">
            <a:avLst/>
          </a:prstGeom>
        </p:spPr>
      </p:pic>
    </p:spTree>
    <p:extLst>
      <p:ext uri="{BB962C8B-B14F-4D97-AF65-F5344CB8AC3E}">
        <p14:creationId xmlns:p14="http://schemas.microsoft.com/office/powerpoint/2010/main" xmlns="" val="3640873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solidFill>
                  <a:srgbClr val="0070C0"/>
                </a:solidFill>
                <a:latin typeface="Comic Sans MS" pitchFamily="66" charset="0"/>
              </a:rPr>
              <a:t>Introduction</a:t>
            </a:r>
            <a:endParaRPr lang="en-IN" dirty="0"/>
          </a:p>
        </p:txBody>
      </p:sp>
      <p:sp>
        <p:nvSpPr>
          <p:cNvPr id="3" name="Content Placeholder 2"/>
          <p:cNvSpPr>
            <a:spLocks noGrp="1"/>
          </p:cNvSpPr>
          <p:nvPr>
            <p:ph idx="1"/>
          </p:nvPr>
        </p:nvSpPr>
        <p:spPr/>
        <p:txBody>
          <a:bodyPr/>
          <a:lstStyle/>
          <a:p>
            <a:r>
              <a:rPr lang="en-GB" dirty="0">
                <a:solidFill>
                  <a:srgbClr val="FF0000"/>
                </a:solidFill>
                <a:latin typeface="Comic Sans MS" panose="030F0702030302020204" pitchFamily="66" charset="0"/>
              </a:rPr>
              <a:t>Tuberculosis </a:t>
            </a:r>
            <a:r>
              <a:rPr lang="en-GB" dirty="0" smtClean="0">
                <a:solidFill>
                  <a:srgbClr val="FF0000"/>
                </a:solidFill>
                <a:latin typeface="Comic Sans MS" panose="030F0702030302020204" pitchFamily="66" charset="0"/>
              </a:rPr>
              <a:t>:chronic granulomatous disease.</a:t>
            </a:r>
          </a:p>
          <a:p>
            <a:pPr marL="0" indent="0">
              <a:buNone/>
            </a:pPr>
            <a:endParaRPr lang="en-GB" dirty="0" smtClean="0">
              <a:latin typeface="Comic Sans MS" panose="030F0702030302020204" pitchFamily="66" charset="0"/>
            </a:endParaRPr>
          </a:p>
          <a:p>
            <a:r>
              <a:rPr lang="en-IN" i="1" dirty="0" smtClean="0">
                <a:latin typeface="Comic Sans MS" panose="030F0702030302020204" pitchFamily="66" charset="0"/>
              </a:rPr>
              <a:t> Mycobacterium bovis </a:t>
            </a:r>
            <a:r>
              <a:rPr lang="en-IN" dirty="0">
                <a:latin typeface="Comic Sans MS" panose="030F0702030302020204" pitchFamily="66" charset="0"/>
              </a:rPr>
              <a:t> </a:t>
            </a:r>
            <a:r>
              <a:rPr lang="en-IN" dirty="0" smtClean="0">
                <a:latin typeface="Comic Sans MS" panose="030F0702030302020204" pitchFamily="66" charset="0"/>
              </a:rPr>
              <a:t>--  Ruminants.</a:t>
            </a:r>
          </a:p>
          <a:p>
            <a:pPr marL="0" indent="0">
              <a:buNone/>
            </a:pPr>
            <a:r>
              <a:rPr lang="en-GB" dirty="0" smtClean="0">
                <a:latin typeface="Comic Sans MS" panose="030F0702030302020204" pitchFamily="66" charset="0"/>
              </a:rPr>
              <a:t>   </a:t>
            </a:r>
            <a:r>
              <a:rPr lang="en-IN" i="1" dirty="0" smtClean="0">
                <a:latin typeface="Comic Sans MS" panose="030F0702030302020204" pitchFamily="66" charset="0"/>
              </a:rPr>
              <a:t>M. bovis and M. avium  -- </a:t>
            </a:r>
            <a:r>
              <a:rPr lang="en-IN" dirty="0" smtClean="0">
                <a:latin typeface="Comic Sans MS" panose="030F0702030302020204" pitchFamily="66" charset="0"/>
              </a:rPr>
              <a:t>Dog.</a:t>
            </a:r>
          </a:p>
          <a:p>
            <a:pPr marL="0" indent="0">
              <a:buNone/>
            </a:pPr>
            <a:r>
              <a:rPr lang="en-IN" i="1" dirty="0" smtClean="0">
                <a:latin typeface="Comic Sans MS" panose="030F0702030302020204" pitchFamily="66" charset="0"/>
              </a:rPr>
              <a:t>  M</a:t>
            </a:r>
            <a:r>
              <a:rPr lang="en-IN" i="1" dirty="0">
                <a:latin typeface="Comic Sans MS" panose="030F0702030302020204" pitchFamily="66" charset="0"/>
              </a:rPr>
              <a:t>. </a:t>
            </a:r>
            <a:r>
              <a:rPr lang="en-IN" i="1" dirty="0" smtClean="0">
                <a:latin typeface="Comic Sans MS" panose="030F0702030302020204" pitchFamily="66" charset="0"/>
              </a:rPr>
              <a:t>avium                      --  </a:t>
            </a:r>
            <a:r>
              <a:rPr lang="en-IN" dirty="0" smtClean="0">
                <a:latin typeface="Comic Sans MS" panose="030F0702030302020204" pitchFamily="66" charset="0"/>
              </a:rPr>
              <a:t>Pig.</a:t>
            </a:r>
          </a:p>
          <a:p>
            <a:pPr marL="0" indent="0">
              <a:buNone/>
            </a:pPr>
            <a:endParaRPr lang="en-IN" dirty="0" smtClean="0">
              <a:latin typeface="Comic Sans MS" panose="030F0702030302020204" pitchFamily="66" charset="0"/>
            </a:endParaRPr>
          </a:p>
          <a:p>
            <a:r>
              <a:rPr lang="en-GB" dirty="0" smtClean="0">
                <a:latin typeface="Comic Sans MS" panose="030F0702030302020204" pitchFamily="66" charset="0"/>
              </a:rPr>
              <a:t>Sheep and horse are rarely affected.</a:t>
            </a:r>
            <a:endParaRPr lang="en-IN" dirty="0" smtClean="0">
              <a:latin typeface="Comic Sans MS" panose="030F0702030302020204" pitchFamily="66" charset="0"/>
            </a:endParaRPr>
          </a:p>
          <a:p>
            <a:endParaRPr lang="en-IN" dirty="0">
              <a:latin typeface="Comic Sans MS" panose="030F0702030302020204" pitchFamily="66" charset="0"/>
            </a:endParaRPr>
          </a:p>
          <a:p>
            <a:pPr marL="0" indent="0">
              <a:buNone/>
            </a:pPr>
            <a:endParaRPr lang="en-IN" dirty="0"/>
          </a:p>
        </p:txBody>
      </p:sp>
    </p:spTree>
    <p:extLst>
      <p:ext uri="{BB962C8B-B14F-4D97-AF65-F5344CB8AC3E}">
        <p14:creationId xmlns:p14="http://schemas.microsoft.com/office/powerpoint/2010/main" xmlns="" val="9939185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lstStyle/>
          <a:p>
            <a:pPr algn="ctr"/>
            <a:r>
              <a:rPr lang="en-US" b="1" dirty="0" smtClean="0">
                <a:solidFill>
                  <a:srgbClr val="0070C0"/>
                </a:solidFill>
                <a:latin typeface="Comic Sans MS" pitchFamily="66" charset="0"/>
              </a:rPr>
              <a:t>Introduction                       </a:t>
            </a:r>
            <a:r>
              <a:rPr lang="en-US" sz="1800" b="1" dirty="0" smtClean="0">
                <a:solidFill>
                  <a:srgbClr val="0070C0"/>
                </a:solidFill>
                <a:latin typeface="Comic Sans MS" pitchFamily="66" charset="0"/>
              </a:rPr>
              <a:t>contd…</a:t>
            </a:r>
            <a:endParaRPr lang="en-IN" sz="1800" dirty="0"/>
          </a:p>
        </p:txBody>
      </p:sp>
      <p:sp>
        <p:nvSpPr>
          <p:cNvPr id="3" name="Content Placeholder 2"/>
          <p:cNvSpPr>
            <a:spLocks noGrp="1"/>
          </p:cNvSpPr>
          <p:nvPr>
            <p:ph idx="1"/>
          </p:nvPr>
        </p:nvSpPr>
        <p:spPr>
          <a:xfrm>
            <a:off x="838200" y="1825625"/>
            <a:ext cx="8349762" cy="4351338"/>
          </a:xfrm>
        </p:spPr>
        <p:txBody>
          <a:bodyPr>
            <a:normAutofit lnSpcReduction="10000"/>
          </a:bodyPr>
          <a:lstStyle/>
          <a:p>
            <a:pPr algn="just"/>
            <a:r>
              <a:rPr lang="en-IN" sz="2200" dirty="0" smtClean="0">
                <a:latin typeface="Comic Sans MS" panose="030F0702030302020204" pitchFamily="66" charset="0"/>
              </a:rPr>
              <a:t>Mycobacterium from the Greek word "</a:t>
            </a:r>
            <a:r>
              <a:rPr lang="en-IN" sz="2200" dirty="0" err="1" smtClean="0">
                <a:latin typeface="Comic Sans MS" panose="030F0702030302020204" pitchFamily="66" charset="0"/>
              </a:rPr>
              <a:t>mycos</a:t>
            </a:r>
            <a:r>
              <a:rPr lang="en-IN" sz="2200" dirty="0" smtClean="0">
                <a:latin typeface="Comic Sans MS" panose="030F0702030302020204" pitchFamily="66" charset="0"/>
              </a:rPr>
              <a:t>," refers to Mycobacteria's </a:t>
            </a:r>
            <a:r>
              <a:rPr lang="en-IN" sz="2200" dirty="0" smtClean="0">
                <a:solidFill>
                  <a:srgbClr val="00B050"/>
                </a:solidFill>
                <a:latin typeface="Comic Sans MS" panose="030F0702030302020204" pitchFamily="66" charset="0"/>
              </a:rPr>
              <a:t>waxy appearance, </a:t>
            </a:r>
            <a:r>
              <a:rPr lang="en-IN" sz="2200" dirty="0" smtClean="0">
                <a:latin typeface="Comic Sans MS" panose="030F0702030302020204" pitchFamily="66" charset="0"/>
              </a:rPr>
              <a:t>which is due to the composition of their cell walls.</a:t>
            </a:r>
          </a:p>
          <a:p>
            <a:pPr marL="0" indent="0" algn="just">
              <a:buNone/>
            </a:pPr>
            <a:endParaRPr lang="en-IN" sz="2200" dirty="0" smtClean="0">
              <a:latin typeface="Comic Sans MS" panose="030F0702030302020204" pitchFamily="66" charset="0"/>
            </a:endParaRPr>
          </a:p>
          <a:p>
            <a:pPr algn="just"/>
            <a:r>
              <a:rPr lang="en-IN" sz="2200" dirty="0" smtClean="0">
                <a:solidFill>
                  <a:srgbClr val="002060"/>
                </a:solidFill>
                <a:latin typeface="Comic Sans MS" panose="030F0702030302020204" pitchFamily="66" charset="0"/>
              </a:rPr>
              <a:t>More than 60% of the cell wall is lipid, mainly mycolic acids. </a:t>
            </a:r>
          </a:p>
          <a:p>
            <a:pPr algn="just"/>
            <a:r>
              <a:rPr lang="en-IN" sz="2200" dirty="0" smtClean="0">
                <a:latin typeface="Comic Sans MS" panose="030F0702030302020204" pitchFamily="66" charset="0"/>
              </a:rPr>
              <a:t>This extraordinary shield prevents many pharmacological compounds from getting to the bacterial cell membrane or inside the cytosol.</a:t>
            </a:r>
          </a:p>
          <a:p>
            <a:pPr marL="0" indent="0" algn="just">
              <a:buNone/>
            </a:pPr>
            <a:endParaRPr lang="en-IN" sz="2200" dirty="0" smtClean="0">
              <a:latin typeface="Comic Sans MS" panose="030F0702030302020204" pitchFamily="66" charset="0"/>
            </a:endParaRPr>
          </a:p>
          <a:p>
            <a:pPr algn="just"/>
            <a:r>
              <a:rPr lang="en-IN" sz="2200" dirty="0" smtClean="0">
                <a:solidFill>
                  <a:srgbClr val="FFC000"/>
                </a:solidFill>
                <a:latin typeface="Comic Sans MS" panose="030F0702030302020204" pitchFamily="66" charset="0"/>
              </a:rPr>
              <a:t>Another barrier is the property of some of the bacilli to hide inside the patient's cells, </a:t>
            </a:r>
            <a:r>
              <a:rPr lang="en-IN" sz="2200" dirty="0" smtClean="0">
                <a:latin typeface="Comic Sans MS" panose="030F0702030302020204" pitchFamily="66" charset="0"/>
              </a:rPr>
              <a:t>thereby surrounding themselves with an extra physicochemical barrier that antimicrobial agents must cross to be effective.</a:t>
            </a:r>
          </a:p>
          <a:p>
            <a:endParaRPr lang="en-IN" dirty="0"/>
          </a:p>
        </p:txBody>
      </p:sp>
      <p:pic>
        <p:nvPicPr>
          <p:cNvPr id="1026" name="Picture 2" descr="https://upload.wikimedia.org/wikipedia/commons/0/0a/TB_Culture.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9249508" y="1652303"/>
            <a:ext cx="2104292" cy="1897063"/>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This image shows the bacteria mycobacterium tuberculosis"/>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9249508" y="3549366"/>
            <a:ext cx="2104292" cy="1907932"/>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1"/>
          <p:cNvSpPr/>
          <p:nvPr/>
        </p:nvSpPr>
        <p:spPr>
          <a:xfrm>
            <a:off x="9187962" y="5457298"/>
            <a:ext cx="2611315" cy="923330"/>
          </a:xfrm>
          <a:prstGeom prst="rect">
            <a:avLst/>
          </a:prstGeom>
        </p:spPr>
        <p:txBody>
          <a:bodyPr wrap="square">
            <a:spAutoFit/>
          </a:bodyPr>
          <a:lstStyle/>
          <a:p>
            <a:r>
              <a:rPr lang="en-IN" dirty="0">
                <a:solidFill>
                  <a:srgbClr val="00B050"/>
                </a:solidFill>
                <a:latin typeface="Comic Sans MS" panose="030F0702030302020204" pitchFamily="66" charset="0"/>
              </a:rPr>
              <a:t>waxy </a:t>
            </a:r>
            <a:r>
              <a:rPr lang="en-IN" dirty="0" smtClean="0">
                <a:solidFill>
                  <a:srgbClr val="00B050"/>
                </a:solidFill>
                <a:latin typeface="Comic Sans MS" panose="030F0702030302020204" pitchFamily="66" charset="0"/>
              </a:rPr>
              <a:t>appearance of</a:t>
            </a:r>
          </a:p>
          <a:p>
            <a:r>
              <a:rPr lang="en-IN" dirty="0" smtClean="0">
                <a:latin typeface="Comic Sans MS" panose="030F0702030302020204" pitchFamily="66" charset="0"/>
              </a:rPr>
              <a:t>Mycobacteria</a:t>
            </a:r>
          </a:p>
          <a:p>
            <a:r>
              <a:rPr lang="en-GB" dirty="0">
                <a:solidFill>
                  <a:srgbClr val="92D050"/>
                </a:solidFill>
                <a:latin typeface="Comic Sans MS" panose="030F0702030302020204" pitchFamily="66" charset="0"/>
              </a:rPr>
              <a:t>Source  : Google image </a:t>
            </a:r>
            <a:r>
              <a:rPr lang="en-IN" dirty="0" smtClean="0">
                <a:solidFill>
                  <a:srgbClr val="00B050"/>
                </a:solidFill>
                <a:latin typeface="Comic Sans MS" panose="030F0702030302020204" pitchFamily="66" charset="0"/>
              </a:rPr>
              <a:t> </a:t>
            </a:r>
            <a:endParaRPr lang="en-IN" dirty="0"/>
          </a:p>
        </p:txBody>
      </p:sp>
    </p:spTree>
    <p:extLst>
      <p:ext uri="{BB962C8B-B14F-4D97-AF65-F5344CB8AC3E}">
        <p14:creationId xmlns:p14="http://schemas.microsoft.com/office/powerpoint/2010/main" xmlns="" val="3014191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55727"/>
          </a:xfrm>
        </p:spPr>
        <p:txBody>
          <a:bodyPr>
            <a:normAutofit fontScale="90000"/>
          </a:bodyPr>
          <a:lstStyle/>
          <a:p>
            <a:pPr algn="ctr"/>
            <a:r>
              <a:rPr lang="en-IN" b="1" dirty="0">
                <a:solidFill>
                  <a:srgbClr val="FF0000"/>
                </a:solidFill>
                <a:latin typeface="Comic Sans MS" panose="030F0702030302020204" pitchFamily="66" charset="0"/>
              </a:rPr>
              <a:t>Classification</a:t>
            </a:r>
            <a:endParaRPr lang="en-IN" dirty="0">
              <a:latin typeface="Comic Sans MS" panose="030F0702030302020204" pitchFamily="66"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728970257"/>
              </p:ext>
            </p:extLst>
          </p:nvPr>
        </p:nvGraphicFramePr>
        <p:xfrm>
          <a:off x="838200" y="1020852"/>
          <a:ext cx="10899531" cy="57052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Rectangle 10"/>
          <p:cNvSpPr/>
          <p:nvPr/>
        </p:nvSpPr>
        <p:spPr>
          <a:xfrm>
            <a:off x="3824653" y="6356781"/>
            <a:ext cx="7816361" cy="369332"/>
          </a:xfrm>
          <a:prstGeom prst="rect">
            <a:avLst/>
          </a:prstGeom>
        </p:spPr>
        <p:txBody>
          <a:bodyPr wrap="square">
            <a:spAutoFit/>
          </a:bodyPr>
          <a:lstStyle/>
          <a:p>
            <a:pPr indent="3175" eaLnBrk="0" fontAlgn="base" hangingPunct="0">
              <a:spcBef>
                <a:spcPct val="0"/>
              </a:spcBef>
              <a:spcAft>
                <a:spcPct val="0"/>
              </a:spcAft>
            </a:pPr>
            <a:r>
              <a:rPr lang="en-IN" dirty="0">
                <a:latin typeface="Comic Sans MS" panose="030F0702030302020204" pitchFamily="66" charset="0"/>
              </a:rPr>
              <a:t>Fluoroquinolones are also used under reserve category </a:t>
            </a:r>
            <a:r>
              <a:rPr lang="en-IN" dirty="0" smtClean="0">
                <a:latin typeface="Comic Sans MS" panose="030F0702030302020204" pitchFamily="66" charset="0"/>
              </a:rPr>
              <a:t>anti-TB </a:t>
            </a:r>
            <a:r>
              <a:rPr lang="en-IN" dirty="0">
                <a:latin typeface="Comic Sans MS" panose="030F0702030302020204" pitchFamily="66" charset="0"/>
              </a:rPr>
              <a:t>drugs.</a:t>
            </a:r>
          </a:p>
        </p:txBody>
      </p:sp>
    </p:spTree>
    <p:extLst>
      <p:ext uri="{BB962C8B-B14F-4D97-AF65-F5344CB8AC3E}">
        <p14:creationId xmlns:p14="http://schemas.microsoft.com/office/powerpoint/2010/main" xmlns="" val="4034106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5415"/>
            <a:ext cx="10515600" cy="565273"/>
          </a:xfrm>
        </p:spPr>
        <p:txBody>
          <a:bodyPr>
            <a:normAutofit fontScale="90000"/>
          </a:bodyPr>
          <a:lstStyle/>
          <a:p>
            <a:r>
              <a:rPr lang="en-IN" sz="2700" b="1" dirty="0">
                <a:solidFill>
                  <a:srgbClr val="FF0000"/>
                </a:solidFill>
                <a:latin typeface="Comic Sans MS" panose="030F0702030302020204" pitchFamily="66" charset="0"/>
              </a:rPr>
              <a:t>Some clinicians categorize the first and second line drugs as</a:t>
            </a:r>
            <a:r>
              <a:rPr lang="en-IN" sz="2700" b="1" dirty="0" smtClean="0">
                <a:solidFill>
                  <a:srgbClr val="FF0000"/>
                </a:solidFill>
                <a:latin typeface="Comic Sans MS" panose="030F0702030302020204" pitchFamily="66" charset="0"/>
              </a:rPr>
              <a:t>:</a:t>
            </a:r>
            <a:endParaRPr lang="en-IN" b="1" dirty="0">
              <a:solidFill>
                <a:srgbClr val="FF0000"/>
              </a:solidFill>
            </a:endParaRPr>
          </a:p>
        </p:txBody>
      </p:sp>
      <p:sp>
        <p:nvSpPr>
          <p:cNvPr id="3" name="Content Placeholder 2"/>
          <p:cNvSpPr>
            <a:spLocks noGrp="1"/>
          </p:cNvSpPr>
          <p:nvPr>
            <p:ph sz="half" idx="1"/>
          </p:nvPr>
        </p:nvSpPr>
        <p:spPr/>
        <p:txBody>
          <a:bodyPr/>
          <a:lstStyle/>
          <a:p>
            <a:r>
              <a:rPr lang="en-IN" sz="2400" b="1" dirty="0">
                <a:solidFill>
                  <a:srgbClr val="0070C0"/>
                </a:solidFill>
                <a:latin typeface="Comic Sans MS" panose="030F0702030302020204" pitchFamily="66" charset="0"/>
              </a:rPr>
              <a:t>Standard Drugs:</a:t>
            </a:r>
          </a:p>
          <a:p>
            <a:pPr lvl="1">
              <a:buFont typeface="Courier New" panose="02070309020205020404" pitchFamily="49" charset="0"/>
              <a:buChar char="o"/>
            </a:pPr>
            <a:r>
              <a:rPr lang="en-US" b="1" dirty="0">
                <a:solidFill>
                  <a:srgbClr val="000000"/>
                </a:solidFill>
                <a:latin typeface="Comic Sans MS" panose="030F0702030302020204" pitchFamily="66" charset="0"/>
              </a:rPr>
              <a:t>I</a:t>
            </a:r>
            <a:r>
              <a:rPr lang="en-US" altLang="en-US" b="1" dirty="0">
                <a:solidFill>
                  <a:srgbClr val="000000"/>
                </a:solidFill>
                <a:latin typeface="Comic Sans MS" panose="030F0702030302020204" pitchFamily="66" charset="0"/>
                <a:ea typeface="Calibri" panose="020F0502020204030204" pitchFamily="34" charset="0"/>
              </a:rPr>
              <a:t>soniazid/</a:t>
            </a:r>
            <a:r>
              <a:rPr lang="en-US" altLang="en-US" b="1" dirty="0" err="1">
                <a:solidFill>
                  <a:srgbClr val="000000"/>
                </a:solidFill>
                <a:latin typeface="Comic Sans MS" panose="030F0702030302020204" pitchFamily="66" charset="0"/>
                <a:ea typeface="Calibri" panose="020F0502020204030204" pitchFamily="34" charset="0"/>
              </a:rPr>
              <a:t>isonicotinic</a:t>
            </a:r>
            <a:r>
              <a:rPr lang="en-US" altLang="en-US" b="1" dirty="0">
                <a:solidFill>
                  <a:srgbClr val="000000"/>
                </a:solidFill>
                <a:latin typeface="Comic Sans MS" panose="030F0702030302020204" pitchFamily="66" charset="0"/>
                <a:ea typeface="Calibri" panose="020F0502020204030204" pitchFamily="34" charset="0"/>
              </a:rPr>
              <a:t> acid hydrazide (INH or H), </a:t>
            </a:r>
          </a:p>
          <a:p>
            <a:pPr lvl="1">
              <a:buFont typeface="Courier New" panose="02070309020205020404" pitchFamily="49" charset="0"/>
              <a:buChar char="o"/>
            </a:pPr>
            <a:r>
              <a:rPr lang="en-US" altLang="en-US" b="1" dirty="0" smtClean="0">
                <a:solidFill>
                  <a:srgbClr val="000000"/>
                </a:solidFill>
                <a:latin typeface="Comic Sans MS" panose="030F0702030302020204" pitchFamily="66" charset="0"/>
                <a:ea typeface="Calibri" panose="020F0502020204030204" pitchFamily="34" charset="0"/>
              </a:rPr>
              <a:t>Rifampicin (R), </a:t>
            </a:r>
            <a:endParaRPr lang="en-US" altLang="en-US" b="1" dirty="0">
              <a:solidFill>
                <a:srgbClr val="000000"/>
              </a:solidFill>
              <a:latin typeface="Comic Sans MS" panose="030F0702030302020204" pitchFamily="66" charset="0"/>
              <a:ea typeface="Calibri" panose="020F0502020204030204" pitchFamily="34" charset="0"/>
            </a:endParaRPr>
          </a:p>
          <a:p>
            <a:pPr lvl="1">
              <a:buFont typeface="Courier New" panose="02070309020205020404" pitchFamily="49" charset="0"/>
              <a:buChar char="o"/>
            </a:pPr>
            <a:r>
              <a:rPr lang="en-US" altLang="en-US" b="1" dirty="0" smtClean="0">
                <a:solidFill>
                  <a:srgbClr val="000000"/>
                </a:solidFill>
                <a:latin typeface="Comic Sans MS" panose="030F0702030302020204" pitchFamily="66" charset="0"/>
                <a:ea typeface="Calibri" panose="020F0502020204030204" pitchFamily="34" charset="0"/>
              </a:rPr>
              <a:t>Streptomycin(S), </a:t>
            </a:r>
            <a:endParaRPr lang="en-US" altLang="en-US" b="1" dirty="0">
              <a:solidFill>
                <a:srgbClr val="000000"/>
              </a:solidFill>
              <a:latin typeface="Comic Sans MS" panose="030F0702030302020204" pitchFamily="66" charset="0"/>
              <a:ea typeface="Calibri" panose="020F0502020204030204" pitchFamily="34" charset="0"/>
            </a:endParaRPr>
          </a:p>
          <a:p>
            <a:pPr lvl="1">
              <a:buFont typeface="Courier New" panose="02070309020205020404" pitchFamily="49" charset="0"/>
              <a:buChar char="o"/>
            </a:pPr>
            <a:r>
              <a:rPr lang="en-US" altLang="en-US" b="1" dirty="0">
                <a:solidFill>
                  <a:srgbClr val="000000"/>
                </a:solidFill>
                <a:latin typeface="Comic Sans MS" panose="030F0702030302020204" pitchFamily="66" charset="0"/>
                <a:ea typeface="Calibri" panose="020F0502020204030204" pitchFamily="34" charset="0"/>
              </a:rPr>
              <a:t>Ethambutol (E), </a:t>
            </a:r>
          </a:p>
          <a:p>
            <a:pPr lvl="1">
              <a:buFont typeface="Courier New" panose="02070309020205020404" pitchFamily="49" charset="0"/>
              <a:buChar char="o"/>
            </a:pPr>
            <a:r>
              <a:rPr lang="en-US" altLang="en-US" b="1" dirty="0">
                <a:solidFill>
                  <a:srgbClr val="000000"/>
                </a:solidFill>
                <a:latin typeface="Comic Sans MS" panose="030F0702030302020204" pitchFamily="66" charset="0"/>
                <a:ea typeface="Calibri" panose="020F0502020204030204" pitchFamily="34" charset="0"/>
              </a:rPr>
              <a:t>Pyrazinamide (PZ) and </a:t>
            </a:r>
          </a:p>
          <a:p>
            <a:pPr lvl="1">
              <a:buFont typeface="Courier New" panose="02070309020205020404" pitchFamily="49" charset="0"/>
              <a:buChar char="o"/>
            </a:pPr>
            <a:r>
              <a:rPr lang="en-US" altLang="en-US" b="1" dirty="0">
                <a:solidFill>
                  <a:srgbClr val="000000"/>
                </a:solidFill>
                <a:latin typeface="Comic Sans MS" panose="030F0702030302020204" pitchFamily="66" charset="0"/>
                <a:ea typeface="Calibri" panose="020F0502020204030204" pitchFamily="34" charset="0"/>
              </a:rPr>
              <a:t>Thiacetazone (T</a:t>
            </a:r>
            <a:r>
              <a:rPr lang="en-US" altLang="en-US" b="1" dirty="0" smtClean="0">
                <a:solidFill>
                  <a:srgbClr val="000000"/>
                </a:solidFill>
                <a:latin typeface="Comic Sans MS" panose="030F0702030302020204" pitchFamily="66" charset="0"/>
                <a:ea typeface="Calibri" panose="020F0502020204030204" pitchFamily="34" charset="0"/>
              </a:rPr>
              <a:t>).</a:t>
            </a:r>
            <a:endParaRPr lang="en-IN" altLang="en-US" b="1" dirty="0">
              <a:latin typeface="Comic Sans MS" panose="030F0702030302020204" pitchFamily="66" charset="0"/>
            </a:endParaRPr>
          </a:p>
        </p:txBody>
      </p:sp>
      <p:sp>
        <p:nvSpPr>
          <p:cNvPr id="4" name="Content Placeholder 3"/>
          <p:cNvSpPr>
            <a:spLocks noGrp="1"/>
          </p:cNvSpPr>
          <p:nvPr>
            <p:ph sz="half" idx="2"/>
          </p:nvPr>
        </p:nvSpPr>
        <p:spPr/>
        <p:txBody>
          <a:bodyPr/>
          <a:lstStyle/>
          <a:p>
            <a:r>
              <a:rPr lang="en-IN" b="1" dirty="0">
                <a:solidFill>
                  <a:srgbClr val="0070C0"/>
                </a:solidFill>
                <a:latin typeface="Comic Sans MS" panose="030F0702030302020204" pitchFamily="66" charset="0"/>
              </a:rPr>
              <a:t>Reserve Drugs: </a:t>
            </a:r>
          </a:p>
          <a:p>
            <a:pPr marL="685800" indent="-457200" eaLnBrk="0" fontAlgn="base" hangingPunct="0">
              <a:spcBef>
                <a:spcPct val="0"/>
              </a:spcBef>
              <a:spcAft>
                <a:spcPct val="0"/>
              </a:spcAft>
              <a:buFont typeface="Courier New" panose="02070309020205020404" pitchFamily="49" charset="0"/>
              <a:buChar char="o"/>
            </a:pPr>
            <a:r>
              <a:rPr lang="en-US" b="1" dirty="0">
                <a:latin typeface="Comic Sans MS" panose="030F0702030302020204" pitchFamily="66" charset="0"/>
              </a:rPr>
              <a:t>Capreomycin (A), </a:t>
            </a:r>
          </a:p>
          <a:p>
            <a:pPr marL="685800" indent="-457200" eaLnBrk="0" fontAlgn="base" hangingPunct="0">
              <a:spcBef>
                <a:spcPct val="0"/>
              </a:spcBef>
              <a:spcAft>
                <a:spcPct val="0"/>
              </a:spcAft>
              <a:buFont typeface="Courier New" panose="02070309020205020404" pitchFamily="49" charset="0"/>
              <a:buChar char="o"/>
            </a:pPr>
            <a:r>
              <a:rPr lang="en-US" b="1" dirty="0">
                <a:latin typeface="Comic Sans MS" panose="030F0702030302020204" pitchFamily="66" charset="0"/>
              </a:rPr>
              <a:t>Cycloserine (C), </a:t>
            </a:r>
          </a:p>
          <a:p>
            <a:pPr marL="685800" indent="-457200" eaLnBrk="0" fontAlgn="base" hangingPunct="0">
              <a:spcBef>
                <a:spcPct val="0"/>
              </a:spcBef>
              <a:spcAft>
                <a:spcPct val="0"/>
              </a:spcAft>
              <a:buFont typeface="Courier New" panose="02070309020205020404" pitchFamily="49" charset="0"/>
              <a:buChar char="o"/>
            </a:pPr>
            <a:r>
              <a:rPr lang="en-US" b="1" dirty="0">
                <a:latin typeface="Comic Sans MS" panose="030F0702030302020204" pitchFamily="66" charset="0"/>
              </a:rPr>
              <a:t>Kanamycin (K),</a:t>
            </a:r>
          </a:p>
          <a:p>
            <a:pPr marL="685800" indent="-457200" eaLnBrk="0" fontAlgn="base" hangingPunct="0">
              <a:spcBef>
                <a:spcPct val="0"/>
              </a:spcBef>
              <a:spcAft>
                <a:spcPct val="0"/>
              </a:spcAft>
              <a:buFont typeface="Courier New" panose="02070309020205020404" pitchFamily="49" charset="0"/>
              <a:buChar char="o"/>
            </a:pPr>
            <a:r>
              <a:rPr lang="en-US" b="1" dirty="0">
                <a:latin typeface="Comic Sans MS" panose="030F0702030302020204" pitchFamily="66" charset="0"/>
              </a:rPr>
              <a:t>Ethionamde (Et). </a:t>
            </a:r>
          </a:p>
          <a:p>
            <a:pPr marL="0" indent="0">
              <a:buNone/>
            </a:pPr>
            <a:endParaRPr lang="en-IN" dirty="0"/>
          </a:p>
        </p:txBody>
      </p:sp>
      <p:sp>
        <p:nvSpPr>
          <p:cNvPr id="5" name="Rectangle 4"/>
          <p:cNvSpPr/>
          <p:nvPr/>
        </p:nvSpPr>
        <p:spPr>
          <a:xfrm>
            <a:off x="10880753" y="756083"/>
            <a:ext cx="946093" cy="369332"/>
          </a:xfrm>
          <a:prstGeom prst="rect">
            <a:avLst/>
          </a:prstGeom>
        </p:spPr>
        <p:txBody>
          <a:bodyPr wrap="none">
            <a:spAutoFit/>
          </a:bodyPr>
          <a:lstStyle/>
          <a:p>
            <a:r>
              <a:rPr lang="en-US" b="1" dirty="0">
                <a:solidFill>
                  <a:srgbClr val="0070C0"/>
                </a:solidFill>
                <a:latin typeface="Comic Sans MS" pitchFamily="66" charset="0"/>
              </a:rPr>
              <a:t>contd…</a:t>
            </a:r>
            <a:endParaRPr lang="en-IN" dirty="0"/>
          </a:p>
        </p:txBody>
      </p:sp>
    </p:spTree>
    <p:extLst>
      <p:ext uri="{BB962C8B-B14F-4D97-AF65-F5344CB8AC3E}">
        <p14:creationId xmlns:p14="http://schemas.microsoft.com/office/powerpoint/2010/main" xmlns="" val="3434863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34208"/>
            <a:ext cx="10515600" cy="556480"/>
          </a:xfrm>
        </p:spPr>
        <p:txBody>
          <a:bodyPr>
            <a:normAutofit fontScale="90000"/>
          </a:bodyPr>
          <a:lstStyle/>
          <a:p>
            <a:r>
              <a:rPr lang="en-IN" dirty="0">
                <a:solidFill>
                  <a:srgbClr val="0070C0"/>
                </a:solidFill>
                <a:latin typeface="Comic Sans MS" panose="030F0702030302020204" pitchFamily="66" charset="0"/>
              </a:rPr>
              <a:t>Basing on the Antibacterial Action</a:t>
            </a:r>
            <a:r>
              <a:rPr lang="en-IN" dirty="0" smtClean="0">
                <a:solidFill>
                  <a:srgbClr val="0070C0"/>
                </a:solidFill>
                <a:latin typeface="Comic Sans MS" panose="030F0702030302020204" pitchFamily="66" charset="0"/>
              </a:rPr>
              <a:t>:</a:t>
            </a:r>
            <a:endParaRPr lang="en-IN" dirty="0">
              <a:solidFill>
                <a:srgbClr val="0070C0"/>
              </a:solidFill>
              <a:latin typeface="Comic Sans MS" panose="030F0702030302020204" pitchFamily="66" charset="0"/>
            </a:endParaRPr>
          </a:p>
        </p:txBody>
      </p:sp>
      <p:sp>
        <p:nvSpPr>
          <p:cNvPr id="3" name="Content Placeholder 2"/>
          <p:cNvSpPr>
            <a:spLocks noGrp="1"/>
          </p:cNvSpPr>
          <p:nvPr>
            <p:ph sz="half" idx="1"/>
          </p:nvPr>
        </p:nvSpPr>
        <p:spPr/>
        <p:txBody>
          <a:bodyPr>
            <a:normAutofit/>
          </a:bodyPr>
          <a:lstStyle/>
          <a:p>
            <a:r>
              <a:rPr lang="en-IN" sz="3200" dirty="0" smtClean="0">
                <a:solidFill>
                  <a:srgbClr val="C00000"/>
                </a:solidFill>
                <a:latin typeface="Comic Sans MS" panose="030F0702030302020204" pitchFamily="66" charset="0"/>
              </a:rPr>
              <a:t>Bactericidal:</a:t>
            </a:r>
          </a:p>
          <a:p>
            <a:pPr lvl="1">
              <a:buFont typeface="Courier New" panose="02070309020205020404" pitchFamily="49" charset="0"/>
              <a:buChar char="o"/>
            </a:pPr>
            <a:r>
              <a:rPr lang="en-US" dirty="0" smtClean="0">
                <a:solidFill>
                  <a:srgbClr val="000000"/>
                </a:solidFill>
                <a:latin typeface="Comic Sans MS" panose="030F0702030302020204" pitchFamily="66" charset="0"/>
              </a:rPr>
              <a:t>I</a:t>
            </a:r>
            <a:r>
              <a:rPr lang="en-US" altLang="en-US" dirty="0" smtClean="0">
                <a:solidFill>
                  <a:srgbClr val="000000"/>
                </a:solidFill>
                <a:latin typeface="Comic Sans MS" panose="030F0702030302020204" pitchFamily="66" charset="0"/>
                <a:ea typeface="Calibri" panose="020F0502020204030204" pitchFamily="34" charset="0"/>
              </a:rPr>
              <a:t>soniazid/</a:t>
            </a:r>
            <a:r>
              <a:rPr lang="en-US" altLang="en-US" dirty="0" err="1" smtClean="0">
                <a:solidFill>
                  <a:srgbClr val="000000"/>
                </a:solidFill>
                <a:latin typeface="Comic Sans MS" panose="030F0702030302020204" pitchFamily="66" charset="0"/>
                <a:ea typeface="Calibri" panose="020F0502020204030204" pitchFamily="34" charset="0"/>
              </a:rPr>
              <a:t>isonicotinic</a:t>
            </a:r>
            <a:r>
              <a:rPr lang="en-US" altLang="en-US" dirty="0" smtClean="0">
                <a:solidFill>
                  <a:srgbClr val="000000"/>
                </a:solidFill>
                <a:latin typeface="Comic Sans MS" panose="030F0702030302020204" pitchFamily="66" charset="0"/>
                <a:ea typeface="Calibri" panose="020F0502020204030204" pitchFamily="34" charset="0"/>
              </a:rPr>
              <a:t> </a:t>
            </a:r>
            <a:r>
              <a:rPr lang="en-US" altLang="en-US" dirty="0">
                <a:solidFill>
                  <a:srgbClr val="000000"/>
                </a:solidFill>
                <a:latin typeface="Comic Sans MS" panose="030F0702030302020204" pitchFamily="66" charset="0"/>
                <a:ea typeface="Calibri" panose="020F0502020204030204" pitchFamily="34" charset="0"/>
              </a:rPr>
              <a:t>acid hydrazide (INH or H), </a:t>
            </a:r>
          </a:p>
          <a:p>
            <a:pPr lvl="1">
              <a:buFont typeface="Courier New" panose="02070309020205020404" pitchFamily="49" charset="0"/>
              <a:buChar char="o"/>
            </a:pPr>
            <a:r>
              <a:rPr lang="en-US" altLang="en-US" dirty="0">
                <a:solidFill>
                  <a:srgbClr val="000000"/>
                </a:solidFill>
                <a:latin typeface="Comic Sans MS" panose="030F0702030302020204" pitchFamily="66" charset="0"/>
                <a:ea typeface="Calibri" panose="020F0502020204030204" pitchFamily="34" charset="0"/>
              </a:rPr>
              <a:t>Rifampicin (R), </a:t>
            </a:r>
          </a:p>
          <a:p>
            <a:pPr lvl="1">
              <a:buFont typeface="Courier New" panose="02070309020205020404" pitchFamily="49" charset="0"/>
              <a:buChar char="o"/>
            </a:pPr>
            <a:r>
              <a:rPr lang="en-US" altLang="en-US" dirty="0">
                <a:solidFill>
                  <a:srgbClr val="000000"/>
                </a:solidFill>
                <a:latin typeface="Comic Sans MS" panose="030F0702030302020204" pitchFamily="66" charset="0"/>
                <a:ea typeface="Calibri" panose="020F0502020204030204" pitchFamily="34" charset="0"/>
              </a:rPr>
              <a:t>Streptomycin(S), </a:t>
            </a:r>
          </a:p>
          <a:p>
            <a:pPr lvl="1">
              <a:buFont typeface="Courier New" panose="02070309020205020404" pitchFamily="49" charset="0"/>
              <a:buChar char="o"/>
            </a:pPr>
            <a:r>
              <a:rPr lang="en-US" altLang="en-US" dirty="0" smtClean="0">
                <a:solidFill>
                  <a:srgbClr val="000000"/>
                </a:solidFill>
                <a:latin typeface="Comic Sans MS" panose="030F0702030302020204" pitchFamily="66" charset="0"/>
                <a:ea typeface="Calibri" panose="020F0502020204030204" pitchFamily="34" charset="0"/>
              </a:rPr>
              <a:t>Pyrazinamide </a:t>
            </a:r>
            <a:r>
              <a:rPr lang="en-US" altLang="en-US" dirty="0">
                <a:solidFill>
                  <a:srgbClr val="000000"/>
                </a:solidFill>
                <a:latin typeface="Comic Sans MS" panose="030F0702030302020204" pitchFamily="66" charset="0"/>
                <a:ea typeface="Calibri" panose="020F0502020204030204" pitchFamily="34" charset="0"/>
              </a:rPr>
              <a:t>(PZ) </a:t>
            </a:r>
            <a:r>
              <a:rPr lang="en-US" altLang="en-US" dirty="0" smtClean="0">
                <a:solidFill>
                  <a:srgbClr val="000000"/>
                </a:solidFill>
                <a:latin typeface="Comic Sans MS" panose="030F0702030302020204" pitchFamily="66" charset="0"/>
                <a:ea typeface="Calibri" panose="020F0502020204030204" pitchFamily="34" charset="0"/>
              </a:rPr>
              <a:t>and</a:t>
            </a:r>
          </a:p>
          <a:p>
            <a:pPr lvl="1">
              <a:buFont typeface="Courier New" panose="02070309020205020404" pitchFamily="49" charset="0"/>
              <a:buChar char="o"/>
            </a:pPr>
            <a:r>
              <a:rPr lang="en-US" dirty="0">
                <a:latin typeface="Comic Sans MS" panose="030F0702030302020204" pitchFamily="66" charset="0"/>
              </a:rPr>
              <a:t>Capreomycin (A), </a:t>
            </a:r>
          </a:p>
          <a:p>
            <a:pPr lvl="1">
              <a:buFont typeface="Courier New" panose="02070309020205020404" pitchFamily="49" charset="0"/>
              <a:buChar char="o"/>
            </a:pPr>
            <a:r>
              <a:rPr lang="en-US" altLang="en-US" dirty="0" smtClean="0">
                <a:solidFill>
                  <a:srgbClr val="000000"/>
                </a:solidFill>
                <a:latin typeface="Comic Sans MS" panose="030F0702030302020204" pitchFamily="66" charset="0"/>
                <a:ea typeface="Calibri" panose="020F0502020204030204" pitchFamily="34" charset="0"/>
              </a:rPr>
              <a:t> </a:t>
            </a:r>
            <a:r>
              <a:rPr lang="en-US" dirty="0">
                <a:latin typeface="Comic Sans MS" panose="030F0702030302020204" pitchFamily="66" charset="0"/>
              </a:rPr>
              <a:t>Kanamycin (K</a:t>
            </a:r>
            <a:r>
              <a:rPr lang="en-US" dirty="0" smtClean="0">
                <a:latin typeface="Comic Sans MS" panose="030F0702030302020204" pitchFamily="66" charset="0"/>
              </a:rPr>
              <a:t>),</a:t>
            </a:r>
          </a:p>
          <a:p>
            <a:pPr lvl="1">
              <a:buFont typeface="Courier New" panose="02070309020205020404" pitchFamily="49" charset="0"/>
              <a:buChar char="o"/>
            </a:pPr>
            <a:r>
              <a:rPr lang="en-US" dirty="0">
                <a:latin typeface="Comic Sans MS" panose="030F0702030302020204" pitchFamily="66" charset="0"/>
              </a:rPr>
              <a:t>Cycloserine (C</a:t>
            </a:r>
            <a:r>
              <a:rPr lang="en-US" dirty="0" smtClean="0">
                <a:latin typeface="Comic Sans MS" panose="030F0702030302020204" pitchFamily="66" charset="0"/>
              </a:rPr>
              <a:t>)</a:t>
            </a:r>
            <a:r>
              <a:rPr lang="en-IN" dirty="0">
                <a:latin typeface="Comic Sans MS" panose="030F0702030302020204" pitchFamily="66" charset="0"/>
              </a:rPr>
              <a:t> </a:t>
            </a:r>
            <a:r>
              <a:rPr lang="en-IN" dirty="0" smtClean="0">
                <a:latin typeface="Comic Sans MS" panose="030F0702030302020204" pitchFamily="66" charset="0"/>
              </a:rPr>
              <a:t>and</a:t>
            </a:r>
            <a:r>
              <a:rPr lang="en-US" dirty="0" smtClean="0">
                <a:latin typeface="Comic Sans MS" panose="030F0702030302020204" pitchFamily="66" charset="0"/>
              </a:rPr>
              <a:t>,</a:t>
            </a:r>
          </a:p>
          <a:p>
            <a:pPr lvl="1">
              <a:buFont typeface="Courier New" panose="02070309020205020404" pitchFamily="49" charset="0"/>
              <a:buChar char="o"/>
            </a:pPr>
            <a:r>
              <a:rPr lang="en-IN" dirty="0">
                <a:latin typeface="Comic Sans MS" panose="030F0702030302020204" pitchFamily="66" charset="0"/>
              </a:rPr>
              <a:t>F</a:t>
            </a:r>
            <a:r>
              <a:rPr lang="en-IN" dirty="0" smtClean="0">
                <a:latin typeface="Comic Sans MS" panose="030F0702030302020204" pitchFamily="66" charset="0"/>
              </a:rPr>
              <a:t>luoroquinolones.</a:t>
            </a:r>
          </a:p>
          <a:p>
            <a:pPr marL="457200" lvl="1" indent="0">
              <a:buNone/>
            </a:pPr>
            <a:endParaRPr lang="en-US" dirty="0" smtClean="0">
              <a:latin typeface="Comic Sans MS" panose="030F0702030302020204" pitchFamily="66" charset="0"/>
            </a:endParaRPr>
          </a:p>
          <a:p>
            <a:pPr lvl="1">
              <a:buFont typeface="Courier New" panose="02070309020205020404" pitchFamily="49" charset="0"/>
              <a:buChar char="o"/>
            </a:pPr>
            <a:endParaRPr lang="en-US" dirty="0">
              <a:latin typeface="Comic Sans MS" panose="030F0702030302020204" pitchFamily="66" charset="0"/>
            </a:endParaRPr>
          </a:p>
          <a:p>
            <a:pPr lvl="1">
              <a:buFont typeface="Courier New" panose="02070309020205020404" pitchFamily="49" charset="0"/>
              <a:buChar char="o"/>
            </a:pPr>
            <a:endParaRPr lang="en-US" altLang="en-US" dirty="0">
              <a:solidFill>
                <a:srgbClr val="000000"/>
              </a:solidFill>
              <a:latin typeface="Comic Sans MS" panose="030F0702030302020204" pitchFamily="66" charset="0"/>
              <a:ea typeface="Calibri" panose="020F0502020204030204" pitchFamily="34" charset="0"/>
            </a:endParaRPr>
          </a:p>
          <a:p>
            <a:endParaRPr lang="en-IN" dirty="0"/>
          </a:p>
        </p:txBody>
      </p:sp>
      <p:sp>
        <p:nvSpPr>
          <p:cNvPr id="4" name="Content Placeholder 3"/>
          <p:cNvSpPr>
            <a:spLocks noGrp="1"/>
          </p:cNvSpPr>
          <p:nvPr>
            <p:ph sz="half" idx="2"/>
          </p:nvPr>
        </p:nvSpPr>
        <p:spPr/>
        <p:txBody>
          <a:bodyPr>
            <a:normAutofit/>
          </a:bodyPr>
          <a:lstStyle/>
          <a:p>
            <a:pPr marL="228600" lvl="1">
              <a:spcBef>
                <a:spcPts val="1000"/>
              </a:spcBef>
            </a:pPr>
            <a:r>
              <a:rPr lang="en-IN" sz="3200" dirty="0">
                <a:solidFill>
                  <a:srgbClr val="C00000"/>
                </a:solidFill>
                <a:latin typeface="Comic Sans MS" panose="030F0702030302020204" pitchFamily="66" charset="0"/>
              </a:rPr>
              <a:t>Bacteriostatic: </a:t>
            </a:r>
            <a:endParaRPr lang="en-IN" sz="3200" dirty="0" smtClean="0">
              <a:solidFill>
                <a:srgbClr val="C00000"/>
              </a:solidFill>
              <a:latin typeface="Comic Sans MS" panose="030F0702030302020204" pitchFamily="66" charset="0"/>
            </a:endParaRPr>
          </a:p>
          <a:p>
            <a:pPr marL="800100" lvl="2" indent="-342900">
              <a:spcBef>
                <a:spcPts val="1000"/>
              </a:spcBef>
              <a:buFont typeface="Courier New" panose="02070309020205020404" pitchFamily="49" charset="0"/>
              <a:buChar char="o"/>
            </a:pPr>
            <a:r>
              <a:rPr lang="en-US" sz="2800" dirty="0" smtClean="0">
                <a:latin typeface="Comic Sans MS" panose="030F0702030302020204" pitchFamily="66" charset="0"/>
              </a:rPr>
              <a:t>Ethionamde </a:t>
            </a:r>
            <a:r>
              <a:rPr lang="en-US" sz="2800" dirty="0">
                <a:latin typeface="Comic Sans MS" panose="030F0702030302020204" pitchFamily="66" charset="0"/>
              </a:rPr>
              <a:t>(Et). </a:t>
            </a:r>
            <a:endParaRPr lang="en-US" altLang="en-US" sz="2800" dirty="0" smtClean="0">
              <a:solidFill>
                <a:srgbClr val="000000"/>
              </a:solidFill>
              <a:latin typeface="Comic Sans MS" panose="030F0702030302020204" pitchFamily="66" charset="0"/>
              <a:ea typeface="Calibri" panose="020F0502020204030204" pitchFamily="34" charset="0"/>
            </a:endParaRPr>
          </a:p>
          <a:p>
            <a:pPr marL="800100" lvl="2" indent="-342900">
              <a:spcBef>
                <a:spcPts val="1000"/>
              </a:spcBef>
              <a:buFont typeface="Courier New" panose="02070309020205020404" pitchFamily="49" charset="0"/>
              <a:buChar char="o"/>
            </a:pPr>
            <a:r>
              <a:rPr lang="en-US" altLang="en-US" sz="2800" dirty="0" smtClean="0">
                <a:solidFill>
                  <a:srgbClr val="000000"/>
                </a:solidFill>
                <a:latin typeface="Comic Sans MS" panose="030F0702030302020204" pitchFamily="66" charset="0"/>
                <a:ea typeface="Calibri" panose="020F0502020204030204" pitchFamily="34" charset="0"/>
              </a:rPr>
              <a:t>Ethambutol </a:t>
            </a:r>
            <a:r>
              <a:rPr lang="en-US" altLang="en-US" sz="2800" dirty="0">
                <a:solidFill>
                  <a:srgbClr val="000000"/>
                </a:solidFill>
                <a:latin typeface="Comic Sans MS" panose="030F0702030302020204" pitchFamily="66" charset="0"/>
                <a:ea typeface="Calibri" panose="020F0502020204030204" pitchFamily="34" charset="0"/>
              </a:rPr>
              <a:t>(E), </a:t>
            </a:r>
            <a:endParaRPr lang="en-US" altLang="en-US" sz="2800" dirty="0" smtClean="0">
              <a:solidFill>
                <a:srgbClr val="000000"/>
              </a:solidFill>
              <a:latin typeface="Comic Sans MS" panose="030F0702030302020204" pitchFamily="66" charset="0"/>
              <a:ea typeface="Calibri" panose="020F0502020204030204" pitchFamily="34" charset="0"/>
            </a:endParaRPr>
          </a:p>
          <a:p>
            <a:pPr marL="800100" lvl="2" indent="-342900">
              <a:spcBef>
                <a:spcPts val="1000"/>
              </a:spcBef>
              <a:buFont typeface="Courier New" panose="02070309020205020404" pitchFamily="49" charset="0"/>
              <a:buChar char="o"/>
            </a:pPr>
            <a:r>
              <a:rPr lang="en-US" altLang="en-US" sz="2800" dirty="0">
                <a:solidFill>
                  <a:srgbClr val="000000"/>
                </a:solidFill>
                <a:latin typeface="Comic Sans MS" panose="030F0702030302020204" pitchFamily="66" charset="0"/>
                <a:ea typeface="Calibri" panose="020F0502020204030204" pitchFamily="34" charset="0"/>
              </a:rPr>
              <a:t>Thiacetazone (T</a:t>
            </a:r>
            <a:r>
              <a:rPr lang="en-US" altLang="en-US" sz="2800" dirty="0" smtClean="0">
                <a:solidFill>
                  <a:srgbClr val="000000"/>
                </a:solidFill>
                <a:latin typeface="Comic Sans MS" panose="030F0702030302020204" pitchFamily="66" charset="0"/>
                <a:ea typeface="Calibri" panose="020F0502020204030204" pitchFamily="34" charset="0"/>
              </a:rPr>
              <a:t>).</a:t>
            </a:r>
          </a:p>
          <a:p>
            <a:pPr marL="800100" lvl="2" indent="-342900">
              <a:spcBef>
                <a:spcPts val="1000"/>
              </a:spcBef>
              <a:buFont typeface="Courier New" panose="02070309020205020404" pitchFamily="49" charset="0"/>
              <a:buChar char="o"/>
            </a:pPr>
            <a:r>
              <a:rPr lang="en-US" altLang="en-US" sz="2800" dirty="0">
                <a:solidFill>
                  <a:srgbClr val="000000"/>
                </a:solidFill>
                <a:latin typeface="Comic Sans MS" panose="030F0702030302020204" pitchFamily="66" charset="0"/>
              </a:rPr>
              <a:t>Paraaminosalicylic acid (PASA)</a:t>
            </a:r>
            <a:endParaRPr lang="en-IN" altLang="en-US" sz="2800" dirty="0">
              <a:latin typeface="Comic Sans MS" panose="030F0702030302020204" pitchFamily="66" charset="0"/>
            </a:endParaRPr>
          </a:p>
          <a:p>
            <a:pPr marL="0" lvl="1" indent="0">
              <a:spcBef>
                <a:spcPts val="1000"/>
              </a:spcBef>
              <a:buNone/>
            </a:pPr>
            <a:endParaRPr lang="en-US" altLang="en-US" sz="2800" dirty="0">
              <a:solidFill>
                <a:srgbClr val="000000"/>
              </a:solidFill>
              <a:latin typeface="Comic Sans MS" panose="030F0702030302020204" pitchFamily="66" charset="0"/>
              <a:ea typeface="Calibri" panose="020F0502020204030204" pitchFamily="34" charset="0"/>
            </a:endParaRPr>
          </a:p>
          <a:p>
            <a:endParaRPr lang="en-IN" dirty="0"/>
          </a:p>
        </p:txBody>
      </p:sp>
      <p:sp>
        <p:nvSpPr>
          <p:cNvPr id="5" name="Rectangle 4"/>
          <p:cNvSpPr/>
          <p:nvPr/>
        </p:nvSpPr>
        <p:spPr>
          <a:xfrm>
            <a:off x="10142199" y="629939"/>
            <a:ext cx="946093" cy="369332"/>
          </a:xfrm>
          <a:prstGeom prst="rect">
            <a:avLst/>
          </a:prstGeom>
        </p:spPr>
        <p:txBody>
          <a:bodyPr wrap="none">
            <a:spAutoFit/>
          </a:bodyPr>
          <a:lstStyle/>
          <a:p>
            <a:r>
              <a:rPr lang="en-US" b="1" dirty="0">
                <a:solidFill>
                  <a:srgbClr val="0070C0"/>
                </a:solidFill>
                <a:latin typeface="Comic Sans MS" pitchFamily="66" charset="0"/>
              </a:rPr>
              <a:t>contd…</a:t>
            </a:r>
            <a:endParaRPr lang="en-IN" dirty="0"/>
          </a:p>
        </p:txBody>
      </p:sp>
    </p:spTree>
    <p:extLst>
      <p:ext uri="{BB962C8B-B14F-4D97-AF65-F5344CB8AC3E}">
        <p14:creationId xmlns:p14="http://schemas.microsoft.com/office/powerpoint/2010/main" xmlns="" val="181244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30629"/>
          </a:xfrm>
        </p:spPr>
        <p:txBody>
          <a:bodyPr>
            <a:normAutofit/>
          </a:bodyPr>
          <a:lstStyle/>
          <a:p>
            <a:pPr algn="ctr"/>
            <a:r>
              <a:rPr lang="en-US" sz="3600" dirty="0" smtClean="0">
                <a:solidFill>
                  <a:srgbClr val="FF0000"/>
                </a:solidFill>
                <a:latin typeface="Comic Sans MS" panose="030F0702030302020204" pitchFamily="66" charset="0"/>
              </a:rPr>
              <a:t>General consideration for Treatment </a:t>
            </a:r>
            <a:r>
              <a:rPr lang="en-US" sz="3600" dirty="0">
                <a:solidFill>
                  <a:srgbClr val="FF0000"/>
                </a:solidFill>
                <a:latin typeface="Comic Sans MS" panose="030F0702030302020204" pitchFamily="66" charset="0"/>
              </a:rPr>
              <a:t>of </a:t>
            </a:r>
            <a:r>
              <a:rPr lang="en-US" sz="3600" dirty="0" smtClean="0">
                <a:solidFill>
                  <a:srgbClr val="FF0000"/>
                </a:solidFill>
                <a:latin typeface="Comic Sans MS" panose="030F0702030302020204" pitchFamily="66" charset="0"/>
              </a:rPr>
              <a:t>TB</a:t>
            </a:r>
            <a:endParaRPr lang="en-US" dirty="0"/>
          </a:p>
        </p:txBody>
      </p:sp>
      <p:sp>
        <p:nvSpPr>
          <p:cNvPr id="3" name="Content Placeholder 2"/>
          <p:cNvSpPr>
            <a:spLocks noGrp="1"/>
          </p:cNvSpPr>
          <p:nvPr>
            <p:ph idx="1"/>
          </p:nvPr>
        </p:nvSpPr>
        <p:spPr/>
        <p:txBody>
          <a:bodyPr>
            <a:normAutofit lnSpcReduction="10000"/>
          </a:bodyPr>
          <a:lstStyle/>
          <a:p>
            <a:pPr algn="just"/>
            <a:r>
              <a:rPr lang="en-US" b="1" dirty="0" smtClean="0">
                <a:latin typeface="Comic Sans MS" panose="030F0702030302020204" pitchFamily="66" charset="0"/>
              </a:rPr>
              <a:t>Treatment of TB includes use of </a:t>
            </a:r>
            <a:r>
              <a:rPr lang="en-US" b="1" dirty="0" smtClean="0">
                <a:solidFill>
                  <a:srgbClr val="0070C0"/>
                </a:solidFill>
                <a:latin typeface="Comic Sans MS" panose="030F0702030302020204" pitchFamily="66" charset="0"/>
              </a:rPr>
              <a:t>combination therapy</a:t>
            </a:r>
            <a:r>
              <a:rPr lang="en-US" b="1" dirty="0" smtClean="0">
                <a:latin typeface="Comic Sans MS" panose="030F0702030302020204" pitchFamily="66" charset="0"/>
              </a:rPr>
              <a:t>; to avoid emergence of resistance in tubercular bacilli.</a:t>
            </a:r>
          </a:p>
          <a:p>
            <a:pPr marL="0" indent="0" algn="just">
              <a:buNone/>
            </a:pPr>
            <a:endParaRPr lang="en-US" b="1" dirty="0" smtClean="0">
              <a:latin typeface="Comic Sans MS" panose="030F0702030302020204" pitchFamily="66" charset="0"/>
            </a:endParaRPr>
          </a:p>
          <a:p>
            <a:pPr algn="just"/>
            <a:r>
              <a:rPr lang="en-US" b="1" dirty="0" smtClean="0">
                <a:solidFill>
                  <a:srgbClr val="92D050"/>
                </a:solidFill>
                <a:latin typeface="Comic Sans MS" panose="030F0702030302020204" pitchFamily="66" charset="0"/>
              </a:rPr>
              <a:t>In general the first-line (standard) drugs are to be used.</a:t>
            </a:r>
          </a:p>
          <a:p>
            <a:pPr marL="0" indent="0" algn="just">
              <a:buNone/>
            </a:pPr>
            <a:endParaRPr lang="en-US" b="1" dirty="0" smtClean="0">
              <a:latin typeface="Comic Sans MS" panose="030F0702030302020204" pitchFamily="66" charset="0"/>
            </a:endParaRPr>
          </a:p>
          <a:p>
            <a:pPr algn="just"/>
            <a:r>
              <a:rPr lang="en-US" b="1" dirty="0" smtClean="0">
                <a:solidFill>
                  <a:srgbClr val="7030A0"/>
                </a:solidFill>
                <a:latin typeface="Comic Sans MS" panose="030F0702030302020204" pitchFamily="66" charset="0"/>
              </a:rPr>
              <a:t>The second-line (reserve) drugs are to be considered: </a:t>
            </a:r>
          </a:p>
          <a:p>
            <a:pPr lvl="1" algn="just">
              <a:buFont typeface="Courier New" panose="02070309020205020404" pitchFamily="49" charset="0"/>
              <a:buChar char="o"/>
            </a:pPr>
            <a:r>
              <a:rPr lang="en-US" b="1" dirty="0" smtClean="0">
                <a:latin typeface="Comic Sans MS" panose="030F0702030302020204" pitchFamily="66" charset="0"/>
              </a:rPr>
              <a:t>when the bacilli become resistant to first-line drugs </a:t>
            </a:r>
          </a:p>
          <a:p>
            <a:pPr lvl="1" algn="just">
              <a:buFont typeface="Courier New" panose="02070309020205020404" pitchFamily="49" charset="0"/>
              <a:buChar char="o"/>
            </a:pPr>
            <a:r>
              <a:rPr lang="en-US" b="1" dirty="0" smtClean="0">
                <a:latin typeface="Comic Sans MS" panose="030F0702030302020204" pitchFamily="66" charset="0"/>
              </a:rPr>
              <a:t>or when the first-line drugs are to be discontinued due to appearance of adverse reactions.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626577"/>
            <a:ext cx="10837985" cy="4550386"/>
          </a:xfrm>
        </p:spPr>
        <p:txBody>
          <a:bodyPr>
            <a:normAutofit/>
          </a:bodyPr>
          <a:lstStyle/>
          <a:p>
            <a:pPr algn="just"/>
            <a:r>
              <a:rPr lang="en-US" dirty="0">
                <a:solidFill>
                  <a:srgbClr val="FF0000"/>
                </a:solidFill>
                <a:latin typeface="Comic Sans MS" panose="030F0702030302020204" pitchFamily="66" charset="0"/>
              </a:rPr>
              <a:t>The effective antitubercular combinations include:</a:t>
            </a:r>
          </a:p>
          <a:p>
            <a:pPr lvl="1" algn="just">
              <a:buFont typeface="Courier New" panose="02070309020205020404" pitchFamily="49" charset="0"/>
              <a:buChar char="o"/>
            </a:pPr>
            <a:r>
              <a:rPr lang="en-US" b="1" dirty="0">
                <a:solidFill>
                  <a:srgbClr val="00B0F0"/>
                </a:solidFill>
                <a:latin typeface="Comic Sans MS" panose="030F0702030302020204" pitchFamily="66" charset="0"/>
              </a:rPr>
              <a:t>Starting </a:t>
            </a:r>
            <a:r>
              <a:rPr lang="en-US" b="1" dirty="0" smtClean="0">
                <a:solidFill>
                  <a:srgbClr val="00B0F0"/>
                </a:solidFill>
                <a:latin typeface="Comic Sans MS" panose="030F0702030302020204" pitchFamily="66" charset="0"/>
              </a:rPr>
              <a:t>Phase: </a:t>
            </a:r>
            <a:r>
              <a:rPr lang="en-US" dirty="0" smtClean="0">
                <a:latin typeface="Comic Sans MS" panose="030F0702030302020204" pitchFamily="66" charset="0"/>
              </a:rPr>
              <a:t>Daily </a:t>
            </a:r>
            <a:r>
              <a:rPr lang="en-US" dirty="0">
                <a:latin typeface="Comic Sans MS" panose="030F0702030302020204" pitchFamily="66" charset="0"/>
              </a:rPr>
              <a:t>dosing for2-3 </a:t>
            </a:r>
            <a:r>
              <a:rPr lang="en-US" dirty="0" smtClean="0">
                <a:latin typeface="Comic Sans MS" panose="030F0702030302020204" pitchFamily="66" charset="0"/>
              </a:rPr>
              <a:t>months.</a:t>
            </a:r>
            <a:endParaRPr lang="en-US" b="1" dirty="0" smtClean="0">
              <a:latin typeface="Comic Sans MS" panose="030F0702030302020204" pitchFamily="66" charset="0"/>
            </a:endParaRPr>
          </a:p>
          <a:p>
            <a:pPr lvl="1" algn="just">
              <a:buFont typeface="Courier New" panose="02070309020205020404" pitchFamily="49" charset="0"/>
              <a:buChar char="o"/>
            </a:pPr>
            <a:r>
              <a:rPr lang="en-US" dirty="0" smtClean="0">
                <a:latin typeface="Comic Sans MS" panose="030F0702030302020204" pitchFamily="66" charset="0"/>
              </a:rPr>
              <a:t>INH(H),</a:t>
            </a:r>
          </a:p>
          <a:p>
            <a:pPr lvl="1" algn="just">
              <a:buFont typeface="Courier New" panose="02070309020205020404" pitchFamily="49" charset="0"/>
              <a:buChar char="o"/>
            </a:pPr>
            <a:r>
              <a:rPr lang="en-US" dirty="0" smtClean="0">
                <a:latin typeface="Comic Sans MS" panose="030F0702030302020204" pitchFamily="66" charset="0"/>
              </a:rPr>
              <a:t>R,</a:t>
            </a:r>
          </a:p>
          <a:p>
            <a:pPr lvl="1" algn="just">
              <a:buFont typeface="Courier New" panose="02070309020205020404" pitchFamily="49" charset="0"/>
              <a:buChar char="o"/>
            </a:pPr>
            <a:r>
              <a:rPr lang="en-US" dirty="0" smtClean="0">
                <a:latin typeface="Comic Sans MS" panose="030F0702030302020204" pitchFamily="66" charset="0"/>
              </a:rPr>
              <a:t>PZ </a:t>
            </a:r>
            <a:r>
              <a:rPr lang="en-US" dirty="0">
                <a:latin typeface="Comic Sans MS" panose="030F0702030302020204" pitchFamily="66" charset="0"/>
              </a:rPr>
              <a:t>and </a:t>
            </a:r>
            <a:endParaRPr lang="en-US" dirty="0" smtClean="0">
              <a:latin typeface="Comic Sans MS" panose="030F0702030302020204" pitchFamily="66" charset="0"/>
            </a:endParaRPr>
          </a:p>
          <a:p>
            <a:pPr lvl="1" algn="just">
              <a:buFont typeface="Courier New" panose="02070309020205020404" pitchFamily="49" charset="0"/>
              <a:buChar char="o"/>
            </a:pPr>
            <a:r>
              <a:rPr lang="en-US" dirty="0" smtClean="0">
                <a:latin typeface="Comic Sans MS" panose="030F0702030302020204" pitchFamily="66" charset="0"/>
              </a:rPr>
              <a:t>E </a:t>
            </a:r>
            <a:r>
              <a:rPr lang="en-US" dirty="0">
                <a:latin typeface="Comic Sans MS" panose="030F0702030302020204" pitchFamily="66" charset="0"/>
              </a:rPr>
              <a:t>or </a:t>
            </a:r>
            <a:r>
              <a:rPr lang="en-US" dirty="0" smtClean="0">
                <a:latin typeface="Comic Sans MS" panose="030F0702030302020204" pitchFamily="66" charset="0"/>
              </a:rPr>
              <a:t>S: </a:t>
            </a:r>
          </a:p>
          <a:p>
            <a:pPr lvl="1" algn="just">
              <a:buFont typeface="Courier New" panose="02070309020205020404" pitchFamily="49" charset="0"/>
              <a:buChar char="o"/>
            </a:pPr>
            <a:r>
              <a:rPr lang="en-US" b="1" dirty="0" smtClean="0">
                <a:solidFill>
                  <a:srgbClr val="00B0F0"/>
                </a:solidFill>
                <a:latin typeface="Comic Sans MS" panose="030F0702030302020204" pitchFamily="66" charset="0"/>
              </a:rPr>
              <a:t>Continuation </a:t>
            </a:r>
            <a:r>
              <a:rPr lang="en-US" b="1" dirty="0">
                <a:solidFill>
                  <a:srgbClr val="00B0F0"/>
                </a:solidFill>
                <a:latin typeface="Comic Sans MS" panose="030F0702030302020204" pitchFamily="66" charset="0"/>
              </a:rPr>
              <a:t>Phase: </a:t>
            </a:r>
            <a:r>
              <a:rPr lang="en-US" dirty="0">
                <a:latin typeface="Comic Sans MS" panose="030F0702030302020204" pitchFamily="66" charset="0"/>
              </a:rPr>
              <a:t>Daily dosing for about 6 </a:t>
            </a:r>
            <a:r>
              <a:rPr lang="en-US" dirty="0" smtClean="0">
                <a:latin typeface="Comic Sans MS" panose="030F0702030302020204" pitchFamily="66" charset="0"/>
              </a:rPr>
              <a:t>months.</a:t>
            </a:r>
            <a:endParaRPr lang="en-US" b="1" dirty="0" smtClean="0">
              <a:solidFill>
                <a:srgbClr val="00B0F0"/>
              </a:solidFill>
              <a:latin typeface="Comic Sans MS" panose="030F0702030302020204" pitchFamily="66" charset="0"/>
            </a:endParaRPr>
          </a:p>
          <a:p>
            <a:pPr lvl="1" algn="just">
              <a:buFont typeface="Courier New" panose="02070309020205020404" pitchFamily="49" charset="0"/>
              <a:buChar char="o"/>
            </a:pPr>
            <a:r>
              <a:rPr lang="en-US" dirty="0" smtClean="0">
                <a:latin typeface="Comic Sans MS" panose="030F0702030302020204" pitchFamily="66" charset="0"/>
              </a:rPr>
              <a:t>H,</a:t>
            </a:r>
          </a:p>
          <a:p>
            <a:pPr lvl="1" algn="just">
              <a:buFont typeface="Courier New" panose="02070309020205020404" pitchFamily="49" charset="0"/>
              <a:buChar char="o"/>
            </a:pPr>
            <a:r>
              <a:rPr lang="en-US" dirty="0" smtClean="0">
                <a:latin typeface="Comic Sans MS" panose="030F0702030302020204" pitchFamily="66" charset="0"/>
              </a:rPr>
              <a:t>R </a:t>
            </a:r>
            <a:r>
              <a:rPr lang="en-US" dirty="0">
                <a:latin typeface="Comic Sans MS" panose="030F0702030302020204" pitchFamily="66" charset="0"/>
              </a:rPr>
              <a:t>or </a:t>
            </a:r>
            <a:r>
              <a:rPr lang="en-US" dirty="0" smtClean="0">
                <a:latin typeface="Comic Sans MS" panose="030F0702030302020204" pitchFamily="66" charset="0"/>
              </a:rPr>
              <a:t>H,E.</a:t>
            </a:r>
          </a:p>
          <a:p>
            <a:pPr marL="457200" lvl="1" indent="0" algn="just">
              <a:buNone/>
            </a:pPr>
            <a:endParaRPr lang="en-US" dirty="0" smtClean="0">
              <a:latin typeface="Comic Sans MS" panose="030F0702030302020204" pitchFamily="66" charset="0"/>
            </a:endParaRPr>
          </a:p>
          <a:p>
            <a:r>
              <a:rPr lang="en-US" sz="2400" dirty="0" smtClean="0">
                <a:solidFill>
                  <a:srgbClr val="92D050"/>
                </a:solidFill>
                <a:latin typeface="Comic Sans MS" panose="030F0702030302020204" pitchFamily="66" charset="0"/>
              </a:rPr>
              <a:t>Thus anti-TB therapy extends up to a total duration of 8 or 9 months.</a:t>
            </a:r>
          </a:p>
          <a:p>
            <a:pPr marL="0" indent="0">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1412</TotalTime>
  <Words>1619</Words>
  <Application>Microsoft Office PowerPoint</Application>
  <PresentationFormat>Custom</PresentationFormat>
  <Paragraphs>237</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      Antitubercular Drugs …………………………………………………………………………………………………………………………………………………………………………………………………………………………………………… Chemotherapy (VPT-411) (Lecture-24)</vt:lpstr>
      <vt:lpstr>Content of the chapter</vt:lpstr>
      <vt:lpstr>Introduction</vt:lpstr>
      <vt:lpstr>Introduction                       contd…</vt:lpstr>
      <vt:lpstr>Classification</vt:lpstr>
      <vt:lpstr>Some clinicians categorize the first and second line drugs as:</vt:lpstr>
      <vt:lpstr>Basing on the Antibacterial Action:</vt:lpstr>
      <vt:lpstr>General consideration for Treatment of TB</vt:lpstr>
      <vt:lpstr>Slide 9</vt:lpstr>
      <vt:lpstr>Isoniazid</vt:lpstr>
      <vt:lpstr>Slide 11</vt:lpstr>
      <vt:lpstr>Rifampicin</vt:lpstr>
      <vt:lpstr>Slide 13</vt:lpstr>
      <vt:lpstr>Ethionamde</vt:lpstr>
      <vt:lpstr>Ethambutol</vt:lpstr>
      <vt:lpstr>Pyrazinamide</vt:lpstr>
      <vt:lpstr>Thiacetazone</vt:lpstr>
      <vt:lpstr>Capreomycin</vt:lpstr>
      <vt:lpstr>Cycloserine</vt:lpstr>
      <vt:lpstr>Streptomycin</vt:lpstr>
      <vt:lpstr>Kanamycin</vt:lpstr>
      <vt:lpstr>Paraaminosalicylic acid (PAS)</vt:lpstr>
      <vt:lpstr>Slide 23</vt:lpstr>
      <vt:lpstr>Slide 24</vt:lpstr>
      <vt:lpstr>Dosage of anti-TB drugs</vt:lpstr>
      <vt:lpstr>Summary</vt:lpstr>
      <vt:lpstr>References</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Anjana</dc:creator>
  <cp:lastModifiedBy>chaaru</cp:lastModifiedBy>
  <cp:revision>92</cp:revision>
  <dcterms:created xsi:type="dcterms:W3CDTF">2020-11-13T10:31:15Z</dcterms:created>
  <dcterms:modified xsi:type="dcterms:W3CDTF">2021-05-31T10:25:08Z</dcterms:modified>
</cp:coreProperties>
</file>