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9/8/2021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76400" y="1981200"/>
            <a:ext cx="6705600" cy="2971800"/>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rPr>
              <a:t>VITAMIN K DEFICIENCY</a:t>
            </a:r>
          </a:p>
          <a:p>
            <a:r>
              <a:rPr lang="en-US" sz="2400" dirty="0">
                <a:solidFill>
                  <a:srgbClr val="0070C0"/>
                </a:solidFill>
                <a:latin typeface="Perpetua"/>
              </a:rPr>
              <a:t>Veterinary Medicine </a:t>
            </a:r>
            <a:r>
              <a:rPr lang="en-US" sz="2400" dirty="0" smtClean="0">
                <a:solidFill>
                  <a:srgbClr val="0070C0"/>
                </a:solidFill>
                <a:latin typeface="Perpetua"/>
              </a:rPr>
              <a:t>                                    </a:t>
            </a:r>
            <a:r>
              <a:rPr lang="en-US" dirty="0" smtClean="0">
                <a:solidFill>
                  <a:srgbClr val="0070C0"/>
                </a:solidFill>
              </a:rPr>
              <a:t>Dr. Anil Kumar</a:t>
            </a:r>
          </a:p>
          <a:p>
            <a:r>
              <a:rPr lang="en-US" dirty="0" smtClean="0">
                <a:solidFill>
                  <a:srgbClr val="0070C0"/>
                </a:solidFill>
                <a:latin typeface="Perpetua" pitchFamily="18" charset="0"/>
              </a:rPr>
              <a:t>Unit-3    </a:t>
            </a:r>
            <a:r>
              <a:rPr lang="en-US" dirty="0" smtClean="0">
                <a:solidFill>
                  <a:srgbClr val="0070C0"/>
                </a:solidFill>
              </a:rPr>
              <a:t>                                                          Assistant Professor</a:t>
            </a:r>
          </a:p>
          <a:p>
            <a:pPr algn="r"/>
            <a:r>
              <a:rPr lang="en-US" dirty="0" smtClean="0">
                <a:solidFill>
                  <a:srgbClr val="0070C0"/>
                </a:solidFill>
              </a:rPr>
              <a:t>VCC, BASU, Patna</a:t>
            </a:r>
            <a:endParaRPr lang="en-IN" dirty="0">
              <a:solidFill>
                <a:srgbClr val="0070C0"/>
              </a:solidFill>
            </a:endParaRPr>
          </a:p>
        </p:txBody>
      </p:sp>
    </p:spTree>
    <p:extLst>
      <p:ext uri="{BB962C8B-B14F-4D97-AF65-F5344CB8AC3E}">
        <p14:creationId xmlns:p14="http://schemas.microsoft.com/office/powerpoint/2010/main" val="195651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98080" cy="563562"/>
          </a:xfrm>
        </p:spPr>
        <p:txBody>
          <a:bodyPr>
            <a:normAutofit fontScale="90000"/>
          </a:bodyPr>
          <a:lstStyle/>
          <a:p>
            <a:pPr algn="ctr"/>
            <a:r>
              <a:rPr lang="en-US" sz="3200" dirty="0" smtClean="0">
                <a:latin typeface="Times New Roman" pitchFamily="18" charset="0"/>
                <a:cs typeface="Times New Roman" pitchFamily="18" charset="0"/>
              </a:rPr>
              <a:t>Vitamin K Deficiency</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0" y="533400"/>
            <a:ext cx="8229600" cy="6172200"/>
          </a:xfrm>
        </p:spPr>
        <p:txBody>
          <a:bodyPr>
            <a:normAutofit fontScale="92500" lnSpcReduction="10000"/>
          </a:bodyPr>
          <a:lstStyle/>
          <a:p>
            <a:pPr algn="just"/>
            <a:r>
              <a:rPr lang="en-US" sz="2600" dirty="0" smtClean="0">
                <a:latin typeface="Calibri" pitchFamily="34" charset="0"/>
                <a:cs typeface="Calibri" pitchFamily="34" charset="0"/>
              </a:rPr>
              <a:t>Vitamin K, a fat-soluble vitamin, is a group of </a:t>
            </a:r>
            <a:r>
              <a:rPr lang="en-US" sz="2600" dirty="0" err="1" smtClean="0">
                <a:latin typeface="Calibri" pitchFamily="34" charset="0"/>
                <a:cs typeface="Calibri" pitchFamily="34" charset="0"/>
              </a:rPr>
              <a:t>napthoqunone</a:t>
            </a:r>
            <a:r>
              <a:rPr lang="en-US" sz="2600" dirty="0" smtClean="0">
                <a:latin typeface="Calibri" pitchFamily="34" charset="0"/>
                <a:cs typeface="Calibri" pitchFamily="34" charset="0"/>
              </a:rPr>
              <a:t> compounds that have characteristic </a:t>
            </a:r>
            <a:r>
              <a:rPr lang="en-US" sz="2600" dirty="0" err="1" smtClean="0">
                <a:latin typeface="Calibri" pitchFamily="34" charset="0"/>
                <a:cs typeface="Calibri" pitchFamily="34" charset="0"/>
              </a:rPr>
              <a:t>antihemorrhagic</a:t>
            </a:r>
            <a:r>
              <a:rPr lang="en-US" sz="2600" dirty="0" smtClean="0">
                <a:latin typeface="Calibri" pitchFamily="34" charset="0"/>
                <a:cs typeface="Calibri" pitchFamily="34" charset="0"/>
              </a:rPr>
              <a:t> effects</a:t>
            </a:r>
          </a:p>
          <a:p>
            <a:pPr algn="just"/>
            <a:r>
              <a:rPr lang="en-US" sz="2600" dirty="0" smtClean="0">
                <a:latin typeface="Calibri" pitchFamily="34" charset="0"/>
                <a:cs typeface="Calibri" pitchFamily="34" charset="0"/>
              </a:rPr>
              <a:t>Vitamin K extracted from plant material was named </a:t>
            </a:r>
            <a:r>
              <a:rPr lang="en-US" sz="2600" dirty="0" err="1" smtClean="0">
                <a:latin typeface="Calibri" pitchFamily="34" charset="0"/>
                <a:cs typeface="Calibri" pitchFamily="34" charset="0"/>
              </a:rPr>
              <a:t>phylloquinone</a:t>
            </a:r>
            <a:r>
              <a:rPr lang="en-US" sz="2600" dirty="0" smtClean="0">
                <a:latin typeface="Calibri" pitchFamily="34" charset="0"/>
                <a:cs typeface="Calibri" pitchFamily="34" charset="0"/>
              </a:rPr>
              <a:t> or vitamin K1</a:t>
            </a:r>
          </a:p>
          <a:p>
            <a:pPr algn="just"/>
            <a:r>
              <a:rPr lang="en-US" sz="2600" dirty="0" smtClean="0">
                <a:latin typeface="Calibri" pitchFamily="34" charset="0"/>
                <a:cs typeface="Calibri" pitchFamily="34" charset="0"/>
              </a:rPr>
              <a:t>Vitamin K extracted from bacterial fermentation were named </a:t>
            </a:r>
            <a:r>
              <a:rPr lang="en-US" sz="2600" dirty="0" err="1" smtClean="0">
                <a:latin typeface="Calibri" pitchFamily="34" charset="0"/>
                <a:cs typeface="Calibri" pitchFamily="34" charset="0"/>
              </a:rPr>
              <a:t>menaquinones</a:t>
            </a:r>
            <a:r>
              <a:rPr lang="en-US" sz="2600" dirty="0" smtClean="0">
                <a:latin typeface="Calibri" pitchFamily="34" charset="0"/>
                <a:cs typeface="Calibri" pitchFamily="34" charset="0"/>
              </a:rPr>
              <a:t> or vitamin K2</a:t>
            </a:r>
          </a:p>
          <a:p>
            <a:pPr algn="just"/>
            <a:r>
              <a:rPr lang="en-US" sz="2600" dirty="0" smtClean="0">
                <a:latin typeface="Calibri" pitchFamily="34" charset="0"/>
                <a:cs typeface="Calibri" pitchFamily="34" charset="0"/>
              </a:rPr>
              <a:t>A synthetic form named </a:t>
            </a:r>
            <a:r>
              <a:rPr lang="en-US" sz="2600" dirty="0" err="1" smtClean="0">
                <a:latin typeface="Calibri" pitchFamily="34" charset="0"/>
                <a:cs typeface="Calibri" pitchFamily="34" charset="0"/>
              </a:rPr>
              <a:t>menadione</a:t>
            </a:r>
            <a:r>
              <a:rPr lang="en-US" sz="2600" dirty="0" smtClean="0">
                <a:latin typeface="Calibri" pitchFamily="34" charset="0"/>
                <a:cs typeface="Calibri" pitchFamily="34" charset="0"/>
              </a:rPr>
              <a:t> (K3)-simplest form  of vitamin K, is  </a:t>
            </a:r>
            <a:r>
              <a:rPr lang="en-US" sz="2600" dirty="0" err="1" smtClean="0">
                <a:latin typeface="Calibri" pitchFamily="34" charset="0"/>
                <a:cs typeface="Calibri" pitchFamily="34" charset="0"/>
              </a:rPr>
              <a:t>is</a:t>
            </a:r>
            <a:r>
              <a:rPr lang="en-US" sz="2600" dirty="0" smtClean="0">
                <a:latin typeface="Calibri" pitchFamily="34" charset="0"/>
                <a:cs typeface="Calibri" pitchFamily="34" charset="0"/>
              </a:rPr>
              <a:t> water soluble.</a:t>
            </a:r>
          </a:p>
          <a:p>
            <a:pPr algn="just">
              <a:buNone/>
            </a:pPr>
            <a:r>
              <a:rPr lang="en-US" sz="2800" b="1" dirty="0" smtClean="0">
                <a:solidFill>
                  <a:srgbClr val="FF0000"/>
                </a:solidFill>
                <a:latin typeface="Calibri" pitchFamily="34" charset="0"/>
                <a:cs typeface="Calibri" pitchFamily="34" charset="0"/>
              </a:rPr>
              <a:t>  </a:t>
            </a:r>
            <a:r>
              <a:rPr lang="en-US" sz="2600" b="1" dirty="0" smtClean="0">
                <a:solidFill>
                  <a:srgbClr val="FF0000"/>
                </a:solidFill>
                <a:latin typeface="Calibri" pitchFamily="34" charset="0"/>
                <a:cs typeface="Calibri" pitchFamily="34" charset="0"/>
              </a:rPr>
              <a:t>Function:</a:t>
            </a:r>
          </a:p>
          <a:p>
            <a:pPr algn="just">
              <a:buFont typeface="Arial" pitchFamily="34" charset="0"/>
              <a:buChar char="•"/>
            </a:pPr>
            <a:r>
              <a:rPr lang="en-US" sz="2600" dirty="0" smtClean="0">
                <a:latin typeface="Calibri" pitchFamily="34" charset="0"/>
                <a:cs typeface="Calibri" pitchFamily="34" charset="0"/>
              </a:rPr>
              <a:t>The liver is the main repository of vitamin K. </a:t>
            </a:r>
          </a:p>
          <a:p>
            <a:pPr algn="just">
              <a:buFont typeface="Arial" pitchFamily="34" charset="0"/>
              <a:buChar char="•"/>
            </a:pPr>
            <a:r>
              <a:rPr lang="en-US" sz="2600" dirty="0" smtClean="0">
                <a:latin typeface="Calibri" pitchFamily="34" charset="0"/>
                <a:cs typeface="Calibri" pitchFamily="34" charset="0"/>
              </a:rPr>
              <a:t>Vitamin K is required for the hepatic post-synthetic transformation of several protein clotting factors</a:t>
            </a:r>
          </a:p>
          <a:p>
            <a:pPr algn="just"/>
            <a:r>
              <a:rPr lang="en-US" sz="2600" dirty="0" smtClean="0">
                <a:latin typeface="Calibri" pitchFamily="34" charset="0"/>
                <a:cs typeface="Calibri" pitchFamily="34" charset="0"/>
              </a:rPr>
              <a:t>It is essential for the post-translational processing of the </a:t>
            </a:r>
            <a:r>
              <a:rPr lang="en-US" sz="2600" dirty="0" err="1" smtClean="0">
                <a:latin typeface="Calibri" pitchFamily="34" charset="0"/>
                <a:cs typeface="Calibri" pitchFamily="34" charset="0"/>
              </a:rPr>
              <a:t>prothrombin</a:t>
            </a:r>
            <a:r>
              <a:rPr lang="en-US" sz="2600" dirty="0" smtClean="0">
                <a:latin typeface="Calibri" pitchFamily="34" charset="0"/>
                <a:cs typeface="Calibri" pitchFamily="34" charset="0"/>
              </a:rPr>
              <a:t> group of coagulation factors (Factors II, VII, IX, and X).</a:t>
            </a:r>
          </a:p>
          <a:p>
            <a:pPr algn="just"/>
            <a:r>
              <a:rPr lang="en-US" sz="2600" dirty="0" smtClean="0">
                <a:latin typeface="Calibri" pitchFamily="34" charset="0"/>
                <a:cs typeface="Calibri" pitchFamily="34" charset="0"/>
              </a:rPr>
              <a:t>Used  as an antidote in poisoning by </a:t>
            </a:r>
            <a:r>
              <a:rPr lang="en-US" sz="2600" dirty="0" err="1" smtClean="0">
                <a:latin typeface="Calibri" pitchFamily="34" charset="0"/>
                <a:cs typeface="Calibri" pitchFamily="34" charset="0"/>
              </a:rPr>
              <a:t>dicoumarol</a:t>
            </a:r>
            <a:r>
              <a:rPr lang="en-US" sz="2600" dirty="0" smtClean="0">
                <a:latin typeface="Calibri" pitchFamily="34" charset="0"/>
                <a:cs typeface="Calibri" pitchFamily="34" charset="0"/>
              </a:rPr>
              <a:t> or </a:t>
            </a:r>
            <a:r>
              <a:rPr lang="en-US" sz="2600" dirty="0" err="1" smtClean="0">
                <a:latin typeface="Calibri" pitchFamily="34" charset="0"/>
                <a:cs typeface="Calibri" pitchFamily="34" charset="0"/>
              </a:rPr>
              <a:t>warfarin</a:t>
            </a:r>
            <a:r>
              <a:rPr lang="en-US" sz="2600" dirty="0" smtClean="0">
                <a:latin typeface="Calibri" pitchFamily="34" charset="0"/>
                <a:cs typeface="Calibri" pitchFamily="34" charset="0"/>
              </a:rPr>
              <a:t>.</a:t>
            </a:r>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8019288" cy="6705600"/>
          </a:xfrm>
        </p:spPr>
        <p:txBody>
          <a:bodyPr>
            <a:normAutofit/>
          </a:bodyPr>
          <a:lstStyle/>
          <a:p>
            <a:pPr algn="just"/>
            <a:r>
              <a:rPr lang="en-US" sz="2400" dirty="0" smtClean="0">
                <a:latin typeface="Calibri" pitchFamily="34" charset="0"/>
                <a:cs typeface="Calibri" pitchFamily="34" charset="0"/>
              </a:rPr>
              <a:t>A role in bone metabolism, as well as in the renal </a:t>
            </a:r>
            <a:r>
              <a:rPr lang="en-US" sz="2400" dirty="0" err="1" smtClean="0">
                <a:latin typeface="Calibri" pitchFamily="34" charset="0"/>
                <a:cs typeface="Calibri" pitchFamily="34" charset="0"/>
              </a:rPr>
              <a:t>reabsorption</a:t>
            </a:r>
            <a:r>
              <a:rPr lang="en-US" sz="2400" dirty="0" smtClean="0">
                <a:latin typeface="Calibri" pitchFamily="34" charset="0"/>
                <a:cs typeface="Calibri" pitchFamily="34" charset="0"/>
              </a:rPr>
              <a:t> of Ca++. </a:t>
            </a:r>
          </a:p>
          <a:p>
            <a:pPr algn="just"/>
            <a:r>
              <a:rPr lang="en-US" sz="2400" dirty="0" smtClean="0">
                <a:latin typeface="Calibri" pitchFamily="34" charset="0"/>
                <a:cs typeface="Calibri" pitchFamily="34" charset="0"/>
              </a:rPr>
              <a:t>Ruminant makes this through rumen microbial biosynthesis and absorbed in the small intestine</a:t>
            </a:r>
          </a:p>
          <a:p>
            <a:pPr algn="just"/>
            <a:r>
              <a:rPr lang="en-US" sz="2400" dirty="0" smtClean="0">
                <a:latin typeface="Calibri" pitchFamily="34" charset="0"/>
                <a:cs typeface="Calibri" pitchFamily="34" charset="0"/>
              </a:rPr>
              <a:t>Horses generally receive sufficient vitamin K from pasture, hay, and intestinal bacteria to meet their needs. </a:t>
            </a:r>
          </a:p>
          <a:p>
            <a:pPr algn="just"/>
            <a:r>
              <a:rPr lang="en-US" sz="2400" dirty="0" smtClean="0">
                <a:latin typeface="Calibri" pitchFamily="34" charset="0"/>
                <a:cs typeface="Calibri" pitchFamily="34" charset="0"/>
              </a:rPr>
              <a:t>Dogs receive both </a:t>
            </a:r>
            <a:r>
              <a:rPr lang="en-US" sz="2400" b="1" dirty="0" smtClean="0">
                <a:latin typeface="Calibri" pitchFamily="34" charset="0"/>
                <a:cs typeface="Calibri" pitchFamily="34" charset="0"/>
              </a:rPr>
              <a:t>K</a:t>
            </a:r>
            <a:r>
              <a:rPr lang="en-US" sz="2400" b="1" baseline="-25000" dirty="0" smtClean="0">
                <a:latin typeface="Calibri" pitchFamily="34" charset="0"/>
                <a:cs typeface="Calibri" pitchFamily="34" charset="0"/>
              </a:rPr>
              <a:t>1</a:t>
            </a:r>
            <a:r>
              <a:rPr lang="en-US" sz="2400" dirty="0" smtClean="0">
                <a:latin typeface="Calibri" pitchFamily="34" charset="0"/>
                <a:cs typeface="Calibri" pitchFamily="34" charset="0"/>
              </a:rPr>
              <a:t> and </a:t>
            </a:r>
            <a:r>
              <a:rPr lang="en-US" sz="2400" b="1" dirty="0" smtClean="0">
                <a:latin typeface="Calibri" pitchFamily="34" charset="0"/>
                <a:cs typeface="Calibri" pitchFamily="34" charset="0"/>
              </a:rPr>
              <a:t>K</a:t>
            </a:r>
            <a:r>
              <a:rPr lang="en-US" sz="2400" b="1" baseline="-25000" dirty="0" smtClean="0">
                <a:latin typeface="Calibri" pitchFamily="34" charset="0"/>
                <a:cs typeface="Calibri" pitchFamily="34" charset="0"/>
              </a:rPr>
              <a:t>2</a:t>
            </a:r>
            <a:r>
              <a:rPr lang="en-US" sz="2400" dirty="0" smtClean="0">
                <a:latin typeface="Calibri" pitchFamily="34" charset="0"/>
                <a:cs typeface="Calibri" pitchFamily="34" charset="0"/>
              </a:rPr>
              <a:t> in their diets, and cats derive their </a:t>
            </a:r>
            <a:r>
              <a:rPr lang="en-US" sz="2400" dirty="0" err="1" smtClean="0">
                <a:latin typeface="Calibri" pitchFamily="34" charset="0"/>
                <a:cs typeface="Calibri" pitchFamily="34" charset="0"/>
              </a:rPr>
              <a:t>quinones</a:t>
            </a:r>
            <a:r>
              <a:rPr lang="en-US" sz="2400" dirty="0" smtClean="0">
                <a:latin typeface="Calibri" pitchFamily="34" charset="0"/>
                <a:cs typeface="Calibri" pitchFamily="34" charset="0"/>
              </a:rPr>
              <a:t> from eating meat.</a:t>
            </a:r>
          </a:p>
          <a:p>
            <a:pPr algn="just">
              <a:buNone/>
            </a:pPr>
            <a:r>
              <a:rPr lang="en-US" sz="2400" b="1" dirty="0" smtClean="0">
                <a:solidFill>
                  <a:srgbClr val="FF0000"/>
                </a:solidFill>
                <a:latin typeface="Calibri" pitchFamily="34" charset="0"/>
                <a:cs typeface="Calibri" pitchFamily="34" charset="0"/>
              </a:rPr>
              <a:t>Etiology:</a:t>
            </a:r>
          </a:p>
          <a:p>
            <a:pPr algn="just">
              <a:buFont typeface="Arial" pitchFamily="34" charset="0"/>
              <a:buChar char="•"/>
            </a:pPr>
            <a:r>
              <a:rPr lang="en-US" sz="2400" dirty="0" smtClean="0">
                <a:latin typeface="Calibri" pitchFamily="34" charset="0"/>
                <a:cs typeface="Calibri" pitchFamily="34" charset="0"/>
              </a:rPr>
              <a:t>Fat </a:t>
            </a:r>
            <a:r>
              <a:rPr lang="en-US" sz="2400" dirty="0" err="1" smtClean="0">
                <a:latin typeface="Calibri" pitchFamily="34" charset="0"/>
                <a:cs typeface="Calibri" pitchFamily="34" charset="0"/>
              </a:rPr>
              <a:t>malabsorption</a:t>
            </a:r>
            <a:r>
              <a:rPr lang="en-US" sz="2400" dirty="0" smtClean="0">
                <a:latin typeface="Calibri" pitchFamily="34" charset="0"/>
                <a:cs typeface="Calibri" pitchFamily="34" charset="0"/>
              </a:rPr>
              <a:t> associated with inadequate amounts of bile salts (</a:t>
            </a:r>
            <a:r>
              <a:rPr lang="en-US" sz="2400" dirty="0" err="1" smtClean="0">
                <a:latin typeface="Calibri" pitchFamily="34" charset="0"/>
                <a:cs typeface="Calibri" pitchFamily="34" charset="0"/>
              </a:rPr>
              <a:t>eg</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biliary</a:t>
            </a:r>
            <a:r>
              <a:rPr lang="en-US" sz="2400" dirty="0" smtClean="0">
                <a:latin typeface="Calibri" pitchFamily="34" charset="0"/>
                <a:cs typeface="Calibri" pitchFamily="34" charset="0"/>
              </a:rPr>
              <a:t> obstruction)</a:t>
            </a:r>
          </a:p>
          <a:p>
            <a:pPr algn="just">
              <a:buFont typeface="Arial" pitchFamily="34" charset="0"/>
              <a:buChar char="•"/>
            </a:pPr>
            <a:r>
              <a:rPr lang="en-US" sz="2400" dirty="0" err="1" smtClean="0">
                <a:latin typeface="Calibri" pitchFamily="34" charset="0"/>
                <a:cs typeface="Calibri" pitchFamily="34" charset="0"/>
              </a:rPr>
              <a:t>Lymphangiectasia</a:t>
            </a:r>
            <a:endParaRPr lang="en-US" sz="2400" dirty="0" smtClean="0">
              <a:latin typeface="Calibri" pitchFamily="34" charset="0"/>
              <a:cs typeface="Calibri" pitchFamily="34" charset="0"/>
            </a:endParaRPr>
          </a:p>
          <a:p>
            <a:pPr algn="just">
              <a:buFont typeface="Arial" pitchFamily="34" charset="0"/>
              <a:buChar char="•"/>
            </a:pPr>
            <a:r>
              <a:rPr lang="en-US" sz="2400" dirty="0" smtClean="0">
                <a:latin typeface="Calibri" pitchFamily="34" charset="0"/>
                <a:cs typeface="Calibri" pitchFamily="34" charset="0"/>
              </a:rPr>
              <a:t>Severe villous atrophy may result in vitamin deficiency and </a:t>
            </a:r>
            <a:r>
              <a:rPr lang="en-US" sz="2400" dirty="0" err="1" smtClean="0">
                <a:latin typeface="Calibri" pitchFamily="34" charset="0"/>
                <a:cs typeface="Calibri" pitchFamily="34" charset="0"/>
              </a:rPr>
              <a:t>coagulopathy</a:t>
            </a:r>
            <a:r>
              <a:rPr lang="en-US" sz="2400" dirty="0" smtClean="0">
                <a:latin typeface="Calibri" pitchFamily="34" charset="0"/>
                <a:cs typeface="Calibri" pitchFamily="34" charset="0"/>
              </a:rPr>
              <a:t> owing to the lack of production of the functional vitamin K−dependent Factors II, VII, IX, and 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924800" cy="6477000"/>
          </a:xfrm>
        </p:spPr>
        <p:txBody>
          <a:bodyPr>
            <a:normAutofit/>
          </a:bodyPr>
          <a:lstStyle/>
          <a:p>
            <a:pPr algn="just"/>
            <a:r>
              <a:rPr lang="en-US" sz="2400" dirty="0" smtClean="0">
                <a:latin typeface="Calibri" pitchFamily="34" charset="0"/>
                <a:cs typeface="Calibri" pitchFamily="34" charset="0"/>
              </a:rPr>
              <a:t>Vitamin K antagonist or by feeding sulfonamides (in </a:t>
            </a:r>
            <a:r>
              <a:rPr lang="en-US" sz="2400" dirty="0" err="1" smtClean="0">
                <a:latin typeface="Calibri" pitchFamily="34" charset="0"/>
                <a:cs typeface="Calibri" pitchFamily="34" charset="0"/>
              </a:rPr>
              <a:t>monogastric</a:t>
            </a:r>
            <a:r>
              <a:rPr lang="en-US" sz="2400" dirty="0" smtClean="0">
                <a:latin typeface="Calibri" pitchFamily="34" charset="0"/>
                <a:cs typeface="Calibri" pitchFamily="34" charset="0"/>
              </a:rPr>
              <a:t> species)</a:t>
            </a:r>
          </a:p>
          <a:p>
            <a:pPr algn="just"/>
            <a:r>
              <a:rPr lang="en-US" sz="2400" dirty="0" err="1" smtClean="0">
                <a:latin typeface="Calibri" pitchFamily="34" charset="0"/>
                <a:cs typeface="Calibri" pitchFamily="34" charset="0"/>
              </a:rPr>
              <a:t>Mycotoxins</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Moldy sweet clover hay/sweet clover disease-lead to </a:t>
            </a:r>
            <a:r>
              <a:rPr lang="en-US" sz="2400" dirty="0" err="1" smtClean="0">
                <a:latin typeface="Calibri" pitchFamily="34" charset="0"/>
                <a:cs typeface="Calibri" pitchFamily="34" charset="0"/>
              </a:rPr>
              <a:t>hypoprothrombinemia</a:t>
            </a:r>
            <a:r>
              <a:rPr lang="en-US" sz="2400" dirty="0" smtClean="0">
                <a:latin typeface="Calibri" pitchFamily="34" charset="0"/>
                <a:cs typeface="Calibri" pitchFamily="34" charset="0"/>
              </a:rPr>
              <a:t> , because of  </a:t>
            </a:r>
            <a:r>
              <a:rPr lang="en-US" sz="2400" dirty="0" err="1" smtClean="0">
                <a:latin typeface="Calibri" pitchFamily="34" charset="0"/>
                <a:cs typeface="Calibri" pitchFamily="34" charset="0"/>
              </a:rPr>
              <a:t>dicumarol</a:t>
            </a:r>
            <a:r>
              <a:rPr lang="en-US" sz="2400" dirty="0" smtClean="0">
                <a:latin typeface="Calibri" pitchFamily="34" charset="0"/>
                <a:cs typeface="Calibri" pitchFamily="34" charset="0"/>
              </a:rPr>
              <a:t> combines with the </a:t>
            </a:r>
            <a:r>
              <a:rPr lang="en-US" sz="2400" dirty="0" err="1" smtClean="0">
                <a:latin typeface="Calibri" pitchFamily="34" charset="0"/>
                <a:cs typeface="Calibri" pitchFamily="34" charset="0"/>
              </a:rPr>
              <a:t>proenzyme</a:t>
            </a:r>
            <a:r>
              <a:rPr lang="en-US" sz="2400" dirty="0" smtClean="0">
                <a:latin typeface="Calibri" pitchFamily="34" charset="0"/>
                <a:cs typeface="Calibri" pitchFamily="34" charset="0"/>
              </a:rPr>
              <a:t> to prevent formation of the active enzyme required for the synthesis of </a:t>
            </a:r>
            <a:r>
              <a:rPr lang="en-US" sz="2400" dirty="0" err="1" smtClean="0">
                <a:latin typeface="Calibri" pitchFamily="34" charset="0"/>
                <a:cs typeface="Calibri" pitchFamily="34" charset="0"/>
              </a:rPr>
              <a:t>prothrombin</a:t>
            </a:r>
            <a:r>
              <a:rPr lang="en-US" sz="2400" dirty="0" smtClean="0">
                <a:latin typeface="Calibri" pitchFamily="34" charset="0"/>
                <a:cs typeface="Calibri" pitchFamily="34" charset="0"/>
              </a:rPr>
              <a:t> and also interferes with synthesis of factor VII and other coagulation factors.</a:t>
            </a:r>
          </a:p>
          <a:p>
            <a:r>
              <a:rPr lang="en-US" sz="2400" dirty="0" err="1" smtClean="0">
                <a:latin typeface="Calibri" pitchFamily="34" charset="0"/>
                <a:cs typeface="Calibri" pitchFamily="34" charset="0"/>
              </a:rPr>
              <a:t>Warfarin</a:t>
            </a:r>
            <a:r>
              <a:rPr lang="en-US" sz="2400" dirty="0" smtClean="0">
                <a:latin typeface="Calibri" pitchFamily="34" charset="0"/>
                <a:cs typeface="Calibri" pitchFamily="34" charset="0"/>
              </a:rPr>
              <a:t> as a </a:t>
            </a:r>
            <a:r>
              <a:rPr lang="en-US" sz="2400" dirty="0" err="1" smtClean="0">
                <a:latin typeface="Calibri" pitchFamily="34" charset="0"/>
                <a:cs typeface="Calibri" pitchFamily="34" charset="0"/>
              </a:rPr>
              <a:t>rodenticide</a:t>
            </a:r>
            <a:endParaRPr lang="en-US" sz="2400" dirty="0" smtClean="0">
              <a:latin typeface="Calibri" pitchFamily="34" charset="0"/>
              <a:cs typeface="Calibri" pitchFamily="34" charset="0"/>
            </a:endParaRPr>
          </a:p>
          <a:p>
            <a:r>
              <a:rPr lang="en-US" sz="2400" dirty="0" smtClean="0"/>
              <a:t>Insufficient vitamin K in the diet,</a:t>
            </a:r>
          </a:p>
          <a:p>
            <a:r>
              <a:rPr lang="en-US" sz="2400" dirty="0" smtClean="0"/>
              <a:t>Lack of microbial synthesis within the gut</a:t>
            </a:r>
          </a:p>
          <a:p>
            <a:r>
              <a:rPr lang="en-US" sz="2400" dirty="0" smtClean="0"/>
              <a:t> Inadequate intestinal absorption, or inability of the liver to use the available vitamin K.</a:t>
            </a:r>
            <a:endParaRPr lang="en-US" sz="2400" dirty="0" smtClean="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normAutofit lnSpcReduction="10000"/>
          </a:bodyPr>
          <a:lstStyle/>
          <a:p>
            <a:pPr>
              <a:buNone/>
            </a:pPr>
            <a:r>
              <a:rPr lang="en-US" sz="2400" b="1" dirty="0" smtClean="0">
                <a:solidFill>
                  <a:srgbClr val="FF0000"/>
                </a:solidFill>
                <a:latin typeface="Calibri" pitchFamily="34" charset="0"/>
                <a:cs typeface="Calibri" pitchFamily="34" charset="0"/>
              </a:rPr>
              <a:t>Note: </a:t>
            </a:r>
          </a:p>
          <a:p>
            <a:pPr algn="just"/>
            <a:r>
              <a:rPr lang="en-US" sz="2400" dirty="0" smtClean="0">
                <a:latin typeface="Calibri" pitchFamily="34" charset="0"/>
                <a:cs typeface="Calibri" pitchFamily="34" charset="0"/>
              </a:rPr>
              <a:t>Administration of estrogens increases absorption in both male and female animals</a:t>
            </a:r>
          </a:p>
          <a:p>
            <a:pPr algn="just"/>
            <a:r>
              <a:rPr lang="en-US" sz="2400" dirty="0" smtClean="0">
                <a:latin typeface="Calibri" pitchFamily="34" charset="0"/>
                <a:cs typeface="Calibri" pitchFamily="34" charset="0"/>
              </a:rPr>
              <a:t>The lymphatic system is the major route of transport of absorbed </a:t>
            </a:r>
            <a:r>
              <a:rPr lang="en-US" sz="2400" dirty="0" err="1" smtClean="0">
                <a:latin typeface="Calibri" pitchFamily="34" charset="0"/>
                <a:cs typeface="Calibri" pitchFamily="34" charset="0"/>
              </a:rPr>
              <a:t>phylloquinone</a:t>
            </a:r>
            <a:r>
              <a:rPr lang="en-US" sz="2400" dirty="0" smtClean="0">
                <a:latin typeface="Calibri" pitchFamily="34" charset="0"/>
                <a:cs typeface="Calibri" pitchFamily="34" charset="0"/>
              </a:rPr>
              <a:t> from the intestine in mammals but by portal circulation in birds</a:t>
            </a:r>
          </a:p>
          <a:p>
            <a:pPr algn="just">
              <a:buNone/>
            </a:pPr>
            <a:r>
              <a:rPr lang="en-US" sz="2400" b="1" dirty="0" smtClean="0">
                <a:solidFill>
                  <a:srgbClr val="FF0000"/>
                </a:solidFill>
                <a:latin typeface="Calibri" pitchFamily="34" charset="0"/>
                <a:cs typeface="Calibri" pitchFamily="34" charset="0"/>
              </a:rPr>
              <a:t>Clinical Signs:</a:t>
            </a:r>
          </a:p>
          <a:p>
            <a:pPr algn="just">
              <a:buNone/>
            </a:pPr>
            <a:r>
              <a:rPr lang="en-US" sz="2400" b="1" dirty="0" smtClean="0">
                <a:solidFill>
                  <a:srgbClr val="FF0000"/>
                </a:solidFill>
                <a:latin typeface="Calibri" pitchFamily="34" charset="0"/>
                <a:cs typeface="Calibri" pitchFamily="34" charset="0"/>
              </a:rPr>
              <a:t>Ruminants:</a:t>
            </a:r>
          </a:p>
          <a:p>
            <a:pPr algn="just"/>
            <a:r>
              <a:rPr lang="en-US" sz="2400" dirty="0" smtClean="0">
                <a:latin typeface="Calibri" pitchFamily="34" charset="0"/>
                <a:cs typeface="Calibri" pitchFamily="34" charset="0"/>
              </a:rPr>
              <a:t>Seen only in the presence of a </a:t>
            </a:r>
            <a:r>
              <a:rPr lang="en-US" sz="2400" b="1" i="1" dirty="0" smtClean="0">
                <a:solidFill>
                  <a:srgbClr val="FF0000"/>
                </a:solidFill>
                <a:latin typeface="Calibri" pitchFamily="34" charset="0"/>
                <a:cs typeface="Calibri" pitchFamily="34" charset="0"/>
              </a:rPr>
              <a:t>metabolic antagonist</a:t>
            </a:r>
            <a:r>
              <a:rPr lang="en-US" sz="2400" dirty="0" smtClean="0">
                <a:latin typeface="Calibri" pitchFamily="34" charset="0"/>
                <a:cs typeface="Calibri" pitchFamily="34" charset="0"/>
              </a:rPr>
              <a:t>, such as </a:t>
            </a:r>
            <a:r>
              <a:rPr lang="en-US" sz="2400" dirty="0" err="1" smtClean="0">
                <a:latin typeface="Calibri" pitchFamily="34" charset="0"/>
                <a:cs typeface="Calibri" pitchFamily="34" charset="0"/>
              </a:rPr>
              <a:t>dicumarol</a:t>
            </a:r>
            <a:r>
              <a:rPr lang="en-US" sz="2400" dirty="0" smtClean="0">
                <a:latin typeface="Calibri" pitchFamily="34" charset="0"/>
                <a:cs typeface="Calibri" pitchFamily="34" charset="0"/>
              </a:rPr>
              <a:t> from moldy sweet clover.</a:t>
            </a:r>
          </a:p>
          <a:p>
            <a:pPr algn="just">
              <a:buFont typeface="Wingdings" pitchFamily="2" charset="2"/>
              <a:buChar char="ü"/>
            </a:pPr>
            <a:r>
              <a:rPr lang="en-US" sz="2400" dirty="0" smtClean="0">
                <a:latin typeface="Calibri" pitchFamily="34" charset="0"/>
                <a:cs typeface="Calibri" pitchFamily="34" charset="0"/>
              </a:rPr>
              <a:t>The </a:t>
            </a:r>
            <a:r>
              <a:rPr lang="en-US" sz="2400" dirty="0" err="1" smtClean="0">
                <a:latin typeface="Calibri" pitchFamily="34" charset="0"/>
                <a:cs typeface="Calibri" pitchFamily="34" charset="0"/>
              </a:rPr>
              <a:t>coumarin</a:t>
            </a:r>
            <a:r>
              <a:rPr lang="en-US" sz="2400" dirty="0" smtClean="0">
                <a:latin typeface="Calibri" pitchFamily="34" charset="0"/>
                <a:cs typeface="Calibri" pitchFamily="34" charset="0"/>
              </a:rPr>
              <a:t> derivatives (</a:t>
            </a:r>
            <a:r>
              <a:rPr lang="en-US" sz="2400" dirty="0" err="1" smtClean="0">
                <a:latin typeface="Calibri" pitchFamily="34" charset="0"/>
                <a:cs typeface="Calibri" pitchFamily="34" charset="0"/>
              </a:rPr>
              <a:t>dicumarol</a:t>
            </a:r>
            <a:r>
              <a:rPr lang="en-US" sz="2400" dirty="0" smtClean="0">
                <a:latin typeface="Calibri" pitchFamily="34" charset="0"/>
                <a:cs typeface="Calibri" pitchFamily="34" charset="0"/>
              </a:rPr>
              <a:t> ) are not active in the fresh plant because they are bound to glycosides, but are active when sweet clover is improperly cured AND leads to sweet clover poisoning or hemorrhagic sweet clover disease </a:t>
            </a:r>
          </a:p>
          <a:p>
            <a:pPr>
              <a:buFont typeface="Wingdings" pitchFamily="2" charset="2"/>
              <a:buChar char="ü"/>
            </a:pPr>
            <a:r>
              <a:rPr lang="en-US" sz="2400" dirty="0" smtClean="0">
                <a:latin typeface="Calibri" pitchFamily="34" charset="0"/>
                <a:cs typeface="Calibri" pitchFamily="34" charset="0"/>
              </a:rPr>
              <a:t>Death from hemorrhage following a minor injury, or even from apparently spontaneous bleeding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48600" cy="6553200"/>
          </a:xfrm>
        </p:spPr>
        <p:txBody>
          <a:bodyPr>
            <a:normAutofit/>
          </a:bodyPr>
          <a:lstStyle/>
          <a:p>
            <a:pPr algn="just"/>
            <a:r>
              <a:rPr lang="en-US" sz="2400" dirty="0" smtClean="0">
                <a:latin typeface="Calibri" pitchFamily="34" charset="0"/>
                <a:cs typeface="Calibri" pitchFamily="34" charset="0"/>
              </a:rPr>
              <a:t>Accidental poisoning of animals with </a:t>
            </a:r>
            <a:r>
              <a:rPr lang="en-US" sz="2400" b="1" i="1" dirty="0" err="1" smtClean="0">
                <a:solidFill>
                  <a:srgbClr val="FF0000"/>
                </a:solidFill>
                <a:latin typeface="Calibri" pitchFamily="34" charset="0"/>
                <a:cs typeface="Calibri" pitchFamily="34" charset="0"/>
              </a:rPr>
              <a:t>warfarin</a:t>
            </a:r>
            <a:r>
              <a:rPr lang="en-US" sz="2400" dirty="0" smtClean="0">
                <a:latin typeface="Calibri" pitchFamily="34" charset="0"/>
                <a:cs typeface="Calibri" pitchFamily="34" charset="0"/>
              </a:rPr>
              <a:t> (a synthetic </a:t>
            </a:r>
            <a:r>
              <a:rPr lang="en-US" sz="2400" dirty="0" err="1" smtClean="0">
                <a:latin typeface="Calibri" pitchFamily="34" charset="0"/>
                <a:cs typeface="Calibri" pitchFamily="34" charset="0"/>
              </a:rPr>
              <a:t>coumarin</a:t>
            </a:r>
            <a:r>
              <a:rPr lang="en-US" sz="2400" dirty="0" smtClean="0">
                <a:latin typeface="Calibri" pitchFamily="34" charset="0"/>
                <a:cs typeface="Calibri" pitchFamily="34" charset="0"/>
              </a:rPr>
              <a:t> used as a rodent poison) </a:t>
            </a:r>
          </a:p>
          <a:p>
            <a:pPr algn="just">
              <a:buFont typeface="Wingdings" pitchFamily="2" charset="2"/>
              <a:buChar char="ü"/>
            </a:pPr>
            <a:r>
              <a:rPr lang="en-US" sz="2400" dirty="0" smtClean="0">
                <a:latin typeface="Calibri" pitchFamily="34" charset="0"/>
                <a:cs typeface="Calibri" pitchFamily="34" charset="0"/>
              </a:rPr>
              <a:t>Initial clinical signs may be stiffness and lameness from bleeding into muscles and articulations.</a:t>
            </a:r>
          </a:p>
          <a:p>
            <a:pPr algn="just">
              <a:buFont typeface="Wingdings" pitchFamily="2" charset="2"/>
              <a:buChar char="ü"/>
            </a:pPr>
            <a:r>
              <a:rPr lang="en-US" sz="2400" dirty="0" smtClean="0">
                <a:latin typeface="Calibri" pitchFamily="34" charset="0"/>
                <a:cs typeface="Calibri" pitchFamily="34" charset="0"/>
              </a:rPr>
              <a:t>Hematomas, </a:t>
            </a:r>
            <a:r>
              <a:rPr lang="en-US" sz="2400" dirty="0" err="1" smtClean="0">
                <a:latin typeface="Calibri" pitchFamily="34" charset="0"/>
                <a:cs typeface="Calibri" pitchFamily="34" charset="0"/>
              </a:rPr>
              <a:t>epistaxis</a:t>
            </a:r>
            <a:r>
              <a:rPr lang="en-US" sz="2400" dirty="0" smtClean="0">
                <a:latin typeface="Calibri" pitchFamily="34" charset="0"/>
                <a:cs typeface="Calibri" pitchFamily="34" charset="0"/>
              </a:rPr>
              <a:t> (nose bleed), or gastrointestinal bleeding </a:t>
            </a:r>
          </a:p>
          <a:p>
            <a:pPr algn="just">
              <a:buFont typeface="Wingdings" pitchFamily="2" charset="2"/>
              <a:buChar char="ü"/>
            </a:pPr>
            <a:r>
              <a:rPr lang="en-US" sz="2400" dirty="0" smtClean="0">
                <a:latin typeface="Calibri" pitchFamily="34" charset="0"/>
                <a:cs typeface="Calibri" pitchFamily="34" charset="0"/>
              </a:rPr>
              <a:t>Death may occur suddenly, with little preliminary evidence of disease, and is caused by spontaneous massive hemorrhage or bleeding after injury, surgery, or parturition</a:t>
            </a:r>
          </a:p>
          <a:p>
            <a:pPr algn="just">
              <a:buNone/>
            </a:pPr>
            <a:r>
              <a:rPr lang="en-US" sz="2400" b="1" dirty="0" smtClean="0">
                <a:solidFill>
                  <a:srgbClr val="FF0000"/>
                </a:solidFill>
                <a:latin typeface="Calibri" pitchFamily="34" charset="0"/>
                <a:cs typeface="Calibri" pitchFamily="34" charset="0"/>
              </a:rPr>
              <a:t>DOGS AND CATS:</a:t>
            </a:r>
          </a:p>
          <a:p>
            <a:pPr algn="just"/>
            <a:r>
              <a:rPr lang="en-US" sz="2400" dirty="0" smtClean="0"/>
              <a:t>Accidental intake of </a:t>
            </a:r>
            <a:r>
              <a:rPr lang="en-US" sz="2400" dirty="0" err="1" smtClean="0"/>
              <a:t>dicumarol</a:t>
            </a:r>
            <a:r>
              <a:rPr lang="en-US" sz="2400" dirty="0" smtClean="0"/>
              <a:t> types of rat poison, such as </a:t>
            </a:r>
            <a:r>
              <a:rPr lang="en-US" sz="2400" dirty="0" err="1" smtClean="0"/>
              <a:t>warfarin</a:t>
            </a:r>
            <a:r>
              <a:rPr lang="en-US" sz="2400" dirty="0" smtClean="0"/>
              <a:t> and </a:t>
            </a:r>
            <a:r>
              <a:rPr lang="en-US" sz="2400" dirty="0" err="1" smtClean="0"/>
              <a:t>diphenadione</a:t>
            </a:r>
            <a:r>
              <a:rPr lang="en-US" sz="2400" dirty="0" smtClean="0"/>
              <a:t> (vitamin K antagonist), will result in a hemorrhagic condition in dogs</a:t>
            </a:r>
          </a:p>
          <a:p>
            <a:r>
              <a:rPr lang="en-US" sz="2400" dirty="0" smtClean="0"/>
              <a:t>Clinical signs in dogs include paleness and evidence of slow but persistent bleeding from a number of sites, including gums, bowel, and several injection punctures</a:t>
            </a:r>
            <a:endParaRPr lang="en-US" sz="24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848600" cy="6553200"/>
          </a:xfrm>
        </p:spPr>
        <p:txBody>
          <a:bodyPr>
            <a:normAutofit fontScale="85000" lnSpcReduction="20000"/>
          </a:bodyPr>
          <a:lstStyle/>
          <a:p>
            <a:pPr>
              <a:buNone/>
            </a:pPr>
            <a:r>
              <a:rPr lang="en-US" b="1" dirty="0" smtClean="0">
                <a:solidFill>
                  <a:srgbClr val="FF0000"/>
                </a:solidFill>
                <a:latin typeface="Calibri" pitchFamily="34" charset="0"/>
                <a:cs typeface="Calibri" pitchFamily="34" charset="0"/>
              </a:rPr>
              <a:t>Swine:</a:t>
            </a:r>
          </a:p>
          <a:p>
            <a:pPr algn="just"/>
            <a:r>
              <a:rPr lang="en-US" dirty="0" smtClean="0">
                <a:latin typeface="Calibri" pitchFamily="34" charset="0"/>
                <a:cs typeface="Calibri" pitchFamily="34" charset="0"/>
              </a:rPr>
              <a:t>Increased </a:t>
            </a:r>
            <a:r>
              <a:rPr lang="en-US" dirty="0" err="1" smtClean="0">
                <a:latin typeface="Calibri" pitchFamily="34" charset="0"/>
                <a:cs typeface="Calibri" pitchFamily="34" charset="0"/>
              </a:rPr>
              <a:t>prothrombin</a:t>
            </a:r>
            <a:r>
              <a:rPr lang="en-US" dirty="0" smtClean="0">
                <a:latin typeface="Calibri" pitchFamily="34" charset="0"/>
                <a:cs typeface="Calibri" pitchFamily="34" charset="0"/>
              </a:rPr>
              <a:t> and blood-clotting time, internal hemorrhage, and anemia due to blood loss</a:t>
            </a:r>
          </a:p>
          <a:p>
            <a:pPr algn="just"/>
            <a:r>
              <a:rPr lang="en-US" dirty="0" smtClean="0">
                <a:latin typeface="Calibri" pitchFamily="34" charset="0"/>
                <a:cs typeface="Calibri" pitchFamily="34" charset="0"/>
              </a:rPr>
              <a:t>Newborn pigs may be pale with loss of blood from the umbilical cord</a:t>
            </a:r>
          </a:p>
          <a:p>
            <a:pPr algn="just">
              <a:buNone/>
            </a:pPr>
            <a:r>
              <a:rPr lang="en-US" b="1" dirty="0" smtClean="0">
                <a:solidFill>
                  <a:srgbClr val="FF0000"/>
                </a:solidFill>
                <a:latin typeface="Calibri" pitchFamily="34" charset="0"/>
                <a:cs typeface="Calibri" pitchFamily="34" charset="0"/>
              </a:rPr>
              <a:t>Diagnosis:</a:t>
            </a:r>
          </a:p>
          <a:p>
            <a:r>
              <a:rPr lang="en-US" dirty="0" smtClean="0">
                <a:latin typeface="Calibri" pitchFamily="34" charset="0"/>
                <a:cs typeface="Calibri" pitchFamily="34" charset="0"/>
              </a:rPr>
              <a:t>Determination of </a:t>
            </a:r>
            <a:r>
              <a:rPr lang="en-US" dirty="0" err="1" smtClean="0">
                <a:latin typeface="Calibri" pitchFamily="34" charset="0"/>
                <a:cs typeface="Calibri" pitchFamily="34" charset="0"/>
              </a:rPr>
              <a:t>prothrombin</a:t>
            </a:r>
            <a:r>
              <a:rPr lang="en-US" dirty="0" smtClean="0">
                <a:latin typeface="Calibri" pitchFamily="34" charset="0"/>
                <a:cs typeface="Calibri" pitchFamily="34" charset="0"/>
              </a:rPr>
              <a:t> time</a:t>
            </a:r>
          </a:p>
          <a:p>
            <a:pPr algn="just"/>
            <a:r>
              <a:rPr lang="en-US" dirty="0" smtClean="0">
                <a:latin typeface="Calibri" pitchFamily="34" charset="0"/>
                <a:cs typeface="Calibri" pitchFamily="34" charset="0"/>
              </a:rPr>
              <a:t>Prolongation of the </a:t>
            </a:r>
            <a:r>
              <a:rPr lang="en-US" dirty="0" err="1" smtClean="0">
                <a:latin typeface="Calibri" pitchFamily="34" charset="0"/>
                <a:cs typeface="Calibri" pitchFamily="34" charset="0"/>
              </a:rPr>
              <a:t>prothrombin</a:t>
            </a:r>
            <a:r>
              <a:rPr lang="en-US" dirty="0" smtClean="0">
                <a:latin typeface="Calibri" pitchFamily="34" charset="0"/>
                <a:cs typeface="Calibri" pitchFamily="34" charset="0"/>
              </a:rPr>
              <a:t> time in the absence of liver disease indicates vitamin K deficiency</a:t>
            </a:r>
          </a:p>
          <a:p>
            <a:pPr algn="just"/>
            <a:r>
              <a:rPr lang="en-US" dirty="0" smtClean="0">
                <a:latin typeface="Calibri" pitchFamily="34" charset="0"/>
                <a:cs typeface="Calibri" pitchFamily="34" charset="0"/>
              </a:rPr>
              <a:t>Measurement of the plasma concentration of one of the vitamin K-dependent clotting factors (Factor-II, VII, IX and X)</a:t>
            </a:r>
          </a:p>
          <a:p>
            <a:pPr algn="just"/>
            <a:r>
              <a:rPr lang="en-US" dirty="0" smtClean="0">
                <a:latin typeface="Calibri" pitchFamily="34" charset="0"/>
                <a:cs typeface="Calibri" pitchFamily="34" charset="0"/>
              </a:rPr>
              <a:t>A routinely measure circulating </a:t>
            </a:r>
            <a:r>
              <a:rPr lang="en-US" dirty="0" err="1" smtClean="0">
                <a:latin typeface="Calibri" pitchFamily="34" charset="0"/>
                <a:cs typeface="Calibri" pitchFamily="34" charset="0"/>
              </a:rPr>
              <a:t>phylloquinone</a:t>
            </a:r>
            <a:r>
              <a:rPr lang="en-US" dirty="0" smtClean="0">
                <a:latin typeface="Calibri" pitchFamily="34" charset="0"/>
                <a:cs typeface="Calibri" pitchFamily="34" charset="0"/>
              </a:rPr>
              <a:t> as a method of evaluating vitamin K status. &lt;0.5 </a:t>
            </a:r>
            <a:r>
              <a:rPr lang="en-US" dirty="0" err="1" smtClean="0">
                <a:latin typeface="Calibri" pitchFamily="34" charset="0"/>
                <a:cs typeface="Calibri" pitchFamily="34" charset="0"/>
              </a:rPr>
              <a:t>ng</a:t>
            </a:r>
            <a:r>
              <a:rPr lang="en-US" dirty="0" smtClean="0">
                <a:latin typeface="Calibri" pitchFamily="34" charset="0"/>
                <a:cs typeface="Calibri" pitchFamily="34" charset="0"/>
              </a:rPr>
              <a:t>/ml have been associated with impaired clotting functions</a:t>
            </a:r>
            <a:endParaRPr lang="en-US"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924800" cy="6553200"/>
          </a:xfrm>
        </p:spPr>
        <p:txBody>
          <a:bodyPr/>
          <a:lstStyle/>
          <a:p>
            <a:pPr>
              <a:buNone/>
            </a:pPr>
            <a:r>
              <a:rPr lang="en-US" sz="2400" b="1" dirty="0" smtClean="0">
                <a:solidFill>
                  <a:srgbClr val="FF0000"/>
                </a:solidFill>
                <a:latin typeface="Calibri" pitchFamily="34" charset="0"/>
                <a:cs typeface="Calibri" pitchFamily="34" charset="0"/>
              </a:rPr>
              <a:t>Treatment:</a:t>
            </a:r>
          </a:p>
          <a:p>
            <a:pPr algn="just"/>
            <a:r>
              <a:rPr lang="en-US" sz="2400" dirty="0" err="1" smtClean="0">
                <a:latin typeface="Calibri" pitchFamily="34" charset="0"/>
                <a:cs typeface="Calibri" pitchFamily="34" charset="0"/>
              </a:rPr>
              <a:t>Vit</a:t>
            </a:r>
            <a:r>
              <a:rPr lang="en-US" sz="2400" dirty="0" smtClean="0">
                <a:latin typeface="Calibri" pitchFamily="34" charset="0"/>
                <a:cs typeface="Calibri" pitchFamily="34" charset="0"/>
              </a:rPr>
              <a:t>. K1 @1- 2 mg/kg administered intramuscularly /SC (especially in </a:t>
            </a:r>
            <a:r>
              <a:rPr lang="en-US" sz="2400" dirty="0" err="1" smtClean="0">
                <a:latin typeface="Calibri" pitchFamily="34" charset="0"/>
                <a:cs typeface="Calibri" pitchFamily="34" charset="0"/>
              </a:rPr>
              <a:t>Dicumarol</a:t>
            </a:r>
            <a:r>
              <a:rPr lang="en-US" sz="2400" dirty="0" smtClean="0">
                <a:latin typeface="Calibri" pitchFamily="34" charset="0"/>
                <a:cs typeface="Calibri" pitchFamily="34" charset="0"/>
              </a:rPr>
              <a:t> poisoning) </a:t>
            </a:r>
          </a:p>
          <a:p>
            <a:pPr algn="just"/>
            <a:r>
              <a:rPr lang="en-US" sz="2400" dirty="0" smtClean="0">
                <a:latin typeface="Calibri" pitchFamily="34" charset="0"/>
                <a:cs typeface="Calibri" pitchFamily="34" charset="0"/>
              </a:rPr>
              <a:t>Blood transfusion@10ml/Kg BW</a:t>
            </a:r>
          </a:p>
          <a:p>
            <a:pPr algn="just">
              <a:buNone/>
            </a:pPr>
            <a:r>
              <a:rPr lang="en-US" sz="2400" b="1" dirty="0" smtClean="0">
                <a:solidFill>
                  <a:srgbClr val="FF0000"/>
                </a:solidFill>
                <a:latin typeface="Calibri" pitchFamily="34" charset="0"/>
                <a:cs typeface="Calibri" pitchFamily="34" charset="0"/>
              </a:rPr>
              <a:t>Note:</a:t>
            </a:r>
          </a:p>
          <a:p>
            <a:pPr algn="just"/>
            <a:r>
              <a:rPr lang="en-US" sz="2400" dirty="0" smtClean="0"/>
              <a:t>Vitamin K3 should not be used, especially in horses, because it is associated with renal damage</a:t>
            </a:r>
          </a:p>
          <a:p>
            <a:pPr algn="just"/>
            <a:r>
              <a:rPr lang="en-US" sz="2400" dirty="0" smtClean="0">
                <a:latin typeface="Calibri" pitchFamily="34" charset="0"/>
                <a:cs typeface="Calibri" pitchFamily="34" charset="0"/>
              </a:rPr>
              <a:t>In horses, the recommended dose (</a:t>
            </a:r>
            <a:r>
              <a:rPr lang="en-US" sz="2400" dirty="0" smtClean="0"/>
              <a:t>Vitamin K3 ) </a:t>
            </a:r>
            <a:r>
              <a:rPr lang="en-US" sz="2400" dirty="0" smtClean="0">
                <a:latin typeface="Calibri" pitchFamily="34" charset="0"/>
                <a:cs typeface="Calibri" pitchFamily="34" charset="0"/>
              </a:rPr>
              <a:t>is 0.5 to 2.5 mg/kg BW IM</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431</TotalTime>
  <Words>567</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PowerPoint Presentation</vt:lpstr>
      <vt:lpstr>Vitamin K Deficiency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K Deficiency</dc:title>
  <dc:creator>ANIL KUMAR</dc:creator>
  <cp:lastModifiedBy>anil kumar</cp:lastModifiedBy>
  <cp:revision>35</cp:revision>
  <dcterms:created xsi:type="dcterms:W3CDTF">2006-08-16T00:00:00Z</dcterms:created>
  <dcterms:modified xsi:type="dcterms:W3CDTF">2021-09-08T05:37:13Z</dcterms:modified>
</cp:coreProperties>
</file>