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58" r:id="rId5"/>
    <p:sldId id="259" r:id="rId6"/>
    <p:sldId id="264" r:id="rId7"/>
    <p:sldId id="263" r:id="rId8"/>
    <p:sldId id="262" r:id="rId9"/>
    <p:sldId id="261"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9/8/2021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524000"/>
            <a:ext cx="7924800" cy="38862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SELENIUM AND VIT. E DEFICIENCY DISEASES</a:t>
            </a:r>
          </a:p>
          <a:p>
            <a:r>
              <a:rPr lang="en-US" sz="2400" dirty="0" smtClean="0">
                <a:solidFill>
                  <a:srgbClr val="0070C0"/>
                </a:solidFill>
              </a:rPr>
              <a:t>Veterinary Medicine</a:t>
            </a:r>
            <a:r>
              <a:rPr lang="en-US" sz="3200" dirty="0" smtClean="0">
                <a:solidFill>
                  <a:srgbClr val="0070C0"/>
                </a:solidFill>
              </a:rPr>
              <a:t>			     </a:t>
            </a:r>
            <a:r>
              <a:rPr lang="en-US" sz="2400" dirty="0" smtClean="0">
                <a:solidFill>
                  <a:srgbClr val="FF0000"/>
                </a:solidFill>
              </a:rPr>
              <a:t>Dr. Anil Kumar</a:t>
            </a:r>
          </a:p>
          <a:p>
            <a:r>
              <a:rPr lang="en-US" sz="2400" dirty="0" smtClean="0">
                <a:solidFill>
                  <a:srgbClr val="0070C0"/>
                </a:solidFill>
              </a:rPr>
              <a:t>Unit-3					     </a:t>
            </a:r>
            <a:r>
              <a:rPr lang="en-US" sz="2400" dirty="0" smtClean="0">
                <a:solidFill>
                  <a:srgbClr val="FF0000"/>
                </a:solidFill>
              </a:rPr>
              <a:t>Assistant professor</a:t>
            </a:r>
          </a:p>
          <a:p>
            <a:pPr algn="r"/>
            <a:r>
              <a:rPr lang="en-US" sz="2400" dirty="0" smtClean="0">
                <a:solidFill>
                  <a:srgbClr val="FF0000"/>
                </a:solidFill>
              </a:rPr>
              <a:t>Department of VCC, BVC (BASU), Patna</a:t>
            </a:r>
            <a:endParaRPr lang="en-IN" sz="2400" dirty="0">
              <a:solidFill>
                <a:srgbClr val="FF0000"/>
              </a:solidFill>
            </a:endParaRPr>
          </a:p>
        </p:txBody>
      </p:sp>
    </p:spTree>
    <p:extLst>
      <p:ext uri="{BB962C8B-B14F-4D97-AF65-F5344CB8AC3E}">
        <p14:creationId xmlns:p14="http://schemas.microsoft.com/office/powerpoint/2010/main" val="176092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228600" y="228600"/>
            <a:ext cx="8686800" cy="6400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228600" y="228600"/>
            <a:ext cx="8763000" cy="26808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152400" y="3048000"/>
            <a:ext cx="8763000" cy="36290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0"/>
            <a:ext cx="8763000" cy="6705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487362"/>
          </a:xfrm>
        </p:spPr>
        <p:txBody>
          <a:bodyPr>
            <a:noAutofit/>
          </a:bodyPr>
          <a:lstStyle/>
          <a:p>
            <a:pPr algn="ctr"/>
            <a:r>
              <a:rPr lang="en-US" sz="3200" b="1" dirty="0" smtClean="0">
                <a:solidFill>
                  <a:srgbClr val="FF0000"/>
                </a:solidFill>
                <a:latin typeface="Calibri" pitchFamily="34" charset="0"/>
                <a:cs typeface="Calibri" pitchFamily="34" charset="0"/>
              </a:rPr>
              <a:t>Se- and VE-responsive or deficiency diseases</a:t>
            </a:r>
            <a:endParaRPr lang="en-US" sz="3200" b="1" dirty="0">
              <a:solidFill>
                <a:srgbClr val="FF0000"/>
              </a:solidFill>
              <a:latin typeface="Calibri" pitchFamily="34" charset="0"/>
              <a:cs typeface="Calibri" pitchFamily="34" charset="0"/>
            </a:endParaRPr>
          </a:p>
        </p:txBody>
      </p:sp>
      <p:sp>
        <p:nvSpPr>
          <p:cNvPr id="3" name="Content Placeholder 2"/>
          <p:cNvSpPr>
            <a:spLocks noGrp="1"/>
          </p:cNvSpPr>
          <p:nvPr>
            <p:ph sz="quarter" idx="1"/>
          </p:nvPr>
        </p:nvSpPr>
        <p:spPr>
          <a:xfrm>
            <a:off x="152400" y="609600"/>
            <a:ext cx="8839200" cy="6248400"/>
          </a:xfrm>
        </p:spPr>
        <p:txBody>
          <a:bodyPr>
            <a:normAutofit fontScale="92500" lnSpcReduction="10000"/>
          </a:bodyPr>
          <a:lstStyle/>
          <a:p>
            <a:pPr>
              <a:buNone/>
            </a:pPr>
            <a:r>
              <a:rPr lang="en-US" b="1" dirty="0" smtClean="0">
                <a:latin typeface="Calibri" pitchFamily="34" charset="0"/>
                <a:cs typeface="Calibri" pitchFamily="34" charset="0"/>
              </a:rPr>
              <a:t>Biological Functions of Selenium (Se) and Vitamin E (VE):</a:t>
            </a:r>
          </a:p>
          <a:p>
            <a:r>
              <a:rPr lang="en-US" dirty="0" smtClean="0">
                <a:latin typeface="Calibri" pitchFamily="34" charset="0"/>
                <a:cs typeface="Calibri" pitchFamily="34" charset="0"/>
              </a:rPr>
              <a:t>Selenium is the component of over 30 </a:t>
            </a:r>
            <a:r>
              <a:rPr lang="en-US" dirty="0" err="1" smtClean="0">
                <a:latin typeface="Calibri" pitchFamily="34" charset="0"/>
                <a:cs typeface="Calibri" pitchFamily="34" charset="0"/>
              </a:rPr>
              <a:t>selenoproteins</a:t>
            </a:r>
            <a:r>
              <a:rPr lang="en-US" dirty="0" smtClean="0">
                <a:latin typeface="Calibri" pitchFamily="34" charset="0"/>
                <a:cs typeface="Calibri" pitchFamily="34" charset="0"/>
              </a:rPr>
              <a:t> that protect cells from damage by free radicals, the cause of many chronic diseases</a:t>
            </a:r>
          </a:p>
          <a:p>
            <a:pPr algn="just"/>
            <a:r>
              <a:rPr lang="en-US" dirty="0" smtClean="0">
                <a:latin typeface="Calibri" pitchFamily="34" charset="0"/>
                <a:cs typeface="Calibri" pitchFamily="34" charset="0"/>
              </a:rPr>
              <a:t>The Se is present as </a:t>
            </a:r>
            <a:r>
              <a:rPr lang="en-US" dirty="0" err="1" smtClean="0">
                <a:latin typeface="Calibri" pitchFamily="34" charset="0"/>
                <a:cs typeface="Calibri" pitchFamily="34" charset="0"/>
              </a:rPr>
              <a:t>selenocysteine</a:t>
            </a:r>
            <a:r>
              <a:rPr lang="en-US" dirty="0" smtClean="0">
                <a:latin typeface="Calibri" pitchFamily="34" charset="0"/>
                <a:cs typeface="Calibri" pitchFamily="34" charset="0"/>
              </a:rPr>
              <a:t> (21st amino acid)in the </a:t>
            </a:r>
            <a:r>
              <a:rPr lang="en-US" dirty="0" err="1" smtClean="0">
                <a:latin typeface="Calibri" pitchFamily="34" charset="0"/>
                <a:cs typeface="Calibri" pitchFamily="34" charset="0"/>
              </a:rPr>
              <a:t>selenoproteins</a:t>
            </a:r>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participate in the metabolism of thyroid hormones, control reproductive functions, and exert </a:t>
            </a:r>
            <a:r>
              <a:rPr lang="en-US" dirty="0" err="1" smtClean="0">
                <a:latin typeface="Calibri" pitchFamily="34" charset="0"/>
                <a:cs typeface="Calibri" pitchFamily="34" charset="0"/>
              </a:rPr>
              <a:t>neuroprotective</a:t>
            </a:r>
            <a:r>
              <a:rPr lang="en-US" dirty="0" smtClean="0">
                <a:latin typeface="Calibri" pitchFamily="34" charset="0"/>
                <a:cs typeface="Calibri" pitchFamily="34" charset="0"/>
              </a:rPr>
              <a:t> effects</a:t>
            </a:r>
          </a:p>
          <a:p>
            <a:r>
              <a:rPr lang="en-US" dirty="0" err="1" smtClean="0">
                <a:latin typeface="Calibri" pitchFamily="34" charset="0"/>
                <a:cs typeface="Calibri" pitchFamily="34" charset="0"/>
              </a:rPr>
              <a:t>Antiproliferative</a:t>
            </a:r>
            <a:r>
              <a:rPr lang="en-US" dirty="0" smtClean="0">
                <a:latin typeface="Calibri" pitchFamily="34" charset="0"/>
                <a:cs typeface="Calibri" pitchFamily="34" charset="0"/>
              </a:rPr>
              <a:t> and </a:t>
            </a:r>
            <a:r>
              <a:rPr lang="en-US" dirty="0" err="1" smtClean="0">
                <a:latin typeface="Calibri" pitchFamily="34" charset="0"/>
                <a:cs typeface="Calibri" pitchFamily="34" charset="0"/>
              </a:rPr>
              <a:t>antiinflammatory</a:t>
            </a:r>
            <a:r>
              <a:rPr lang="en-US" dirty="0" smtClean="0">
                <a:latin typeface="Calibri" pitchFamily="34" charset="0"/>
                <a:cs typeface="Calibri" pitchFamily="34" charset="0"/>
              </a:rPr>
              <a:t> effects</a:t>
            </a:r>
          </a:p>
          <a:p>
            <a:pPr algn="just"/>
            <a:r>
              <a:rPr lang="en-US" dirty="0" smtClean="0">
                <a:latin typeface="Calibri" pitchFamily="34" charset="0"/>
                <a:cs typeface="Calibri" pitchFamily="34" charset="0"/>
              </a:rPr>
              <a:t>Stimulates the immune system via the macrophages, </a:t>
            </a:r>
            <a:r>
              <a:rPr lang="en-US" dirty="0" err="1" smtClean="0">
                <a:latin typeface="Calibri" pitchFamily="34" charset="0"/>
                <a:cs typeface="Calibri" pitchFamily="34" charset="0"/>
              </a:rPr>
              <a:t>neutrophils</a:t>
            </a:r>
            <a:r>
              <a:rPr lang="en-US" dirty="0" smtClean="0">
                <a:latin typeface="Calibri" pitchFamily="34" charset="0"/>
                <a:cs typeface="Calibri" pitchFamily="34" charset="0"/>
              </a:rPr>
              <a:t>, and lymphocytes</a:t>
            </a:r>
          </a:p>
          <a:p>
            <a:r>
              <a:rPr lang="en-US" dirty="0" smtClean="0">
                <a:latin typeface="Calibri" pitchFamily="34" charset="0"/>
                <a:cs typeface="Calibri" pitchFamily="34" charset="0"/>
              </a:rPr>
              <a:t>It have a role in  muscle formation and repair</a:t>
            </a:r>
          </a:p>
          <a:p>
            <a:r>
              <a:rPr lang="en-US" dirty="0" smtClean="0">
                <a:latin typeface="Calibri" pitchFamily="34" charset="0"/>
                <a:cs typeface="Calibri" pitchFamily="34" charset="0"/>
              </a:rPr>
              <a:t>Also contributes to the formation of ovarian cysts and increased early embryonic mortality</a:t>
            </a:r>
          </a:p>
          <a:p>
            <a:pPr algn="just"/>
            <a:r>
              <a:rPr lang="en-US" dirty="0" smtClean="0">
                <a:latin typeface="Calibri" pitchFamily="34" charset="0"/>
                <a:cs typeface="Calibri" pitchFamily="34" charset="0"/>
              </a:rPr>
              <a:t>Helps in the fight against mastitis (facilitate leukocyte migration in MM)</a:t>
            </a:r>
            <a:endParaRPr lang="en-US" dirty="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705600"/>
          </a:xfrm>
        </p:spPr>
        <p:txBody>
          <a:bodyPr>
            <a:normAutofit/>
          </a:bodyPr>
          <a:lstStyle/>
          <a:p>
            <a:pPr algn="just"/>
            <a:r>
              <a:rPr lang="en-US" sz="2400" dirty="0" smtClean="0">
                <a:latin typeface="Calibri" pitchFamily="34" charset="0"/>
                <a:cs typeface="Calibri" pitchFamily="34" charset="0"/>
              </a:rPr>
              <a:t>Se is a biochemical component of the enzyme glutathione </a:t>
            </a:r>
            <a:r>
              <a:rPr lang="en-US" sz="2400" dirty="0" err="1" smtClean="0">
                <a:latin typeface="Calibri" pitchFamily="34" charset="0"/>
                <a:cs typeface="Calibri" pitchFamily="34" charset="0"/>
              </a:rPr>
              <a:t>peroxidase</a:t>
            </a:r>
            <a:r>
              <a:rPr lang="en-US" sz="2400" dirty="0" smtClean="0">
                <a:latin typeface="Calibri" pitchFamily="34" charset="0"/>
                <a:cs typeface="Calibri" pitchFamily="34" charset="0"/>
              </a:rPr>
              <a:t> (GSH-PX) and in conjunction with VE , maintain the integrity of cell  membranes</a:t>
            </a:r>
          </a:p>
          <a:p>
            <a:pPr algn="just"/>
            <a:r>
              <a:rPr lang="en-US" sz="2400" dirty="0" smtClean="0">
                <a:latin typeface="Calibri" pitchFamily="34" charset="0"/>
                <a:cs typeface="Calibri" pitchFamily="34" charset="0"/>
              </a:rPr>
              <a:t>Se is also a component of thyroid gland hormones and is very important in converting T4 to T3 (i.e., inactive to active)</a:t>
            </a:r>
          </a:p>
          <a:p>
            <a:pPr algn="just"/>
            <a:r>
              <a:rPr lang="en-US" sz="2400" dirty="0" smtClean="0">
                <a:latin typeface="Calibri" pitchFamily="34" charset="0"/>
                <a:cs typeface="Calibri" pitchFamily="34" charset="0"/>
              </a:rPr>
              <a:t>Se also facilitates significant changes in the metabolism of many drugs and </a:t>
            </a:r>
            <a:r>
              <a:rPr lang="en-US" sz="2400" dirty="0" err="1" smtClean="0">
                <a:latin typeface="Calibri" pitchFamily="34" charset="0"/>
                <a:cs typeface="Calibri" pitchFamily="34" charset="0"/>
              </a:rPr>
              <a:t>xenobiotics</a:t>
            </a:r>
            <a:r>
              <a:rPr lang="en-US" sz="2400" dirty="0" smtClean="0">
                <a:latin typeface="Calibri" pitchFamily="34" charset="0"/>
                <a:cs typeface="Calibri" pitchFamily="34" charset="0"/>
              </a:rPr>
              <a:t>. For example, Se functions to counteract the toxicity of several metals, such as arsenic, cadmium, mercury, copper, silver, and lead.</a:t>
            </a:r>
          </a:p>
          <a:p>
            <a:pPr>
              <a:buNone/>
            </a:pPr>
            <a:r>
              <a:rPr lang="en-US" sz="2400" b="1" dirty="0" smtClean="0">
                <a:latin typeface="Calibri" pitchFamily="34" charset="0"/>
                <a:cs typeface="Calibri" pitchFamily="34" charset="0"/>
              </a:rPr>
              <a:t>Vitamin E:</a:t>
            </a:r>
          </a:p>
          <a:p>
            <a:r>
              <a:rPr lang="en-US" sz="2400" dirty="0" smtClean="0">
                <a:latin typeface="Calibri" pitchFamily="34" charset="0"/>
                <a:cs typeface="Calibri" pitchFamily="34" charset="0"/>
              </a:rPr>
              <a:t>Important in the immune response</a:t>
            </a:r>
          </a:p>
          <a:p>
            <a:pPr algn="just"/>
            <a:r>
              <a:rPr lang="en-US" sz="2400" dirty="0" smtClean="0">
                <a:latin typeface="Calibri" pitchFamily="34" charset="0"/>
                <a:cs typeface="Calibri" pitchFamily="34" charset="0"/>
              </a:rPr>
              <a:t>Together with vitamins A and D and Se, it increases reproductive performance</a:t>
            </a:r>
          </a:p>
          <a:p>
            <a:pPr algn="just"/>
            <a:r>
              <a:rPr lang="en-US" sz="2400" dirty="0" smtClean="0">
                <a:latin typeface="Calibri" pitchFamily="34" charset="0"/>
                <a:cs typeface="Calibri" pitchFamily="34" charset="0"/>
              </a:rPr>
              <a:t>VE is an antioxidant that prevents oxidative damage to sensitive membrane lipids by decreasing </a:t>
            </a:r>
            <a:r>
              <a:rPr lang="en-US" sz="2400" dirty="0" err="1" smtClean="0">
                <a:latin typeface="Calibri" pitchFamily="34" charset="0"/>
                <a:cs typeface="Calibri" pitchFamily="34" charset="0"/>
              </a:rPr>
              <a:t>hydroperoxide</a:t>
            </a:r>
            <a:r>
              <a:rPr lang="en-US" sz="2400" dirty="0" smtClean="0">
                <a:latin typeface="Calibri" pitchFamily="34" charset="0"/>
                <a:cs typeface="Calibri" pitchFamily="34" charset="0"/>
              </a:rPr>
              <a:t> formation</a:t>
            </a:r>
          </a:p>
          <a:p>
            <a:pPr algn="just">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991600" cy="6553200"/>
          </a:xfrm>
        </p:spPr>
        <p:txBody>
          <a:bodyPr>
            <a:normAutofit/>
          </a:bodyPr>
          <a:lstStyle/>
          <a:p>
            <a:pPr algn="just"/>
            <a:r>
              <a:rPr lang="en-US" sz="2400" dirty="0" smtClean="0">
                <a:latin typeface="Calibri" pitchFamily="34" charset="0"/>
                <a:cs typeface="Calibri" pitchFamily="34" charset="0"/>
              </a:rPr>
              <a:t>Central role in protection of cellular membranes from </a:t>
            </a:r>
            <a:r>
              <a:rPr lang="en-US" sz="2400" dirty="0" err="1" smtClean="0">
                <a:latin typeface="Calibri" pitchFamily="34" charset="0"/>
                <a:cs typeface="Calibri" pitchFamily="34" charset="0"/>
              </a:rPr>
              <a:t>lipoperoxidation</a:t>
            </a:r>
            <a:r>
              <a:rPr lang="en-US" sz="2400" dirty="0" smtClean="0">
                <a:latin typeface="Calibri" pitchFamily="34" charset="0"/>
                <a:cs typeface="Calibri" pitchFamily="34" charset="0"/>
              </a:rPr>
              <a:t>, especially membranes rich in unsaturated lipids (mitochondria, endoplasmic reticulum, and plasma membranes</a:t>
            </a:r>
          </a:p>
          <a:p>
            <a:pPr algn="ctr">
              <a:buNone/>
            </a:pPr>
            <a:r>
              <a:rPr lang="en-US" sz="2400" b="1" dirty="0" smtClean="0">
                <a:latin typeface="Calibri" pitchFamily="34" charset="0"/>
                <a:cs typeface="Calibri" pitchFamily="34" charset="0"/>
              </a:rPr>
              <a:t>Interrelationships Between Selenium and Vitamin E</a:t>
            </a:r>
          </a:p>
          <a:p>
            <a:pPr algn="just"/>
            <a:r>
              <a:rPr lang="en-US" sz="2400" dirty="0" smtClean="0">
                <a:latin typeface="Calibri" pitchFamily="34" charset="0"/>
                <a:cs typeface="Calibri" pitchFamily="34" charset="0"/>
              </a:rPr>
              <a:t>They including sulfur-containing amino acids (as precursors of GSH-PX), produce a similar biochemical result  lowering of the concentration of peroxides or peroxide-induced products in the tissues.</a:t>
            </a:r>
          </a:p>
          <a:p>
            <a:pPr algn="just"/>
            <a:r>
              <a:rPr lang="en-US" sz="2400" dirty="0" smtClean="0">
                <a:latin typeface="Calibri" pitchFamily="34" charset="0"/>
                <a:cs typeface="Calibri" pitchFamily="34" charset="0"/>
              </a:rPr>
              <a:t>There are both selenium-dependent GSH-PX and non-selenium-dependent GSHPX activities in the tissues and blood</a:t>
            </a:r>
          </a:p>
          <a:p>
            <a:pPr algn="just"/>
            <a:r>
              <a:rPr lang="en-US" sz="2400" dirty="0" smtClean="0">
                <a:latin typeface="Calibri" pitchFamily="34" charset="0"/>
                <a:cs typeface="Calibri" pitchFamily="34" charset="0"/>
              </a:rPr>
              <a:t> The non-selenium-dependent does not react with hydrogen peroxide but shows activity toward organic </a:t>
            </a:r>
            <a:r>
              <a:rPr lang="en-US" sz="2400" dirty="0" err="1" smtClean="0">
                <a:latin typeface="Calibri" pitchFamily="34" charset="0"/>
                <a:cs typeface="Calibri" pitchFamily="34" charset="0"/>
              </a:rPr>
              <a:t>hydroperoxide</a:t>
            </a:r>
            <a:r>
              <a:rPr lang="en-US" sz="2400" dirty="0" smtClean="0">
                <a:latin typeface="Calibri" pitchFamily="34" charset="0"/>
                <a:cs typeface="Calibri" pitchFamily="34" charset="0"/>
              </a:rPr>
              <a:t> substrates</a:t>
            </a:r>
          </a:p>
          <a:p>
            <a:pPr algn="just"/>
            <a:r>
              <a:rPr lang="en-US" sz="2400" dirty="0" smtClean="0">
                <a:latin typeface="Calibri" pitchFamily="34" charset="0"/>
                <a:cs typeface="Calibri" pitchFamily="34" charset="0"/>
              </a:rPr>
              <a:t>The spleen, cardiac muscle, erythrocytes, brain, thymus, adipose tissue, and striated muscles of calves contain only the selenium-dependent enzyme. </a:t>
            </a:r>
          </a:p>
          <a:p>
            <a:pPr algn="just">
              <a:buNone/>
            </a:pPr>
            <a:endParaRPr lang="en-US" sz="2400" dirty="0" smtClean="0">
              <a:latin typeface="Calibri" pitchFamily="34" charset="0"/>
              <a:cs typeface="Calibri" pitchFamily="34" charset="0"/>
            </a:endParaRPr>
          </a:p>
          <a:p>
            <a:endParaRPr lang="en-US" b="1" dirty="0"/>
          </a:p>
        </p:txBody>
      </p:sp>
      <p:sp>
        <p:nvSpPr>
          <p:cNvPr id="4" name="Right Arrow 3"/>
          <p:cNvSpPr/>
          <p:nvPr/>
        </p:nvSpPr>
        <p:spPr>
          <a:xfrm>
            <a:off x="6477000" y="2286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991600" cy="6553200"/>
          </a:xfrm>
        </p:spPr>
        <p:txBody>
          <a:bodyPr>
            <a:normAutofit/>
          </a:bodyPr>
          <a:lstStyle/>
          <a:p>
            <a:pPr algn="just"/>
            <a:r>
              <a:rPr lang="en-US" sz="2400" dirty="0" smtClean="0">
                <a:latin typeface="Calibri" pitchFamily="34" charset="0"/>
                <a:cs typeface="Calibri" pitchFamily="34" charset="0"/>
              </a:rPr>
              <a:t>The liver, lungs, adrenal glands, testes, and kidney contain both enzymes.</a:t>
            </a:r>
          </a:p>
          <a:p>
            <a:pPr algn="just"/>
            <a:r>
              <a:rPr lang="en-US" sz="2400" dirty="0" smtClean="0">
                <a:latin typeface="Calibri" pitchFamily="34" charset="0"/>
                <a:cs typeface="Calibri" pitchFamily="34" charset="0"/>
              </a:rPr>
              <a:t> Hepatic tissue contains the highest level of non-selenium dependent enzyme</a:t>
            </a:r>
          </a:p>
          <a:p>
            <a:pPr algn="just">
              <a:buNone/>
            </a:pPr>
            <a:r>
              <a:rPr lang="en-US" sz="2400" b="1" dirty="0" smtClean="0">
                <a:latin typeface="Calibri" pitchFamily="34" charset="0"/>
                <a:cs typeface="Calibri" pitchFamily="34" charset="0"/>
              </a:rPr>
              <a:t>ETIOLOGY:</a:t>
            </a:r>
          </a:p>
          <a:p>
            <a:pPr algn="just"/>
            <a:r>
              <a:rPr lang="en-US" sz="2400" dirty="0" smtClean="0">
                <a:latin typeface="Calibri" pitchFamily="34" charset="0"/>
                <a:cs typeface="Calibri" pitchFamily="34" charset="0"/>
              </a:rPr>
              <a:t>Diets deficient in Se and/or VE, with or without the presence of conditioning factors such as an excessive quantity of polyunsaturated fatty acids in the diet</a:t>
            </a:r>
          </a:p>
          <a:p>
            <a:pPr algn="just"/>
            <a:r>
              <a:rPr lang="en-US" sz="2400" dirty="0" smtClean="0">
                <a:latin typeface="Calibri" pitchFamily="34" charset="0"/>
                <a:cs typeface="Calibri" pitchFamily="34" charset="0"/>
              </a:rPr>
              <a:t>When animal are fed on poor hay or straw</a:t>
            </a:r>
          </a:p>
          <a:p>
            <a:r>
              <a:rPr lang="en-US" sz="2400" dirty="0" err="1" smtClean="0">
                <a:latin typeface="Calibri" pitchFamily="34" charset="0"/>
                <a:cs typeface="Calibri" pitchFamily="34" charset="0"/>
              </a:rPr>
              <a:t>Rancidification</a:t>
            </a:r>
            <a:r>
              <a:rPr lang="en-US" sz="2400" dirty="0" smtClean="0">
                <a:latin typeface="Calibri" pitchFamily="34" charset="0"/>
                <a:cs typeface="Calibri" pitchFamily="34" charset="0"/>
              </a:rPr>
              <a:t> of the oils caused destruction of vitamin E</a:t>
            </a:r>
          </a:p>
          <a:p>
            <a:r>
              <a:rPr lang="en-US" sz="2400" dirty="0" smtClean="0">
                <a:latin typeface="Calibri" pitchFamily="34" charset="0"/>
                <a:cs typeface="Calibri" pitchFamily="34" charset="0"/>
              </a:rPr>
              <a:t>Secondary deficiency occurs due to excess iron intake</a:t>
            </a:r>
          </a:p>
          <a:p>
            <a:pPr algn="just">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533400"/>
            <a:ext cx="6096000" cy="838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Unaccustomed exercise &amp;</a:t>
            </a:r>
            <a:r>
              <a:rPr lang="en-US" sz="2400" b="1" dirty="0" smtClean="0"/>
              <a:t> </a:t>
            </a:r>
            <a:r>
              <a:rPr lang="en-US" sz="2400" b="1" dirty="0" smtClean="0">
                <a:solidFill>
                  <a:schemeClr val="tx1"/>
                </a:solidFill>
              </a:rPr>
              <a:t>Diet low in selenium or vitamin E</a:t>
            </a:r>
            <a:endParaRPr lang="en-US" sz="2400" b="1" dirty="0">
              <a:solidFill>
                <a:schemeClr val="tx1"/>
              </a:solidFill>
            </a:endParaRPr>
          </a:p>
        </p:txBody>
      </p:sp>
      <p:sp>
        <p:nvSpPr>
          <p:cNvPr id="3" name="Rounded Rectangle 2"/>
          <p:cNvSpPr/>
          <p:nvPr/>
        </p:nvSpPr>
        <p:spPr>
          <a:xfrm>
            <a:off x="1295400" y="1524000"/>
            <a:ext cx="68580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Permit widespread tissue </a:t>
            </a:r>
            <a:r>
              <a:rPr lang="en-US" sz="2400" b="1" dirty="0" err="1" smtClean="0">
                <a:solidFill>
                  <a:schemeClr val="tx1"/>
                </a:solidFill>
              </a:rPr>
              <a:t>lipoperoxidation</a:t>
            </a:r>
            <a:r>
              <a:rPr lang="en-US" sz="2400" b="1" dirty="0" smtClean="0">
                <a:solidFill>
                  <a:schemeClr val="tx1"/>
                </a:solidFill>
              </a:rPr>
              <a:t>,</a:t>
            </a:r>
            <a:endParaRPr lang="en-US" sz="2400" b="1" dirty="0">
              <a:solidFill>
                <a:schemeClr val="tx1"/>
              </a:solidFill>
            </a:endParaRPr>
          </a:p>
        </p:txBody>
      </p:sp>
      <p:sp>
        <p:nvSpPr>
          <p:cNvPr id="4" name="Rounded Rectangle 3"/>
          <p:cNvSpPr/>
          <p:nvPr/>
        </p:nvSpPr>
        <p:spPr>
          <a:xfrm>
            <a:off x="685800" y="2590800"/>
            <a:ext cx="76200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Hyaline degeneration and calcification </a:t>
            </a:r>
            <a:r>
              <a:rPr lang="en-US" sz="2400" b="1" dirty="0" err="1" smtClean="0">
                <a:solidFill>
                  <a:schemeClr val="tx1"/>
                </a:solidFill>
              </a:rPr>
              <a:t>ofmuscle</a:t>
            </a:r>
            <a:r>
              <a:rPr lang="en-US" sz="2400" b="1" dirty="0" smtClean="0">
                <a:solidFill>
                  <a:schemeClr val="tx1"/>
                </a:solidFill>
              </a:rPr>
              <a:t> fibers</a:t>
            </a:r>
            <a:endParaRPr lang="en-US" sz="2400" b="1" dirty="0">
              <a:solidFill>
                <a:schemeClr val="tx1"/>
              </a:solidFill>
            </a:endParaRPr>
          </a:p>
        </p:txBody>
      </p:sp>
      <p:sp>
        <p:nvSpPr>
          <p:cNvPr id="5" name="Rounded Rectangle 4"/>
          <p:cNvSpPr/>
          <p:nvPr/>
        </p:nvSpPr>
        <p:spPr>
          <a:xfrm>
            <a:off x="304800" y="3657600"/>
            <a:ext cx="82296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tx1"/>
                </a:solidFill>
              </a:rPr>
              <a:t>Destruction of the muscle and release of enzymes as lactic </a:t>
            </a:r>
            <a:r>
              <a:rPr lang="en-US" sz="2400" b="1" dirty="0" err="1" smtClean="0">
                <a:solidFill>
                  <a:schemeClr val="tx1"/>
                </a:solidFill>
              </a:rPr>
              <a:t>dehydrogenase</a:t>
            </a:r>
            <a:r>
              <a:rPr lang="en-US" sz="2400" b="1" dirty="0" smtClean="0">
                <a:solidFill>
                  <a:schemeClr val="tx1"/>
                </a:solidFill>
              </a:rPr>
              <a:t>, </a:t>
            </a:r>
            <a:r>
              <a:rPr lang="en-US" sz="2400" b="1" dirty="0" err="1" smtClean="0">
                <a:solidFill>
                  <a:schemeClr val="tx1"/>
                </a:solidFill>
              </a:rPr>
              <a:t>aldolase</a:t>
            </a:r>
            <a:r>
              <a:rPr lang="en-US" sz="2400" b="1" dirty="0" smtClean="0">
                <a:solidFill>
                  <a:schemeClr val="tx1"/>
                </a:solidFill>
              </a:rPr>
              <a:t> and </a:t>
            </a:r>
            <a:r>
              <a:rPr lang="en-US" sz="2400" b="1" dirty="0" err="1" smtClean="0">
                <a:solidFill>
                  <a:schemeClr val="tx1"/>
                </a:solidFill>
              </a:rPr>
              <a:t>creatinine</a:t>
            </a:r>
            <a:r>
              <a:rPr lang="en-US" sz="2400" b="1" dirty="0" smtClean="0">
                <a:solidFill>
                  <a:schemeClr val="tx1"/>
                </a:solidFill>
              </a:rPr>
              <a:t> </a:t>
            </a:r>
            <a:r>
              <a:rPr lang="en-US" sz="2400" b="1" dirty="0" err="1" smtClean="0">
                <a:solidFill>
                  <a:schemeClr val="tx1"/>
                </a:solidFill>
              </a:rPr>
              <a:t>phosphokinase</a:t>
            </a:r>
            <a:r>
              <a:rPr lang="en-US" sz="2400" b="1" dirty="0" smtClean="0">
                <a:solidFill>
                  <a:schemeClr val="tx1"/>
                </a:solidFill>
              </a:rPr>
              <a:t> (CPK)</a:t>
            </a:r>
            <a:endParaRPr lang="en-US" sz="2400" b="1" dirty="0">
              <a:solidFill>
                <a:schemeClr val="tx1"/>
              </a:solidFill>
            </a:endParaRPr>
          </a:p>
        </p:txBody>
      </p:sp>
      <p:sp>
        <p:nvSpPr>
          <p:cNvPr id="6" name="Rounded Rectangle 5"/>
          <p:cNvSpPr/>
          <p:nvPr/>
        </p:nvSpPr>
        <p:spPr>
          <a:xfrm>
            <a:off x="228600" y="4724400"/>
            <a:ext cx="3581400" cy="1371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rPr>
              <a:t>Degeneration of skeletal muscle as diaphragm (</a:t>
            </a:r>
            <a:r>
              <a:rPr lang="en-US" b="1" dirty="0" err="1" smtClean="0">
                <a:solidFill>
                  <a:schemeClr val="tx1"/>
                </a:solidFill>
              </a:rPr>
              <a:t>dyspnea</a:t>
            </a:r>
            <a:r>
              <a:rPr lang="en-US" b="1" dirty="0" smtClean="0">
                <a:solidFill>
                  <a:schemeClr val="tx1"/>
                </a:solidFill>
              </a:rPr>
              <a:t>), heart (myocardial degeneration &amp; congestive heart failure</a:t>
            </a:r>
            <a:r>
              <a:rPr lang="en-US" sz="2400" b="1" dirty="0" smtClean="0">
                <a:solidFill>
                  <a:schemeClr val="tx1"/>
                </a:solidFill>
              </a:rPr>
              <a:t>)</a:t>
            </a:r>
            <a:endParaRPr lang="en-US" sz="2400" b="1" dirty="0">
              <a:solidFill>
                <a:schemeClr val="tx1"/>
              </a:solidFill>
            </a:endParaRPr>
          </a:p>
        </p:txBody>
      </p:sp>
      <p:sp>
        <p:nvSpPr>
          <p:cNvPr id="7" name="Rounded Rectangle 6"/>
          <p:cNvSpPr/>
          <p:nvPr/>
        </p:nvSpPr>
        <p:spPr>
          <a:xfrm>
            <a:off x="4724400" y="4724400"/>
            <a:ext cx="3505200" cy="1600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rPr>
              <a:t>Acute NMD results in the liberation of </a:t>
            </a:r>
            <a:r>
              <a:rPr lang="en-US" b="1" dirty="0" err="1" smtClean="0">
                <a:solidFill>
                  <a:schemeClr val="tx1"/>
                </a:solidFill>
              </a:rPr>
              <a:t>myoglobin</a:t>
            </a:r>
            <a:r>
              <a:rPr lang="en-US" b="1" dirty="0" smtClean="0">
                <a:solidFill>
                  <a:schemeClr val="tx1"/>
                </a:solidFill>
              </a:rPr>
              <a:t> into the blood, which results in </a:t>
            </a:r>
            <a:r>
              <a:rPr lang="en-US" b="1" dirty="0" err="1" smtClean="0">
                <a:solidFill>
                  <a:schemeClr val="tx1"/>
                </a:solidFill>
              </a:rPr>
              <a:t>myoglobinuria</a:t>
            </a:r>
            <a:endParaRPr lang="en-US" b="1" dirty="0">
              <a:solidFill>
                <a:schemeClr val="tx1"/>
              </a:solidFill>
            </a:endParaRPr>
          </a:p>
        </p:txBody>
      </p:sp>
      <p:sp>
        <p:nvSpPr>
          <p:cNvPr id="8" name="Down Arrow 7"/>
          <p:cNvSpPr/>
          <p:nvPr/>
        </p:nvSpPr>
        <p:spPr>
          <a:xfrm>
            <a:off x="3886200" y="4648200"/>
            <a:ext cx="484632"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86200" y="2438400"/>
            <a:ext cx="484632"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10000" y="3429000"/>
            <a:ext cx="484632"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962400" y="1371600"/>
            <a:ext cx="484632"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152400"/>
            <a:ext cx="2344553" cy="461665"/>
          </a:xfrm>
          <a:prstGeom prst="rect">
            <a:avLst/>
          </a:prstGeom>
          <a:noFill/>
        </p:spPr>
        <p:txBody>
          <a:bodyPr wrap="none" rtlCol="0">
            <a:spAutoFit/>
          </a:bodyPr>
          <a:lstStyle/>
          <a:p>
            <a:r>
              <a:rPr lang="en-US" sz="2400" b="1" dirty="0" smtClean="0">
                <a:solidFill>
                  <a:srgbClr val="FF0000"/>
                </a:solidFill>
              </a:rPr>
              <a:t>PATHOGENESIS</a:t>
            </a:r>
            <a:r>
              <a:rPr lang="en-US" sz="2400" dirty="0" smtClean="0"/>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lstStyle/>
          <a:p>
            <a:pPr algn="just">
              <a:buNone/>
            </a:pPr>
            <a:r>
              <a:rPr lang="en-US" sz="2400" b="1" dirty="0" smtClean="0">
                <a:latin typeface="Calibri" pitchFamily="34" charset="0"/>
                <a:cs typeface="Calibri" pitchFamily="34" charset="0"/>
              </a:rPr>
              <a:t>Deficiencies Disease:</a:t>
            </a:r>
          </a:p>
          <a:p>
            <a:pPr algn="just"/>
            <a:r>
              <a:rPr lang="en-US" sz="2400" dirty="0" smtClean="0">
                <a:solidFill>
                  <a:srgbClr val="FF0000"/>
                </a:solidFill>
                <a:latin typeface="Calibri" pitchFamily="34" charset="0"/>
                <a:cs typeface="Calibri" pitchFamily="34" charset="0"/>
              </a:rPr>
              <a:t>Nutritional muscular dystrophy </a:t>
            </a:r>
            <a:r>
              <a:rPr lang="en-US" sz="2400" dirty="0" smtClean="0">
                <a:latin typeface="Calibri" pitchFamily="34" charset="0"/>
                <a:cs typeface="Calibri" pitchFamily="34" charset="0"/>
              </a:rPr>
              <a:t>(white-muscle disease)-- </a:t>
            </a:r>
            <a:r>
              <a:rPr lang="en-US" sz="2400" dirty="0" smtClean="0">
                <a:solidFill>
                  <a:srgbClr val="00B050"/>
                </a:solidFill>
                <a:latin typeface="Calibri" pitchFamily="34" charset="0"/>
                <a:cs typeface="Calibri" pitchFamily="34" charset="0"/>
              </a:rPr>
              <a:t>in lambs, kids, calves, and poultry</a:t>
            </a:r>
          </a:p>
          <a:p>
            <a:pPr algn="just"/>
            <a:r>
              <a:rPr lang="en-US" sz="2400" dirty="0" smtClean="0">
                <a:latin typeface="Calibri" pitchFamily="34" charset="0"/>
                <a:cs typeface="Calibri" pitchFamily="34" charset="0"/>
              </a:rPr>
              <a:t> </a:t>
            </a:r>
            <a:r>
              <a:rPr lang="en-US" sz="2400" dirty="0" err="1" smtClean="0">
                <a:solidFill>
                  <a:srgbClr val="FF0000"/>
                </a:solidFill>
                <a:latin typeface="Calibri" pitchFamily="34" charset="0"/>
                <a:cs typeface="Calibri" pitchFamily="34" charset="0"/>
              </a:rPr>
              <a:t>Exudative</a:t>
            </a:r>
            <a:r>
              <a:rPr lang="en-US" sz="2400" dirty="0" smtClean="0">
                <a:solidFill>
                  <a:srgbClr val="FF0000"/>
                </a:solidFill>
                <a:latin typeface="Calibri" pitchFamily="34" charset="0"/>
                <a:cs typeface="Calibri" pitchFamily="34" charset="0"/>
              </a:rPr>
              <a:t> diatheses </a:t>
            </a:r>
            <a:r>
              <a:rPr lang="en-US" sz="2400" dirty="0" smtClean="0">
                <a:latin typeface="Calibri" pitchFamily="34" charset="0"/>
                <a:cs typeface="Calibri" pitchFamily="34" charset="0"/>
              </a:rPr>
              <a:t>---</a:t>
            </a:r>
            <a:r>
              <a:rPr lang="en-US" sz="2400" dirty="0" smtClean="0">
                <a:solidFill>
                  <a:srgbClr val="00B050"/>
                </a:solidFill>
                <a:latin typeface="Calibri" pitchFamily="34" charset="0"/>
                <a:cs typeface="Calibri" pitchFamily="34" charset="0"/>
              </a:rPr>
              <a:t>Poultry</a:t>
            </a:r>
          </a:p>
          <a:p>
            <a:pPr algn="just"/>
            <a:r>
              <a:rPr lang="en-US" sz="2400" dirty="0" smtClean="0">
                <a:latin typeface="Calibri" pitchFamily="34" charset="0"/>
                <a:cs typeface="Calibri" pitchFamily="34" charset="0"/>
              </a:rPr>
              <a:t> </a:t>
            </a:r>
            <a:r>
              <a:rPr lang="en-US" sz="2400" dirty="0" smtClean="0">
                <a:solidFill>
                  <a:srgbClr val="FF0000"/>
                </a:solidFill>
                <a:latin typeface="Calibri" pitchFamily="34" charset="0"/>
                <a:cs typeface="Calibri" pitchFamily="34" charset="0"/>
              </a:rPr>
              <a:t>Necrotic liver degeneration and mulberry  heart disease </a:t>
            </a:r>
            <a:r>
              <a:rPr lang="en-US" sz="2400" dirty="0" smtClean="0">
                <a:latin typeface="Calibri" pitchFamily="34" charset="0"/>
                <a:cs typeface="Calibri" pitchFamily="34" charset="0"/>
              </a:rPr>
              <a:t>---</a:t>
            </a:r>
            <a:r>
              <a:rPr lang="en-US" sz="2400" dirty="0" smtClean="0">
                <a:solidFill>
                  <a:srgbClr val="00B050"/>
                </a:solidFill>
                <a:latin typeface="Calibri" pitchFamily="34" charset="0"/>
                <a:cs typeface="Calibri" pitchFamily="34" charset="0"/>
              </a:rPr>
              <a:t>Pigs</a:t>
            </a:r>
          </a:p>
          <a:p>
            <a:pPr algn="just"/>
            <a:r>
              <a:rPr lang="en-US" sz="2400" dirty="0" smtClean="0">
                <a:solidFill>
                  <a:srgbClr val="FF0000"/>
                </a:solidFill>
                <a:latin typeface="Calibri" pitchFamily="34" charset="0"/>
                <a:cs typeface="Calibri" pitchFamily="34" charset="0"/>
              </a:rPr>
              <a:t>Parturition problems, placental retention, and </a:t>
            </a:r>
            <a:r>
              <a:rPr lang="en-US" sz="2400" dirty="0" err="1" smtClean="0">
                <a:solidFill>
                  <a:srgbClr val="FF0000"/>
                </a:solidFill>
                <a:latin typeface="Calibri" pitchFamily="34" charset="0"/>
                <a:cs typeface="Calibri" pitchFamily="34" charset="0"/>
              </a:rPr>
              <a:t>metritis</a:t>
            </a:r>
            <a:r>
              <a:rPr lang="en-US" sz="2400" dirty="0" smtClean="0">
                <a:solidFill>
                  <a:srgbClr val="FF0000"/>
                </a:solidFill>
                <a:latin typeface="Calibri" pitchFamily="34" charset="0"/>
                <a:cs typeface="Calibri" pitchFamily="34" charset="0"/>
              </a:rPr>
              <a:t>-</a:t>
            </a:r>
            <a:r>
              <a:rPr lang="en-US" sz="2400" dirty="0" smtClean="0">
                <a:latin typeface="Calibri" pitchFamily="34" charset="0"/>
                <a:cs typeface="Calibri" pitchFamily="34" charset="0"/>
              </a:rPr>
              <a:t>-- </a:t>
            </a:r>
            <a:r>
              <a:rPr lang="en-US" sz="2400" dirty="0" smtClean="0">
                <a:solidFill>
                  <a:srgbClr val="00B050"/>
                </a:solidFill>
                <a:latin typeface="Calibri" pitchFamily="34" charset="0"/>
                <a:cs typeface="Calibri" pitchFamily="34" charset="0"/>
              </a:rPr>
              <a:t>Cattle</a:t>
            </a:r>
          </a:p>
          <a:p>
            <a:pPr marL="514350" indent="-514350" algn="just">
              <a:buNone/>
            </a:pPr>
            <a:r>
              <a:rPr lang="en-US" sz="2400" b="1" dirty="0" smtClean="0"/>
              <a:t>1. Nutritional Muscular Dystrophy/white muscle or stiff lamb disease:</a:t>
            </a:r>
          </a:p>
          <a:p>
            <a:pPr algn="just"/>
            <a:r>
              <a:rPr lang="en-US" sz="2400" dirty="0" smtClean="0">
                <a:latin typeface="Calibri" pitchFamily="34" charset="0"/>
                <a:cs typeface="Calibri" pitchFamily="34" charset="0"/>
              </a:rPr>
              <a:t>Occurs in all farm animal species, but most commonly in young, rapidly growing calves, lambs, goat kids, and foals born from dams that have been fed for long periods, usually during the winter months, on diets low in Se and VE</a:t>
            </a:r>
          </a:p>
          <a:p>
            <a:pPr algn="just"/>
            <a:r>
              <a:rPr lang="en-US" sz="2400" dirty="0" smtClean="0">
                <a:latin typeface="Calibri" pitchFamily="34" charset="0"/>
                <a:cs typeface="Calibri" pitchFamily="34" charset="0"/>
              </a:rPr>
              <a:t>It is an important cause of mortality in goat kids from birth to about 3 months of age</a:t>
            </a:r>
          </a:p>
          <a:p>
            <a:pPr algn="just">
              <a:buNone/>
            </a:pPr>
            <a:endParaRPr lang="en-US" sz="2400" dirty="0" smtClean="0">
              <a:solidFill>
                <a:srgbClr val="00B050"/>
              </a:solidFill>
              <a:latin typeface="Calibri" pitchFamily="34" charset="0"/>
              <a:cs typeface="Calibri" pitchFamily="34"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763000" cy="6477000"/>
          </a:xfrm>
        </p:spPr>
        <p:txBody>
          <a:bodyPr>
            <a:normAutofit fontScale="92500" lnSpcReduction="20000"/>
          </a:bodyPr>
          <a:lstStyle/>
          <a:p>
            <a:pPr marL="514350" indent="-514350" algn="just">
              <a:buFont typeface="Arial" pitchFamily="34" charset="0"/>
              <a:buChar char="•"/>
            </a:pPr>
            <a:r>
              <a:rPr lang="en-US" dirty="0" smtClean="0">
                <a:latin typeface="Calibri" pitchFamily="34" charset="0"/>
                <a:cs typeface="Calibri" pitchFamily="34" charset="0"/>
              </a:rPr>
              <a:t>Diets rich in polyunsaturated fatty acids (PUFAs), such as cod liver oil, other fish oils, fishmeal used as a protein concentrate, lard, linseed oil, soybean, and corn oils, may cause NMD, particularly in calves fed milk replacers containing these ingredients</a:t>
            </a:r>
          </a:p>
          <a:p>
            <a:pPr algn="just"/>
            <a:r>
              <a:rPr lang="en-US" dirty="0" smtClean="0">
                <a:latin typeface="Calibri" pitchFamily="34" charset="0"/>
                <a:cs typeface="Calibri" pitchFamily="34" charset="0"/>
              </a:rPr>
              <a:t>It is a degenerative disease of the skeletal and cardiac muscles occurring most commonly in sheep and cattle but found also in a wide range of animal species</a:t>
            </a:r>
          </a:p>
          <a:p>
            <a:pPr algn="just"/>
            <a:r>
              <a:rPr lang="en-US" dirty="0" smtClean="0">
                <a:latin typeface="Calibri" pitchFamily="34" charset="0"/>
                <a:cs typeface="Calibri" pitchFamily="34" charset="0"/>
              </a:rPr>
              <a:t>WMD is characterized by generalized weakness, stiffness, and deterioration of muscles</a:t>
            </a:r>
          </a:p>
          <a:p>
            <a:pPr algn="just"/>
            <a:r>
              <a:rPr lang="en-US" dirty="0" smtClean="0">
                <a:latin typeface="Calibri" pitchFamily="34" charset="0"/>
                <a:cs typeface="Calibri" pitchFamily="34" charset="0"/>
              </a:rPr>
              <a:t>Affected animals have difficulty standing and exhibit crossover walking and impaired suckling ability because the tongue musculature is affected</a:t>
            </a:r>
          </a:p>
          <a:p>
            <a:pPr algn="just"/>
            <a:r>
              <a:rPr lang="en-US" dirty="0" smtClean="0">
                <a:latin typeface="Calibri" pitchFamily="34" charset="0"/>
                <a:cs typeface="Calibri" pitchFamily="34" charset="0"/>
              </a:rPr>
              <a:t>Calves with WMD have chalky white striations, degeneration, and necrosis in the skeletal muscles and heart</a:t>
            </a:r>
          </a:p>
          <a:p>
            <a:pPr algn="just"/>
            <a:r>
              <a:rPr lang="en-US" dirty="0" smtClean="0">
                <a:latin typeface="Calibri" pitchFamily="34" charset="0"/>
                <a:cs typeface="Calibri" pitchFamily="34" charset="0"/>
              </a:rPr>
              <a:t>Death occurs suddenly from heart failure as a result of severe damage to the heart muscle</a:t>
            </a:r>
          </a:p>
          <a:p>
            <a:pPr algn="just"/>
            <a:r>
              <a:rPr lang="en-US" dirty="0" smtClean="0">
                <a:latin typeface="Calibri" pitchFamily="34" charset="0"/>
                <a:cs typeface="Calibri" pitchFamily="34" charset="0"/>
              </a:rPr>
              <a:t>Milder cases (in calves) , in which the chief clinical signs are stiffness and difficulty standing, dramatic, rapid improvement can result with vitamin E-Se injections</a:t>
            </a:r>
          </a:p>
          <a:p>
            <a:pPr algn="just"/>
            <a:endParaRPr lang="en-US" dirty="0" smtClean="0"/>
          </a:p>
          <a:p>
            <a:pPr algn="just"/>
            <a:endParaRPr lang="en-US" dirty="0" smtClean="0"/>
          </a:p>
          <a:p>
            <a:pPr algn="just"/>
            <a:endParaRPr lang="en-US" dirty="0" smtClean="0"/>
          </a:p>
          <a:p>
            <a:pPr algn="just"/>
            <a:endParaRPr lang="en-US" dirty="0" smtClean="0"/>
          </a:p>
          <a:p>
            <a:pPr algn="just">
              <a:buNone/>
            </a:pP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3124200"/>
          </a:xfrm>
        </p:spPr>
        <p:txBody>
          <a:bodyPr>
            <a:normAutofit/>
          </a:bodyPr>
          <a:lstStyle/>
          <a:p>
            <a:pPr algn="just"/>
            <a:r>
              <a:rPr lang="en-US" sz="2400" dirty="0" smtClean="0">
                <a:latin typeface="Calibri" pitchFamily="34" charset="0"/>
                <a:cs typeface="Calibri" pitchFamily="34" charset="0"/>
              </a:rPr>
              <a:t>In lambs, WMD (also known as stiff-lamb disease) , have motor disturbances such as unsteady gait ,stiffness in rear quarters, neck, and forelimb muscles; and arched back.</a:t>
            </a:r>
          </a:p>
          <a:p>
            <a:pPr algn="just"/>
            <a:r>
              <a:rPr lang="en-US" sz="2400" dirty="0" smtClean="0">
                <a:latin typeface="Calibri" pitchFamily="34" charset="0"/>
                <a:cs typeface="Calibri" pitchFamily="34" charset="0"/>
              </a:rPr>
              <a:t>Muscle tremor and perspiration are encountered in the acute form</a:t>
            </a:r>
            <a:endParaRPr lang="en-US" sz="240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4800600" y="2667000"/>
            <a:ext cx="3971925" cy="3886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52400" y="2590800"/>
            <a:ext cx="3810000" cy="39433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282</TotalTime>
  <Words>872</Words>
  <Application>Microsoft Office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Equity</vt:lpstr>
      <vt:lpstr>PowerPoint Presentation</vt:lpstr>
      <vt:lpstr>Se- and VE-responsive or deficiency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and VE-responsive or deficiency diseases</dc:title>
  <dc:creator>ANIL KUMAR</dc:creator>
  <cp:lastModifiedBy>anil kumar</cp:lastModifiedBy>
  <cp:revision>39</cp:revision>
  <dcterms:created xsi:type="dcterms:W3CDTF">2006-08-16T00:00:00Z</dcterms:created>
  <dcterms:modified xsi:type="dcterms:W3CDTF">2021-09-08T05:21:03Z</dcterms:modified>
</cp:coreProperties>
</file>