
<file path=[Content_Types].xml><?xml version="1.0" encoding="utf-8"?>
<Types xmlns="http://schemas.openxmlformats.org/package/2006/content-types"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Masters/slideMaster1.xml" ContentType="application/vnd.openxmlformats-officedocument.presentationml.slideMaster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presProps.xml" ContentType="application/vnd.openxmlformats-officedocument.presentationml.presProps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theme/theme1.xml" ContentType="application/vnd.openxmlformats-officedocument.theme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Layouts/slideLayout1.xml" ContentType="application/vnd.openxmlformats-officedocument.presentationml.slideLayout+xml"/>
  <Override PartName="/docProps/app.xml" ContentType="application/vnd.openxmlformats-officedocument.extended-properties+xml"/>
  <Override PartName="/ppt/slides/slide10.xml" ContentType="application/vnd.openxmlformats-officedocument.presentationml.slide+xml"/>
  <Override PartName="/ppt/tableStyles.xml" ContentType="application/vnd.openxmlformats-officedocument.presentationml.tableStyles+xml"/>
  <Override PartName="/ppt/slideLayouts/slideLayout11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viewProps.xml" ContentType="application/vnd.openxmlformats-officedocument.presentationml.viewProps+xml"/>
  <Override PartName="/ppt/slideLayouts/slideLayout9.xml" ContentType="application/vnd.openxmlformats-officedocument.presentationml.slideLayout+xml"/>
  <Override PartName="/docProps/core.xml" ContentType="application/vnd.openxmlformats-package.core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sldIdLst>
    <p:sldId id="265" r:id="rId2"/>
    <p:sldId id="256" r:id="rId3"/>
    <p:sldId id="257" r:id="rId4"/>
    <p:sldId id="258" r:id="rId5"/>
    <p:sldId id="259" r:id="rId6"/>
    <p:sldId id="260" r:id="rId7"/>
    <p:sldId id="261" r:id="rId8"/>
    <p:sldId id="262" r:id="rId9"/>
    <p:sldId id="263" r:id="rId10"/>
    <p:sldId id="264" r:id="rId11"/>
  </p:sldIdLst>
  <p:sldSz cx="9144000" cy="6858000" type="screen4x3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/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showOutlineIcons="0">
    <p:restoredLeft sz="15620"/>
    <p:restoredTop sz="94660"/>
  </p:normalViewPr>
  <p:slideViewPr>
    <p:cSldViewPr>
      <p:cViewPr varScale="1">
        <p:scale>
          <a:sx n="86" d="100"/>
          <a:sy n="86" d="100"/>
        </p:scale>
        <p:origin x="-1494" y="-90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8028800" cy="780288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viewProps" Target="viewProps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presProps" Target="presProp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tableStyles" Target="tableStyles.xml"/><Relationship Id="rId10" Type="http://schemas.openxmlformats.org/officeDocument/2006/relationships/slide" Target="slides/slide9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theme" Target="theme/theme1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 smtClean="0"/>
              <a:t>Click to edit Master subtitle style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12/19/2021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12/19/2021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12/19/2021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12/19/2021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12/19/2021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12/19/2021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12/19/2021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12/19/2021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12/19/2021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12/19/2021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12/19/2021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1D8BD707-D9CF-40AE-B4C6-C98DA3205C09}" type="datetimeFigureOut">
              <a:rPr lang="en-US" smtClean="0"/>
              <a:pPr/>
              <a:t>12/19/2021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ctr" defTabSz="9144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ounded Rectangle 1"/>
          <p:cNvSpPr/>
          <p:nvPr/>
        </p:nvSpPr>
        <p:spPr>
          <a:xfrm>
            <a:off x="1295400" y="1066800"/>
            <a:ext cx="6324600" cy="4343400"/>
          </a:xfrm>
          <a:prstGeom prst="roundRect">
            <a:avLst/>
          </a:prstGeom>
          <a:solidFill>
            <a:schemeClr val="accent6">
              <a:lumMod val="60000"/>
              <a:lumOff val="40000"/>
            </a:schemeClr>
          </a:solidFill>
          <a:ln w="57150"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4000" b="1" dirty="0" smtClean="0">
                <a:solidFill>
                  <a:srgbClr val="002060"/>
                </a:solidFill>
                <a:latin typeface="Arial" pitchFamily="34" charset="0"/>
                <a:cs typeface="Arial" pitchFamily="34" charset="0"/>
              </a:rPr>
              <a:t>OEDEMA</a:t>
            </a:r>
          </a:p>
          <a:p>
            <a:pPr algn="ctr"/>
            <a:endParaRPr lang="en-US" sz="4000" b="1" dirty="0" smtClean="0">
              <a:solidFill>
                <a:srgbClr val="002060"/>
              </a:solidFill>
              <a:latin typeface="Arial" pitchFamily="34" charset="0"/>
              <a:cs typeface="Arial" pitchFamily="34" charset="0"/>
            </a:endParaRPr>
          </a:p>
          <a:p>
            <a:pPr algn="ctr"/>
            <a:r>
              <a:rPr lang="en-US" sz="2400" b="1" i="1" dirty="0" smtClean="0">
                <a:solidFill>
                  <a:srgbClr val="002060"/>
                </a:solidFill>
                <a:latin typeface="Arial" pitchFamily="34" charset="0"/>
                <a:cs typeface="Arial" pitchFamily="34" charset="0"/>
              </a:rPr>
              <a:t>Unit- 1(General), Veterinary Medicine</a:t>
            </a:r>
          </a:p>
          <a:p>
            <a:pPr algn="ctr"/>
            <a:r>
              <a:rPr lang="en-US" sz="2400" b="1" i="1" dirty="0" smtClean="0">
                <a:solidFill>
                  <a:srgbClr val="002060"/>
                </a:solidFill>
                <a:latin typeface="Arial" pitchFamily="34" charset="0"/>
                <a:cs typeface="Arial" pitchFamily="34" charset="0"/>
              </a:rPr>
              <a:t> Dr. Anil Kumar</a:t>
            </a:r>
          </a:p>
          <a:p>
            <a:pPr algn="ctr"/>
            <a:r>
              <a:rPr lang="en-US" sz="2400" b="1" i="1" dirty="0" smtClean="0">
                <a:solidFill>
                  <a:srgbClr val="002060"/>
                </a:solidFill>
                <a:latin typeface="Arial" pitchFamily="34" charset="0"/>
                <a:cs typeface="Arial" pitchFamily="34" charset="0"/>
              </a:rPr>
              <a:t>Asst. professor, VCC, BVC (BASU), PATNA</a:t>
            </a:r>
          </a:p>
          <a:p>
            <a:pPr algn="ctr"/>
            <a:endParaRPr lang="en-US" sz="2400" b="1" dirty="0">
              <a:solidFill>
                <a:srgbClr val="002060"/>
              </a:solidFill>
            </a:endParaRPr>
          </a:p>
        </p:txBody>
      </p:sp>
    </p:spTree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152400"/>
            <a:ext cx="8229600" cy="457200"/>
          </a:xfrm>
        </p:spPr>
        <p:txBody>
          <a:bodyPr>
            <a:noAutofit/>
          </a:bodyPr>
          <a:lstStyle/>
          <a:p>
            <a:r>
              <a:rPr lang="en-US" sz="2800" b="1" dirty="0" smtClean="0">
                <a:solidFill>
                  <a:srgbClr val="FF0000"/>
                </a:solidFill>
                <a:latin typeface="Arial" pitchFamily="34" charset="0"/>
                <a:cs typeface="Arial" pitchFamily="34" charset="0"/>
              </a:rPr>
              <a:t>Edema</a:t>
            </a:r>
            <a:endParaRPr lang="en-US" sz="2800" b="1" dirty="0">
              <a:solidFill>
                <a:srgbClr val="FF0000"/>
              </a:solidFill>
              <a:latin typeface="Arial" pitchFamily="34" charset="0"/>
              <a:cs typeface="Arial" pitchFamily="34" charset="0"/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52400" y="609600"/>
            <a:ext cx="8763000" cy="5943600"/>
          </a:xfrm>
        </p:spPr>
        <p:txBody>
          <a:bodyPr>
            <a:normAutofit fontScale="92500" lnSpcReduction="20000"/>
          </a:bodyPr>
          <a:lstStyle/>
          <a:p>
            <a:pPr algn="just">
              <a:lnSpc>
                <a:spcPct val="150000"/>
              </a:lnSpc>
            </a:pPr>
            <a:r>
              <a:rPr lang="en-US" sz="2400" dirty="0" smtClean="0">
                <a:latin typeface="Arial" pitchFamily="34" charset="0"/>
                <a:cs typeface="Arial" pitchFamily="34" charset="0"/>
              </a:rPr>
              <a:t>Edema is the excessive accumulation </a:t>
            </a:r>
            <a:r>
              <a:rPr lang="en-US" sz="2400" dirty="0" smtClean="0">
                <a:latin typeface="Arial" pitchFamily="34" charset="0"/>
                <a:cs typeface="Arial" pitchFamily="34" charset="0"/>
              </a:rPr>
              <a:t>of fluid </a:t>
            </a:r>
            <a:r>
              <a:rPr lang="en-US" sz="2400" dirty="0" smtClean="0">
                <a:latin typeface="Arial" pitchFamily="34" charset="0"/>
                <a:cs typeface="Arial" pitchFamily="34" charset="0"/>
              </a:rPr>
              <a:t>in the interstitial space of </a:t>
            </a:r>
            <a:r>
              <a:rPr lang="en-US" sz="2400" dirty="0" smtClean="0">
                <a:latin typeface="Arial" pitchFamily="34" charset="0"/>
                <a:cs typeface="Arial" pitchFamily="34" charset="0"/>
              </a:rPr>
              <a:t>tissue caused by </a:t>
            </a:r>
            <a:r>
              <a:rPr lang="en-US" sz="2400" dirty="0" smtClean="0">
                <a:latin typeface="Arial" pitchFamily="34" charset="0"/>
                <a:cs typeface="Arial" pitchFamily="34" charset="0"/>
              </a:rPr>
              <a:t>a disturbance in the mechanism </a:t>
            </a:r>
            <a:r>
              <a:rPr lang="en-US" sz="2400" dirty="0" smtClean="0">
                <a:latin typeface="Arial" pitchFamily="34" charset="0"/>
                <a:cs typeface="Arial" pitchFamily="34" charset="0"/>
              </a:rPr>
              <a:t>of fluid </a:t>
            </a:r>
            <a:r>
              <a:rPr lang="en-US" sz="2400" dirty="0" smtClean="0">
                <a:latin typeface="Arial" pitchFamily="34" charset="0"/>
                <a:cs typeface="Arial" pitchFamily="34" charset="0"/>
              </a:rPr>
              <a:t>interchange between capillaries, </a:t>
            </a:r>
            <a:r>
              <a:rPr lang="en-US" sz="2400" dirty="0" smtClean="0">
                <a:latin typeface="Arial" pitchFamily="34" charset="0"/>
                <a:cs typeface="Arial" pitchFamily="34" charset="0"/>
              </a:rPr>
              <a:t>the interstitial </a:t>
            </a:r>
            <a:r>
              <a:rPr lang="en-US" sz="2400" dirty="0" smtClean="0">
                <a:latin typeface="Arial" pitchFamily="34" charset="0"/>
                <a:cs typeface="Arial" pitchFamily="34" charset="0"/>
              </a:rPr>
              <a:t>space and the </a:t>
            </a:r>
            <a:r>
              <a:rPr lang="en-US" sz="2400" dirty="0" smtClean="0">
                <a:latin typeface="Arial" pitchFamily="34" charset="0"/>
                <a:cs typeface="Arial" pitchFamily="34" charset="0"/>
              </a:rPr>
              <a:t>lymphatic vessels</a:t>
            </a:r>
          </a:p>
          <a:p>
            <a:pPr>
              <a:lnSpc>
                <a:spcPct val="150000"/>
              </a:lnSpc>
              <a:buNone/>
            </a:pPr>
            <a:r>
              <a:rPr lang="en-US" sz="2400" b="1" dirty="0" smtClean="0">
                <a:solidFill>
                  <a:srgbClr val="FF0000"/>
                </a:solidFill>
                <a:latin typeface="Arial" pitchFamily="34" charset="0"/>
                <a:cs typeface="Arial" pitchFamily="34" charset="0"/>
              </a:rPr>
              <a:t>ETIOLOGY:</a:t>
            </a:r>
            <a:r>
              <a:rPr lang="en-US" sz="2400" dirty="0" smtClean="0">
                <a:latin typeface="Arial" pitchFamily="34" charset="0"/>
                <a:cs typeface="Arial" pitchFamily="34" charset="0"/>
              </a:rPr>
              <a:t> Edema </a:t>
            </a:r>
            <a:r>
              <a:rPr lang="en-US" sz="2400" dirty="0" smtClean="0">
                <a:latin typeface="Arial" pitchFamily="34" charset="0"/>
                <a:cs typeface="Arial" pitchFamily="34" charset="0"/>
              </a:rPr>
              <a:t>results from four causes: </a:t>
            </a:r>
            <a:endParaRPr lang="en-US" sz="2400" dirty="0" smtClean="0">
              <a:latin typeface="Arial" pitchFamily="34" charset="0"/>
              <a:cs typeface="Arial" pitchFamily="34" charset="0"/>
            </a:endParaRPr>
          </a:p>
          <a:p>
            <a:pPr algn="just">
              <a:lnSpc>
                <a:spcPct val="150000"/>
              </a:lnSpc>
              <a:buNone/>
            </a:pPr>
            <a:r>
              <a:rPr lang="en-US" sz="2400" dirty="0" smtClean="0">
                <a:latin typeface="Arial" pitchFamily="34" charset="0"/>
                <a:cs typeface="Arial" pitchFamily="34" charset="0"/>
              </a:rPr>
              <a:t>I. </a:t>
            </a:r>
            <a:r>
              <a:rPr lang="en-US" sz="2400" b="1" i="1" dirty="0" smtClean="0">
                <a:solidFill>
                  <a:srgbClr val="0070C0"/>
                </a:solidFill>
                <a:latin typeface="Arial" pitchFamily="34" charset="0"/>
                <a:cs typeface="Arial" pitchFamily="34" charset="0"/>
              </a:rPr>
              <a:t>Increased  hydrostatic </a:t>
            </a:r>
            <a:r>
              <a:rPr lang="en-US" sz="2400" b="1" i="1" dirty="0" smtClean="0">
                <a:solidFill>
                  <a:srgbClr val="0070C0"/>
                </a:solidFill>
                <a:latin typeface="Arial" pitchFamily="34" charset="0"/>
                <a:cs typeface="Arial" pitchFamily="34" charset="0"/>
              </a:rPr>
              <a:t>pressure in capillaries </a:t>
            </a:r>
            <a:r>
              <a:rPr lang="en-US" sz="2400" dirty="0" smtClean="0">
                <a:latin typeface="Arial" pitchFamily="34" charset="0"/>
                <a:cs typeface="Arial" pitchFamily="34" charset="0"/>
              </a:rPr>
              <a:t>and veins </a:t>
            </a:r>
            <a:r>
              <a:rPr lang="en-US" sz="2400" dirty="0" smtClean="0">
                <a:latin typeface="Arial" pitchFamily="34" charset="0"/>
                <a:cs typeface="Arial" pitchFamily="34" charset="0"/>
              </a:rPr>
              <a:t>due to chronic </a:t>
            </a:r>
            <a:r>
              <a:rPr lang="en-US" sz="2400" dirty="0" smtClean="0">
                <a:latin typeface="Arial" pitchFamily="34" charset="0"/>
                <a:cs typeface="Arial" pitchFamily="34" charset="0"/>
              </a:rPr>
              <a:t>CHF or </a:t>
            </a:r>
            <a:r>
              <a:rPr lang="en-US" sz="2400" dirty="0" smtClean="0">
                <a:latin typeface="Arial" pitchFamily="34" charset="0"/>
                <a:cs typeface="Arial" pitchFamily="34" charset="0"/>
              </a:rPr>
              <a:t>obstruction to venous return;</a:t>
            </a:r>
          </a:p>
          <a:p>
            <a:pPr>
              <a:lnSpc>
                <a:spcPct val="150000"/>
              </a:lnSpc>
              <a:buNone/>
            </a:pPr>
            <a:r>
              <a:rPr lang="en-US" sz="2400" dirty="0" smtClean="0">
                <a:latin typeface="Arial" pitchFamily="34" charset="0"/>
                <a:cs typeface="Arial" pitchFamily="34" charset="0"/>
              </a:rPr>
              <a:t>II. </a:t>
            </a:r>
            <a:r>
              <a:rPr lang="en-US" sz="2400" b="1" i="1" dirty="0" smtClean="0">
                <a:solidFill>
                  <a:srgbClr val="0070C0"/>
                </a:solidFill>
                <a:latin typeface="Arial" pitchFamily="34" charset="0"/>
                <a:cs typeface="Arial" pitchFamily="34" charset="0"/>
              </a:rPr>
              <a:t>Decreased </a:t>
            </a:r>
            <a:r>
              <a:rPr lang="en-US" sz="2400" b="1" i="1" dirty="0" smtClean="0">
                <a:solidFill>
                  <a:srgbClr val="0070C0"/>
                </a:solidFill>
                <a:latin typeface="Arial" pitchFamily="34" charset="0"/>
                <a:cs typeface="Arial" pitchFamily="34" charset="0"/>
              </a:rPr>
              <a:t>plasma </a:t>
            </a:r>
            <a:r>
              <a:rPr lang="en-US" sz="2400" b="1" i="1" dirty="0" err="1" smtClean="0">
                <a:solidFill>
                  <a:srgbClr val="0070C0"/>
                </a:solidFill>
                <a:latin typeface="Arial" pitchFamily="34" charset="0"/>
                <a:cs typeface="Arial" pitchFamily="34" charset="0"/>
              </a:rPr>
              <a:t>oncotic</a:t>
            </a:r>
            <a:r>
              <a:rPr lang="en-US" sz="2400" b="1" i="1" dirty="0" smtClean="0">
                <a:solidFill>
                  <a:srgbClr val="0070C0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sz="2400" b="1" i="1" dirty="0" smtClean="0">
                <a:solidFill>
                  <a:srgbClr val="0070C0"/>
                </a:solidFill>
                <a:latin typeface="Arial" pitchFamily="34" charset="0"/>
                <a:cs typeface="Arial" pitchFamily="34" charset="0"/>
              </a:rPr>
              <a:t>pressure </a:t>
            </a:r>
          </a:p>
          <a:p>
            <a:pPr algn="just">
              <a:lnSpc>
                <a:spcPct val="150000"/>
              </a:lnSpc>
              <a:buNone/>
            </a:pPr>
            <a:r>
              <a:rPr lang="en-US" sz="2400" dirty="0" smtClean="0">
                <a:latin typeface="Arial" pitchFamily="34" charset="0"/>
                <a:cs typeface="Arial" pitchFamily="34" charset="0"/>
              </a:rPr>
              <a:t>III. </a:t>
            </a:r>
            <a:r>
              <a:rPr lang="en-US" sz="2400" b="1" i="1" dirty="0" smtClean="0">
                <a:solidFill>
                  <a:srgbClr val="0070C0"/>
                </a:solidFill>
                <a:latin typeface="Arial" pitchFamily="34" charset="0"/>
                <a:cs typeface="Arial" pitchFamily="34" charset="0"/>
              </a:rPr>
              <a:t>Increased </a:t>
            </a:r>
            <a:r>
              <a:rPr lang="en-US" sz="2400" b="1" i="1" dirty="0" smtClean="0">
                <a:solidFill>
                  <a:srgbClr val="0070C0"/>
                </a:solidFill>
                <a:latin typeface="Arial" pitchFamily="34" charset="0"/>
                <a:cs typeface="Arial" pitchFamily="34" charset="0"/>
              </a:rPr>
              <a:t>capillary permeability</a:t>
            </a:r>
            <a:r>
              <a:rPr lang="en-US" sz="2400" dirty="0" smtClean="0">
                <a:latin typeface="Arial" pitchFamily="34" charset="0"/>
                <a:cs typeface="Arial" pitchFamily="34" charset="0"/>
              </a:rPr>
              <a:t> </a:t>
            </a:r>
            <a:r>
              <a:rPr lang="en-US" sz="2400" dirty="0" smtClean="0">
                <a:latin typeface="Arial" pitchFamily="34" charset="0"/>
                <a:cs typeface="Arial" pitchFamily="34" charset="0"/>
              </a:rPr>
              <a:t>in </a:t>
            </a:r>
            <a:r>
              <a:rPr lang="en-US" sz="2400" dirty="0" err="1" smtClean="0">
                <a:latin typeface="Arial" pitchFamily="34" charset="0"/>
                <a:cs typeface="Arial" pitchFamily="34" charset="0"/>
              </a:rPr>
              <a:t>endotoxemia</a:t>
            </a:r>
            <a:r>
              <a:rPr lang="en-US" sz="2400" dirty="0" smtClean="0">
                <a:latin typeface="Arial" pitchFamily="34" charset="0"/>
                <a:cs typeface="Arial" pitchFamily="34" charset="0"/>
              </a:rPr>
              <a:t>, part of the allergic </a:t>
            </a:r>
            <a:r>
              <a:rPr lang="en-US" sz="2400" dirty="0" smtClean="0">
                <a:latin typeface="Arial" pitchFamily="34" charset="0"/>
                <a:cs typeface="Arial" pitchFamily="34" charset="0"/>
              </a:rPr>
              <a:t>response, </a:t>
            </a:r>
            <a:r>
              <a:rPr lang="en-US" sz="2400" dirty="0" err="1" smtClean="0">
                <a:latin typeface="Arial" pitchFamily="34" charset="0"/>
                <a:cs typeface="Arial" pitchFamily="34" charset="0"/>
              </a:rPr>
              <a:t>vasculitis</a:t>
            </a:r>
            <a:r>
              <a:rPr lang="en-US" sz="2400" dirty="0" smtClean="0">
                <a:latin typeface="Arial" pitchFamily="34" charset="0"/>
                <a:cs typeface="Arial" pitchFamily="34" charset="0"/>
              </a:rPr>
              <a:t> </a:t>
            </a:r>
            <a:r>
              <a:rPr lang="en-US" sz="2400" dirty="0" smtClean="0">
                <a:latin typeface="Arial" pitchFamily="34" charset="0"/>
                <a:cs typeface="Arial" pitchFamily="34" charset="0"/>
              </a:rPr>
              <a:t>and damage to the </a:t>
            </a:r>
            <a:r>
              <a:rPr lang="en-US" sz="2400" dirty="0" smtClean="0">
                <a:latin typeface="Arial" pitchFamily="34" charset="0"/>
                <a:cs typeface="Arial" pitchFamily="34" charset="0"/>
              </a:rPr>
              <a:t>vascular endothelium</a:t>
            </a:r>
            <a:r>
              <a:rPr lang="en-US" sz="2400" dirty="0" smtClean="0">
                <a:latin typeface="Arial" pitchFamily="34" charset="0"/>
                <a:cs typeface="Arial" pitchFamily="34" charset="0"/>
              </a:rPr>
              <a:t>; </a:t>
            </a:r>
            <a:r>
              <a:rPr lang="en-US" sz="2400" dirty="0" smtClean="0">
                <a:latin typeface="Arial" pitchFamily="34" charset="0"/>
                <a:cs typeface="Arial" pitchFamily="34" charset="0"/>
              </a:rPr>
              <a:t>or</a:t>
            </a:r>
          </a:p>
          <a:p>
            <a:pPr algn="just">
              <a:lnSpc>
                <a:spcPct val="150000"/>
              </a:lnSpc>
              <a:buNone/>
            </a:pPr>
            <a:r>
              <a:rPr lang="en-US" sz="2400" dirty="0" smtClean="0">
                <a:latin typeface="Arial" pitchFamily="34" charset="0"/>
                <a:cs typeface="Arial" pitchFamily="34" charset="0"/>
              </a:rPr>
              <a:t>IV.  </a:t>
            </a:r>
            <a:r>
              <a:rPr lang="en-US" sz="2400" b="1" i="1" dirty="0" smtClean="0">
                <a:solidFill>
                  <a:srgbClr val="0070C0"/>
                </a:solidFill>
                <a:latin typeface="Arial" pitchFamily="34" charset="0"/>
                <a:cs typeface="Arial" pitchFamily="34" charset="0"/>
              </a:rPr>
              <a:t>Obstruction </a:t>
            </a:r>
            <a:r>
              <a:rPr lang="en-US" sz="2400" b="1" i="1" dirty="0" smtClean="0">
                <a:solidFill>
                  <a:srgbClr val="0070C0"/>
                </a:solidFill>
                <a:latin typeface="Arial" pitchFamily="34" charset="0"/>
                <a:cs typeface="Arial" pitchFamily="34" charset="0"/>
              </a:rPr>
              <a:t>to </a:t>
            </a:r>
            <a:r>
              <a:rPr lang="en-US" sz="2400" b="1" i="1" dirty="0" smtClean="0">
                <a:solidFill>
                  <a:srgbClr val="0070C0"/>
                </a:solidFill>
                <a:latin typeface="Arial" pitchFamily="34" charset="0"/>
                <a:cs typeface="Arial" pitchFamily="34" charset="0"/>
              </a:rPr>
              <a:t>lymphatic flow</a:t>
            </a:r>
            <a:endParaRPr lang="en-US" sz="2400" dirty="0">
              <a:latin typeface="Arial" pitchFamily="34" charset="0"/>
              <a:cs typeface="Arial" pitchFamily="34" charset="0"/>
            </a:endParaRPr>
          </a:p>
        </p:txBody>
      </p:sp>
    </p:spTree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228600" y="304800"/>
            <a:ext cx="8763000" cy="6324600"/>
          </a:xfrm>
        </p:spPr>
        <p:txBody>
          <a:bodyPr>
            <a:normAutofit/>
          </a:bodyPr>
          <a:lstStyle/>
          <a:p>
            <a:pPr>
              <a:lnSpc>
                <a:spcPct val="150000"/>
              </a:lnSpc>
            </a:pPr>
            <a:r>
              <a:rPr lang="en-US" sz="2400" b="1" dirty="0" smtClean="0">
                <a:solidFill>
                  <a:srgbClr val="FF0000"/>
                </a:solidFill>
                <a:latin typeface="Arial" pitchFamily="34" charset="0"/>
                <a:cs typeface="Arial" pitchFamily="34" charset="0"/>
              </a:rPr>
              <a:t>Increased hydrostatic </a:t>
            </a:r>
            <a:r>
              <a:rPr lang="en-US" sz="2400" b="1" dirty="0" smtClean="0">
                <a:solidFill>
                  <a:srgbClr val="FF0000"/>
                </a:solidFill>
                <a:latin typeface="Arial" pitchFamily="34" charset="0"/>
                <a:cs typeface="Arial" pitchFamily="34" charset="0"/>
              </a:rPr>
              <a:t>pressure:</a:t>
            </a:r>
          </a:p>
          <a:p>
            <a:pPr algn="just">
              <a:lnSpc>
                <a:spcPct val="150000"/>
              </a:lnSpc>
              <a:buFont typeface="Wingdings" pitchFamily="2" charset="2"/>
              <a:buChar char="ü"/>
            </a:pPr>
            <a:r>
              <a:rPr lang="it-IT" sz="2400" dirty="0" smtClean="0">
                <a:latin typeface="Arial" pitchFamily="34" charset="0"/>
                <a:cs typeface="Arial" pitchFamily="34" charset="0"/>
              </a:rPr>
              <a:t>Symmetric ventral edema in </a:t>
            </a:r>
            <a:r>
              <a:rPr lang="it-IT" sz="2400" dirty="0" smtClean="0">
                <a:latin typeface="Arial" pitchFamily="34" charset="0"/>
                <a:cs typeface="Arial" pitchFamily="34" charset="0"/>
              </a:rPr>
              <a:t>chronic </a:t>
            </a:r>
            <a:r>
              <a:rPr lang="en-US" sz="2400" dirty="0" smtClean="0">
                <a:latin typeface="Arial" pitchFamily="34" charset="0"/>
                <a:cs typeface="Arial" pitchFamily="34" charset="0"/>
              </a:rPr>
              <a:t>(congestive</a:t>
            </a:r>
            <a:r>
              <a:rPr lang="en-US" sz="2400" dirty="0" smtClean="0">
                <a:latin typeface="Arial" pitchFamily="34" charset="0"/>
                <a:cs typeface="Arial" pitchFamily="34" charset="0"/>
              </a:rPr>
              <a:t>) heart failure, </a:t>
            </a:r>
            <a:r>
              <a:rPr lang="en-US" sz="2400" dirty="0" smtClean="0">
                <a:latin typeface="Arial" pitchFamily="34" charset="0"/>
                <a:cs typeface="Arial" pitchFamily="34" charset="0"/>
              </a:rPr>
              <a:t>symmetric pulmonary </a:t>
            </a:r>
            <a:r>
              <a:rPr lang="en-US" sz="2400" dirty="0" smtClean="0">
                <a:latin typeface="Arial" pitchFamily="34" charset="0"/>
                <a:cs typeface="Arial" pitchFamily="34" charset="0"/>
              </a:rPr>
              <a:t>edema in acute </a:t>
            </a:r>
            <a:r>
              <a:rPr lang="en-US" sz="2400" dirty="0" smtClean="0">
                <a:latin typeface="Arial" pitchFamily="34" charset="0"/>
                <a:cs typeface="Arial" pitchFamily="34" charset="0"/>
              </a:rPr>
              <a:t>heart failure</a:t>
            </a:r>
          </a:p>
          <a:p>
            <a:pPr algn="just">
              <a:lnSpc>
                <a:spcPct val="150000"/>
              </a:lnSpc>
              <a:buFont typeface="Wingdings" pitchFamily="2" charset="2"/>
              <a:buChar char="ü"/>
            </a:pPr>
            <a:r>
              <a:rPr lang="en-US" sz="2400" dirty="0" smtClean="0">
                <a:latin typeface="Arial" pitchFamily="34" charset="0"/>
                <a:cs typeface="Arial" pitchFamily="34" charset="0"/>
              </a:rPr>
              <a:t>Enzootic </a:t>
            </a:r>
            <a:r>
              <a:rPr lang="en-US" sz="2400" dirty="0" err="1" smtClean="0">
                <a:latin typeface="Arial" pitchFamily="34" charset="0"/>
                <a:cs typeface="Arial" pitchFamily="34" charset="0"/>
              </a:rPr>
              <a:t>calcinosis</a:t>
            </a:r>
            <a:r>
              <a:rPr lang="en-US" sz="2400" dirty="0" smtClean="0">
                <a:latin typeface="Arial" pitchFamily="34" charset="0"/>
                <a:cs typeface="Arial" pitchFamily="34" charset="0"/>
              </a:rPr>
              <a:t> </a:t>
            </a:r>
            <a:r>
              <a:rPr lang="en-US" sz="2400" dirty="0" smtClean="0">
                <a:latin typeface="Arial" pitchFamily="34" charset="0"/>
                <a:cs typeface="Arial" pitchFamily="34" charset="0"/>
              </a:rPr>
              <a:t>of </a:t>
            </a:r>
            <a:r>
              <a:rPr lang="en-US" sz="2400" dirty="0" smtClean="0">
                <a:latin typeface="Arial" pitchFamily="34" charset="0"/>
                <a:cs typeface="Arial" pitchFamily="34" charset="0"/>
              </a:rPr>
              <a:t>cattle</a:t>
            </a:r>
          </a:p>
          <a:p>
            <a:pPr algn="just">
              <a:lnSpc>
                <a:spcPct val="150000"/>
              </a:lnSpc>
              <a:buFont typeface="Wingdings" pitchFamily="2" charset="2"/>
              <a:buChar char="ü"/>
            </a:pPr>
            <a:r>
              <a:rPr lang="en-US" sz="2400" dirty="0" smtClean="0">
                <a:latin typeface="Arial" pitchFamily="34" charset="0"/>
                <a:cs typeface="Arial" pitchFamily="34" charset="0"/>
              </a:rPr>
              <a:t>udder edema in late </a:t>
            </a:r>
            <a:r>
              <a:rPr lang="en-US" sz="2400" dirty="0" smtClean="0">
                <a:latin typeface="Arial" pitchFamily="34" charset="0"/>
                <a:cs typeface="Arial" pitchFamily="34" charset="0"/>
              </a:rPr>
              <a:t>pregnancy</a:t>
            </a:r>
          </a:p>
          <a:p>
            <a:pPr algn="just">
              <a:lnSpc>
                <a:spcPct val="150000"/>
              </a:lnSpc>
              <a:buFont typeface="Wingdings" pitchFamily="2" charset="2"/>
              <a:buChar char="ü"/>
            </a:pPr>
            <a:r>
              <a:rPr lang="en-US" sz="2400" dirty="0" smtClean="0">
                <a:latin typeface="Arial" pitchFamily="34" charset="0"/>
                <a:cs typeface="Arial" pitchFamily="34" charset="0"/>
              </a:rPr>
              <a:t>Local </a:t>
            </a:r>
            <a:r>
              <a:rPr lang="en-US" sz="2400" dirty="0" smtClean="0">
                <a:latin typeface="Arial" pitchFamily="34" charset="0"/>
                <a:cs typeface="Arial" pitchFamily="34" charset="0"/>
              </a:rPr>
              <a:t>edema by compressive </a:t>
            </a:r>
            <a:r>
              <a:rPr lang="en-US" sz="2400" dirty="0" smtClean="0">
                <a:latin typeface="Arial" pitchFamily="34" charset="0"/>
                <a:cs typeface="Arial" pitchFamily="34" charset="0"/>
              </a:rPr>
              <a:t>lesions on </a:t>
            </a:r>
            <a:r>
              <a:rPr lang="en-US" sz="2400" dirty="0" smtClean="0">
                <a:latin typeface="Arial" pitchFamily="34" charset="0"/>
                <a:cs typeface="Arial" pitchFamily="34" charset="0"/>
              </a:rPr>
              <a:t>veins (as in </a:t>
            </a:r>
            <a:r>
              <a:rPr lang="en-US" sz="2400" dirty="0" err="1" smtClean="0">
                <a:latin typeface="Arial" pitchFamily="34" charset="0"/>
                <a:cs typeface="Arial" pitchFamily="34" charset="0"/>
              </a:rPr>
              <a:t>thymic</a:t>
            </a:r>
            <a:r>
              <a:rPr lang="en-US" sz="2400" dirty="0" smtClean="0">
                <a:latin typeface="Arial" pitchFamily="34" charset="0"/>
                <a:cs typeface="Arial" pitchFamily="34" charset="0"/>
              </a:rPr>
              <a:t> </a:t>
            </a:r>
            <a:r>
              <a:rPr lang="en-US" sz="2400" dirty="0" err="1" smtClean="0">
                <a:latin typeface="Arial" pitchFamily="34" charset="0"/>
                <a:cs typeface="Arial" pitchFamily="34" charset="0"/>
              </a:rPr>
              <a:t>lymphosarcoma</a:t>
            </a:r>
            <a:r>
              <a:rPr lang="en-US" sz="2400" dirty="0" smtClean="0">
                <a:latin typeface="Arial" pitchFamily="34" charset="0"/>
                <a:cs typeface="Arial" pitchFamily="34" charset="0"/>
              </a:rPr>
              <a:t> </a:t>
            </a:r>
            <a:r>
              <a:rPr lang="en-US" sz="2400" dirty="0" smtClean="0">
                <a:latin typeface="Arial" pitchFamily="34" charset="0"/>
                <a:cs typeface="Arial" pitchFamily="34" charset="0"/>
              </a:rPr>
              <a:t>with compression </a:t>
            </a:r>
            <a:r>
              <a:rPr lang="en-US" sz="2400" dirty="0" smtClean="0">
                <a:latin typeface="Arial" pitchFamily="34" charset="0"/>
                <a:cs typeface="Arial" pitchFamily="34" charset="0"/>
              </a:rPr>
              <a:t>of the </a:t>
            </a:r>
            <a:r>
              <a:rPr lang="en-US" sz="2400" dirty="0" smtClean="0">
                <a:latin typeface="Arial" pitchFamily="34" charset="0"/>
                <a:cs typeface="Arial" pitchFamily="34" charset="0"/>
              </a:rPr>
              <a:t>cranial vena </a:t>
            </a:r>
            <a:r>
              <a:rPr lang="en-US" sz="2400" dirty="0" smtClean="0">
                <a:latin typeface="Arial" pitchFamily="34" charset="0"/>
                <a:cs typeface="Arial" pitchFamily="34" charset="0"/>
              </a:rPr>
              <a:t>cava)</a:t>
            </a:r>
            <a:r>
              <a:rPr lang="en-US" sz="2400" dirty="0" smtClean="0">
                <a:latin typeface="Arial" pitchFamily="34" charset="0"/>
                <a:cs typeface="Arial" pitchFamily="34" charset="0"/>
              </a:rPr>
              <a:t> draining </a:t>
            </a:r>
            <a:r>
              <a:rPr lang="en-US" sz="2400" dirty="0" smtClean="0">
                <a:latin typeface="Arial" pitchFamily="34" charset="0"/>
                <a:cs typeface="Arial" pitchFamily="34" charset="0"/>
              </a:rPr>
              <a:t>other anatomic locations</a:t>
            </a:r>
          </a:p>
          <a:p>
            <a:pPr algn="just">
              <a:lnSpc>
                <a:spcPct val="150000"/>
              </a:lnSpc>
              <a:buFont typeface="Wingdings" pitchFamily="2" charset="2"/>
              <a:buChar char="ü"/>
            </a:pPr>
            <a:r>
              <a:rPr lang="en-US" sz="2400" dirty="0" smtClean="0">
                <a:latin typeface="Arial" pitchFamily="34" charset="0"/>
                <a:cs typeface="Arial" pitchFamily="34" charset="0"/>
              </a:rPr>
              <a:t>Local </a:t>
            </a:r>
            <a:r>
              <a:rPr lang="en-US" sz="2400" dirty="0" smtClean="0">
                <a:latin typeface="Arial" pitchFamily="34" charset="0"/>
                <a:cs typeface="Arial" pitchFamily="34" charset="0"/>
              </a:rPr>
              <a:t>edema in portal </a:t>
            </a:r>
            <a:r>
              <a:rPr lang="en-US" sz="2400" dirty="0" smtClean="0">
                <a:latin typeface="Arial" pitchFamily="34" charset="0"/>
                <a:cs typeface="Arial" pitchFamily="34" charset="0"/>
              </a:rPr>
              <a:t>hypertension due </a:t>
            </a:r>
            <a:r>
              <a:rPr lang="en-US" sz="2400" dirty="0" smtClean="0">
                <a:latin typeface="Arial" pitchFamily="34" charset="0"/>
                <a:cs typeface="Arial" pitchFamily="34" charset="0"/>
              </a:rPr>
              <a:t>to hepatic fibrosis causing </a:t>
            </a:r>
            <a:r>
              <a:rPr lang="en-US" sz="2400" dirty="0" err="1" smtClean="0">
                <a:latin typeface="Arial" pitchFamily="34" charset="0"/>
                <a:cs typeface="Arial" pitchFamily="34" charset="0"/>
              </a:rPr>
              <a:t>ascites</a:t>
            </a:r>
            <a:endParaRPr lang="en-US" sz="2400" dirty="0" smtClean="0">
              <a:latin typeface="Arial" pitchFamily="34" charset="0"/>
              <a:cs typeface="Arial" pitchFamily="34" charset="0"/>
            </a:endParaRPr>
          </a:p>
          <a:p>
            <a:pPr algn="just">
              <a:lnSpc>
                <a:spcPct val="150000"/>
              </a:lnSpc>
            </a:pPr>
            <a:endParaRPr lang="en-US" sz="2400" dirty="0">
              <a:latin typeface="Arial" pitchFamily="34" charset="0"/>
              <a:cs typeface="Arial" pitchFamily="34" charset="0"/>
            </a:endParaRPr>
          </a:p>
        </p:txBody>
      </p:sp>
    </p:spTree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228600" y="152400"/>
            <a:ext cx="8458200" cy="6400800"/>
          </a:xfrm>
        </p:spPr>
        <p:txBody>
          <a:bodyPr>
            <a:normAutofit/>
          </a:bodyPr>
          <a:lstStyle/>
          <a:p>
            <a:pPr>
              <a:lnSpc>
                <a:spcPct val="150000"/>
              </a:lnSpc>
            </a:pPr>
            <a:r>
              <a:rPr lang="en-US" sz="2400" b="1" dirty="0" smtClean="0">
                <a:solidFill>
                  <a:srgbClr val="FF0000"/>
                </a:solidFill>
                <a:latin typeface="Arial" pitchFamily="34" charset="0"/>
                <a:cs typeface="Arial" pitchFamily="34" charset="0"/>
              </a:rPr>
              <a:t>Decreased plasma </a:t>
            </a:r>
            <a:r>
              <a:rPr lang="en-US" sz="2400" b="1" dirty="0" err="1" smtClean="0">
                <a:solidFill>
                  <a:srgbClr val="FF0000"/>
                </a:solidFill>
                <a:latin typeface="Arial" pitchFamily="34" charset="0"/>
                <a:cs typeface="Arial" pitchFamily="34" charset="0"/>
              </a:rPr>
              <a:t>oncotic</a:t>
            </a:r>
            <a:r>
              <a:rPr lang="en-US" sz="2400" b="1" dirty="0" smtClean="0">
                <a:solidFill>
                  <a:srgbClr val="FF0000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sz="2400" b="1" dirty="0" smtClean="0">
                <a:solidFill>
                  <a:srgbClr val="FF0000"/>
                </a:solidFill>
                <a:latin typeface="Arial" pitchFamily="34" charset="0"/>
                <a:cs typeface="Arial" pitchFamily="34" charset="0"/>
              </a:rPr>
              <a:t>pressure:</a:t>
            </a:r>
          </a:p>
          <a:p>
            <a:pPr algn="just">
              <a:lnSpc>
                <a:spcPct val="150000"/>
              </a:lnSpc>
              <a:buFont typeface="Wingdings" pitchFamily="2" charset="2"/>
              <a:buChar char="ü"/>
            </a:pPr>
            <a:r>
              <a:rPr lang="en-US" sz="2400" b="1" i="1" dirty="0" smtClean="0">
                <a:latin typeface="Arial" pitchFamily="34" charset="0"/>
                <a:cs typeface="Arial" pitchFamily="34" charset="0"/>
              </a:rPr>
              <a:t>Decreased total protein concentration </a:t>
            </a:r>
            <a:r>
              <a:rPr lang="en-US" sz="2400" dirty="0" smtClean="0">
                <a:latin typeface="Arial" pitchFamily="34" charset="0"/>
                <a:cs typeface="Arial" pitchFamily="34" charset="0"/>
              </a:rPr>
              <a:t>in plasma</a:t>
            </a:r>
            <a:r>
              <a:rPr lang="en-US" sz="2400" dirty="0" smtClean="0">
                <a:latin typeface="Arial" pitchFamily="34" charset="0"/>
                <a:cs typeface="Arial" pitchFamily="34" charset="0"/>
              </a:rPr>
              <a:t>, and </a:t>
            </a:r>
            <a:r>
              <a:rPr lang="en-US" sz="2400" b="1" i="1" dirty="0" smtClean="0">
                <a:latin typeface="Arial" pitchFamily="34" charset="0"/>
                <a:cs typeface="Arial" pitchFamily="34" charset="0"/>
              </a:rPr>
              <a:t>particularly </a:t>
            </a:r>
            <a:r>
              <a:rPr lang="en-US" sz="2400" b="1" i="1" dirty="0" smtClean="0">
                <a:latin typeface="Arial" pitchFamily="34" charset="0"/>
                <a:cs typeface="Arial" pitchFamily="34" charset="0"/>
              </a:rPr>
              <a:t>decreased plasma </a:t>
            </a:r>
            <a:r>
              <a:rPr lang="en-US" sz="2400" b="1" i="1" dirty="0" smtClean="0">
                <a:latin typeface="Arial" pitchFamily="34" charset="0"/>
                <a:cs typeface="Arial" pitchFamily="34" charset="0"/>
              </a:rPr>
              <a:t>albumin concentration</a:t>
            </a:r>
            <a:r>
              <a:rPr lang="en-US" sz="2400" dirty="0" smtClean="0">
                <a:latin typeface="Arial" pitchFamily="34" charset="0"/>
                <a:cs typeface="Arial" pitchFamily="34" charset="0"/>
              </a:rPr>
              <a:t>, will </a:t>
            </a:r>
            <a:r>
              <a:rPr lang="en-US" sz="2400" dirty="0" smtClean="0">
                <a:latin typeface="Arial" pitchFamily="34" charset="0"/>
                <a:cs typeface="Arial" pitchFamily="34" charset="0"/>
              </a:rPr>
              <a:t>result in </a:t>
            </a:r>
            <a:r>
              <a:rPr lang="en-US" sz="2400" dirty="0" smtClean="0">
                <a:latin typeface="Arial" pitchFamily="34" charset="0"/>
                <a:cs typeface="Arial" pitchFamily="34" charset="0"/>
              </a:rPr>
              <a:t>symmetric ventral </a:t>
            </a:r>
            <a:r>
              <a:rPr lang="en-US" sz="2400" dirty="0" smtClean="0">
                <a:latin typeface="Arial" pitchFamily="34" charset="0"/>
                <a:cs typeface="Arial" pitchFamily="34" charset="0"/>
              </a:rPr>
              <a:t>edema</a:t>
            </a:r>
          </a:p>
          <a:p>
            <a:pPr algn="just">
              <a:lnSpc>
                <a:spcPct val="150000"/>
              </a:lnSpc>
            </a:pPr>
            <a:r>
              <a:rPr lang="en-US" sz="2400" dirty="0" err="1" smtClean="0">
                <a:latin typeface="Arial" pitchFamily="34" charset="0"/>
                <a:cs typeface="Arial" pitchFamily="34" charset="0"/>
              </a:rPr>
              <a:t>Hypoalbuminemia</a:t>
            </a:r>
            <a:r>
              <a:rPr lang="en-US" sz="2400" dirty="0" smtClean="0">
                <a:latin typeface="Arial" pitchFamily="34" charset="0"/>
                <a:cs typeface="Arial" pitchFamily="34" charset="0"/>
              </a:rPr>
              <a:t> </a:t>
            </a:r>
            <a:r>
              <a:rPr lang="en-US" sz="2400" dirty="0" smtClean="0">
                <a:latin typeface="Arial" pitchFamily="34" charset="0"/>
                <a:cs typeface="Arial" pitchFamily="34" charset="0"/>
              </a:rPr>
              <a:t>can </a:t>
            </a:r>
            <a:r>
              <a:rPr lang="en-US" sz="2400" dirty="0" smtClean="0">
                <a:latin typeface="Arial" pitchFamily="34" charset="0"/>
                <a:cs typeface="Arial" pitchFamily="34" charset="0"/>
              </a:rPr>
              <a:t>result from </a:t>
            </a:r>
            <a:r>
              <a:rPr lang="en-US" sz="2400" b="1" i="1" dirty="0" smtClean="0">
                <a:latin typeface="Arial" pitchFamily="34" charset="0"/>
                <a:cs typeface="Arial" pitchFamily="34" charset="0"/>
              </a:rPr>
              <a:t>increased loss </a:t>
            </a:r>
            <a:r>
              <a:rPr lang="en-US" sz="2400" dirty="0" smtClean="0">
                <a:latin typeface="Arial" pitchFamily="34" charset="0"/>
                <a:cs typeface="Arial" pitchFamily="34" charset="0"/>
              </a:rPr>
              <a:t>(due to </a:t>
            </a:r>
            <a:r>
              <a:rPr lang="en-US" sz="2400" dirty="0" smtClean="0">
                <a:latin typeface="Arial" pitchFamily="34" charset="0"/>
                <a:cs typeface="Arial" pitchFamily="34" charset="0"/>
              </a:rPr>
              <a:t>bloodsucking parasites </a:t>
            </a:r>
            <a:r>
              <a:rPr lang="en-US" sz="2400" dirty="0" smtClean="0">
                <a:latin typeface="Arial" pitchFamily="34" charset="0"/>
                <a:cs typeface="Arial" pitchFamily="34" charset="0"/>
              </a:rPr>
              <a:t>or across the </a:t>
            </a:r>
            <a:r>
              <a:rPr lang="en-US" sz="2400" dirty="0" smtClean="0">
                <a:latin typeface="Arial" pitchFamily="34" charset="0"/>
                <a:cs typeface="Arial" pitchFamily="34" charset="0"/>
              </a:rPr>
              <a:t>gastrointestinal tract</a:t>
            </a:r>
            <a:r>
              <a:rPr lang="en-US" sz="2400" dirty="0" smtClean="0">
                <a:latin typeface="Arial" pitchFamily="34" charset="0"/>
                <a:cs typeface="Arial" pitchFamily="34" charset="0"/>
              </a:rPr>
              <a:t>, kidneys or into a </a:t>
            </a:r>
            <a:r>
              <a:rPr lang="en-US" sz="2400" dirty="0" smtClean="0">
                <a:latin typeface="Arial" pitchFamily="34" charset="0"/>
                <a:cs typeface="Arial" pitchFamily="34" charset="0"/>
              </a:rPr>
              <a:t>large third </a:t>
            </a:r>
            <a:r>
              <a:rPr lang="en-US" sz="2400" dirty="0" smtClean="0">
                <a:latin typeface="Arial" pitchFamily="34" charset="0"/>
                <a:cs typeface="Arial" pitchFamily="34" charset="0"/>
              </a:rPr>
              <a:t>space such as the pleural or </a:t>
            </a:r>
            <a:r>
              <a:rPr lang="en-US" sz="2400" dirty="0" smtClean="0">
                <a:latin typeface="Arial" pitchFamily="34" charset="0"/>
                <a:cs typeface="Arial" pitchFamily="34" charset="0"/>
              </a:rPr>
              <a:t>peritoneal cavities), </a:t>
            </a:r>
            <a:r>
              <a:rPr lang="en-US" sz="2400" b="1" i="1" dirty="0" smtClean="0"/>
              <a:t>decreased production </a:t>
            </a:r>
            <a:r>
              <a:rPr lang="en-US" sz="2400" dirty="0" smtClean="0"/>
              <a:t>(as </a:t>
            </a:r>
            <a:r>
              <a:rPr lang="en-US" sz="2400" dirty="0" smtClean="0"/>
              <a:t>in chronic </a:t>
            </a:r>
            <a:r>
              <a:rPr lang="en-US" sz="2400" dirty="0" smtClean="0"/>
              <a:t>hepatic failure) or </a:t>
            </a:r>
            <a:r>
              <a:rPr lang="en-US" sz="2400" b="1" i="1" dirty="0" smtClean="0"/>
              <a:t>decreased intake</a:t>
            </a:r>
            <a:endParaRPr lang="en-US" sz="2400" b="1" i="1" dirty="0" smtClean="0">
              <a:latin typeface="Arial" pitchFamily="34" charset="0"/>
              <a:cs typeface="Arial" pitchFamily="34" charset="0"/>
            </a:endParaRPr>
          </a:p>
          <a:p>
            <a:pPr algn="just">
              <a:lnSpc>
                <a:spcPct val="150000"/>
              </a:lnSpc>
              <a:buNone/>
            </a:pPr>
            <a:r>
              <a:rPr lang="en-US" sz="2400" dirty="0" smtClean="0">
                <a:latin typeface="Arial" pitchFamily="34" charset="0"/>
                <a:cs typeface="Arial" pitchFamily="34" charset="0"/>
              </a:rPr>
              <a:t>	</a:t>
            </a:r>
            <a:r>
              <a:rPr lang="en-US" sz="2400" dirty="0" smtClean="0">
                <a:latin typeface="Arial" pitchFamily="34" charset="0"/>
                <a:cs typeface="Arial" pitchFamily="34" charset="0"/>
              </a:rPr>
              <a:t>		</a:t>
            </a:r>
            <a:endParaRPr lang="en-US" sz="2400" dirty="0">
              <a:latin typeface="Arial" pitchFamily="34" charset="0"/>
              <a:cs typeface="Arial" pitchFamily="34" charset="0"/>
            </a:endParaRPr>
          </a:p>
        </p:txBody>
      </p:sp>
    </p:spTree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228600" y="152400"/>
            <a:ext cx="8686800" cy="6553200"/>
          </a:xfrm>
        </p:spPr>
        <p:txBody>
          <a:bodyPr>
            <a:normAutofit/>
          </a:bodyPr>
          <a:lstStyle/>
          <a:p>
            <a:pPr>
              <a:lnSpc>
                <a:spcPct val="150000"/>
              </a:lnSpc>
            </a:pPr>
            <a:r>
              <a:rPr lang="en-US" sz="2400" b="1" dirty="0" smtClean="0">
                <a:solidFill>
                  <a:srgbClr val="FF0000"/>
                </a:solidFill>
                <a:latin typeface="Arial" pitchFamily="34" charset="0"/>
                <a:cs typeface="Arial" pitchFamily="34" charset="0"/>
              </a:rPr>
              <a:t>Increased capillary permeability:</a:t>
            </a:r>
            <a:endParaRPr lang="en-US" sz="2400" b="1" dirty="0" smtClean="0">
              <a:solidFill>
                <a:srgbClr val="FF0000"/>
              </a:solidFill>
              <a:latin typeface="Arial" pitchFamily="34" charset="0"/>
              <a:cs typeface="Arial" pitchFamily="34" charset="0"/>
            </a:endParaRPr>
          </a:p>
          <a:p>
            <a:pPr>
              <a:lnSpc>
                <a:spcPct val="150000"/>
              </a:lnSpc>
              <a:buFont typeface="Wingdings" pitchFamily="2" charset="2"/>
              <a:buChar char="ü"/>
            </a:pPr>
            <a:r>
              <a:rPr lang="en-US" sz="2400" dirty="0" err="1" smtClean="0">
                <a:latin typeface="Arial" pitchFamily="34" charset="0"/>
                <a:cs typeface="Arial" pitchFamily="34" charset="0"/>
              </a:rPr>
              <a:t>Endotoxemia</a:t>
            </a:r>
            <a:endParaRPr lang="en-US" sz="2400" dirty="0" smtClean="0">
              <a:latin typeface="Arial" pitchFamily="34" charset="0"/>
              <a:cs typeface="Arial" pitchFamily="34" charset="0"/>
            </a:endParaRPr>
          </a:p>
          <a:p>
            <a:pPr algn="just">
              <a:lnSpc>
                <a:spcPct val="150000"/>
              </a:lnSpc>
              <a:buFont typeface="Wingdings" pitchFamily="2" charset="2"/>
              <a:buChar char="ü"/>
            </a:pPr>
            <a:r>
              <a:rPr lang="en-US" sz="2400" dirty="0" smtClean="0">
                <a:latin typeface="Arial" pitchFamily="34" charset="0"/>
                <a:cs typeface="Arial" pitchFamily="34" charset="0"/>
              </a:rPr>
              <a:t> </a:t>
            </a:r>
            <a:r>
              <a:rPr lang="en-US" sz="2400" dirty="0" smtClean="0">
                <a:latin typeface="Arial" pitchFamily="34" charset="0"/>
                <a:cs typeface="Arial" pitchFamily="34" charset="0"/>
              </a:rPr>
              <a:t>Allergic edema as in </a:t>
            </a:r>
            <a:r>
              <a:rPr lang="en-US" sz="2400" dirty="0" err="1" smtClean="0">
                <a:latin typeface="Arial" pitchFamily="34" charset="0"/>
                <a:cs typeface="Arial" pitchFamily="34" charset="0"/>
              </a:rPr>
              <a:t>urticaria</a:t>
            </a:r>
            <a:r>
              <a:rPr lang="en-US" sz="2400" dirty="0" smtClean="0">
                <a:latin typeface="Arial" pitchFamily="34" charset="0"/>
                <a:cs typeface="Arial" pitchFamily="34" charset="0"/>
              </a:rPr>
              <a:t> </a:t>
            </a:r>
            <a:r>
              <a:rPr lang="en-US" sz="2400" dirty="0" smtClean="0">
                <a:latin typeface="Arial" pitchFamily="34" charset="0"/>
                <a:cs typeface="Arial" pitchFamily="34" charset="0"/>
              </a:rPr>
              <a:t>and </a:t>
            </a:r>
            <a:r>
              <a:rPr lang="en-US" sz="2400" dirty="0" err="1" smtClean="0">
                <a:latin typeface="Arial" pitchFamily="34" charset="0"/>
                <a:cs typeface="Arial" pitchFamily="34" charset="0"/>
              </a:rPr>
              <a:t>angioneurotic</a:t>
            </a:r>
            <a:r>
              <a:rPr lang="en-US" sz="2400" dirty="0" smtClean="0">
                <a:latin typeface="Arial" pitchFamily="34" charset="0"/>
                <a:cs typeface="Arial" pitchFamily="34" charset="0"/>
              </a:rPr>
              <a:t> </a:t>
            </a:r>
            <a:r>
              <a:rPr lang="en-US" sz="2400" dirty="0" smtClean="0">
                <a:latin typeface="Arial" pitchFamily="34" charset="0"/>
                <a:cs typeface="Arial" pitchFamily="34" charset="0"/>
              </a:rPr>
              <a:t>edema caused by </a:t>
            </a:r>
            <a:r>
              <a:rPr lang="en-US" sz="2400" dirty="0" smtClean="0">
                <a:latin typeface="Arial" pitchFamily="34" charset="0"/>
                <a:cs typeface="Arial" pitchFamily="34" charset="0"/>
              </a:rPr>
              <a:t>local liberation </a:t>
            </a:r>
            <a:r>
              <a:rPr lang="en-US" sz="2400" dirty="0" smtClean="0">
                <a:latin typeface="Arial" pitchFamily="34" charset="0"/>
                <a:cs typeface="Arial" pitchFamily="34" charset="0"/>
              </a:rPr>
              <a:t>of </a:t>
            </a:r>
            <a:r>
              <a:rPr lang="en-US" sz="2400" dirty="0" smtClean="0">
                <a:latin typeface="Arial" pitchFamily="34" charset="0"/>
                <a:cs typeface="Arial" pitchFamily="34" charset="0"/>
              </a:rPr>
              <a:t>vasodilators</a:t>
            </a:r>
          </a:p>
          <a:p>
            <a:pPr algn="just">
              <a:lnSpc>
                <a:spcPct val="150000"/>
              </a:lnSpc>
              <a:buFont typeface="Wingdings" pitchFamily="2" charset="2"/>
              <a:buChar char="ü"/>
            </a:pPr>
            <a:r>
              <a:rPr lang="en-US" sz="2400" dirty="0" smtClean="0">
                <a:latin typeface="Arial" pitchFamily="34" charset="0"/>
                <a:cs typeface="Arial" pitchFamily="34" charset="0"/>
              </a:rPr>
              <a:t> </a:t>
            </a:r>
            <a:r>
              <a:rPr lang="en-US" sz="2400" dirty="0" smtClean="0">
                <a:latin typeface="Arial" pitchFamily="34" charset="0"/>
                <a:cs typeface="Arial" pitchFamily="34" charset="0"/>
              </a:rPr>
              <a:t>Toxic damage to vascular </a:t>
            </a:r>
            <a:r>
              <a:rPr lang="en-US" sz="2400" dirty="0" smtClean="0">
                <a:latin typeface="Arial" pitchFamily="34" charset="0"/>
                <a:cs typeface="Arial" pitchFamily="34" charset="0"/>
              </a:rPr>
              <a:t>endothelium or </a:t>
            </a:r>
            <a:r>
              <a:rPr lang="en-US" sz="2400" dirty="0" err="1" smtClean="0">
                <a:latin typeface="Arial" pitchFamily="34" charset="0"/>
                <a:cs typeface="Arial" pitchFamily="34" charset="0"/>
              </a:rPr>
              <a:t>vasculitis</a:t>
            </a:r>
            <a:r>
              <a:rPr lang="en-US" sz="2400" dirty="0" smtClean="0">
                <a:latin typeface="Arial" pitchFamily="34" charset="0"/>
                <a:cs typeface="Arial" pitchFamily="34" charset="0"/>
              </a:rPr>
              <a:t> - in anthrax, </a:t>
            </a:r>
            <a:r>
              <a:rPr lang="en-US" sz="2400" dirty="0" smtClean="0">
                <a:latin typeface="Arial" pitchFamily="34" charset="0"/>
                <a:cs typeface="Arial" pitchFamily="34" charset="0"/>
              </a:rPr>
              <a:t>gas gangrene </a:t>
            </a:r>
            <a:r>
              <a:rPr lang="en-US" sz="2400" dirty="0" smtClean="0">
                <a:latin typeface="Arial" pitchFamily="34" charset="0"/>
                <a:cs typeface="Arial" pitchFamily="34" charset="0"/>
              </a:rPr>
              <a:t>and malignant edema </a:t>
            </a:r>
            <a:r>
              <a:rPr lang="en-US" sz="2400" dirty="0" smtClean="0">
                <a:latin typeface="Arial" pitchFamily="34" charset="0"/>
                <a:cs typeface="Arial" pitchFamily="34" charset="0"/>
              </a:rPr>
              <a:t>in ruminants</a:t>
            </a:r>
            <a:r>
              <a:rPr lang="en-US" sz="2400" dirty="0" smtClean="0">
                <a:latin typeface="Arial" pitchFamily="34" charset="0"/>
                <a:cs typeface="Arial" pitchFamily="34" charset="0"/>
              </a:rPr>
              <a:t>, edema disease of </a:t>
            </a:r>
            <a:r>
              <a:rPr lang="en-US" sz="2400" dirty="0" smtClean="0">
                <a:latin typeface="Arial" pitchFamily="34" charset="0"/>
                <a:cs typeface="Arial" pitchFamily="34" charset="0"/>
              </a:rPr>
              <a:t>pigs, mulberry </a:t>
            </a:r>
            <a:r>
              <a:rPr lang="en-US" sz="2400" dirty="0" smtClean="0">
                <a:latin typeface="Arial" pitchFamily="34" charset="0"/>
                <a:cs typeface="Arial" pitchFamily="34" charset="0"/>
              </a:rPr>
              <a:t>heart disease in pigs, </a:t>
            </a:r>
            <a:r>
              <a:rPr lang="en-US" sz="2400" dirty="0" smtClean="0">
                <a:latin typeface="Arial" pitchFamily="34" charset="0"/>
                <a:cs typeface="Arial" pitchFamily="34" charset="0"/>
              </a:rPr>
              <a:t>equine viral </a:t>
            </a:r>
            <a:r>
              <a:rPr lang="en-US" sz="2400" dirty="0" err="1" smtClean="0">
                <a:latin typeface="Arial" pitchFamily="34" charset="0"/>
                <a:cs typeface="Arial" pitchFamily="34" charset="0"/>
              </a:rPr>
              <a:t>arteritis</a:t>
            </a:r>
            <a:r>
              <a:rPr lang="en-US" sz="2400" dirty="0" smtClean="0">
                <a:latin typeface="Arial" pitchFamily="34" charset="0"/>
                <a:cs typeface="Arial" pitchFamily="34" charset="0"/>
              </a:rPr>
              <a:t>, equine </a:t>
            </a:r>
            <a:r>
              <a:rPr lang="en-US" sz="2400" dirty="0" smtClean="0">
                <a:latin typeface="Arial" pitchFamily="34" charset="0"/>
                <a:cs typeface="Arial" pitchFamily="34" charset="0"/>
              </a:rPr>
              <a:t>infectious anemia</a:t>
            </a:r>
            <a:r>
              <a:rPr lang="en-US" sz="2400" dirty="0" smtClean="0">
                <a:latin typeface="Arial" pitchFamily="34" charset="0"/>
                <a:cs typeface="Arial" pitchFamily="34" charset="0"/>
              </a:rPr>
              <a:t>, </a:t>
            </a:r>
            <a:r>
              <a:rPr lang="en-US" sz="2400" dirty="0" err="1" smtClean="0">
                <a:latin typeface="Arial" pitchFamily="34" charset="0"/>
                <a:cs typeface="Arial" pitchFamily="34" charset="0"/>
              </a:rPr>
              <a:t>purpura</a:t>
            </a:r>
            <a:r>
              <a:rPr lang="en-US" sz="2400" dirty="0" smtClean="0">
                <a:latin typeface="Arial" pitchFamily="34" charset="0"/>
                <a:cs typeface="Arial" pitchFamily="34" charset="0"/>
              </a:rPr>
              <a:t> </a:t>
            </a:r>
            <a:r>
              <a:rPr lang="en-US" sz="2400" dirty="0" err="1" smtClean="0">
                <a:latin typeface="Arial" pitchFamily="34" charset="0"/>
                <a:cs typeface="Arial" pitchFamily="34" charset="0"/>
              </a:rPr>
              <a:t>hemorrhagica</a:t>
            </a:r>
            <a:r>
              <a:rPr lang="en-US" sz="2400" dirty="0" smtClean="0">
                <a:latin typeface="Arial" pitchFamily="34" charset="0"/>
                <a:cs typeface="Arial" pitchFamily="34" charset="0"/>
              </a:rPr>
              <a:t> in horses</a:t>
            </a:r>
            <a:r>
              <a:rPr lang="en-US" sz="2400" dirty="0" smtClean="0">
                <a:latin typeface="Arial" pitchFamily="34" charset="0"/>
                <a:cs typeface="Arial" pitchFamily="34" charset="0"/>
              </a:rPr>
              <a:t>, and </a:t>
            </a:r>
            <a:r>
              <a:rPr lang="en-US" sz="2400" dirty="0" err="1" smtClean="0">
                <a:latin typeface="Arial" pitchFamily="34" charset="0"/>
                <a:cs typeface="Arial" pitchFamily="34" charset="0"/>
              </a:rPr>
              <a:t>heartwater</a:t>
            </a:r>
            <a:r>
              <a:rPr lang="en-US" sz="2400" dirty="0" smtClean="0">
                <a:latin typeface="Arial" pitchFamily="34" charset="0"/>
                <a:cs typeface="Arial" pitchFamily="34" charset="0"/>
              </a:rPr>
              <a:t> (</a:t>
            </a:r>
            <a:r>
              <a:rPr lang="en-US" sz="2400" dirty="0" err="1" smtClean="0">
                <a:latin typeface="Arial" pitchFamily="34" charset="0"/>
                <a:cs typeface="Arial" pitchFamily="34" charset="0"/>
              </a:rPr>
              <a:t>cowdriosis</a:t>
            </a:r>
            <a:r>
              <a:rPr lang="en-US" sz="2400" dirty="0" smtClean="0">
                <a:latin typeface="Arial" pitchFamily="34" charset="0"/>
                <a:cs typeface="Arial" pitchFamily="34" charset="0"/>
              </a:rPr>
              <a:t>) </a:t>
            </a:r>
            <a:r>
              <a:rPr lang="en-US" sz="2400" dirty="0" smtClean="0">
                <a:latin typeface="Arial" pitchFamily="34" charset="0"/>
                <a:cs typeface="Arial" pitchFamily="34" charset="0"/>
              </a:rPr>
              <a:t>in ruminants</a:t>
            </a:r>
            <a:endParaRPr lang="en-US" sz="2400" dirty="0">
              <a:latin typeface="Arial" pitchFamily="34" charset="0"/>
              <a:cs typeface="Arial" pitchFamily="34" charset="0"/>
            </a:endParaRPr>
          </a:p>
        </p:txBody>
      </p:sp>
    </p:spTree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228600" y="228600"/>
            <a:ext cx="8763000" cy="6400800"/>
          </a:xfrm>
        </p:spPr>
        <p:txBody>
          <a:bodyPr>
            <a:normAutofit/>
          </a:bodyPr>
          <a:lstStyle/>
          <a:p>
            <a:pPr>
              <a:lnSpc>
                <a:spcPct val="150000"/>
              </a:lnSpc>
            </a:pPr>
            <a:r>
              <a:rPr lang="en-US" sz="2400" b="1" dirty="0" smtClean="0">
                <a:solidFill>
                  <a:srgbClr val="FF0000"/>
                </a:solidFill>
                <a:latin typeface="Arial" pitchFamily="34" charset="0"/>
                <a:cs typeface="Arial" pitchFamily="34" charset="0"/>
              </a:rPr>
              <a:t>Obstruction to lymphatic </a:t>
            </a:r>
            <a:r>
              <a:rPr lang="en-US" sz="2400" b="1" dirty="0" smtClean="0">
                <a:solidFill>
                  <a:srgbClr val="FF0000"/>
                </a:solidFill>
                <a:latin typeface="Arial" pitchFamily="34" charset="0"/>
                <a:cs typeface="Arial" pitchFamily="34" charset="0"/>
              </a:rPr>
              <a:t>flow:</a:t>
            </a:r>
            <a:endParaRPr lang="en-US" sz="2400" b="1" dirty="0" smtClean="0">
              <a:solidFill>
                <a:srgbClr val="FF0000"/>
              </a:solidFill>
              <a:latin typeface="Arial" pitchFamily="34" charset="0"/>
              <a:cs typeface="Arial" pitchFamily="34" charset="0"/>
            </a:endParaRPr>
          </a:p>
          <a:p>
            <a:pPr algn="just">
              <a:lnSpc>
                <a:spcPct val="150000"/>
              </a:lnSpc>
              <a:buFont typeface="Wingdings" pitchFamily="2" charset="2"/>
              <a:buChar char="ü"/>
            </a:pPr>
            <a:r>
              <a:rPr lang="en-US" sz="2400" dirty="0" smtClean="0">
                <a:latin typeface="Arial" pitchFamily="34" charset="0"/>
                <a:cs typeface="Arial" pitchFamily="34" charset="0"/>
              </a:rPr>
              <a:t> </a:t>
            </a:r>
            <a:r>
              <a:rPr lang="en-US" sz="2400" dirty="0" smtClean="0">
                <a:latin typeface="Arial" pitchFamily="34" charset="0"/>
                <a:cs typeface="Arial" pitchFamily="34" charset="0"/>
              </a:rPr>
              <a:t>Part of the edema caused by </a:t>
            </a:r>
            <a:r>
              <a:rPr lang="en-US" sz="2400" dirty="0" smtClean="0">
                <a:latin typeface="Arial" pitchFamily="34" charset="0"/>
                <a:cs typeface="Arial" pitchFamily="34" charset="0"/>
              </a:rPr>
              <a:t>tumors or </a:t>
            </a:r>
            <a:r>
              <a:rPr lang="en-US" sz="2400" dirty="0" smtClean="0">
                <a:latin typeface="Arial" pitchFamily="34" charset="0"/>
                <a:cs typeface="Arial" pitchFamily="34" charset="0"/>
              </a:rPr>
              <a:t>inflammatory swellings </a:t>
            </a:r>
            <a:r>
              <a:rPr lang="en-US" sz="2400" dirty="0" smtClean="0">
                <a:latin typeface="Arial" pitchFamily="34" charset="0"/>
                <a:cs typeface="Arial" pitchFamily="34" charset="0"/>
              </a:rPr>
              <a:t>is lymphatic </a:t>
            </a:r>
            <a:r>
              <a:rPr lang="en-US" sz="2400" dirty="0" smtClean="0">
                <a:latin typeface="Arial" pitchFamily="34" charset="0"/>
                <a:cs typeface="Arial" pitchFamily="34" charset="0"/>
              </a:rPr>
              <a:t>obstruction</a:t>
            </a:r>
            <a:r>
              <a:rPr lang="en-US" sz="2400" dirty="0" smtClean="0">
                <a:latin typeface="Arial" pitchFamily="34" charset="0"/>
                <a:cs typeface="Arial" pitchFamily="34" charset="0"/>
              </a:rPr>
              <a:t>.</a:t>
            </a:r>
          </a:p>
          <a:p>
            <a:pPr algn="just">
              <a:lnSpc>
                <a:spcPct val="150000"/>
              </a:lnSpc>
              <a:buFont typeface="Wingdings" pitchFamily="2" charset="2"/>
              <a:buChar char="ü"/>
            </a:pPr>
            <a:r>
              <a:rPr lang="en-US" sz="2400" dirty="0" smtClean="0">
                <a:latin typeface="Arial" pitchFamily="34" charset="0"/>
                <a:cs typeface="Arial" pitchFamily="34" charset="0"/>
              </a:rPr>
              <a:t> </a:t>
            </a:r>
            <a:r>
              <a:rPr lang="en-US" sz="2400" dirty="0" smtClean="0">
                <a:latin typeface="Arial" pitchFamily="34" charset="0"/>
                <a:cs typeface="Arial" pitchFamily="34" charset="0"/>
              </a:rPr>
              <a:t>Extensive </a:t>
            </a:r>
            <a:r>
              <a:rPr lang="en-US" sz="2400" dirty="0" smtClean="0">
                <a:latin typeface="Arial" pitchFamily="34" charset="0"/>
                <a:cs typeface="Arial" pitchFamily="34" charset="0"/>
              </a:rPr>
              <a:t>fluid loss </a:t>
            </a:r>
            <a:r>
              <a:rPr lang="en-US" sz="2400" dirty="0" smtClean="0">
                <a:latin typeface="Arial" pitchFamily="34" charset="0"/>
                <a:cs typeface="Arial" pitchFamily="34" charset="0"/>
              </a:rPr>
              <a:t>also originates </a:t>
            </a:r>
            <a:r>
              <a:rPr lang="en-US" sz="2400" dirty="0" smtClean="0">
                <a:latin typeface="Arial" pitchFamily="34" charset="0"/>
                <a:cs typeface="Arial" pitchFamily="34" charset="0"/>
              </a:rPr>
              <a:t>from </a:t>
            </a:r>
            <a:r>
              <a:rPr lang="en-US" sz="2400" dirty="0" err="1" smtClean="0">
                <a:latin typeface="Arial" pitchFamily="34" charset="0"/>
                <a:cs typeface="Arial" pitchFamily="34" charset="0"/>
              </a:rPr>
              <a:t>granulomatous</a:t>
            </a:r>
            <a:r>
              <a:rPr lang="en-US" sz="2400" dirty="0" smtClean="0">
                <a:latin typeface="Arial" pitchFamily="34" charset="0"/>
                <a:cs typeface="Arial" pitchFamily="34" charset="0"/>
              </a:rPr>
              <a:t> </a:t>
            </a:r>
            <a:r>
              <a:rPr lang="en-US" sz="2400" dirty="0" smtClean="0">
                <a:latin typeface="Arial" pitchFamily="34" charset="0"/>
                <a:cs typeface="Arial" pitchFamily="34" charset="0"/>
              </a:rPr>
              <a:t>lesions on </a:t>
            </a:r>
            <a:r>
              <a:rPr lang="en-US" sz="2400" dirty="0" smtClean="0">
                <a:latin typeface="Arial" pitchFamily="34" charset="0"/>
                <a:cs typeface="Arial" pitchFamily="34" charset="0"/>
              </a:rPr>
              <a:t>serous surfaces</a:t>
            </a:r>
            <a:r>
              <a:rPr lang="en-US" sz="2400" dirty="0" smtClean="0">
                <a:latin typeface="Arial" pitchFamily="34" charset="0"/>
                <a:cs typeface="Arial" pitchFamily="34" charset="0"/>
              </a:rPr>
              <a:t>. </a:t>
            </a:r>
            <a:r>
              <a:rPr lang="en-US" sz="2400" dirty="0" err="1" smtClean="0">
                <a:latin typeface="Arial" pitchFamily="34" charset="0"/>
                <a:cs typeface="Arial" pitchFamily="34" charset="0"/>
              </a:rPr>
              <a:t>Ascites</a:t>
            </a:r>
            <a:r>
              <a:rPr lang="en-US" sz="2400" dirty="0" smtClean="0">
                <a:latin typeface="Arial" pitchFamily="34" charset="0"/>
                <a:cs typeface="Arial" pitchFamily="34" charset="0"/>
              </a:rPr>
              <a:t> or hydrothorax </a:t>
            </a:r>
            <a:r>
              <a:rPr lang="en-US" sz="2400" dirty="0" smtClean="0">
                <a:latin typeface="Arial" pitchFamily="34" charset="0"/>
                <a:cs typeface="Arial" pitchFamily="34" charset="0"/>
              </a:rPr>
              <a:t>may result</a:t>
            </a:r>
          </a:p>
          <a:p>
            <a:pPr algn="just">
              <a:lnSpc>
                <a:spcPct val="150000"/>
              </a:lnSpc>
              <a:buNone/>
            </a:pPr>
            <a:r>
              <a:rPr lang="en-US" sz="2400" b="1" dirty="0" smtClean="0">
                <a:solidFill>
                  <a:srgbClr val="FF0000"/>
                </a:solidFill>
                <a:latin typeface="Arial" pitchFamily="34" charset="0"/>
                <a:cs typeface="Arial" pitchFamily="34" charset="0"/>
              </a:rPr>
              <a:t>PATHOGENESIS:</a:t>
            </a:r>
          </a:p>
          <a:p>
            <a:pPr algn="just"/>
            <a:r>
              <a:rPr lang="en-US" sz="2400" dirty="0" smtClean="0">
                <a:latin typeface="Arial" pitchFamily="34" charset="0"/>
                <a:cs typeface="Arial" pitchFamily="34" charset="0"/>
              </a:rPr>
              <a:t>At the arteriolar end of </a:t>
            </a:r>
            <a:r>
              <a:rPr lang="en-US" sz="2400" dirty="0" smtClean="0">
                <a:latin typeface="Arial" pitchFamily="34" charset="0"/>
                <a:cs typeface="Arial" pitchFamily="34" charset="0"/>
              </a:rPr>
              <a:t>the capillaries </a:t>
            </a:r>
            <a:r>
              <a:rPr lang="en-US" sz="2400" dirty="0" smtClean="0">
                <a:latin typeface="Arial" pitchFamily="34" charset="0"/>
                <a:cs typeface="Arial" pitchFamily="34" charset="0"/>
              </a:rPr>
              <a:t>the hydrostatic pressure of </a:t>
            </a:r>
            <a:r>
              <a:rPr lang="en-US" sz="2400" dirty="0" smtClean="0">
                <a:latin typeface="Arial" pitchFamily="34" charset="0"/>
                <a:cs typeface="Arial" pitchFamily="34" charset="0"/>
              </a:rPr>
              <a:t>the blood </a:t>
            </a:r>
            <a:r>
              <a:rPr lang="en-US" sz="2400" dirty="0" smtClean="0">
                <a:latin typeface="Arial" pitchFamily="34" charset="0"/>
                <a:cs typeface="Arial" pitchFamily="34" charset="0"/>
              </a:rPr>
              <a:t>is sufficient to overcome its </a:t>
            </a:r>
            <a:r>
              <a:rPr lang="en-US" sz="2400" dirty="0" err="1" smtClean="0">
                <a:latin typeface="Arial" pitchFamily="34" charset="0"/>
                <a:cs typeface="Arial" pitchFamily="34" charset="0"/>
              </a:rPr>
              <a:t>oncotic</a:t>
            </a:r>
            <a:r>
              <a:rPr lang="en-US" sz="2400" dirty="0" smtClean="0">
                <a:latin typeface="Arial" pitchFamily="34" charset="0"/>
                <a:cs typeface="Arial" pitchFamily="34" charset="0"/>
              </a:rPr>
              <a:t> pressure </a:t>
            </a:r>
            <a:r>
              <a:rPr lang="en-US" sz="2400" dirty="0" smtClean="0">
                <a:latin typeface="Arial" pitchFamily="34" charset="0"/>
                <a:cs typeface="Arial" pitchFamily="34" charset="0"/>
              </a:rPr>
              <a:t>and fluid tends to pass into </a:t>
            </a:r>
            <a:r>
              <a:rPr lang="en-US" sz="2400" dirty="0" smtClean="0">
                <a:latin typeface="Arial" pitchFamily="34" charset="0"/>
                <a:cs typeface="Arial" pitchFamily="34" charset="0"/>
              </a:rPr>
              <a:t>the interstitial space</a:t>
            </a:r>
          </a:p>
          <a:p>
            <a:r>
              <a:rPr lang="en-US" sz="2400" dirty="0" smtClean="0">
                <a:latin typeface="Arial" pitchFamily="34" charset="0"/>
                <a:cs typeface="Arial" pitchFamily="34" charset="0"/>
              </a:rPr>
              <a:t>At the venous end </a:t>
            </a:r>
            <a:r>
              <a:rPr lang="en-US" sz="2400" dirty="0" smtClean="0">
                <a:latin typeface="Arial" pitchFamily="34" charset="0"/>
                <a:cs typeface="Arial" pitchFamily="34" charset="0"/>
              </a:rPr>
              <a:t>of the </a:t>
            </a:r>
            <a:r>
              <a:rPr lang="en-US" sz="2400" dirty="0" smtClean="0">
                <a:latin typeface="Arial" pitchFamily="34" charset="0"/>
                <a:cs typeface="Arial" pitchFamily="34" charset="0"/>
              </a:rPr>
              <a:t>capillaries the position is reversed </a:t>
            </a:r>
            <a:r>
              <a:rPr lang="en-US" sz="2400" dirty="0" smtClean="0">
                <a:latin typeface="Arial" pitchFamily="34" charset="0"/>
                <a:cs typeface="Arial" pitchFamily="34" charset="0"/>
              </a:rPr>
              <a:t>and fluid </a:t>
            </a:r>
            <a:r>
              <a:rPr lang="en-US" sz="2400" dirty="0" smtClean="0">
                <a:latin typeface="Arial" pitchFamily="34" charset="0"/>
                <a:cs typeface="Arial" pitchFamily="34" charset="0"/>
              </a:rPr>
              <a:t>tends to return to the </a:t>
            </a:r>
            <a:r>
              <a:rPr lang="en-US" sz="2400" dirty="0" smtClean="0">
                <a:latin typeface="Arial" pitchFamily="34" charset="0"/>
                <a:cs typeface="Arial" pitchFamily="34" charset="0"/>
              </a:rPr>
              <a:t>vascular system</a:t>
            </a:r>
          </a:p>
          <a:p>
            <a:pPr algn="just">
              <a:lnSpc>
                <a:spcPct val="150000"/>
              </a:lnSpc>
              <a:buNone/>
            </a:pPr>
            <a:endParaRPr lang="en-US" sz="2400" dirty="0">
              <a:latin typeface="Arial" pitchFamily="34" charset="0"/>
              <a:cs typeface="Arial" pitchFamily="34" charset="0"/>
            </a:endParaRPr>
          </a:p>
        </p:txBody>
      </p:sp>
    </p:spTree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52400" y="228600"/>
            <a:ext cx="8839200" cy="6324600"/>
          </a:xfrm>
        </p:spPr>
        <p:txBody>
          <a:bodyPr>
            <a:normAutofit fontScale="92500" lnSpcReduction="10000"/>
          </a:bodyPr>
          <a:lstStyle/>
          <a:p>
            <a:pPr>
              <a:lnSpc>
                <a:spcPct val="150000"/>
              </a:lnSpc>
              <a:buNone/>
            </a:pPr>
            <a:r>
              <a:rPr lang="en-US" sz="2400" b="1" dirty="0" smtClean="0">
                <a:solidFill>
                  <a:srgbClr val="FF0000"/>
                </a:solidFill>
                <a:latin typeface="Arial" pitchFamily="34" charset="0"/>
                <a:cs typeface="Arial" pitchFamily="34" charset="0"/>
              </a:rPr>
              <a:t>CLINICAL </a:t>
            </a:r>
            <a:r>
              <a:rPr lang="en-US" sz="2400" b="1" dirty="0" smtClean="0">
                <a:solidFill>
                  <a:srgbClr val="FF0000"/>
                </a:solidFill>
                <a:latin typeface="Arial" pitchFamily="34" charset="0"/>
                <a:cs typeface="Arial" pitchFamily="34" charset="0"/>
              </a:rPr>
              <a:t>FINDINGS:</a:t>
            </a:r>
          </a:p>
          <a:p>
            <a:pPr algn="just">
              <a:lnSpc>
                <a:spcPct val="150000"/>
              </a:lnSpc>
            </a:pPr>
            <a:r>
              <a:rPr lang="en-US" sz="2400" dirty="0" err="1" smtClean="0">
                <a:latin typeface="Arial" pitchFamily="34" charset="0"/>
                <a:cs typeface="Arial" pitchFamily="34" charset="0"/>
              </a:rPr>
              <a:t>Anasarca</a:t>
            </a:r>
            <a:r>
              <a:rPr lang="en-US" sz="2400" dirty="0" smtClean="0">
                <a:latin typeface="Arial" pitchFamily="34" charset="0"/>
                <a:cs typeface="Arial" pitchFamily="34" charset="0"/>
              </a:rPr>
              <a:t> (</a:t>
            </a:r>
            <a:r>
              <a:rPr lang="en-US" sz="2400" dirty="0" smtClean="0">
                <a:latin typeface="Arial" pitchFamily="34" charset="0"/>
                <a:cs typeface="Arial" pitchFamily="34" charset="0"/>
              </a:rPr>
              <a:t>Accumulation of </a:t>
            </a:r>
            <a:r>
              <a:rPr lang="en-US" sz="2400" dirty="0" smtClean="0">
                <a:latin typeface="Arial" pitchFamily="34" charset="0"/>
                <a:cs typeface="Arial" pitchFamily="34" charset="0"/>
              </a:rPr>
              <a:t>edematous </a:t>
            </a:r>
            <a:r>
              <a:rPr lang="en-US" sz="2400" dirty="0" err="1" smtClean="0">
                <a:latin typeface="Arial" pitchFamily="34" charset="0"/>
                <a:cs typeface="Arial" pitchFamily="34" charset="0"/>
              </a:rPr>
              <a:t>transudate</a:t>
            </a:r>
            <a:r>
              <a:rPr lang="en-US" sz="2400" dirty="0" smtClean="0">
                <a:latin typeface="Arial" pitchFamily="34" charset="0"/>
                <a:cs typeface="Arial" pitchFamily="34" charset="0"/>
              </a:rPr>
              <a:t> in subcutaneous tissues)</a:t>
            </a:r>
          </a:p>
          <a:p>
            <a:pPr algn="just">
              <a:lnSpc>
                <a:spcPct val="150000"/>
              </a:lnSpc>
            </a:pPr>
            <a:r>
              <a:rPr lang="en-US" sz="2400" dirty="0" err="1" smtClean="0">
                <a:latin typeface="Arial" pitchFamily="34" charset="0"/>
                <a:cs typeface="Arial" pitchFamily="34" charset="0"/>
              </a:rPr>
              <a:t>Ascites</a:t>
            </a:r>
            <a:r>
              <a:rPr lang="en-US" sz="2400" dirty="0" smtClean="0">
                <a:latin typeface="Arial" pitchFamily="34" charset="0"/>
                <a:cs typeface="Arial" pitchFamily="34" charset="0"/>
              </a:rPr>
              <a:t> (Accumulation </a:t>
            </a:r>
            <a:r>
              <a:rPr lang="en-US" sz="2400" dirty="0" smtClean="0">
                <a:latin typeface="Arial" pitchFamily="34" charset="0"/>
                <a:cs typeface="Arial" pitchFamily="34" charset="0"/>
              </a:rPr>
              <a:t>of edematous </a:t>
            </a:r>
            <a:r>
              <a:rPr lang="en-US" sz="2400" dirty="0" err="1" smtClean="0">
                <a:latin typeface="Arial" pitchFamily="34" charset="0"/>
                <a:cs typeface="Arial" pitchFamily="34" charset="0"/>
              </a:rPr>
              <a:t>transudate</a:t>
            </a:r>
            <a:r>
              <a:rPr lang="en-US" sz="2400" dirty="0" smtClean="0">
                <a:latin typeface="Arial" pitchFamily="34" charset="0"/>
                <a:cs typeface="Arial" pitchFamily="34" charset="0"/>
              </a:rPr>
              <a:t> </a:t>
            </a:r>
            <a:r>
              <a:rPr lang="en-US" sz="2400" dirty="0" smtClean="0">
                <a:latin typeface="Arial" pitchFamily="34" charset="0"/>
                <a:cs typeface="Arial" pitchFamily="34" charset="0"/>
              </a:rPr>
              <a:t>in peritoneal cavity)</a:t>
            </a:r>
          </a:p>
          <a:p>
            <a:pPr algn="just">
              <a:lnSpc>
                <a:spcPct val="150000"/>
              </a:lnSpc>
            </a:pPr>
            <a:r>
              <a:rPr lang="en-US" sz="2400" dirty="0" smtClean="0">
                <a:latin typeface="Arial" pitchFamily="34" charset="0"/>
                <a:cs typeface="Arial" pitchFamily="34" charset="0"/>
              </a:rPr>
              <a:t>Hydrothorax</a:t>
            </a:r>
          </a:p>
          <a:p>
            <a:pPr algn="just">
              <a:lnSpc>
                <a:spcPct val="150000"/>
              </a:lnSpc>
            </a:pPr>
            <a:r>
              <a:rPr lang="en-US" sz="2400" dirty="0" err="1" smtClean="0">
                <a:latin typeface="Arial" pitchFamily="34" charset="0"/>
                <a:cs typeface="Arial" pitchFamily="34" charset="0"/>
              </a:rPr>
              <a:t>Hydropericardium</a:t>
            </a:r>
            <a:endParaRPr lang="en-US" sz="2400" dirty="0" smtClean="0">
              <a:latin typeface="Arial" pitchFamily="34" charset="0"/>
              <a:cs typeface="Arial" pitchFamily="34" charset="0"/>
            </a:endParaRPr>
          </a:p>
          <a:p>
            <a:pPr>
              <a:lnSpc>
                <a:spcPct val="150000"/>
              </a:lnSpc>
            </a:pPr>
            <a:r>
              <a:rPr lang="en-US" sz="2400" dirty="0" smtClean="0">
                <a:latin typeface="Arial" pitchFamily="34" charset="0"/>
                <a:cs typeface="Arial" pitchFamily="34" charset="0"/>
              </a:rPr>
              <a:t>S</a:t>
            </a:r>
            <a:r>
              <a:rPr lang="en-US" sz="2400" dirty="0" smtClean="0">
                <a:latin typeface="Arial" pitchFamily="34" charset="0"/>
                <a:cs typeface="Arial" pitchFamily="34" charset="0"/>
              </a:rPr>
              <a:t>wellings </a:t>
            </a:r>
            <a:r>
              <a:rPr lang="en-US" sz="2400" dirty="0" smtClean="0">
                <a:latin typeface="Arial" pitchFamily="34" charset="0"/>
                <a:cs typeface="Arial" pitchFamily="34" charset="0"/>
              </a:rPr>
              <a:t>are soft, </a:t>
            </a:r>
            <a:r>
              <a:rPr lang="en-US" sz="2400" dirty="0" smtClean="0">
                <a:latin typeface="Arial" pitchFamily="34" charset="0"/>
                <a:cs typeface="Arial" pitchFamily="34" charset="0"/>
              </a:rPr>
              <a:t>painless and </a:t>
            </a:r>
            <a:r>
              <a:rPr lang="en-US" sz="2400" dirty="0" smtClean="0">
                <a:latin typeface="Arial" pitchFamily="34" charset="0"/>
                <a:cs typeface="Arial" pitchFamily="34" charset="0"/>
              </a:rPr>
              <a:t>cool to the touch, and pit </a:t>
            </a:r>
            <a:r>
              <a:rPr lang="en-US" sz="2400" dirty="0" smtClean="0">
                <a:latin typeface="Arial" pitchFamily="34" charset="0"/>
                <a:cs typeface="Arial" pitchFamily="34" charset="0"/>
              </a:rPr>
              <a:t>on pressure</a:t>
            </a:r>
          </a:p>
          <a:p>
            <a:pPr algn="just">
              <a:lnSpc>
                <a:spcPct val="150000"/>
              </a:lnSpc>
            </a:pPr>
            <a:r>
              <a:rPr lang="en-US" sz="2400" b="1" dirty="0" smtClean="0">
                <a:latin typeface="Arial" pitchFamily="34" charset="0"/>
                <a:cs typeface="Arial" pitchFamily="34" charset="0"/>
              </a:rPr>
              <a:t>In </a:t>
            </a:r>
            <a:r>
              <a:rPr lang="en-US" sz="2400" b="1" dirty="0" err="1" smtClean="0">
                <a:latin typeface="Arial" pitchFamily="34" charset="0"/>
                <a:cs typeface="Arial" pitchFamily="34" charset="0"/>
              </a:rPr>
              <a:t>ascites</a:t>
            </a:r>
            <a:r>
              <a:rPr lang="en-US" sz="2400" b="1" dirty="0" smtClean="0">
                <a:latin typeface="Arial" pitchFamily="34" charset="0"/>
                <a:cs typeface="Arial" pitchFamily="34" charset="0"/>
              </a:rPr>
              <a:t> </a:t>
            </a:r>
            <a:r>
              <a:rPr lang="en-US" sz="2400" dirty="0" smtClean="0">
                <a:latin typeface="Arial" pitchFamily="34" charset="0"/>
                <a:cs typeface="Arial" pitchFamily="34" charset="0"/>
              </a:rPr>
              <a:t>there is </a:t>
            </a:r>
            <a:r>
              <a:rPr lang="en-US" sz="2400" b="1" dirty="0" smtClean="0">
                <a:latin typeface="Arial" pitchFamily="34" charset="0"/>
                <a:cs typeface="Arial" pitchFamily="34" charset="0"/>
              </a:rPr>
              <a:t>distension </a:t>
            </a:r>
            <a:r>
              <a:rPr lang="en-US" sz="2400" b="1" dirty="0" smtClean="0">
                <a:latin typeface="Arial" pitchFamily="34" charset="0"/>
                <a:cs typeface="Arial" pitchFamily="34" charset="0"/>
              </a:rPr>
              <a:t>of the </a:t>
            </a:r>
            <a:r>
              <a:rPr lang="en-US" sz="2400" b="1" dirty="0" smtClean="0">
                <a:latin typeface="Arial" pitchFamily="34" charset="0"/>
                <a:cs typeface="Arial" pitchFamily="34" charset="0"/>
              </a:rPr>
              <a:t>abdomen </a:t>
            </a:r>
            <a:r>
              <a:rPr lang="en-US" sz="2400" dirty="0" smtClean="0">
                <a:latin typeface="Arial" pitchFamily="34" charset="0"/>
                <a:cs typeface="Arial" pitchFamily="34" charset="0"/>
              </a:rPr>
              <a:t>and the fluid can </a:t>
            </a:r>
            <a:r>
              <a:rPr lang="en-US" sz="2400" dirty="0" smtClean="0">
                <a:latin typeface="Arial" pitchFamily="34" charset="0"/>
                <a:cs typeface="Arial" pitchFamily="34" charset="0"/>
              </a:rPr>
              <a:t>be </a:t>
            </a:r>
            <a:r>
              <a:rPr lang="en-US" sz="2400" b="1" dirty="0" smtClean="0">
                <a:latin typeface="Arial" pitchFamily="34" charset="0"/>
                <a:cs typeface="Arial" pitchFamily="34" charset="0"/>
              </a:rPr>
              <a:t>detected </a:t>
            </a:r>
            <a:r>
              <a:rPr lang="en-US" sz="2400" b="1" dirty="0" smtClean="0">
                <a:latin typeface="Arial" pitchFamily="34" charset="0"/>
                <a:cs typeface="Arial" pitchFamily="34" charset="0"/>
              </a:rPr>
              <a:t>by a fluid thrill </a:t>
            </a:r>
            <a:r>
              <a:rPr lang="en-US" sz="2400" dirty="0" smtClean="0">
                <a:latin typeface="Arial" pitchFamily="34" charset="0"/>
                <a:cs typeface="Arial" pitchFamily="34" charset="0"/>
              </a:rPr>
              <a:t>on </a:t>
            </a:r>
            <a:r>
              <a:rPr lang="en-US" sz="2400" dirty="0" smtClean="0">
                <a:latin typeface="Arial" pitchFamily="34" charset="0"/>
                <a:cs typeface="Arial" pitchFamily="34" charset="0"/>
              </a:rPr>
              <a:t>tactile percussion, </a:t>
            </a:r>
            <a:r>
              <a:rPr lang="en-US" sz="2400" b="1" dirty="0" smtClean="0">
                <a:latin typeface="Arial" pitchFamily="34" charset="0"/>
                <a:cs typeface="Arial" pitchFamily="34" charset="0"/>
              </a:rPr>
              <a:t>fluid </a:t>
            </a:r>
            <a:r>
              <a:rPr lang="en-US" sz="2400" b="1" dirty="0" smtClean="0">
                <a:latin typeface="Arial" pitchFamily="34" charset="0"/>
                <a:cs typeface="Arial" pitchFamily="34" charset="0"/>
              </a:rPr>
              <a:t>sounds on </a:t>
            </a:r>
            <a:r>
              <a:rPr lang="en-US" sz="2400" b="1" dirty="0" err="1" smtClean="0">
                <a:latin typeface="Arial" pitchFamily="34" charset="0"/>
                <a:cs typeface="Arial" pitchFamily="34" charset="0"/>
              </a:rPr>
              <a:t>succussion</a:t>
            </a:r>
            <a:r>
              <a:rPr lang="en-US" sz="2400" b="1" dirty="0" smtClean="0">
                <a:latin typeface="Arial" pitchFamily="34" charset="0"/>
                <a:cs typeface="Arial" pitchFamily="34" charset="0"/>
              </a:rPr>
              <a:t> </a:t>
            </a:r>
            <a:r>
              <a:rPr lang="en-US" sz="2400" dirty="0" smtClean="0">
                <a:latin typeface="Arial" pitchFamily="34" charset="0"/>
                <a:cs typeface="Arial" pitchFamily="34" charset="0"/>
              </a:rPr>
              <a:t>and</a:t>
            </a:r>
            <a:r>
              <a:rPr lang="en-US" sz="2400" dirty="0" smtClean="0">
                <a:latin typeface="Arial" pitchFamily="34" charset="0"/>
                <a:cs typeface="Arial" pitchFamily="34" charset="0"/>
              </a:rPr>
              <a:t> by </a:t>
            </a:r>
            <a:r>
              <a:rPr lang="en-US" sz="2400" dirty="0" err="1" smtClean="0">
                <a:latin typeface="Arial" pitchFamily="34" charset="0"/>
                <a:cs typeface="Arial" pitchFamily="34" charset="0"/>
              </a:rPr>
              <a:t>paracentesis</a:t>
            </a:r>
            <a:endParaRPr lang="en-US" sz="2400" dirty="0">
              <a:latin typeface="Arial" pitchFamily="34" charset="0"/>
              <a:cs typeface="Arial" pitchFamily="34" charset="0"/>
            </a:endParaRPr>
          </a:p>
        </p:txBody>
      </p:sp>
    </p:spTree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228600" y="228600"/>
            <a:ext cx="8610600" cy="6324600"/>
          </a:xfrm>
        </p:spPr>
        <p:txBody>
          <a:bodyPr>
            <a:normAutofit/>
          </a:bodyPr>
          <a:lstStyle/>
          <a:p>
            <a:pPr>
              <a:lnSpc>
                <a:spcPct val="150000"/>
              </a:lnSpc>
            </a:pPr>
            <a:r>
              <a:rPr lang="en-US" sz="2400" b="1" dirty="0" smtClean="0">
                <a:latin typeface="Arial" pitchFamily="34" charset="0"/>
                <a:cs typeface="Arial" pitchFamily="34" charset="0"/>
              </a:rPr>
              <a:t>In the pleural cavities and pericardial sac</a:t>
            </a:r>
          </a:p>
          <a:p>
            <a:pPr algn="just">
              <a:lnSpc>
                <a:spcPct val="150000"/>
              </a:lnSpc>
              <a:buFont typeface="Wingdings" pitchFamily="2" charset="2"/>
              <a:buChar char="ü"/>
            </a:pPr>
            <a:r>
              <a:rPr lang="en-US" sz="2400" dirty="0" smtClean="0">
                <a:latin typeface="Arial" pitchFamily="34" charset="0"/>
                <a:cs typeface="Arial" pitchFamily="34" charset="0"/>
              </a:rPr>
              <a:t>T</a:t>
            </a:r>
            <a:r>
              <a:rPr lang="en-US" sz="2400" dirty="0" smtClean="0">
                <a:latin typeface="Arial" pitchFamily="34" charset="0"/>
                <a:cs typeface="Arial" pitchFamily="34" charset="0"/>
              </a:rPr>
              <a:t>he </a:t>
            </a:r>
            <a:r>
              <a:rPr lang="en-US" sz="2400" dirty="0" smtClean="0">
                <a:latin typeface="Arial" pitchFamily="34" charset="0"/>
                <a:cs typeface="Arial" pitchFamily="34" charset="0"/>
              </a:rPr>
              <a:t>clinical signs i</a:t>
            </a:r>
            <a:r>
              <a:rPr lang="en-US" sz="2400" dirty="0" smtClean="0">
                <a:latin typeface="Arial" pitchFamily="34" charset="0"/>
                <a:cs typeface="Arial" pitchFamily="34" charset="0"/>
              </a:rPr>
              <a:t>nclude </a:t>
            </a:r>
            <a:r>
              <a:rPr lang="en-US" sz="2400" dirty="0" smtClean="0">
                <a:latin typeface="Arial" pitchFamily="34" charset="0"/>
                <a:cs typeface="Arial" pitchFamily="34" charset="0"/>
              </a:rPr>
              <a:t>restriction </a:t>
            </a:r>
            <a:r>
              <a:rPr lang="en-US" sz="2400" dirty="0" smtClean="0">
                <a:latin typeface="Arial" pitchFamily="34" charset="0"/>
                <a:cs typeface="Arial" pitchFamily="34" charset="0"/>
              </a:rPr>
              <a:t>of cardiac </a:t>
            </a:r>
            <a:r>
              <a:rPr lang="en-US" sz="2400" dirty="0" smtClean="0">
                <a:latin typeface="Arial" pitchFamily="34" charset="0"/>
                <a:cs typeface="Arial" pitchFamily="34" charset="0"/>
              </a:rPr>
              <a:t>movements, embarrassment </a:t>
            </a:r>
            <a:r>
              <a:rPr lang="en-US" sz="2400" dirty="0" smtClean="0">
                <a:latin typeface="Arial" pitchFamily="34" charset="0"/>
                <a:cs typeface="Arial" pitchFamily="34" charset="0"/>
              </a:rPr>
              <a:t>of respiration </a:t>
            </a:r>
            <a:r>
              <a:rPr lang="en-US" sz="2400" dirty="0" smtClean="0">
                <a:latin typeface="Arial" pitchFamily="34" charset="0"/>
                <a:cs typeface="Arial" pitchFamily="34" charset="0"/>
              </a:rPr>
              <a:t>and collapse of the </a:t>
            </a:r>
            <a:r>
              <a:rPr lang="en-US" sz="2400" dirty="0" smtClean="0">
                <a:latin typeface="Arial" pitchFamily="34" charset="0"/>
                <a:cs typeface="Arial" pitchFamily="34" charset="0"/>
              </a:rPr>
              <a:t>ventral parts </a:t>
            </a:r>
            <a:r>
              <a:rPr lang="en-US" sz="2400" dirty="0" smtClean="0">
                <a:latin typeface="Arial" pitchFamily="34" charset="0"/>
                <a:cs typeface="Arial" pitchFamily="34" charset="0"/>
              </a:rPr>
              <a:t>of the lungs</a:t>
            </a:r>
            <a:r>
              <a:rPr lang="en-US" sz="2400" dirty="0" smtClean="0">
                <a:latin typeface="Arial" pitchFamily="34" charset="0"/>
                <a:cs typeface="Arial" pitchFamily="34" charset="0"/>
              </a:rPr>
              <a:t>.</a:t>
            </a:r>
          </a:p>
          <a:p>
            <a:pPr algn="just">
              <a:lnSpc>
                <a:spcPct val="150000"/>
              </a:lnSpc>
              <a:buFont typeface="Wingdings" pitchFamily="2" charset="2"/>
              <a:buChar char="ü"/>
            </a:pPr>
            <a:r>
              <a:rPr lang="en-US" sz="2400" dirty="0" smtClean="0">
                <a:latin typeface="Arial" pitchFamily="34" charset="0"/>
                <a:cs typeface="Arial" pitchFamily="34" charset="0"/>
              </a:rPr>
              <a:t> Muffled heart </a:t>
            </a:r>
            <a:r>
              <a:rPr lang="en-US" sz="2400" dirty="0" smtClean="0">
                <a:latin typeface="Arial" pitchFamily="34" charset="0"/>
                <a:cs typeface="Arial" pitchFamily="34" charset="0"/>
              </a:rPr>
              <a:t>sounds </a:t>
            </a:r>
            <a:r>
              <a:rPr lang="en-US" sz="2400" dirty="0" smtClean="0">
                <a:latin typeface="Arial" pitchFamily="34" charset="0"/>
                <a:cs typeface="Arial" pitchFamily="34" charset="0"/>
              </a:rPr>
              <a:t>and respiratory </a:t>
            </a:r>
            <a:r>
              <a:rPr lang="en-US" sz="2400" dirty="0" smtClean="0">
                <a:latin typeface="Arial" pitchFamily="34" charset="0"/>
                <a:cs typeface="Arial" pitchFamily="34" charset="0"/>
              </a:rPr>
              <a:t>sounds </a:t>
            </a:r>
            <a:r>
              <a:rPr lang="en-US" sz="2400" dirty="0" smtClean="0">
                <a:latin typeface="Arial" pitchFamily="34" charset="0"/>
                <a:cs typeface="Arial" pitchFamily="34" charset="0"/>
              </a:rPr>
              <a:t>are, </a:t>
            </a:r>
            <a:r>
              <a:rPr lang="en-US" sz="2400" dirty="0" smtClean="0">
                <a:latin typeface="Arial" pitchFamily="34" charset="0"/>
                <a:cs typeface="Arial" pitchFamily="34" charset="0"/>
              </a:rPr>
              <a:t>and </a:t>
            </a:r>
            <a:r>
              <a:rPr lang="en-US" sz="2400" dirty="0" smtClean="0">
                <a:latin typeface="Arial" pitchFamily="34" charset="0"/>
                <a:cs typeface="Arial" pitchFamily="34" charset="0"/>
              </a:rPr>
              <a:t>the presence </a:t>
            </a:r>
            <a:r>
              <a:rPr lang="en-US" sz="2400" dirty="0" smtClean="0">
                <a:latin typeface="Arial" pitchFamily="34" charset="0"/>
                <a:cs typeface="Arial" pitchFamily="34" charset="0"/>
              </a:rPr>
              <a:t>of fluid may be ascertained </a:t>
            </a:r>
            <a:r>
              <a:rPr lang="en-US" sz="2400" dirty="0" smtClean="0">
                <a:latin typeface="Arial" pitchFamily="34" charset="0"/>
                <a:cs typeface="Arial" pitchFamily="34" charset="0"/>
              </a:rPr>
              <a:t>by percussion </a:t>
            </a:r>
            <a:r>
              <a:rPr lang="en-US" sz="2400" dirty="0" smtClean="0">
                <a:latin typeface="Arial" pitchFamily="34" charset="0"/>
                <a:cs typeface="Arial" pitchFamily="34" charset="0"/>
              </a:rPr>
              <a:t>and </a:t>
            </a:r>
            <a:r>
              <a:rPr lang="en-US" sz="2400" dirty="0" err="1" smtClean="0">
                <a:latin typeface="Arial" pitchFamily="34" charset="0"/>
                <a:cs typeface="Arial" pitchFamily="34" charset="0"/>
              </a:rPr>
              <a:t>thoracocentesis</a:t>
            </a:r>
            <a:r>
              <a:rPr lang="en-US" sz="2400" dirty="0" smtClean="0">
                <a:latin typeface="Arial" pitchFamily="34" charset="0"/>
                <a:cs typeface="Arial" pitchFamily="34" charset="0"/>
              </a:rPr>
              <a:t> or </a:t>
            </a:r>
            <a:r>
              <a:rPr lang="en-US" sz="2400" dirty="0" err="1" smtClean="0">
                <a:latin typeface="Arial" pitchFamily="34" charset="0"/>
                <a:cs typeface="Arial" pitchFamily="34" charset="0"/>
              </a:rPr>
              <a:t>pericardiocentesis</a:t>
            </a:r>
            <a:endParaRPr lang="en-US" sz="2400" dirty="0" smtClean="0">
              <a:latin typeface="Arial" pitchFamily="34" charset="0"/>
              <a:cs typeface="Arial" pitchFamily="34" charset="0"/>
            </a:endParaRPr>
          </a:p>
          <a:p>
            <a:r>
              <a:rPr lang="en-US" sz="2400" b="1" dirty="0" smtClean="0">
                <a:latin typeface="Arial" pitchFamily="34" charset="0"/>
                <a:cs typeface="Arial" pitchFamily="34" charset="0"/>
              </a:rPr>
              <a:t>More localized edemas cause </a:t>
            </a:r>
            <a:r>
              <a:rPr lang="en-US" sz="2400" b="1" dirty="0" smtClean="0">
                <a:latin typeface="Arial" pitchFamily="34" charset="0"/>
                <a:cs typeface="Arial" pitchFamily="34" charset="0"/>
              </a:rPr>
              <a:t>more localized </a:t>
            </a:r>
            <a:r>
              <a:rPr lang="en-US" sz="2400" b="1" dirty="0" smtClean="0">
                <a:latin typeface="Arial" pitchFamily="34" charset="0"/>
                <a:cs typeface="Arial" pitchFamily="34" charset="0"/>
              </a:rPr>
              <a:t>signs</a:t>
            </a:r>
            <a:r>
              <a:rPr lang="en-US" sz="2400" b="1" dirty="0" smtClean="0">
                <a:latin typeface="Arial" pitchFamily="34" charset="0"/>
                <a:cs typeface="Arial" pitchFamily="34" charset="0"/>
              </a:rPr>
              <a:t>:</a:t>
            </a:r>
          </a:p>
          <a:p>
            <a:pPr>
              <a:buFont typeface="Wingdings" pitchFamily="2" charset="2"/>
              <a:buChar char="ü"/>
            </a:pPr>
            <a:r>
              <a:rPr lang="en-US" sz="2400" dirty="0" smtClean="0">
                <a:latin typeface="Arial" pitchFamily="34" charset="0"/>
                <a:cs typeface="Arial" pitchFamily="34" charset="0"/>
              </a:rPr>
              <a:t>P</a:t>
            </a:r>
            <a:r>
              <a:rPr lang="en-US" sz="2400" dirty="0" smtClean="0">
                <a:latin typeface="Arial" pitchFamily="34" charset="0"/>
                <a:cs typeface="Arial" pitchFamily="34" charset="0"/>
              </a:rPr>
              <a:t>ulmonary </a:t>
            </a:r>
            <a:r>
              <a:rPr lang="en-US" sz="2400" dirty="0" smtClean="0">
                <a:latin typeface="Arial" pitchFamily="34" charset="0"/>
                <a:cs typeface="Arial" pitchFamily="34" charset="0"/>
              </a:rPr>
              <a:t>edema </a:t>
            </a:r>
            <a:r>
              <a:rPr lang="en-US" sz="2400" dirty="0" smtClean="0">
                <a:latin typeface="Arial" pitchFamily="34" charset="0"/>
                <a:cs typeface="Arial" pitchFamily="34" charset="0"/>
              </a:rPr>
              <a:t>-respiratory distress</a:t>
            </a:r>
          </a:p>
          <a:p>
            <a:pPr>
              <a:buFont typeface="Wingdings" pitchFamily="2" charset="2"/>
              <a:buChar char="ü"/>
            </a:pPr>
            <a:r>
              <a:rPr lang="en-US" sz="2400" dirty="0" smtClean="0">
                <a:latin typeface="Arial" pitchFamily="34" charset="0"/>
                <a:cs typeface="Arial" pitchFamily="34" charset="0"/>
              </a:rPr>
              <a:t>C</a:t>
            </a:r>
            <a:r>
              <a:rPr lang="en-US" sz="2400" dirty="0" smtClean="0">
                <a:latin typeface="Arial" pitchFamily="34" charset="0"/>
                <a:cs typeface="Arial" pitchFamily="34" charset="0"/>
              </a:rPr>
              <a:t>erebral edema-nervous signs</a:t>
            </a:r>
          </a:p>
          <a:p>
            <a:pPr algn="just">
              <a:buFont typeface="Wingdings" pitchFamily="2" charset="2"/>
              <a:buChar char="ü"/>
            </a:pPr>
            <a:r>
              <a:rPr lang="en-US" sz="2400" dirty="0" err="1" smtClean="0">
                <a:latin typeface="Arial" pitchFamily="34" charset="0"/>
                <a:cs typeface="Arial" pitchFamily="34" charset="0"/>
              </a:rPr>
              <a:t>Thrombophlebitis</a:t>
            </a:r>
            <a:r>
              <a:rPr lang="en-US" sz="2400" dirty="0" smtClean="0">
                <a:latin typeface="Arial" pitchFamily="34" charset="0"/>
                <a:cs typeface="Arial" pitchFamily="34" charset="0"/>
              </a:rPr>
              <a:t>- </a:t>
            </a:r>
            <a:r>
              <a:rPr lang="en-US" sz="2400" dirty="0" smtClean="0">
                <a:latin typeface="Arial" pitchFamily="34" charset="0"/>
                <a:cs typeface="Arial" pitchFamily="34" charset="0"/>
              </a:rPr>
              <a:t>Head </a:t>
            </a:r>
            <a:r>
              <a:rPr lang="en-US" sz="2400" dirty="0" smtClean="0">
                <a:latin typeface="Arial" pitchFamily="34" charset="0"/>
                <a:cs typeface="Arial" pitchFamily="34" charset="0"/>
              </a:rPr>
              <a:t>edema due to </a:t>
            </a:r>
            <a:r>
              <a:rPr lang="en-US" sz="2400" dirty="0" smtClean="0">
                <a:latin typeface="Arial" pitchFamily="34" charset="0"/>
                <a:cs typeface="Arial" pitchFamily="34" charset="0"/>
              </a:rPr>
              <a:t>complete occlusion of </a:t>
            </a:r>
            <a:r>
              <a:rPr lang="en-US" sz="2400" dirty="0" smtClean="0">
                <a:latin typeface="Arial" pitchFamily="34" charset="0"/>
                <a:cs typeface="Arial" pitchFamily="34" charset="0"/>
              </a:rPr>
              <a:t>both jugular </a:t>
            </a:r>
            <a:r>
              <a:rPr lang="en-US" sz="2400" dirty="0" smtClean="0">
                <a:latin typeface="Arial" pitchFamily="34" charset="0"/>
                <a:cs typeface="Arial" pitchFamily="34" charset="0"/>
              </a:rPr>
              <a:t>veins</a:t>
            </a:r>
            <a:endParaRPr lang="en-US" sz="2400" dirty="0" smtClean="0">
              <a:latin typeface="Arial" pitchFamily="34" charset="0"/>
              <a:cs typeface="Arial" pitchFamily="34" charset="0"/>
            </a:endParaRPr>
          </a:p>
          <a:p>
            <a:pPr>
              <a:buFont typeface="Wingdings" pitchFamily="2" charset="2"/>
              <a:buChar char="ü"/>
            </a:pPr>
            <a:endParaRPr lang="en-US" sz="2400" dirty="0">
              <a:latin typeface="Arial" pitchFamily="34" charset="0"/>
              <a:cs typeface="Arial" pitchFamily="34" charset="0"/>
            </a:endParaRPr>
          </a:p>
        </p:txBody>
      </p:sp>
    </p:spTree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228600" y="228600"/>
            <a:ext cx="8686800" cy="6324600"/>
          </a:xfrm>
        </p:spPr>
        <p:txBody>
          <a:bodyPr>
            <a:normAutofit/>
          </a:bodyPr>
          <a:lstStyle/>
          <a:p>
            <a:pPr>
              <a:lnSpc>
                <a:spcPct val="150000"/>
              </a:lnSpc>
              <a:buNone/>
            </a:pPr>
            <a:r>
              <a:rPr lang="en-US" sz="2400" b="1" dirty="0" smtClean="0">
                <a:solidFill>
                  <a:srgbClr val="FF0000"/>
                </a:solidFill>
                <a:latin typeface="Arial" pitchFamily="34" charset="0"/>
                <a:cs typeface="Arial" pitchFamily="34" charset="0"/>
              </a:rPr>
              <a:t>CLINICAL </a:t>
            </a:r>
            <a:r>
              <a:rPr lang="en-US" sz="2400" b="1" dirty="0" smtClean="0">
                <a:solidFill>
                  <a:srgbClr val="FF0000"/>
                </a:solidFill>
                <a:latin typeface="Arial" pitchFamily="34" charset="0"/>
                <a:cs typeface="Arial" pitchFamily="34" charset="0"/>
              </a:rPr>
              <a:t>PATHOLOGY:</a:t>
            </a:r>
          </a:p>
          <a:p>
            <a:pPr algn="just">
              <a:lnSpc>
                <a:spcPct val="150000"/>
              </a:lnSpc>
            </a:pPr>
            <a:r>
              <a:rPr lang="en-US" sz="2400" dirty="0" smtClean="0">
                <a:latin typeface="Arial" pitchFamily="34" charset="0"/>
                <a:cs typeface="Arial" pitchFamily="34" charset="0"/>
              </a:rPr>
              <a:t>Cytological </a:t>
            </a:r>
            <a:r>
              <a:rPr lang="en-US" sz="2400" dirty="0" smtClean="0">
                <a:latin typeface="Arial" pitchFamily="34" charset="0"/>
                <a:cs typeface="Arial" pitchFamily="34" charset="0"/>
              </a:rPr>
              <a:t>examination</a:t>
            </a:r>
            <a:r>
              <a:rPr lang="en-US" sz="2400" dirty="0" smtClean="0">
                <a:latin typeface="Arial" pitchFamily="34" charset="0"/>
                <a:cs typeface="Arial" pitchFamily="34" charset="0"/>
              </a:rPr>
              <a:t> </a:t>
            </a:r>
            <a:r>
              <a:rPr lang="en-US" sz="2400" dirty="0" smtClean="0">
                <a:latin typeface="Arial" pitchFamily="34" charset="0"/>
                <a:cs typeface="Arial" pitchFamily="34" charset="0"/>
              </a:rPr>
              <a:t>for absence </a:t>
            </a:r>
            <a:r>
              <a:rPr lang="en-US" sz="2400" dirty="0" smtClean="0">
                <a:latin typeface="Arial" pitchFamily="34" charset="0"/>
                <a:cs typeface="Arial" pitchFamily="34" charset="0"/>
              </a:rPr>
              <a:t>of </a:t>
            </a:r>
            <a:r>
              <a:rPr lang="en-US" sz="2400" dirty="0" smtClean="0">
                <a:latin typeface="Arial" pitchFamily="34" charset="0"/>
                <a:cs typeface="Arial" pitchFamily="34" charset="0"/>
              </a:rPr>
              <a:t>inflammatory cells</a:t>
            </a:r>
          </a:p>
          <a:p>
            <a:pPr algn="just">
              <a:lnSpc>
                <a:spcPct val="150000"/>
              </a:lnSpc>
            </a:pPr>
            <a:r>
              <a:rPr lang="en-US" sz="2400" dirty="0" err="1" smtClean="0">
                <a:latin typeface="Arial" pitchFamily="34" charset="0"/>
                <a:cs typeface="Arial" pitchFamily="34" charset="0"/>
              </a:rPr>
              <a:t>Thoracocentesis</a:t>
            </a:r>
            <a:r>
              <a:rPr lang="en-US" sz="2400" dirty="0" smtClean="0">
                <a:latin typeface="Arial" pitchFamily="34" charset="0"/>
                <a:cs typeface="Arial" pitchFamily="34" charset="0"/>
              </a:rPr>
              <a:t> </a:t>
            </a:r>
            <a:r>
              <a:rPr lang="en-US" sz="2400" dirty="0" smtClean="0">
                <a:latin typeface="Arial" pitchFamily="34" charset="0"/>
                <a:cs typeface="Arial" pitchFamily="34" charset="0"/>
              </a:rPr>
              <a:t>or </a:t>
            </a:r>
            <a:r>
              <a:rPr lang="en-US" sz="2400" dirty="0" err="1" smtClean="0">
                <a:latin typeface="Arial" pitchFamily="34" charset="0"/>
                <a:cs typeface="Arial" pitchFamily="34" charset="0"/>
              </a:rPr>
              <a:t>abdominocentesis</a:t>
            </a:r>
            <a:r>
              <a:rPr lang="en-US" sz="2400" dirty="0" smtClean="0">
                <a:latin typeface="Arial" pitchFamily="34" charset="0"/>
                <a:cs typeface="Arial" pitchFamily="34" charset="0"/>
              </a:rPr>
              <a:t> </a:t>
            </a:r>
            <a:r>
              <a:rPr lang="en-US" sz="2400" dirty="0" smtClean="0">
                <a:latin typeface="Arial" pitchFamily="34" charset="0"/>
                <a:cs typeface="Arial" pitchFamily="34" charset="0"/>
              </a:rPr>
              <a:t>is useful to </a:t>
            </a:r>
            <a:r>
              <a:rPr lang="en-US" sz="2400" dirty="0" smtClean="0">
                <a:latin typeface="Arial" pitchFamily="34" charset="0"/>
                <a:cs typeface="Arial" pitchFamily="34" charset="0"/>
              </a:rPr>
              <a:t>differentiate the </a:t>
            </a:r>
            <a:r>
              <a:rPr lang="en-US" sz="2400" dirty="0" smtClean="0">
                <a:latin typeface="Arial" pitchFamily="34" charset="0"/>
                <a:cs typeface="Arial" pitchFamily="34" charset="0"/>
              </a:rPr>
              <a:t>causes of </a:t>
            </a:r>
            <a:r>
              <a:rPr lang="en-US" sz="2400" dirty="0" smtClean="0">
                <a:latin typeface="Arial" pitchFamily="34" charset="0"/>
                <a:cs typeface="Arial" pitchFamily="34" charset="0"/>
              </a:rPr>
              <a:t>fluid accumulation</a:t>
            </a:r>
          </a:p>
          <a:p>
            <a:pPr algn="just">
              <a:lnSpc>
                <a:spcPct val="150000"/>
              </a:lnSpc>
            </a:pPr>
            <a:r>
              <a:rPr lang="en-US" sz="2400" dirty="0" smtClean="0">
                <a:latin typeface="Arial" pitchFamily="34" charset="0"/>
                <a:cs typeface="Arial" pitchFamily="34" charset="0"/>
              </a:rPr>
              <a:t>Serum albumin </a:t>
            </a:r>
            <a:r>
              <a:rPr lang="en-US" sz="2400" dirty="0" smtClean="0">
                <a:latin typeface="Arial" pitchFamily="34" charset="0"/>
                <a:cs typeface="Arial" pitchFamily="34" charset="0"/>
              </a:rPr>
              <a:t>concentration and central </a:t>
            </a:r>
            <a:r>
              <a:rPr lang="en-US" sz="2400" dirty="0" smtClean="0">
                <a:latin typeface="Arial" pitchFamily="34" charset="0"/>
                <a:cs typeface="Arial" pitchFamily="34" charset="0"/>
              </a:rPr>
              <a:t>venous pressures</a:t>
            </a:r>
          </a:p>
          <a:p>
            <a:pPr algn="just">
              <a:lnSpc>
                <a:spcPct val="150000"/>
              </a:lnSpc>
            </a:pPr>
            <a:r>
              <a:rPr lang="en-US" sz="2400" dirty="0" err="1" smtClean="0">
                <a:latin typeface="Arial" pitchFamily="34" charset="0"/>
                <a:cs typeface="Arial" pitchFamily="34" charset="0"/>
              </a:rPr>
              <a:t>Hypoalbuminemia</a:t>
            </a:r>
            <a:r>
              <a:rPr lang="en-US" sz="2400" dirty="0" smtClean="0">
                <a:latin typeface="Arial" pitchFamily="34" charset="0"/>
                <a:cs typeface="Arial" pitchFamily="34" charset="0"/>
              </a:rPr>
              <a:t>-determine renal and </a:t>
            </a:r>
            <a:r>
              <a:rPr lang="en-US" sz="2400" dirty="0" smtClean="0">
                <a:latin typeface="Arial" pitchFamily="34" charset="0"/>
                <a:cs typeface="Arial" pitchFamily="34" charset="0"/>
              </a:rPr>
              <a:t>gastrointestinal systems and liver</a:t>
            </a:r>
            <a:endParaRPr lang="en-US" sz="2400" dirty="0" smtClean="0">
              <a:latin typeface="Arial" pitchFamily="34" charset="0"/>
              <a:cs typeface="Arial" pitchFamily="34" charset="0"/>
            </a:endParaRPr>
          </a:p>
          <a:p>
            <a:pPr algn="just">
              <a:lnSpc>
                <a:spcPct val="150000"/>
              </a:lnSpc>
              <a:buNone/>
            </a:pPr>
            <a:endParaRPr lang="en-US" sz="2400" dirty="0">
              <a:latin typeface="Arial" pitchFamily="34" charset="0"/>
              <a:cs typeface="Arial" pitchFamily="34" charset="0"/>
            </a:endParaRPr>
          </a:p>
        </p:txBody>
      </p:sp>
    </p:spTree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228600" y="228600"/>
            <a:ext cx="8686800" cy="6400800"/>
          </a:xfrm>
        </p:spPr>
        <p:txBody>
          <a:bodyPr>
            <a:normAutofit/>
          </a:bodyPr>
          <a:lstStyle/>
          <a:p>
            <a:pPr>
              <a:lnSpc>
                <a:spcPct val="150000"/>
              </a:lnSpc>
              <a:buNone/>
            </a:pPr>
            <a:r>
              <a:rPr lang="en-US" sz="2400" b="1" dirty="0" smtClean="0">
                <a:solidFill>
                  <a:srgbClr val="FF0000"/>
                </a:solidFill>
                <a:latin typeface="Arial" pitchFamily="34" charset="0"/>
                <a:cs typeface="Arial" pitchFamily="34" charset="0"/>
              </a:rPr>
              <a:t>TREATMENT:</a:t>
            </a:r>
            <a:endParaRPr lang="en-US" sz="2400" b="1" dirty="0" smtClean="0">
              <a:solidFill>
                <a:srgbClr val="FF0000"/>
              </a:solidFill>
              <a:latin typeface="Arial" pitchFamily="34" charset="0"/>
              <a:cs typeface="Arial" pitchFamily="34" charset="0"/>
            </a:endParaRPr>
          </a:p>
          <a:p>
            <a:pPr algn="just">
              <a:lnSpc>
                <a:spcPct val="150000"/>
              </a:lnSpc>
            </a:pPr>
            <a:r>
              <a:rPr lang="en-US" sz="2400" dirty="0" smtClean="0">
                <a:latin typeface="Arial" pitchFamily="34" charset="0"/>
                <a:cs typeface="Arial" pitchFamily="34" charset="0"/>
              </a:rPr>
              <a:t>Correcting </a:t>
            </a:r>
            <a:r>
              <a:rPr lang="en-US" sz="2400" dirty="0" smtClean="0">
                <a:latin typeface="Arial" pitchFamily="34" charset="0"/>
                <a:cs typeface="Arial" pitchFamily="34" charset="0"/>
              </a:rPr>
              <a:t>the </a:t>
            </a:r>
            <a:r>
              <a:rPr lang="en-US" sz="2400" dirty="0" smtClean="0">
                <a:latin typeface="Arial" pitchFamily="34" charset="0"/>
                <a:cs typeface="Arial" pitchFamily="34" charset="0"/>
              </a:rPr>
              <a:t>cause</a:t>
            </a:r>
          </a:p>
          <a:p>
            <a:pPr>
              <a:lnSpc>
                <a:spcPct val="150000"/>
              </a:lnSpc>
            </a:pPr>
            <a:r>
              <a:rPr lang="en-US" sz="2400" dirty="0" smtClean="0">
                <a:latin typeface="Arial" pitchFamily="34" charset="0"/>
                <a:cs typeface="Arial" pitchFamily="34" charset="0"/>
              </a:rPr>
              <a:t>Chronic (</a:t>
            </a:r>
            <a:r>
              <a:rPr lang="en-US" sz="2400" dirty="0" smtClean="0">
                <a:latin typeface="Arial" pitchFamily="34" charset="0"/>
                <a:cs typeface="Arial" pitchFamily="34" charset="0"/>
              </a:rPr>
              <a:t>congestive) heart </a:t>
            </a:r>
            <a:r>
              <a:rPr lang="en-US" sz="2400" dirty="0" smtClean="0">
                <a:latin typeface="Arial" pitchFamily="34" charset="0"/>
                <a:cs typeface="Arial" pitchFamily="34" charset="0"/>
              </a:rPr>
              <a:t>failure may need to be treated </a:t>
            </a:r>
            <a:r>
              <a:rPr lang="en-US" sz="2400" dirty="0" smtClean="0">
                <a:latin typeface="Arial" pitchFamily="34" charset="0"/>
                <a:cs typeface="Arial" pitchFamily="34" charset="0"/>
              </a:rPr>
              <a:t>with </a:t>
            </a:r>
            <a:r>
              <a:rPr lang="en-US" sz="2400" dirty="0" err="1" smtClean="0">
                <a:latin typeface="Arial" pitchFamily="34" charset="0"/>
                <a:cs typeface="Arial" pitchFamily="34" charset="0"/>
              </a:rPr>
              <a:t>digoxin</a:t>
            </a:r>
            <a:endParaRPr lang="en-US" sz="2400" dirty="0" smtClean="0">
              <a:latin typeface="Arial" pitchFamily="34" charset="0"/>
              <a:cs typeface="Arial" pitchFamily="34" charset="0"/>
            </a:endParaRPr>
          </a:p>
          <a:p>
            <a:pPr algn="just">
              <a:lnSpc>
                <a:spcPct val="150000"/>
              </a:lnSpc>
            </a:pPr>
            <a:r>
              <a:rPr lang="en-US" sz="2400" dirty="0" err="1" smtClean="0">
                <a:latin typeface="Arial" pitchFamily="34" charset="0"/>
                <a:cs typeface="Arial" pitchFamily="34" charset="0"/>
              </a:rPr>
              <a:t>Hypoalbuminemia</a:t>
            </a:r>
            <a:r>
              <a:rPr lang="en-US" sz="2400" dirty="0" smtClean="0">
                <a:latin typeface="Arial" pitchFamily="34" charset="0"/>
                <a:cs typeface="Arial" pitchFamily="34" charset="0"/>
              </a:rPr>
              <a:t> </a:t>
            </a:r>
            <a:r>
              <a:rPr lang="en-US" sz="2400" dirty="0" smtClean="0">
                <a:latin typeface="Arial" pitchFamily="34" charset="0"/>
                <a:cs typeface="Arial" pitchFamily="34" charset="0"/>
              </a:rPr>
              <a:t>may  require the administration </a:t>
            </a:r>
            <a:r>
              <a:rPr lang="en-US" sz="2400" dirty="0" smtClean="0">
                <a:latin typeface="Arial" pitchFamily="34" charset="0"/>
                <a:cs typeface="Arial" pitchFamily="34" charset="0"/>
              </a:rPr>
              <a:t>of plasma </a:t>
            </a:r>
            <a:r>
              <a:rPr lang="en-US" sz="2400" dirty="0" smtClean="0">
                <a:latin typeface="Arial" pitchFamily="34" charset="0"/>
                <a:cs typeface="Arial" pitchFamily="34" charset="0"/>
              </a:rPr>
              <a:t>or plasma substitutes</a:t>
            </a:r>
          </a:p>
          <a:p>
            <a:pPr algn="just">
              <a:lnSpc>
                <a:spcPct val="150000"/>
              </a:lnSpc>
            </a:pPr>
            <a:r>
              <a:rPr lang="en-US" sz="2400" dirty="0" smtClean="0">
                <a:latin typeface="Arial" pitchFamily="34" charset="0"/>
                <a:cs typeface="Arial" pitchFamily="34" charset="0"/>
              </a:rPr>
              <a:t>Ancillary nonspecific </a:t>
            </a:r>
            <a:r>
              <a:rPr lang="en-US" sz="2400" dirty="0" smtClean="0">
                <a:latin typeface="Arial" pitchFamily="34" charset="0"/>
                <a:cs typeface="Arial" pitchFamily="34" charset="0"/>
              </a:rPr>
              <a:t>measures:</a:t>
            </a:r>
          </a:p>
          <a:p>
            <a:pPr algn="just">
              <a:lnSpc>
                <a:spcPct val="150000"/>
              </a:lnSpc>
              <a:buFont typeface="Wingdings" pitchFamily="2" charset="2"/>
              <a:buChar char="ü"/>
            </a:pPr>
            <a:r>
              <a:rPr lang="en-US" sz="2400" dirty="0" smtClean="0">
                <a:latin typeface="Arial" pitchFamily="34" charset="0"/>
                <a:cs typeface="Arial" pitchFamily="34" charset="0"/>
              </a:rPr>
              <a:t>Restriction </a:t>
            </a:r>
            <a:r>
              <a:rPr lang="en-US" sz="2400" dirty="0" smtClean="0">
                <a:latin typeface="Arial" pitchFamily="34" charset="0"/>
                <a:cs typeface="Arial" pitchFamily="34" charset="0"/>
              </a:rPr>
              <a:t>of the amount of salt in the </a:t>
            </a:r>
            <a:r>
              <a:rPr lang="en-US" sz="2400" dirty="0" smtClean="0">
                <a:latin typeface="Arial" pitchFamily="34" charset="0"/>
                <a:cs typeface="Arial" pitchFamily="34" charset="0"/>
              </a:rPr>
              <a:t>diet</a:t>
            </a:r>
          </a:p>
          <a:p>
            <a:pPr algn="just">
              <a:lnSpc>
                <a:spcPct val="150000"/>
              </a:lnSpc>
              <a:buFont typeface="Wingdings" pitchFamily="2" charset="2"/>
              <a:buChar char="ü"/>
            </a:pPr>
            <a:r>
              <a:rPr lang="en-US" sz="2400" dirty="0" smtClean="0">
                <a:latin typeface="Arial" pitchFamily="34" charset="0"/>
                <a:cs typeface="Arial" pitchFamily="34" charset="0"/>
              </a:rPr>
              <a:t>Use </a:t>
            </a:r>
            <a:r>
              <a:rPr lang="en-US" sz="2400" dirty="0" smtClean="0">
                <a:latin typeface="Arial" pitchFamily="34" charset="0"/>
                <a:cs typeface="Arial" pitchFamily="34" charset="0"/>
              </a:rPr>
              <a:t>of diuretics</a:t>
            </a:r>
            <a:endParaRPr lang="en-US" sz="2400" dirty="0" smtClean="0">
              <a:latin typeface="Arial" pitchFamily="34" charset="0"/>
              <a:cs typeface="Arial" pitchFamily="34" charset="0"/>
            </a:endParaRPr>
          </a:p>
          <a:p>
            <a:pPr algn="just">
              <a:lnSpc>
                <a:spcPct val="150000"/>
              </a:lnSpc>
              <a:buNone/>
            </a:pPr>
            <a:endParaRPr lang="en-US" sz="2400" dirty="0">
              <a:latin typeface="Arial" pitchFamily="34" charset="0"/>
              <a:cs typeface="Arial" pitchFamily="34" charset="0"/>
            </a:endParaRPr>
          </a:p>
        </p:txBody>
      </p:sp>
    </p:spTree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135</TotalTime>
  <Words>641</Words>
  <Application>Microsoft Office PowerPoint</Application>
  <PresentationFormat>On-screen Show (4:3)</PresentationFormat>
  <Paragraphs>58</Paragraphs>
  <Slides>10</Slides>
  <Notes>0</Notes>
  <HiddenSlides>0</HiddenSlides>
  <MMClips>0</MMClips>
  <ScaleCrop>false</ScaleCrop>
  <HeadingPairs>
    <vt:vector size="4" baseType="variant">
      <vt:variant>
        <vt:lpstr>Theme</vt:lpstr>
      </vt:variant>
      <vt:variant>
        <vt:i4>1</vt:i4>
      </vt:variant>
      <vt:variant>
        <vt:lpstr>Slide Titles</vt:lpstr>
      </vt:variant>
      <vt:variant>
        <vt:i4>10</vt:i4>
      </vt:variant>
    </vt:vector>
  </HeadingPairs>
  <TitlesOfParts>
    <vt:vector size="11" baseType="lpstr">
      <vt:lpstr>Office Theme</vt:lpstr>
      <vt:lpstr>Slide 1</vt:lpstr>
      <vt:lpstr>Edema</vt:lpstr>
      <vt:lpstr>Slide 3</vt:lpstr>
      <vt:lpstr>Slide 4</vt:lpstr>
      <vt:lpstr>Slide 5</vt:lpstr>
      <vt:lpstr>Slide 6</vt:lpstr>
      <vt:lpstr>Slide 7</vt:lpstr>
      <vt:lpstr>Slide 8</vt:lpstr>
      <vt:lpstr>Slide 9</vt:lpstr>
      <vt:lpstr>Slide 10</vt:lpstr>
    </vt:vector>
  </TitlesOfParts>
  <Company/>
  <LinksUpToDate>false</LinksUpToDate>
  <SharedDoc>false</SharedDoc>
  <HyperlinksChanged>false</HyperlinksChanged>
  <AppVersion>12.0000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Edema</dc:title>
  <dc:creator>anil kumar</dc:creator>
  <cp:lastModifiedBy>ANIL KUMAR</cp:lastModifiedBy>
  <cp:revision>14</cp:revision>
  <dcterms:created xsi:type="dcterms:W3CDTF">2006-08-16T00:00:00Z</dcterms:created>
  <dcterms:modified xsi:type="dcterms:W3CDTF">2021-12-19T12:01:46Z</dcterms:modified>
</cp:coreProperties>
</file>