
<file path=[Content_Types].xml><?xml version="1.0" encoding="utf-8"?>
<Types xmlns="http://schemas.openxmlformats.org/package/2006/content-types">
  <Default Extension="emf" ContentType="image/x-emf"/>
  <Default Extension="gif" ContentType="image/gif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4028" r:id="rId1"/>
  </p:sldMasterIdLst>
  <p:sldIdLst>
    <p:sldId id="257" r:id="rId2"/>
    <p:sldId id="259" r:id="rId3"/>
    <p:sldId id="315" r:id="rId4"/>
    <p:sldId id="313" r:id="rId5"/>
    <p:sldId id="316" r:id="rId6"/>
    <p:sldId id="317" r:id="rId7"/>
    <p:sldId id="318" r:id="rId8"/>
    <p:sldId id="319" r:id="rId9"/>
    <p:sldId id="320" r:id="rId10"/>
    <p:sldId id="321" r:id="rId11"/>
    <p:sldId id="326" r:id="rId12"/>
    <p:sldId id="325" r:id="rId13"/>
    <p:sldId id="322" r:id="rId14"/>
    <p:sldId id="323" r:id="rId15"/>
    <p:sldId id="327" r:id="rId16"/>
    <p:sldId id="324" r:id="rId17"/>
    <p:sldId id="287" r:id="rId18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00FF"/>
    <a:srgbClr val="660033"/>
    <a:srgbClr val="0080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073A0DAA-6AF3-43AB-8588-CEC1D06C72B9}" styleName="Medium Style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dk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</a:tblStyle>
  <a:tblStyle styleId="{2A488322-F2BA-4B5B-9748-0D474271808F}" styleName="Medium Style 3 - Accent 6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93296810-A885-4BE3-A3E7-6D5BEEA58F35}" styleName="Medium Style 2 - Accent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63" d="100"/>
          <a:sy n="63" d="100"/>
        </p:scale>
        <p:origin x="780" y="5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915128" y="1788454"/>
            <a:ext cx="8361229" cy="2098226"/>
          </a:xfrm>
        </p:spPr>
        <p:txBody>
          <a:bodyPr anchor="b">
            <a:noAutofit/>
          </a:bodyPr>
          <a:lstStyle>
            <a:lvl1pPr algn="ctr">
              <a:defRPr sz="7200" cap="all" baseline="0">
                <a:solidFill>
                  <a:schemeClr val="tx2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679906" y="3956279"/>
            <a:ext cx="6831673" cy="1086237"/>
          </a:xfrm>
        </p:spPr>
        <p:txBody>
          <a:bodyPr>
            <a:normAutofit/>
          </a:bodyPr>
          <a:lstStyle>
            <a:lvl1pPr marL="0" indent="0" algn="ctr">
              <a:lnSpc>
                <a:spcPct val="112000"/>
              </a:lnSpc>
              <a:spcBef>
                <a:spcPts val="0"/>
              </a:spcBef>
              <a:spcAft>
                <a:spcPts val="0"/>
              </a:spcAft>
              <a:buNone/>
              <a:defRPr sz="23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752858" y="6453386"/>
            <a:ext cx="1607944" cy="404614"/>
          </a:xfrm>
        </p:spPr>
        <p:txBody>
          <a:bodyPr/>
          <a:lstStyle>
            <a:lvl1pPr>
              <a:defRPr baseline="0">
                <a:solidFill>
                  <a:schemeClr val="tx2"/>
                </a:solidFill>
              </a:defRPr>
            </a:lvl1pPr>
          </a:lstStyle>
          <a:p>
            <a:fld id="{BFD84011-31D8-4F2F-A103-608A4130913D}" type="datetimeFigureOut">
              <a:rPr lang="en-IN" smtClean="0"/>
              <a:t>13-01-2022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2584054" y="6453386"/>
            <a:ext cx="7023377" cy="404614"/>
          </a:xfrm>
        </p:spPr>
        <p:txBody>
          <a:bodyPr/>
          <a:lstStyle>
            <a:lvl1pPr algn="ctr">
              <a:defRPr baseline="0">
                <a:solidFill>
                  <a:schemeClr val="tx2"/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9830683" y="6453386"/>
            <a:ext cx="1596292" cy="404614"/>
          </a:xfrm>
        </p:spPr>
        <p:txBody>
          <a:bodyPr/>
          <a:lstStyle>
            <a:lvl1pPr>
              <a:defRPr baseline="0">
                <a:solidFill>
                  <a:schemeClr val="tx2"/>
                </a:solidFill>
              </a:defRPr>
            </a:lvl1pPr>
          </a:lstStyle>
          <a:p>
            <a:fld id="{C7F063D4-8ED2-4925-A5B3-FA41F99B96B4}" type="slidenum">
              <a:rPr lang="en-IN" smtClean="0"/>
              <a:t>‹#›</a:t>
            </a:fld>
            <a:endParaRPr lang="en-IN"/>
          </a:p>
        </p:txBody>
      </p:sp>
      <p:grpSp>
        <p:nvGrpSpPr>
          <p:cNvPr id="7" name="Group 6"/>
          <p:cNvGrpSpPr/>
          <p:nvPr/>
        </p:nvGrpSpPr>
        <p:grpSpPr>
          <a:xfrm>
            <a:off x="752858" y="744469"/>
            <a:ext cx="10674117" cy="5349671"/>
            <a:chOff x="752858" y="744469"/>
            <a:chExt cx="10674117" cy="5349671"/>
          </a:xfrm>
        </p:grpSpPr>
        <p:sp>
          <p:nvSpPr>
            <p:cNvPr id="11" name="Freeform 6"/>
            <p:cNvSpPr/>
            <p:nvPr/>
          </p:nvSpPr>
          <p:spPr bwMode="auto">
            <a:xfrm>
              <a:off x="8151962" y="1685652"/>
              <a:ext cx="3275013" cy="4408488"/>
            </a:xfrm>
            <a:custGeom>
              <a:avLst/>
              <a:gdLst/>
              <a:ahLst/>
              <a:cxnLst/>
              <a:rect l="l" t="t" r="r" b="b"/>
              <a:pathLst>
                <a:path w="10000" h="10000">
                  <a:moveTo>
                    <a:pt x="8761" y="0"/>
                  </a:moveTo>
                  <a:lnTo>
                    <a:pt x="10000" y="0"/>
                  </a:lnTo>
                  <a:lnTo>
                    <a:pt x="10000" y="10000"/>
                  </a:lnTo>
                  <a:lnTo>
                    <a:pt x="0" y="10000"/>
                  </a:lnTo>
                  <a:lnTo>
                    <a:pt x="0" y="9126"/>
                  </a:lnTo>
                  <a:lnTo>
                    <a:pt x="8761" y="9127"/>
                  </a:lnTo>
                  <a:lnTo>
                    <a:pt x="8761" y="0"/>
                  </a:lnTo>
                  <a:close/>
                </a:path>
              </a:pathLst>
            </a:custGeom>
            <a:solidFill>
              <a:schemeClr val="tx2"/>
            </a:solidFill>
            <a:ln w="0">
              <a:noFill/>
              <a:prstDash val="solid"/>
              <a:round/>
              <a:headEnd/>
              <a:tailEnd/>
            </a:ln>
          </p:spPr>
        </p:sp>
        <p:sp>
          <p:nvSpPr>
            <p:cNvPr id="14" name="Freeform 6"/>
            <p:cNvSpPr/>
            <p:nvPr/>
          </p:nvSpPr>
          <p:spPr bwMode="auto">
            <a:xfrm flipH="1" flipV="1">
              <a:off x="752858" y="744469"/>
              <a:ext cx="3275668" cy="4408488"/>
            </a:xfrm>
            <a:custGeom>
              <a:avLst/>
              <a:gdLst/>
              <a:ahLst/>
              <a:cxnLst/>
              <a:rect l="l" t="t" r="r" b="b"/>
              <a:pathLst>
                <a:path w="10002" h="10000">
                  <a:moveTo>
                    <a:pt x="8763" y="0"/>
                  </a:moveTo>
                  <a:lnTo>
                    <a:pt x="10002" y="0"/>
                  </a:lnTo>
                  <a:lnTo>
                    <a:pt x="10002" y="10000"/>
                  </a:lnTo>
                  <a:lnTo>
                    <a:pt x="2" y="10000"/>
                  </a:lnTo>
                  <a:cubicBezTo>
                    <a:pt x="-2" y="9698"/>
                    <a:pt x="4" y="9427"/>
                    <a:pt x="0" y="9125"/>
                  </a:cubicBezTo>
                  <a:lnTo>
                    <a:pt x="8763" y="9128"/>
                  </a:lnTo>
                  <a:lnTo>
                    <a:pt x="8763" y="0"/>
                  </a:lnTo>
                  <a:close/>
                </a:path>
              </a:pathLst>
            </a:custGeom>
            <a:solidFill>
              <a:schemeClr val="tx2"/>
            </a:solidFill>
            <a:ln w="0">
              <a:noFill/>
              <a:prstDash val="solid"/>
              <a:round/>
              <a:headEnd/>
              <a:tailEnd/>
            </a:ln>
          </p:spPr>
        </p:sp>
      </p:grpSp>
    </p:spTree>
    <p:extLst>
      <p:ext uri="{BB962C8B-B14F-4D97-AF65-F5344CB8AC3E}">
        <p14:creationId xmlns:p14="http://schemas.microsoft.com/office/powerpoint/2010/main" val="3138111995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p:extLst>
    <p:ext uri="{DCECCB84-F9BA-43D5-87BE-67443E8EF086}">
      <p15:sldGuideLst xmlns:p15="http://schemas.microsoft.com/office/powerpoint/2012/main"/>
    </p:ext>
  </p:extLs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D84011-31D8-4F2F-A103-608A4130913D}" type="datetimeFigureOut">
              <a:rPr lang="en-IN" smtClean="0"/>
              <a:t>13-01-2022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7F063D4-8ED2-4925-A5B3-FA41F99B96B4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52486378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5025" y="1301360"/>
            <a:ext cx="9612971" cy="2852737"/>
          </a:xfrm>
        </p:spPr>
        <p:txBody>
          <a:bodyPr anchor="b">
            <a:normAutofit/>
          </a:bodyPr>
          <a:lstStyle>
            <a:lvl1pPr algn="r">
              <a:defRPr sz="7200" cap="all" baseline="0">
                <a:solidFill>
                  <a:schemeClr val="tx2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65025" y="4216328"/>
            <a:ext cx="9612971" cy="1143324"/>
          </a:xfrm>
        </p:spPr>
        <p:txBody>
          <a:bodyPr/>
          <a:lstStyle>
            <a:lvl1pPr marL="0" indent="0" algn="r">
              <a:lnSpc>
                <a:spcPct val="112000"/>
              </a:lnSpc>
              <a:spcBef>
                <a:spcPts val="0"/>
              </a:spcBef>
              <a:spcAft>
                <a:spcPts val="0"/>
              </a:spcAft>
              <a:buNone/>
              <a:defRPr sz="2400">
                <a:solidFill>
                  <a:schemeClr val="tx2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738908" y="6453386"/>
            <a:ext cx="1622409" cy="404614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BFD84011-31D8-4F2F-A103-608A4130913D}" type="datetimeFigureOut">
              <a:rPr lang="en-IN" smtClean="0"/>
              <a:t>13-01-2022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2584312" y="6453386"/>
            <a:ext cx="7023377" cy="404614"/>
          </a:xfrm>
        </p:spPr>
        <p:txBody>
          <a:bodyPr/>
          <a:lstStyle>
            <a:lvl1pPr algn="ctr">
              <a:defRPr>
                <a:solidFill>
                  <a:schemeClr val="tx2"/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9830683" y="6453386"/>
            <a:ext cx="1596292" cy="404614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C7F063D4-8ED2-4925-A5B3-FA41F99B96B4}" type="slidenum">
              <a:rPr lang="en-IN" smtClean="0"/>
              <a:t>‹#›</a:t>
            </a:fld>
            <a:endParaRPr lang="en-IN"/>
          </a:p>
        </p:txBody>
      </p:sp>
      <p:sp>
        <p:nvSpPr>
          <p:cNvPr id="7" name="Freeform 6" title="Crop Mark"/>
          <p:cNvSpPr/>
          <p:nvPr/>
        </p:nvSpPr>
        <p:spPr bwMode="auto">
          <a:xfrm>
            <a:off x="8151962" y="1685652"/>
            <a:ext cx="3275013" cy="4408488"/>
          </a:xfrm>
          <a:custGeom>
            <a:avLst/>
            <a:gdLst/>
            <a:ahLst/>
            <a:cxnLst/>
            <a:rect l="0" t="0" r="r" b="b"/>
            <a:pathLst>
              <a:path w="4125" h="5554">
                <a:moveTo>
                  <a:pt x="3614" y="0"/>
                </a:moveTo>
                <a:lnTo>
                  <a:pt x="4125" y="0"/>
                </a:lnTo>
                <a:lnTo>
                  <a:pt x="4125" y="5554"/>
                </a:lnTo>
                <a:lnTo>
                  <a:pt x="0" y="5554"/>
                </a:lnTo>
                <a:lnTo>
                  <a:pt x="0" y="5074"/>
                </a:lnTo>
                <a:lnTo>
                  <a:pt x="3614" y="5074"/>
                </a:lnTo>
                <a:lnTo>
                  <a:pt x="3614" y="0"/>
                </a:lnTo>
                <a:close/>
              </a:path>
            </a:pathLst>
          </a:custGeom>
          <a:solidFill>
            <a:schemeClr val="tx2"/>
          </a:solidFill>
          <a:ln w="0">
            <a:noFill/>
            <a:prstDash val="solid"/>
            <a:round/>
            <a:headEnd/>
            <a:tailEnd/>
          </a:ln>
        </p:spPr>
      </p:sp>
    </p:spTree>
    <p:extLst>
      <p:ext uri="{BB962C8B-B14F-4D97-AF65-F5344CB8AC3E}">
        <p14:creationId xmlns:p14="http://schemas.microsoft.com/office/powerpoint/2010/main" val="4291467126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371600" y="2285999"/>
            <a:ext cx="4447786" cy="3581401"/>
          </a:xfrm>
        </p:spPr>
        <p:txBody>
          <a:bodyPr/>
          <a:lstStyle>
            <a:lvl1pPr>
              <a:defRPr baseline="0">
                <a:solidFill>
                  <a:schemeClr val="tx2"/>
                </a:solidFill>
              </a:defRPr>
            </a:lvl1pPr>
            <a:lvl2pPr>
              <a:defRPr baseline="0">
                <a:solidFill>
                  <a:schemeClr val="tx2"/>
                </a:solidFill>
              </a:defRPr>
            </a:lvl2pPr>
            <a:lvl3pPr>
              <a:defRPr baseline="0">
                <a:solidFill>
                  <a:schemeClr val="tx2"/>
                </a:solidFill>
              </a:defRPr>
            </a:lvl3pPr>
            <a:lvl4pPr>
              <a:defRPr baseline="0">
                <a:solidFill>
                  <a:schemeClr val="tx2"/>
                </a:solidFill>
              </a:defRPr>
            </a:lvl4pPr>
            <a:lvl5pPr>
              <a:defRPr baseline="0">
                <a:solidFill>
                  <a:schemeClr val="tx2"/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525403" y="2285999"/>
            <a:ext cx="4447786" cy="3581401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D84011-31D8-4F2F-A103-608A4130913D}" type="datetimeFigureOut">
              <a:rPr lang="en-IN" smtClean="0"/>
              <a:t>13-01-2022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7F063D4-8ED2-4925-A5B3-FA41F99B96B4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024608767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371600" y="685800"/>
            <a:ext cx="9601200" cy="1485900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371600" y="2340864"/>
            <a:ext cx="4443984" cy="823912"/>
          </a:xfrm>
        </p:spPr>
        <p:txBody>
          <a:bodyPr anchor="b">
            <a:noAutofit/>
          </a:bodyPr>
          <a:lstStyle>
            <a:lvl1pPr marL="0" indent="0">
              <a:lnSpc>
                <a:spcPct val="84000"/>
              </a:lnSpc>
              <a:spcBef>
                <a:spcPts val="0"/>
              </a:spcBef>
              <a:spcAft>
                <a:spcPts val="0"/>
              </a:spcAft>
              <a:buNone/>
              <a:defRPr sz="3000" b="0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371600" y="3305207"/>
            <a:ext cx="4443984" cy="2562193"/>
          </a:xfrm>
        </p:spPr>
        <p:txBody>
          <a:bodyPr/>
          <a:lstStyle>
            <a:lvl1pPr>
              <a:defRPr baseline="0">
                <a:solidFill>
                  <a:schemeClr val="tx2"/>
                </a:solidFill>
              </a:defRPr>
            </a:lvl1pPr>
            <a:lvl2pPr>
              <a:defRPr baseline="0">
                <a:solidFill>
                  <a:schemeClr val="tx2"/>
                </a:solidFill>
              </a:defRPr>
            </a:lvl2pPr>
            <a:lvl3pPr>
              <a:defRPr baseline="0">
                <a:solidFill>
                  <a:schemeClr val="tx2"/>
                </a:solidFill>
              </a:defRPr>
            </a:lvl3pPr>
            <a:lvl4pPr>
              <a:defRPr baseline="0">
                <a:solidFill>
                  <a:schemeClr val="tx2"/>
                </a:solidFill>
              </a:defRPr>
            </a:lvl4pPr>
            <a:lvl5pPr>
              <a:defRPr baseline="0">
                <a:solidFill>
                  <a:schemeClr val="tx2"/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525014" y="2340864"/>
            <a:ext cx="4443984" cy="823912"/>
          </a:xfrm>
        </p:spPr>
        <p:txBody>
          <a:bodyPr anchor="b">
            <a:noAutofit/>
          </a:bodyPr>
          <a:lstStyle>
            <a:lvl1pPr marL="0" indent="0">
              <a:lnSpc>
                <a:spcPct val="84000"/>
              </a:lnSpc>
              <a:spcBef>
                <a:spcPts val="0"/>
              </a:spcBef>
              <a:spcAft>
                <a:spcPts val="0"/>
              </a:spcAft>
              <a:buNone/>
              <a:defRPr sz="3000" b="0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525014" y="3305207"/>
            <a:ext cx="4443984" cy="2562193"/>
          </a:xfrm>
        </p:spPr>
        <p:txBody>
          <a:bodyPr/>
          <a:lstStyle>
            <a:lvl1pPr>
              <a:defRPr baseline="0">
                <a:solidFill>
                  <a:schemeClr val="tx2"/>
                </a:solidFill>
              </a:defRPr>
            </a:lvl1pPr>
            <a:lvl2pPr>
              <a:defRPr baseline="0">
                <a:solidFill>
                  <a:schemeClr val="tx2"/>
                </a:solidFill>
              </a:defRPr>
            </a:lvl2pPr>
            <a:lvl3pPr>
              <a:defRPr baseline="0">
                <a:solidFill>
                  <a:schemeClr val="tx2"/>
                </a:solidFill>
              </a:defRPr>
            </a:lvl3pPr>
            <a:lvl4pPr>
              <a:defRPr baseline="0">
                <a:solidFill>
                  <a:schemeClr val="tx2"/>
                </a:solidFill>
              </a:defRPr>
            </a:lvl4pPr>
            <a:lvl5pPr>
              <a:defRPr baseline="0">
                <a:solidFill>
                  <a:schemeClr val="tx2"/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D84011-31D8-4F2F-A103-608A4130913D}" type="datetimeFigureOut">
              <a:rPr lang="en-IN" smtClean="0"/>
              <a:t>13-01-2022</a:t>
            </a:fld>
            <a:endParaRPr lang="en-IN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7F063D4-8ED2-4925-A5B3-FA41F99B96B4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700001267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D84011-31D8-4F2F-A103-608A4130913D}" type="datetimeFigureOut">
              <a:rPr lang="en-IN" smtClean="0"/>
              <a:t>13-01-2022</a:t>
            </a:fld>
            <a:endParaRPr lang="en-IN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7F063D4-8ED2-4925-A5B3-FA41F99B96B4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9824185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D84011-31D8-4F2F-A103-608A4130913D}" type="datetimeFigureOut">
              <a:rPr lang="en-IN" smtClean="0"/>
              <a:t>13-01-2022</a:t>
            </a:fld>
            <a:endParaRPr lang="en-IN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7F063D4-8ED2-4925-A5B3-FA41F99B96B4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79395521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 title="Background Shape"/>
          <p:cNvSpPr/>
          <p:nvPr/>
        </p:nvSpPr>
        <p:spPr>
          <a:xfrm>
            <a:off x="0" y="376"/>
            <a:ext cx="5303520" cy="6857624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3900" y="685800"/>
            <a:ext cx="3855720" cy="2157884"/>
          </a:xfrm>
        </p:spPr>
        <p:txBody>
          <a:bodyPr anchor="t">
            <a:noAutofit/>
          </a:bodyPr>
          <a:lstStyle>
            <a:lvl1pPr>
              <a:lnSpc>
                <a:spcPct val="84000"/>
              </a:lnSpc>
              <a:defRPr sz="4800" baseline="0">
                <a:solidFill>
                  <a:schemeClr val="tx2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256020" y="685801"/>
            <a:ext cx="5212080" cy="5175250"/>
          </a:xfrm>
        </p:spPr>
        <p:txBody>
          <a:bodyPr/>
          <a:lstStyle>
            <a:lvl1pPr>
              <a:defRPr sz="2000"/>
            </a:lvl1pPr>
            <a:lvl2pPr>
              <a:defRPr sz="2000"/>
            </a:lvl2pPr>
            <a:lvl3pPr>
              <a:defRPr sz="1800"/>
            </a:lvl3pPr>
            <a:lvl4pPr>
              <a:defRPr sz="18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23900" y="2856344"/>
            <a:ext cx="3855720" cy="3011056"/>
          </a:xfrm>
        </p:spPr>
        <p:txBody>
          <a:bodyPr/>
          <a:lstStyle>
            <a:lvl1pPr marL="0" indent="0">
              <a:lnSpc>
                <a:spcPct val="113000"/>
              </a:lnSpc>
              <a:spcBef>
                <a:spcPts val="0"/>
              </a:spcBef>
              <a:spcAft>
                <a:spcPts val="1500"/>
              </a:spcAft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723900" y="6453386"/>
            <a:ext cx="1204572" cy="404614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BFD84011-31D8-4F2F-A103-608A4130913D}" type="datetimeFigureOut">
              <a:rPr lang="en-IN" smtClean="0"/>
              <a:t>13-01-2022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2205945" y="6453386"/>
            <a:ext cx="2373675" cy="404614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9883140" y="6453386"/>
            <a:ext cx="1596292" cy="404614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C7F063D4-8ED2-4925-A5B3-FA41F99B96B4}" type="slidenum">
              <a:rPr lang="en-IN" smtClean="0"/>
              <a:t>‹#›</a:t>
            </a:fld>
            <a:endParaRPr lang="en-IN"/>
          </a:p>
        </p:txBody>
      </p:sp>
      <p:sp>
        <p:nvSpPr>
          <p:cNvPr id="9" name="Rectangle 8" title="Divider Bar"/>
          <p:cNvSpPr/>
          <p:nvPr/>
        </p:nvSpPr>
        <p:spPr>
          <a:xfrm>
            <a:off x="5303520" y="376"/>
            <a:ext cx="228600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1811636905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 title="Background Shape"/>
          <p:cNvSpPr/>
          <p:nvPr/>
        </p:nvSpPr>
        <p:spPr>
          <a:xfrm>
            <a:off x="0" y="376"/>
            <a:ext cx="5303520" cy="6857624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3900" y="685800"/>
            <a:ext cx="3855720" cy="2157884"/>
          </a:xfrm>
        </p:spPr>
        <p:txBody>
          <a:bodyPr anchor="t">
            <a:normAutofit/>
          </a:bodyPr>
          <a:lstStyle>
            <a:lvl1pPr>
              <a:lnSpc>
                <a:spcPct val="84000"/>
              </a:lnSpc>
              <a:defRPr sz="4800" baseline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532120" y="0"/>
            <a:ext cx="6659880" cy="6857999"/>
          </a:xfrm>
        </p:spPr>
        <p:txBody>
          <a:bodyPr anchor="t">
            <a:normAutofit/>
          </a:bodyPr>
          <a:lstStyle>
            <a:lvl1pPr marL="0" indent="0">
              <a:buNone/>
              <a:defRPr sz="2000"/>
            </a:lvl1pPr>
            <a:lvl2pPr marL="457200" indent="0">
              <a:buNone/>
              <a:defRPr sz="2000"/>
            </a:lvl2pPr>
            <a:lvl3pPr marL="914400" indent="0">
              <a:buNone/>
              <a:defRPr sz="20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23900" y="2855968"/>
            <a:ext cx="3855720" cy="3011432"/>
          </a:xfrm>
        </p:spPr>
        <p:txBody>
          <a:bodyPr/>
          <a:lstStyle>
            <a:lvl1pPr marL="0" indent="0">
              <a:lnSpc>
                <a:spcPct val="113000"/>
              </a:lnSpc>
              <a:spcBef>
                <a:spcPts val="0"/>
              </a:spcBef>
              <a:spcAft>
                <a:spcPts val="1500"/>
              </a:spcAft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723900" y="6453386"/>
            <a:ext cx="1204572" cy="404614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BFD84011-31D8-4F2F-A103-608A4130913D}" type="datetimeFigureOut">
              <a:rPr lang="en-IN" smtClean="0"/>
              <a:t>13-01-2022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2205945" y="6453386"/>
            <a:ext cx="2373675" cy="404614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9883140" y="6453386"/>
            <a:ext cx="1596292" cy="404614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C7F063D4-8ED2-4925-A5B3-FA41F99B96B4}" type="slidenum">
              <a:rPr lang="en-IN" smtClean="0"/>
              <a:t>‹#›</a:t>
            </a:fld>
            <a:endParaRPr lang="en-IN"/>
          </a:p>
        </p:txBody>
      </p:sp>
      <p:sp>
        <p:nvSpPr>
          <p:cNvPr id="9" name="Rectangle 8" title="Divider Bar"/>
          <p:cNvSpPr/>
          <p:nvPr/>
        </p:nvSpPr>
        <p:spPr>
          <a:xfrm>
            <a:off x="5303520" y="376"/>
            <a:ext cx="228600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180556668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371600" y="2295525"/>
            <a:ext cx="9601200" cy="357187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D84011-31D8-4F2F-A103-608A4130913D}" type="datetimeFigureOut">
              <a:rPr lang="en-IN" smtClean="0"/>
              <a:t>13-01-2022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7F063D4-8ED2-4925-A5B3-FA41F99B96B4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86944632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596561" y="624156"/>
            <a:ext cx="1565766" cy="5243244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371600" y="624156"/>
            <a:ext cx="8179641" cy="5243244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D84011-31D8-4F2F-A103-608A4130913D}" type="datetimeFigureOut">
              <a:rPr lang="en-IN" smtClean="0"/>
              <a:t>13-01-2022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7F063D4-8ED2-4925-A5B3-FA41F99B96B4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19657074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371600" y="685800"/>
            <a:ext cx="9601200" cy="14859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371600" y="2286000"/>
            <a:ext cx="9601200" cy="35814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390650" y="6453386"/>
            <a:ext cx="1204572" cy="40461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 baseline="0">
                <a:solidFill>
                  <a:schemeClr val="tx2"/>
                </a:solidFill>
              </a:defRPr>
            </a:lvl1pPr>
          </a:lstStyle>
          <a:p>
            <a:fld id="{BFD84011-31D8-4F2F-A103-608A4130913D}" type="datetimeFigureOut">
              <a:rPr lang="en-IN" smtClean="0"/>
              <a:t>13-01-2022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893564" y="6453386"/>
            <a:ext cx="6280830" cy="40461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 baseline="0">
                <a:solidFill>
                  <a:schemeClr val="tx2"/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9472736" y="6453386"/>
            <a:ext cx="1596292" cy="40461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 baseline="0">
                <a:solidFill>
                  <a:schemeClr val="tx2"/>
                </a:solidFill>
              </a:defRPr>
            </a:lvl1pPr>
          </a:lstStyle>
          <a:p>
            <a:fld id="{C7F063D4-8ED2-4925-A5B3-FA41F99B96B4}" type="slidenum">
              <a:rPr lang="en-IN" smtClean="0"/>
              <a:t>‹#›</a:t>
            </a:fld>
            <a:endParaRPr lang="en-IN"/>
          </a:p>
        </p:txBody>
      </p:sp>
      <p:sp>
        <p:nvSpPr>
          <p:cNvPr id="9" name="Rectangle 8" title="Side bar"/>
          <p:cNvSpPr/>
          <p:nvPr/>
        </p:nvSpPr>
        <p:spPr>
          <a:xfrm>
            <a:off x="478095" y="376"/>
            <a:ext cx="228600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63980200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029" r:id="rId1"/>
    <p:sldLayoutId id="2147484030" r:id="rId2"/>
    <p:sldLayoutId id="2147484031" r:id="rId3"/>
    <p:sldLayoutId id="2147484032" r:id="rId4"/>
    <p:sldLayoutId id="2147484033" r:id="rId5"/>
    <p:sldLayoutId id="2147484034" r:id="rId6"/>
    <p:sldLayoutId id="2147484035" r:id="rId7"/>
    <p:sldLayoutId id="2147484036" r:id="rId8"/>
    <p:sldLayoutId id="2147484037" r:id="rId9"/>
    <p:sldLayoutId id="2147484038" r:id="rId10"/>
    <p:sldLayoutId id="2147484039" r:id="rId11"/>
  </p:sldLayoutIdLst>
  <p:txStyles>
    <p:titleStyle>
      <a:lvl1pPr algn="l" defTabSz="914400" rtl="0" eaLnBrk="1" latinLnBrk="0" hangingPunct="1">
        <a:lnSpc>
          <a:spcPct val="89000"/>
        </a:lnSpc>
        <a:spcBef>
          <a:spcPct val="0"/>
        </a:spcBef>
        <a:buNone/>
        <a:defRPr sz="4400" kern="1200" baseline="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384048" indent="-384048" algn="l" defTabSz="914400" rtl="0" eaLnBrk="1" latinLnBrk="0" hangingPunct="1">
        <a:lnSpc>
          <a:spcPct val="94000"/>
        </a:lnSpc>
        <a:spcBef>
          <a:spcPts val="1000"/>
        </a:spcBef>
        <a:spcAft>
          <a:spcPts val="200"/>
        </a:spcAft>
        <a:buFont typeface="Franklin Gothic Book" panose="020B0503020102020204" pitchFamily="34" charset="0"/>
        <a:buChar char="■"/>
        <a:defRPr sz="2000" kern="1200" baseline="0">
          <a:solidFill>
            <a:schemeClr val="tx2"/>
          </a:solidFill>
          <a:latin typeface="+mn-lt"/>
          <a:ea typeface="+mn-ea"/>
          <a:cs typeface="+mn-cs"/>
        </a:defRPr>
      </a:lvl1pPr>
      <a:lvl2pPr marL="914400" indent="-384048" algn="l" defTabSz="914400" rtl="0" eaLnBrk="1" latinLnBrk="0" hangingPunct="1">
        <a:lnSpc>
          <a:spcPct val="94000"/>
        </a:lnSpc>
        <a:spcBef>
          <a:spcPts val="500"/>
        </a:spcBef>
        <a:spcAft>
          <a:spcPts val="200"/>
        </a:spcAft>
        <a:buFont typeface="Franklin Gothic Book" panose="020B0503020102020204" pitchFamily="34" charset="0"/>
        <a:buChar char="–"/>
        <a:defRPr sz="2000" i="1" kern="1200" baseline="0">
          <a:solidFill>
            <a:schemeClr val="tx2"/>
          </a:solidFill>
          <a:latin typeface="+mn-lt"/>
          <a:ea typeface="+mn-ea"/>
          <a:cs typeface="+mn-cs"/>
        </a:defRPr>
      </a:lvl2pPr>
      <a:lvl3pPr marL="1371600" indent="-384048" algn="l" defTabSz="914400" rtl="0" eaLnBrk="1" latinLnBrk="0" hangingPunct="1">
        <a:lnSpc>
          <a:spcPct val="94000"/>
        </a:lnSpc>
        <a:spcBef>
          <a:spcPts val="500"/>
        </a:spcBef>
        <a:spcAft>
          <a:spcPts val="200"/>
        </a:spcAft>
        <a:buFont typeface="Franklin Gothic Book" panose="020B0503020102020204" pitchFamily="34" charset="0"/>
        <a:buChar char="■"/>
        <a:defRPr sz="1800" kern="1200" baseline="0">
          <a:solidFill>
            <a:schemeClr val="tx2"/>
          </a:solidFill>
          <a:latin typeface="+mn-lt"/>
          <a:ea typeface="+mn-ea"/>
          <a:cs typeface="+mn-cs"/>
        </a:defRPr>
      </a:lvl3pPr>
      <a:lvl4pPr marL="1828800" indent="-384048" algn="l" defTabSz="914400" rtl="0" eaLnBrk="1" latinLnBrk="0" hangingPunct="1">
        <a:lnSpc>
          <a:spcPct val="94000"/>
        </a:lnSpc>
        <a:spcBef>
          <a:spcPts val="500"/>
        </a:spcBef>
        <a:spcAft>
          <a:spcPts val="200"/>
        </a:spcAft>
        <a:buFont typeface="Franklin Gothic Book" panose="020B0503020102020204" pitchFamily="34" charset="0"/>
        <a:buChar char="–"/>
        <a:defRPr sz="1800" i="1" kern="1200" baseline="0">
          <a:solidFill>
            <a:schemeClr val="tx2"/>
          </a:solidFill>
          <a:latin typeface="+mn-lt"/>
          <a:ea typeface="+mn-ea"/>
          <a:cs typeface="+mn-cs"/>
        </a:defRPr>
      </a:lvl4pPr>
      <a:lvl5pPr marL="2286000" indent="-384048" algn="l" defTabSz="914400" rtl="0" eaLnBrk="1" latinLnBrk="0" hangingPunct="1">
        <a:lnSpc>
          <a:spcPct val="94000"/>
        </a:lnSpc>
        <a:spcBef>
          <a:spcPts val="500"/>
        </a:spcBef>
        <a:spcAft>
          <a:spcPts val="200"/>
        </a:spcAft>
        <a:buFont typeface="Franklin Gothic Book" panose="020B0503020102020204" pitchFamily="34" charset="0"/>
        <a:buChar char="■"/>
        <a:defRPr sz="1600" kern="1200" baseline="0">
          <a:solidFill>
            <a:schemeClr val="tx2"/>
          </a:solidFill>
          <a:latin typeface="+mn-lt"/>
          <a:ea typeface="+mn-ea"/>
          <a:cs typeface="+mn-cs"/>
        </a:defRPr>
      </a:lvl5pPr>
      <a:lvl6pPr marL="2743200" indent="-384048" algn="l" defTabSz="914400" rtl="0" eaLnBrk="1" latinLnBrk="0" hangingPunct="1">
        <a:lnSpc>
          <a:spcPct val="94000"/>
        </a:lnSpc>
        <a:spcBef>
          <a:spcPts val="500"/>
        </a:spcBef>
        <a:spcAft>
          <a:spcPts val="200"/>
        </a:spcAft>
        <a:buFont typeface="Franklin Gothic Book" panose="020B0503020102020204" pitchFamily="34" charset="0"/>
        <a:buChar char="–"/>
        <a:defRPr sz="1600" i="1" kern="1200" baseline="0">
          <a:solidFill>
            <a:schemeClr val="tx2"/>
          </a:solidFill>
          <a:latin typeface="+mn-lt"/>
          <a:ea typeface="+mn-ea"/>
          <a:cs typeface="+mn-cs"/>
        </a:defRPr>
      </a:lvl6pPr>
      <a:lvl7pPr marL="3200400" indent="-384048" algn="l" defTabSz="914400" rtl="0" eaLnBrk="1" latinLnBrk="0" hangingPunct="1">
        <a:lnSpc>
          <a:spcPct val="94000"/>
        </a:lnSpc>
        <a:spcBef>
          <a:spcPts val="500"/>
        </a:spcBef>
        <a:spcAft>
          <a:spcPts val="200"/>
        </a:spcAft>
        <a:buFont typeface="Franklin Gothic Book" panose="020B0503020102020204" pitchFamily="34" charset="0"/>
        <a:buChar char="■"/>
        <a:defRPr sz="1400" kern="1200" baseline="0">
          <a:solidFill>
            <a:schemeClr val="tx2"/>
          </a:solidFill>
          <a:latin typeface="+mn-lt"/>
          <a:ea typeface="+mn-ea"/>
          <a:cs typeface="+mn-cs"/>
        </a:defRPr>
      </a:lvl7pPr>
      <a:lvl8pPr marL="3657600" indent="-384048" algn="l" defTabSz="914400" rtl="0" eaLnBrk="1" latinLnBrk="0" hangingPunct="1">
        <a:lnSpc>
          <a:spcPct val="94000"/>
        </a:lnSpc>
        <a:spcBef>
          <a:spcPts val="500"/>
        </a:spcBef>
        <a:spcAft>
          <a:spcPts val="200"/>
        </a:spcAft>
        <a:buFont typeface="Franklin Gothic Book" panose="020B0503020102020204" pitchFamily="34" charset="0"/>
        <a:buChar char="–"/>
        <a:defRPr sz="1400" i="1" kern="1200" baseline="0">
          <a:solidFill>
            <a:schemeClr val="tx2"/>
          </a:solidFill>
          <a:latin typeface="+mn-lt"/>
          <a:ea typeface="+mn-ea"/>
          <a:cs typeface="+mn-cs"/>
        </a:defRPr>
      </a:lvl8pPr>
      <a:lvl9pPr marL="4114800" indent="-384048" algn="l" defTabSz="914400" rtl="0" eaLnBrk="1" latinLnBrk="0" hangingPunct="1">
        <a:lnSpc>
          <a:spcPct val="94000"/>
        </a:lnSpc>
        <a:spcBef>
          <a:spcPts val="500"/>
        </a:spcBef>
        <a:spcAft>
          <a:spcPts val="200"/>
        </a:spcAft>
        <a:buFont typeface="Franklin Gothic Book" panose="020B0503020102020204" pitchFamily="34" charset="0"/>
        <a:buChar char="■"/>
        <a:defRPr sz="1400" kern="1200" baseline="0">
          <a:solidFill>
            <a:schemeClr val="tx2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3" orient="horz" pos="1368">
          <p15:clr>
            <a:srgbClr val="F26B43"/>
          </p15:clr>
        </p15:guide>
        <p15:guide id="4" orient="horz" pos="1440">
          <p15:clr>
            <a:srgbClr val="F26B43"/>
          </p15:clr>
        </p15:guide>
        <p15:guide id="6" orient="horz" pos="3696">
          <p15:clr>
            <a:srgbClr val="F26B43"/>
          </p15:clr>
        </p15:guide>
        <p15:guide id="7" orient="horz" pos="432">
          <p15:clr>
            <a:srgbClr val="F26B43"/>
          </p15:clr>
        </p15:guide>
        <p15:guide id="8" orient="horz" pos="1512">
          <p15:clr>
            <a:srgbClr val="F26B43"/>
          </p15:clr>
        </p15:guide>
        <p15:guide id="9" pos="6912">
          <p15:clr>
            <a:srgbClr val="F26B43"/>
          </p15:clr>
        </p15:guide>
        <p15:guide id="10" pos="936">
          <p15:clr>
            <a:srgbClr val="F26B43"/>
          </p15:clr>
        </p15:guide>
        <p15:guide id="11" pos="864">
          <p15:clr>
            <a:srgbClr val="F26B43"/>
          </p15:clr>
        </p15:guide>
      </p15:sldGuideLst>
    </p:ext>
  </p:extLst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6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2" Type="http://schemas.openxmlformats.org/officeDocument/2006/relationships/image" Target="../media/image2.emf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4.emf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emf"/><Relationship Id="rId1" Type="http://schemas.openxmlformats.org/officeDocument/2006/relationships/slideLayout" Target="../slideLayouts/slideLayout6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emf"/><Relationship Id="rId1" Type="http://schemas.openxmlformats.org/officeDocument/2006/relationships/slideLayout" Target="../slideLayouts/slideLayout6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emf"/><Relationship Id="rId1" Type="http://schemas.openxmlformats.org/officeDocument/2006/relationships/slideLayout" Target="../slideLayouts/slideLayout6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emf"/><Relationship Id="rId1" Type="http://schemas.openxmlformats.org/officeDocument/2006/relationships/slideLayout" Target="../slideLayouts/slideLayout6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emf"/><Relationship Id="rId1" Type="http://schemas.openxmlformats.org/officeDocument/2006/relationships/slideLayout" Target="../slideLayouts/slideLayout6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gif"/><Relationship Id="rId1" Type="http://schemas.openxmlformats.org/officeDocument/2006/relationships/slideLayout" Target="../slideLayouts/slideLayout6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6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6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emf"/><Relationship Id="rId2" Type="http://schemas.openxmlformats.org/officeDocument/2006/relationships/image" Target="../media/image13.emf"/><Relationship Id="rId1" Type="http://schemas.openxmlformats.org/officeDocument/2006/relationships/slideLayout" Target="../slideLayouts/slideLayout6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>
            <a:extLst>
              <a:ext uri="{FF2B5EF4-FFF2-40B4-BE49-F238E27FC236}">
                <a16:creationId xmlns:a16="http://schemas.microsoft.com/office/drawing/2014/main" id="{DCB8B1C3-F06B-4E0A-BE1F-5994FB0A064B}"/>
              </a:ext>
            </a:extLst>
          </p:cNvPr>
          <p:cNvSpPr/>
          <p:nvPr/>
        </p:nvSpPr>
        <p:spPr>
          <a:xfrm>
            <a:off x="822960" y="952520"/>
            <a:ext cx="11236960" cy="147476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ct val="150000"/>
              </a:lnSpc>
              <a:spcAft>
                <a:spcPts val="0"/>
              </a:spcAft>
            </a:pPr>
            <a:r>
              <a:rPr lang="en-US" sz="3200" b="1" dirty="0">
                <a:solidFill>
                  <a:srgbClr val="C00000"/>
                </a:solidFill>
                <a:latin typeface="Arial Rounded MT Bold" panose="020F0704030504030204" pitchFamily="34" charset="0"/>
                <a:ea typeface="Calibri" panose="020F0502020204030204" pitchFamily="34" charset="0"/>
                <a:cs typeface="Mangal" panose="02040503050203030202" pitchFamily="18" charset="0"/>
              </a:rPr>
              <a:t>DIGESTION &amp; METABOLISM OF CARBOHYDRATE </a:t>
            </a:r>
            <a:r>
              <a:rPr lang="en-IN" sz="3200" b="1" dirty="0">
                <a:solidFill>
                  <a:srgbClr val="C0000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FOR RUMINANTS &amp; NON-RUMINANTS</a:t>
            </a:r>
            <a:endParaRPr lang="en-IN" sz="3200" b="1" dirty="0">
              <a:solidFill>
                <a:srgbClr val="C00000"/>
              </a:solidFill>
              <a:effectLst/>
              <a:latin typeface="Arial Rounded MT Bold" panose="020F0704030504030204" pitchFamily="34" charset="0"/>
              <a:ea typeface="Calibri" panose="020F0502020204030204" pitchFamily="34" charset="0"/>
              <a:cs typeface="Mangal" panose="02040503050203030202" pitchFamily="18" charset="0"/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A12092F7-8A47-48BF-9748-21E10ECA3310}"/>
              </a:ext>
            </a:extLst>
          </p:cNvPr>
          <p:cNvSpPr txBox="1"/>
          <p:nvPr/>
        </p:nvSpPr>
        <p:spPr>
          <a:xfrm>
            <a:off x="2352040" y="4274264"/>
            <a:ext cx="8382000" cy="16312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N" sz="2800" b="1" dirty="0" err="1">
                <a:solidFill>
                  <a:srgbClr val="002060"/>
                </a:solidFill>
                <a:latin typeface="Book Antiqua" panose="02040602050305030304" pitchFamily="18" charset="0"/>
              </a:rPr>
              <a:t>Dr.</a:t>
            </a:r>
            <a:r>
              <a:rPr lang="en-IN" sz="2800" b="1" dirty="0">
                <a:solidFill>
                  <a:srgbClr val="002060"/>
                </a:solidFill>
                <a:latin typeface="Book Antiqua" panose="02040602050305030304" pitchFamily="18" charset="0"/>
              </a:rPr>
              <a:t> </a:t>
            </a:r>
            <a:r>
              <a:rPr lang="en-IN" sz="2800" b="1" dirty="0" err="1">
                <a:solidFill>
                  <a:srgbClr val="002060"/>
                </a:solidFill>
                <a:latin typeface="Book Antiqua" panose="02040602050305030304" pitchFamily="18" charset="0"/>
              </a:rPr>
              <a:t>Kaushalendra</a:t>
            </a:r>
            <a:r>
              <a:rPr lang="en-IN" sz="2800" b="1" dirty="0">
                <a:solidFill>
                  <a:srgbClr val="002060"/>
                </a:solidFill>
                <a:latin typeface="Book Antiqua" panose="02040602050305030304" pitchFamily="18" charset="0"/>
              </a:rPr>
              <a:t> Kumar</a:t>
            </a:r>
          </a:p>
          <a:p>
            <a:pPr algn="ctr"/>
            <a:r>
              <a:rPr lang="en-IN" sz="2400" b="1" dirty="0">
                <a:solidFill>
                  <a:srgbClr val="002060"/>
                </a:solidFill>
                <a:latin typeface="Book Antiqua" panose="02040602050305030304" pitchFamily="18" charset="0"/>
              </a:rPr>
              <a:t>Assistant Professor (Animal Nutrition), </a:t>
            </a:r>
          </a:p>
          <a:p>
            <a:pPr algn="ctr"/>
            <a:r>
              <a:rPr lang="en-IN" sz="2400" b="1" dirty="0">
                <a:solidFill>
                  <a:srgbClr val="002060"/>
                </a:solidFill>
                <a:latin typeface="Book Antiqua" panose="02040602050305030304" pitchFamily="18" charset="0"/>
              </a:rPr>
              <a:t>Bihar Veterinary College, BASU, Patna, India</a:t>
            </a:r>
          </a:p>
          <a:p>
            <a:pPr algn="ctr"/>
            <a:r>
              <a:rPr lang="en-IN" sz="2400" b="1" dirty="0">
                <a:solidFill>
                  <a:srgbClr val="002060"/>
                </a:solidFill>
                <a:latin typeface="Book Antiqua" panose="02040602050305030304" pitchFamily="18" charset="0"/>
              </a:rPr>
              <a:t>E-mail: drkaushalbvc@gmail.com</a:t>
            </a:r>
          </a:p>
        </p:txBody>
      </p:sp>
    </p:spTree>
    <p:extLst>
      <p:ext uri="{BB962C8B-B14F-4D97-AF65-F5344CB8AC3E}">
        <p14:creationId xmlns:p14="http://schemas.microsoft.com/office/powerpoint/2010/main" val="411132454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>
            <a:extLst>
              <a:ext uri="{FF2B5EF4-FFF2-40B4-BE49-F238E27FC236}">
                <a16:creationId xmlns:a16="http://schemas.microsoft.com/office/drawing/2014/main" id="{042A8358-F633-40F0-95E5-DC9C3C6E8C6E}"/>
              </a:ext>
            </a:extLst>
          </p:cNvPr>
          <p:cNvSpPr/>
          <p:nvPr/>
        </p:nvSpPr>
        <p:spPr>
          <a:xfrm>
            <a:off x="782320" y="110939"/>
            <a:ext cx="11267440" cy="73609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ct val="150000"/>
              </a:lnSpc>
              <a:spcAft>
                <a:spcPts val="0"/>
              </a:spcAft>
            </a:pPr>
            <a:r>
              <a:rPr lang="en-US" sz="3200" b="1" dirty="0">
                <a:solidFill>
                  <a:srgbClr val="C00000"/>
                </a:solidFill>
                <a:latin typeface="Arial Rounded MT Bold" panose="020F0704030504030204" pitchFamily="34" charset="0"/>
                <a:ea typeface="Calibri" panose="020F0502020204030204" pitchFamily="34" charset="0"/>
                <a:cs typeface="Mangal" panose="02040503050203030202" pitchFamily="18" charset="0"/>
              </a:rPr>
              <a:t>Digestion &amp; absorption of carbohydrates in monogastric</a:t>
            </a:r>
            <a:endParaRPr lang="en-IN" i="1" dirty="0">
              <a:latin typeface="Arial Rounded MT Bold" panose="020F0704030504030204" pitchFamily="34" charset="0"/>
              <a:ea typeface="Calibri" panose="020F0502020204030204" pitchFamily="34" charset="0"/>
              <a:cs typeface="Mangal" panose="02040503050203030202" pitchFamily="18" charset="0"/>
            </a:endParaRP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8F92A4B3-1D68-47FF-BC08-DDE44BA28A1F}"/>
              </a:ext>
            </a:extLst>
          </p:cNvPr>
          <p:cNvSpPr/>
          <p:nvPr/>
        </p:nvSpPr>
        <p:spPr>
          <a:xfrm>
            <a:off x="1088816" y="909955"/>
            <a:ext cx="10727264" cy="259462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IN" sz="2800" b="1" dirty="0">
                <a:solidFill>
                  <a:srgbClr val="0070C0"/>
                </a:solidFill>
                <a:latin typeface="Arial Rounded MT Bold" panose="020F0704030504030204" pitchFamily="34" charset="0"/>
                <a:ea typeface="Calibri" panose="020F0502020204030204" pitchFamily="34" charset="0"/>
              </a:rPr>
              <a:t>Salivary digestion in mouth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US" sz="2800" b="1" dirty="0">
                <a:solidFill>
                  <a:srgbClr val="0070C0"/>
                </a:solidFill>
                <a:latin typeface="Arial Rounded MT Bold" panose="020F0704030504030204" pitchFamily="34" charset="0"/>
                <a:ea typeface="Calibri" panose="020F0502020204030204" pitchFamily="34" charset="0"/>
              </a:rPr>
              <a:t>Digestion in the gastrointestinal tract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IN" sz="2800" b="1" dirty="0">
                <a:solidFill>
                  <a:srgbClr val="660033"/>
                </a:solidFill>
                <a:latin typeface="Arial Rounded MT Bold" panose="020F0704030504030204" pitchFamily="34" charset="0"/>
                <a:ea typeface="Calibri" panose="020F0502020204030204" pitchFamily="34" charset="0"/>
              </a:rPr>
              <a:t>Main organ for the absorption of dietary nutrients by the </a:t>
            </a:r>
          </a:p>
          <a:p>
            <a:pPr algn="just">
              <a:lnSpc>
                <a:spcPct val="150000"/>
              </a:lnSpc>
            </a:pPr>
            <a:r>
              <a:rPr lang="en-IN" sz="2800" b="1" dirty="0">
                <a:solidFill>
                  <a:srgbClr val="660033"/>
                </a:solidFill>
                <a:latin typeface="Arial Rounded MT Bold" panose="020F0704030504030204" pitchFamily="34" charset="0"/>
                <a:ea typeface="Calibri" panose="020F0502020204030204" pitchFamily="34" charset="0"/>
              </a:rPr>
              <a:t>     monogastric mammal is small intestine (jejunum).</a:t>
            </a:r>
            <a:endParaRPr lang="en-IN" sz="2800" b="1" dirty="0">
              <a:solidFill>
                <a:srgbClr val="660033"/>
              </a:solidFill>
              <a:latin typeface="Arial Rounded MT Bold" panose="020F0704030504030204" pitchFamily="34" charset="0"/>
            </a:endParaRPr>
          </a:p>
        </p:txBody>
      </p:sp>
      <p:pic>
        <p:nvPicPr>
          <p:cNvPr id="4098" name="Picture 2" descr="Carbohydrate Digestion - ppt download">
            <a:extLst>
              <a:ext uri="{FF2B5EF4-FFF2-40B4-BE49-F238E27FC236}">
                <a16:creationId xmlns:a16="http://schemas.microsoft.com/office/drawing/2014/main" id="{9F78F184-449F-4079-AD00-1ECC49125AA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82240" y="3565536"/>
            <a:ext cx="6207760" cy="31815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726171653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CD647B27-39D9-49BE-A4E4-E163F2FE14C6}"/>
              </a:ext>
            </a:extLst>
          </p:cNvPr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10920" y="403224"/>
            <a:ext cx="5008880" cy="2782571"/>
          </a:xfrm>
          <a:prstGeom prst="rect">
            <a:avLst/>
          </a:prstGeom>
          <a:noFill/>
          <a:ln>
            <a:noFill/>
          </a:ln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AF648C8D-4702-4278-8061-FF37674134FB}"/>
              </a:ext>
            </a:extLst>
          </p:cNvPr>
          <p:cNvPicPr/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51602" y="413384"/>
            <a:ext cx="5553708" cy="2782571"/>
          </a:xfrm>
          <a:prstGeom prst="rect">
            <a:avLst/>
          </a:prstGeom>
          <a:noFill/>
          <a:ln>
            <a:noFill/>
          </a:ln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7F95CD0B-C05B-4EF9-B601-8354CCD6A496}"/>
              </a:ext>
            </a:extLst>
          </p:cNvPr>
          <p:cNvPicPr/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93160" y="3804284"/>
            <a:ext cx="5008880" cy="2625408"/>
          </a:xfrm>
          <a:prstGeom prst="rect">
            <a:avLst/>
          </a:prstGeom>
          <a:noFill/>
          <a:ln>
            <a:noFill/>
          </a:ln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8BE0A8ED-ADAA-4DB0-B78C-96231642281B}"/>
              </a:ext>
            </a:extLst>
          </p:cNvPr>
          <p:cNvSpPr txBox="1"/>
          <p:nvPr/>
        </p:nvSpPr>
        <p:spPr>
          <a:xfrm>
            <a:off x="10403840" y="-60960"/>
            <a:ext cx="154432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2400" b="1" dirty="0">
                <a:solidFill>
                  <a:srgbClr val="660033"/>
                </a:solidFill>
              </a:rPr>
              <a:t>Cont....</a:t>
            </a:r>
            <a:endParaRPr lang="en-IN" sz="2400" b="1" dirty="0">
              <a:solidFill>
                <a:srgbClr val="660033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9562391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>
            <a:extLst>
              <a:ext uri="{FF2B5EF4-FFF2-40B4-BE49-F238E27FC236}">
                <a16:creationId xmlns:a16="http://schemas.microsoft.com/office/drawing/2014/main" id="{B816F032-614D-49E0-AD9C-54CBFF8B3FD2}"/>
              </a:ext>
            </a:extLst>
          </p:cNvPr>
          <p:cNvSpPr/>
          <p:nvPr/>
        </p:nvSpPr>
        <p:spPr>
          <a:xfrm>
            <a:off x="680720" y="281355"/>
            <a:ext cx="11440160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IN" sz="2800" b="1" dirty="0">
                <a:solidFill>
                  <a:srgbClr val="0000FF"/>
                </a:solidFill>
                <a:latin typeface="Arial Rounded MT Bold" panose="020F0704030504030204" pitchFamily="34" charset="0"/>
                <a:ea typeface="Calibri" panose="020F0502020204030204" pitchFamily="34" charset="0"/>
              </a:rPr>
              <a:t>Some common digestive enzymes with their sources &amp; substrate </a:t>
            </a:r>
            <a:endParaRPr lang="en-IN" sz="2800" b="1" dirty="0">
              <a:solidFill>
                <a:srgbClr val="0000FF"/>
              </a:solidFill>
              <a:latin typeface="Arial Rounded MT Bold" panose="020F0704030504030204" pitchFamily="34" charset="0"/>
            </a:endParaRPr>
          </a:p>
        </p:txBody>
      </p:sp>
      <p:graphicFrame>
        <p:nvGraphicFramePr>
          <p:cNvPr id="4" name="Table 3">
            <a:extLst>
              <a:ext uri="{FF2B5EF4-FFF2-40B4-BE49-F238E27FC236}">
                <a16:creationId xmlns:a16="http://schemas.microsoft.com/office/drawing/2014/main" id="{04A54C9B-6C94-4B43-8010-4B1C7FB8D018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556446371"/>
              </p:ext>
            </p:extLst>
          </p:nvPr>
        </p:nvGraphicFramePr>
        <p:xfrm>
          <a:off x="812800" y="1069592"/>
          <a:ext cx="11186160" cy="5473704"/>
        </p:xfrm>
        <a:graphic>
          <a:graphicData uri="http://schemas.openxmlformats.org/drawingml/2006/table">
            <a:tbl>
              <a:tblPr firstRow="1" firstCol="1" bandRow="1">
                <a:tableStyleId>{93296810-A885-4BE3-A3E7-6D5BEEA58F35}</a:tableStyleId>
              </a:tblPr>
              <a:tblGrid>
                <a:gridCol w="3160066">
                  <a:extLst>
                    <a:ext uri="{9D8B030D-6E8A-4147-A177-3AD203B41FA5}">
                      <a16:colId xmlns:a16="http://schemas.microsoft.com/office/drawing/2014/main" val="1649773904"/>
                    </a:ext>
                  </a:extLst>
                </a:gridCol>
                <a:gridCol w="3165027">
                  <a:extLst>
                    <a:ext uri="{9D8B030D-6E8A-4147-A177-3AD203B41FA5}">
                      <a16:colId xmlns:a16="http://schemas.microsoft.com/office/drawing/2014/main" val="1522769753"/>
                    </a:ext>
                  </a:extLst>
                </a:gridCol>
                <a:gridCol w="2462792">
                  <a:extLst>
                    <a:ext uri="{9D8B030D-6E8A-4147-A177-3AD203B41FA5}">
                      <a16:colId xmlns:a16="http://schemas.microsoft.com/office/drawing/2014/main" val="1774471093"/>
                    </a:ext>
                  </a:extLst>
                </a:gridCol>
                <a:gridCol w="2398275">
                  <a:extLst>
                    <a:ext uri="{9D8B030D-6E8A-4147-A177-3AD203B41FA5}">
                      <a16:colId xmlns:a16="http://schemas.microsoft.com/office/drawing/2014/main" val="1118997217"/>
                    </a:ext>
                  </a:extLst>
                </a:gridCol>
              </a:tblGrid>
              <a:tr h="0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2000" b="1">
                          <a:effectLst/>
                          <a:latin typeface="Arial Rounded MT Bold" panose="020F0704030504030204" pitchFamily="34" charset="0"/>
                        </a:rPr>
                        <a:t>Name of enzymes</a:t>
                      </a:r>
                      <a:endParaRPr lang="en-IN" sz="20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2000" b="1">
                          <a:effectLst/>
                          <a:latin typeface="Arial Rounded MT Bold" panose="020F0704030504030204" pitchFamily="34" charset="0"/>
                        </a:rPr>
                        <a:t>Systematic name</a:t>
                      </a:r>
                      <a:endParaRPr lang="en-IN" sz="20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2000" b="1">
                          <a:effectLst/>
                          <a:latin typeface="Arial Rounded MT Bold" panose="020F0704030504030204" pitchFamily="34" charset="0"/>
                        </a:rPr>
                        <a:t>Source</a:t>
                      </a:r>
                      <a:endParaRPr lang="en-IN" sz="20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2000" b="1">
                          <a:effectLst/>
                          <a:latin typeface="Arial Rounded MT Bold" panose="020F0704030504030204" pitchFamily="34" charset="0"/>
                        </a:rPr>
                        <a:t>Substrate</a:t>
                      </a:r>
                      <a:endParaRPr lang="en-IN" sz="20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956026089"/>
                  </a:ext>
                </a:extLst>
              </a:tr>
              <a:tr h="0">
                <a:tc gridSpan="4"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2000" b="1">
                          <a:effectLst/>
                          <a:latin typeface="Arial Rounded MT Bold" panose="020F0704030504030204" pitchFamily="34" charset="0"/>
                        </a:rPr>
                        <a:t>Enzymes hydrolysing glycosidic linkages</a:t>
                      </a:r>
                      <a:endParaRPr lang="en-IN" sz="20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68580" marR="68580" marT="0" marB="0"/>
                </a:tc>
                <a:tc hMerge="1">
                  <a:txBody>
                    <a:bodyPr/>
                    <a:lstStyle/>
                    <a:p>
                      <a:endParaRPr lang="en-IN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IN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IN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75985917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2000" b="1">
                          <a:effectLst/>
                          <a:latin typeface="Arial Rounded MT Bold" panose="020F0704030504030204" pitchFamily="34" charset="0"/>
                        </a:rPr>
                        <a:t>α-Amylase (Diastase) </a:t>
                      </a:r>
                      <a:endParaRPr lang="en-IN" sz="20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2000" b="1">
                          <a:effectLst/>
                          <a:latin typeface="Arial Rounded MT Bold" panose="020F0704030504030204" pitchFamily="34" charset="0"/>
                        </a:rPr>
                        <a:t>1, 4-α-D-Glucan glucanohydrolase</a:t>
                      </a:r>
                      <a:endParaRPr lang="en-IN" sz="20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2000" b="1">
                          <a:effectLst/>
                          <a:latin typeface="Arial Rounded MT Bold" panose="020F0704030504030204" pitchFamily="34" charset="0"/>
                        </a:rPr>
                        <a:t>Saliva, pancreas</a:t>
                      </a:r>
                      <a:endParaRPr lang="en-IN" sz="20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2000" b="1">
                          <a:effectLst/>
                          <a:latin typeface="Arial Rounded MT Bold" panose="020F0704030504030204" pitchFamily="34" charset="0"/>
                        </a:rPr>
                        <a:t>Starch, glycogen, dextrin</a:t>
                      </a:r>
                      <a:endParaRPr lang="en-IN" sz="20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2425451610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2000" b="1">
                          <a:effectLst/>
                          <a:latin typeface="Arial Rounded MT Bold" panose="020F0704030504030204" pitchFamily="34" charset="0"/>
                        </a:rPr>
                        <a:t>α-Glucosidase (Maltase)</a:t>
                      </a:r>
                      <a:endParaRPr lang="en-IN" sz="20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2000" b="1">
                          <a:effectLst/>
                          <a:latin typeface="Arial Rounded MT Bold" panose="020F0704030504030204" pitchFamily="34" charset="0"/>
                        </a:rPr>
                        <a:t>α-D-Glucoside glucohydrolase</a:t>
                      </a:r>
                      <a:endParaRPr lang="en-IN" sz="20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2000" b="1">
                          <a:effectLst/>
                          <a:latin typeface="Arial Rounded MT Bold" panose="020F0704030504030204" pitchFamily="34" charset="0"/>
                        </a:rPr>
                        <a:t>Small intestine</a:t>
                      </a:r>
                      <a:endParaRPr lang="en-IN" sz="20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2000" b="1">
                          <a:effectLst/>
                          <a:latin typeface="Arial Rounded MT Bold" panose="020F0704030504030204" pitchFamily="34" charset="0"/>
                        </a:rPr>
                        <a:t>Maltose</a:t>
                      </a:r>
                      <a:endParaRPr lang="en-IN" sz="20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2645029722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2000" b="1">
                          <a:effectLst/>
                          <a:latin typeface="Arial Rounded MT Bold" panose="020F0704030504030204" pitchFamily="34" charset="0"/>
                        </a:rPr>
                        <a:t>Oligo-1,6-glucosidase (Iso-maltase) </a:t>
                      </a:r>
                      <a:endParaRPr lang="en-IN" sz="20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2000" b="1">
                          <a:effectLst/>
                          <a:latin typeface="Arial Rounded MT Bold" panose="020F0704030504030204" pitchFamily="34" charset="0"/>
                        </a:rPr>
                        <a:t>Dextrin 6-α-glucanohydrolase</a:t>
                      </a:r>
                      <a:endParaRPr lang="en-IN" sz="20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2000" b="1">
                          <a:effectLst/>
                          <a:latin typeface="Arial Rounded MT Bold" panose="020F0704030504030204" pitchFamily="34" charset="0"/>
                        </a:rPr>
                        <a:t>Small intestine</a:t>
                      </a:r>
                      <a:endParaRPr lang="en-IN" sz="20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2000" b="1">
                          <a:effectLst/>
                          <a:latin typeface="Arial Rounded MT Bold" panose="020F0704030504030204" pitchFamily="34" charset="0"/>
                        </a:rPr>
                        <a:t>Dextrin</a:t>
                      </a:r>
                      <a:endParaRPr lang="en-IN" sz="20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4218637537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2000" b="1">
                          <a:effectLst/>
                          <a:latin typeface="Arial Rounded MT Bold" panose="020F0704030504030204" pitchFamily="34" charset="0"/>
                        </a:rPr>
                        <a:t>β-Galactosidase (Lactase)</a:t>
                      </a:r>
                      <a:endParaRPr lang="en-IN" sz="20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2000" b="1">
                          <a:effectLst/>
                          <a:latin typeface="Arial Rounded MT Bold" panose="020F0704030504030204" pitchFamily="34" charset="0"/>
                        </a:rPr>
                        <a:t>β-D-Galactoside galactohydrolase</a:t>
                      </a:r>
                      <a:endParaRPr lang="en-IN" sz="20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2000" b="1">
                          <a:effectLst/>
                          <a:latin typeface="Arial Rounded MT Bold" panose="020F0704030504030204" pitchFamily="34" charset="0"/>
                        </a:rPr>
                        <a:t>Small intestine</a:t>
                      </a:r>
                      <a:endParaRPr lang="en-IN" sz="20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2000" b="1">
                          <a:effectLst/>
                          <a:latin typeface="Arial Rounded MT Bold" panose="020F0704030504030204" pitchFamily="34" charset="0"/>
                        </a:rPr>
                        <a:t>Lactose</a:t>
                      </a:r>
                      <a:endParaRPr lang="en-IN" sz="20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3932013751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2000" b="1" dirty="0">
                          <a:effectLst/>
                          <a:latin typeface="Arial Rounded MT Bold" panose="020F0704030504030204" pitchFamily="34" charset="0"/>
                        </a:rPr>
                        <a:t>β-</a:t>
                      </a:r>
                      <a:r>
                        <a:rPr lang="en-IN" sz="2000" b="1" dirty="0" err="1">
                          <a:effectLst/>
                          <a:latin typeface="Arial Rounded MT Bold" panose="020F0704030504030204" pitchFamily="34" charset="0"/>
                        </a:rPr>
                        <a:t>Fructofuranosidase</a:t>
                      </a:r>
                      <a:r>
                        <a:rPr lang="en-IN" sz="2000" b="1" dirty="0">
                          <a:effectLst/>
                          <a:latin typeface="Arial Rounded MT Bold" panose="020F0704030504030204" pitchFamily="34" charset="0"/>
                        </a:rPr>
                        <a:t> (Sucrase) </a:t>
                      </a:r>
                      <a:endParaRPr lang="en-IN" sz="2000" b="1" dirty="0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2000" b="1">
                          <a:effectLst/>
                          <a:latin typeface="Arial Rounded MT Bold" panose="020F0704030504030204" pitchFamily="34" charset="0"/>
                        </a:rPr>
                        <a:t>β-D-Fructofuranoside fructohydrolase</a:t>
                      </a:r>
                      <a:endParaRPr lang="en-IN" sz="20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2000" b="1">
                          <a:effectLst/>
                          <a:latin typeface="Arial Rounded MT Bold" panose="020F0704030504030204" pitchFamily="34" charset="0"/>
                        </a:rPr>
                        <a:t>Small intestine</a:t>
                      </a:r>
                      <a:endParaRPr lang="en-IN" sz="20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2000" b="1">
                          <a:effectLst/>
                          <a:latin typeface="Arial Rounded MT Bold" panose="020F0704030504030204" pitchFamily="34" charset="0"/>
                        </a:rPr>
                        <a:t>Sucrose</a:t>
                      </a:r>
                      <a:endParaRPr lang="en-IN" sz="20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3102856393"/>
                  </a:ext>
                </a:extLst>
              </a:tr>
              <a:tr h="0">
                <a:tc gridSpan="4"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2000" b="1" dirty="0">
                          <a:effectLst/>
                          <a:latin typeface="Arial Rounded MT Bold" panose="020F0704030504030204" pitchFamily="34" charset="0"/>
                        </a:rPr>
                        <a:t>Credit: McDonald et al. (2011). Animal Nutrition.</a:t>
                      </a:r>
                      <a:endParaRPr lang="en-IN" sz="2000" b="1" dirty="0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68580" marR="68580" marT="0" marB="0"/>
                </a:tc>
                <a:tc hMerge="1">
                  <a:txBody>
                    <a:bodyPr/>
                    <a:lstStyle/>
                    <a:p>
                      <a:endParaRPr lang="en-IN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IN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IN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385339920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75336677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>
            <a:extLst>
              <a:ext uri="{FF2B5EF4-FFF2-40B4-BE49-F238E27FC236}">
                <a16:creationId xmlns:a16="http://schemas.microsoft.com/office/drawing/2014/main" id="{3A8702C9-49CB-43A1-A495-EFF760BDEE3D}"/>
              </a:ext>
            </a:extLst>
          </p:cNvPr>
          <p:cNvSpPr/>
          <p:nvPr/>
        </p:nvSpPr>
        <p:spPr>
          <a:xfrm>
            <a:off x="1059438" y="247134"/>
            <a:ext cx="9884309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IN" sz="2800" b="1" dirty="0">
                <a:solidFill>
                  <a:srgbClr val="0000FF"/>
                </a:solidFill>
                <a:latin typeface="Arial Rounded MT Bold" panose="020F0704030504030204" pitchFamily="34" charset="0"/>
                <a:ea typeface="Calibri" panose="020F0502020204030204" pitchFamily="34" charset="0"/>
              </a:rPr>
              <a:t>Digestion and absorption of carbohydrates in ruminants</a:t>
            </a:r>
            <a:endParaRPr lang="en-IN" sz="2800" dirty="0">
              <a:solidFill>
                <a:srgbClr val="0000FF"/>
              </a:solidFill>
              <a:latin typeface="Arial Rounded MT Bold" panose="020F0704030504030204" pitchFamily="34" charset="0"/>
            </a:endParaRP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4F14DC37-5541-4F51-9960-648FBE8BE7FA}"/>
              </a:ext>
            </a:extLst>
          </p:cNvPr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77440" y="1751964"/>
            <a:ext cx="6756400" cy="4140836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87549346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E9B7E2AC-CC8D-4F7E-B1A4-B65E398C65AE}"/>
              </a:ext>
            </a:extLst>
          </p:cNvPr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96720" y="548640"/>
            <a:ext cx="9245600" cy="5588000"/>
          </a:xfrm>
          <a:prstGeom prst="rect">
            <a:avLst/>
          </a:prstGeom>
          <a:noFill/>
          <a:ln>
            <a:noFill/>
          </a:ln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5B9BE1A4-C875-4CDA-9B46-E65FA9B4C7DD}"/>
              </a:ext>
            </a:extLst>
          </p:cNvPr>
          <p:cNvSpPr txBox="1"/>
          <p:nvPr/>
        </p:nvSpPr>
        <p:spPr>
          <a:xfrm>
            <a:off x="10403840" y="-60960"/>
            <a:ext cx="154432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2400" b="1" dirty="0">
                <a:solidFill>
                  <a:srgbClr val="660033"/>
                </a:solidFill>
              </a:rPr>
              <a:t>Cont....</a:t>
            </a:r>
            <a:endParaRPr lang="en-IN" sz="2400" b="1" dirty="0">
              <a:solidFill>
                <a:srgbClr val="660033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72038677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4F3230CD-EB9A-43D9-8EDF-A1C7098E524B}"/>
              </a:ext>
            </a:extLst>
          </p:cNvPr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78000" y="721360"/>
            <a:ext cx="9011920" cy="5709919"/>
          </a:xfrm>
          <a:prstGeom prst="rect">
            <a:avLst/>
          </a:prstGeom>
          <a:noFill/>
          <a:ln>
            <a:noFill/>
          </a:ln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995BB5AD-0884-4819-84AC-3C252F39B1E7}"/>
              </a:ext>
            </a:extLst>
          </p:cNvPr>
          <p:cNvSpPr txBox="1"/>
          <p:nvPr/>
        </p:nvSpPr>
        <p:spPr>
          <a:xfrm>
            <a:off x="10403840" y="-40640"/>
            <a:ext cx="154432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2400" b="1" dirty="0">
                <a:solidFill>
                  <a:srgbClr val="660033"/>
                </a:solidFill>
              </a:rPr>
              <a:t>Cont....</a:t>
            </a:r>
            <a:endParaRPr lang="en-IN" sz="2400" b="1" dirty="0">
              <a:solidFill>
                <a:srgbClr val="660033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391905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>
            <a:extLst>
              <a:ext uri="{FF2B5EF4-FFF2-40B4-BE49-F238E27FC236}">
                <a16:creationId xmlns:a16="http://schemas.microsoft.com/office/drawing/2014/main" id="{FC7EAD46-D114-4EDF-8CFC-E3D16D4FC54C}"/>
              </a:ext>
            </a:extLst>
          </p:cNvPr>
          <p:cNvSpPr/>
          <p:nvPr/>
        </p:nvSpPr>
        <p:spPr>
          <a:xfrm>
            <a:off x="3454892" y="338574"/>
            <a:ext cx="5282215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IN" sz="2800" b="1" dirty="0">
                <a:solidFill>
                  <a:srgbClr val="0000FF"/>
                </a:solidFill>
                <a:latin typeface="Arial Rounded MT Bold" panose="020F0704030504030204" pitchFamily="34" charset="0"/>
                <a:ea typeface="Calibri" panose="020F0502020204030204" pitchFamily="34" charset="0"/>
              </a:rPr>
              <a:t>Metabolism of carbohydrates</a:t>
            </a:r>
            <a:endParaRPr lang="en-IN" sz="2800" dirty="0">
              <a:solidFill>
                <a:srgbClr val="0000FF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6945A31D-52F7-408F-9138-33BC60E3CDF5}"/>
              </a:ext>
            </a:extLst>
          </p:cNvPr>
          <p:cNvSpPr/>
          <p:nvPr/>
        </p:nvSpPr>
        <p:spPr>
          <a:xfrm>
            <a:off x="955040" y="1633696"/>
            <a:ext cx="11074400" cy="292964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200000"/>
              </a:lnSpc>
            </a:pPr>
            <a:r>
              <a:rPr lang="en-US" sz="2400" b="1" dirty="0">
                <a:latin typeface="Arial Rounded MT Bold" panose="020F0704030504030204" pitchFamily="34" charset="0"/>
              </a:rPr>
              <a:t>There are three fundamental ways of metabolism of the absorbed CHO</a:t>
            </a:r>
          </a:p>
          <a:p>
            <a:pPr marL="342900" indent="-342900">
              <a:lnSpc>
                <a:spcPct val="200000"/>
              </a:lnSpc>
              <a:buFont typeface="Arial" panose="020B0604020202020204" pitchFamily="34" charset="0"/>
              <a:buChar char="•"/>
            </a:pPr>
            <a:r>
              <a:rPr lang="en-US" sz="2400" b="1" dirty="0">
                <a:solidFill>
                  <a:srgbClr val="660033"/>
                </a:solidFill>
                <a:latin typeface="Arial Rounded MT Bold" panose="020F0704030504030204" pitchFamily="34" charset="0"/>
              </a:rPr>
              <a:t>Being used as an instant source of energy. </a:t>
            </a:r>
          </a:p>
          <a:p>
            <a:pPr marL="342900" indent="-342900">
              <a:lnSpc>
                <a:spcPct val="200000"/>
              </a:lnSpc>
              <a:buFont typeface="Arial" panose="020B0604020202020204" pitchFamily="34" charset="0"/>
              <a:buChar char="•"/>
            </a:pPr>
            <a:r>
              <a:rPr lang="en-US" sz="2400" b="1" dirty="0">
                <a:solidFill>
                  <a:srgbClr val="660033"/>
                </a:solidFill>
                <a:latin typeface="Arial Rounded MT Bold" panose="020F0704030504030204" pitchFamily="34" charset="0"/>
              </a:rPr>
              <a:t>Serves as a precursor of liver and muscle glycogen. </a:t>
            </a:r>
          </a:p>
          <a:p>
            <a:pPr marL="342900" indent="-342900">
              <a:lnSpc>
                <a:spcPct val="200000"/>
              </a:lnSpc>
              <a:buFont typeface="Arial" panose="020B0604020202020204" pitchFamily="34" charset="0"/>
              <a:buChar char="•"/>
            </a:pPr>
            <a:r>
              <a:rPr lang="en-US" sz="2400" b="1" dirty="0">
                <a:solidFill>
                  <a:srgbClr val="660033"/>
                </a:solidFill>
                <a:latin typeface="Arial Rounded MT Bold" panose="020F0704030504030204" pitchFamily="34" charset="0"/>
              </a:rPr>
              <a:t>To assist as a precursor of tissue triglycerides.</a:t>
            </a:r>
          </a:p>
        </p:txBody>
      </p:sp>
    </p:spTree>
    <p:extLst>
      <p:ext uri="{BB962C8B-B14F-4D97-AF65-F5344CB8AC3E}">
        <p14:creationId xmlns:p14="http://schemas.microsoft.com/office/powerpoint/2010/main" val="680790294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76B3B803-F785-465F-83DE-DCB643CDB28A}"/>
              </a:ext>
            </a:extLst>
          </p:cNvPr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88161" y="701040"/>
            <a:ext cx="6807200" cy="6045200"/>
          </a:xfrm>
          <a:prstGeom prst="rect">
            <a:avLst/>
          </a:prstGeom>
          <a:noFill/>
          <a:ln>
            <a:noFill/>
          </a:ln>
        </p:spPr>
      </p:pic>
      <p:sp>
        <p:nvSpPr>
          <p:cNvPr id="4" name="Rectangle 3">
            <a:extLst>
              <a:ext uri="{FF2B5EF4-FFF2-40B4-BE49-F238E27FC236}">
                <a16:creationId xmlns:a16="http://schemas.microsoft.com/office/drawing/2014/main" id="{E6BDD064-4272-4369-93AD-DF7D536716E0}"/>
              </a:ext>
            </a:extLst>
          </p:cNvPr>
          <p:cNvSpPr/>
          <p:nvPr/>
        </p:nvSpPr>
        <p:spPr>
          <a:xfrm>
            <a:off x="3455901" y="86380"/>
            <a:ext cx="3471720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IN" sz="2800" b="1" dirty="0">
                <a:solidFill>
                  <a:srgbClr val="0000FF"/>
                </a:solidFill>
                <a:latin typeface="Arial Rounded MT Bold" panose="020F0704030504030204" pitchFamily="34" charset="0"/>
                <a:ea typeface="Calibri" panose="020F0502020204030204" pitchFamily="34" charset="0"/>
              </a:rPr>
              <a:t>Glycolytic pathway</a:t>
            </a:r>
            <a:endParaRPr lang="en-IN" sz="2800" dirty="0">
              <a:solidFill>
                <a:srgbClr val="0000FF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BD065E17-576F-419A-803A-D650475C3C22}"/>
              </a:ext>
            </a:extLst>
          </p:cNvPr>
          <p:cNvSpPr txBox="1"/>
          <p:nvPr/>
        </p:nvSpPr>
        <p:spPr>
          <a:xfrm>
            <a:off x="10393680" y="-60960"/>
            <a:ext cx="154432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2400" b="1" dirty="0">
                <a:solidFill>
                  <a:srgbClr val="660033"/>
                </a:solidFill>
              </a:rPr>
              <a:t>Cont....</a:t>
            </a:r>
            <a:endParaRPr lang="en-IN" sz="2400" b="1" dirty="0">
              <a:solidFill>
                <a:srgbClr val="660033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66546125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A15BAD4A-36E9-4E1E-AAED-2FDF41DFCA7B}"/>
              </a:ext>
            </a:extLst>
          </p:cNvPr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56080" y="1087120"/>
            <a:ext cx="9174480" cy="5364479"/>
          </a:xfrm>
          <a:prstGeom prst="rect">
            <a:avLst/>
          </a:prstGeom>
          <a:noFill/>
          <a:ln>
            <a:noFill/>
          </a:ln>
        </p:spPr>
      </p:pic>
      <p:sp>
        <p:nvSpPr>
          <p:cNvPr id="4" name="Rectangle 3">
            <a:extLst>
              <a:ext uri="{FF2B5EF4-FFF2-40B4-BE49-F238E27FC236}">
                <a16:creationId xmlns:a16="http://schemas.microsoft.com/office/drawing/2014/main" id="{0CE2ECB1-740D-4AA1-BA73-93D717BB05A1}"/>
              </a:ext>
            </a:extLst>
          </p:cNvPr>
          <p:cNvSpPr/>
          <p:nvPr/>
        </p:nvSpPr>
        <p:spPr>
          <a:xfrm>
            <a:off x="4603981" y="248940"/>
            <a:ext cx="1924116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IN" sz="2800" b="1" dirty="0">
                <a:solidFill>
                  <a:srgbClr val="0000FF"/>
                </a:solidFill>
                <a:latin typeface="Arial Rounded MT Bold" panose="020F0704030504030204" pitchFamily="34" charset="0"/>
                <a:ea typeface="Calibri" panose="020F0502020204030204" pitchFamily="34" charset="0"/>
              </a:rPr>
              <a:t>TCA cycle</a:t>
            </a:r>
            <a:endParaRPr lang="en-IN" sz="2800" dirty="0">
              <a:solidFill>
                <a:srgbClr val="0000FF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02DD4220-A204-42D6-B52A-AFD7D89B69A4}"/>
              </a:ext>
            </a:extLst>
          </p:cNvPr>
          <p:cNvSpPr txBox="1"/>
          <p:nvPr/>
        </p:nvSpPr>
        <p:spPr>
          <a:xfrm>
            <a:off x="10403840" y="-60960"/>
            <a:ext cx="154432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2400" b="1" dirty="0">
                <a:solidFill>
                  <a:srgbClr val="660033"/>
                </a:solidFill>
              </a:rPr>
              <a:t>Cont....</a:t>
            </a:r>
            <a:endParaRPr lang="en-IN" sz="2400" b="1" dirty="0">
              <a:solidFill>
                <a:srgbClr val="660033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06435937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Related image">
            <a:extLst>
              <a:ext uri="{FF2B5EF4-FFF2-40B4-BE49-F238E27FC236}">
                <a16:creationId xmlns:a16="http://schemas.microsoft.com/office/drawing/2014/main" id="{AEE9197A-D218-4B6E-B456-A912C933AF77}"/>
              </a:ext>
            </a:extLst>
          </p:cNvPr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14880" y="1010920"/>
            <a:ext cx="7122160" cy="5646410"/>
          </a:xfrm>
          <a:prstGeom prst="rect">
            <a:avLst/>
          </a:prstGeom>
          <a:noFill/>
          <a:ln>
            <a:noFill/>
          </a:ln>
        </p:spPr>
      </p:pic>
      <p:sp>
        <p:nvSpPr>
          <p:cNvPr id="4" name="Rectangle 3">
            <a:extLst>
              <a:ext uri="{FF2B5EF4-FFF2-40B4-BE49-F238E27FC236}">
                <a16:creationId xmlns:a16="http://schemas.microsoft.com/office/drawing/2014/main" id="{D8B427E2-378F-468E-9510-B1936A5AB668}"/>
              </a:ext>
            </a:extLst>
          </p:cNvPr>
          <p:cNvSpPr/>
          <p:nvPr/>
        </p:nvSpPr>
        <p:spPr>
          <a:xfrm>
            <a:off x="3252701" y="200670"/>
            <a:ext cx="5162695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800" b="1" dirty="0">
                <a:solidFill>
                  <a:srgbClr val="0000FF"/>
                </a:solidFill>
                <a:latin typeface="Arial Rounded MT Bold" panose="020F0704030504030204" pitchFamily="34" charset="0"/>
              </a:rPr>
              <a:t>Pentose phosphate pathway </a:t>
            </a:r>
            <a:endParaRPr lang="en-IN" sz="2800" dirty="0">
              <a:solidFill>
                <a:srgbClr val="0000FF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86C0341F-C121-4158-BB35-2DDB1F4935BF}"/>
              </a:ext>
            </a:extLst>
          </p:cNvPr>
          <p:cNvSpPr txBox="1"/>
          <p:nvPr/>
        </p:nvSpPr>
        <p:spPr>
          <a:xfrm>
            <a:off x="10403840" y="-60960"/>
            <a:ext cx="154432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2400" b="1" dirty="0">
                <a:solidFill>
                  <a:srgbClr val="660033"/>
                </a:solidFill>
              </a:rPr>
              <a:t>Cont....</a:t>
            </a:r>
            <a:endParaRPr lang="en-IN" sz="2400" b="1" dirty="0">
              <a:solidFill>
                <a:srgbClr val="660033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00846779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>
            <a:extLst>
              <a:ext uri="{FF2B5EF4-FFF2-40B4-BE49-F238E27FC236}">
                <a16:creationId xmlns:a16="http://schemas.microsoft.com/office/drawing/2014/main" id="{AE56F3D8-4864-4BE9-9CBA-F753F684729D}"/>
              </a:ext>
            </a:extLst>
          </p:cNvPr>
          <p:cNvSpPr/>
          <p:nvPr/>
        </p:nvSpPr>
        <p:spPr>
          <a:xfrm>
            <a:off x="1757680" y="236974"/>
            <a:ext cx="9103360" cy="598785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indent="-457200">
              <a:lnSpc>
                <a:spcPct val="200000"/>
              </a:lnSpc>
              <a:buFont typeface="Wingdings" panose="05000000000000000000" pitchFamily="2" charset="2"/>
              <a:buChar char="v"/>
            </a:pPr>
            <a:r>
              <a:rPr lang="en-IN" sz="2800" b="1" dirty="0">
                <a:solidFill>
                  <a:srgbClr val="0070C0"/>
                </a:solidFill>
                <a:latin typeface="Arial Rounded MT Bold" panose="020F0704030504030204" pitchFamily="34" charset="0"/>
                <a:ea typeface="Calibri" panose="020F0502020204030204" pitchFamily="34" charset="0"/>
              </a:rPr>
              <a:t>Glucose as a source of energy </a:t>
            </a:r>
          </a:p>
          <a:p>
            <a:pPr marL="457200" indent="-457200">
              <a:lnSpc>
                <a:spcPct val="200000"/>
              </a:lnSpc>
              <a:buFont typeface="Wingdings" panose="05000000000000000000" pitchFamily="2" charset="2"/>
              <a:buChar char="v"/>
            </a:pPr>
            <a:r>
              <a:rPr lang="en-US" sz="2800" b="1" dirty="0">
                <a:solidFill>
                  <a:srgbClr val="0070C0"/>
                </a:solidFill>
                <a:latin typeface="Arial Rounded MT Bold" panose="020F0704030504030204" pitchFamily="34" charset="0"/>
              </a:rPr>
              <a:t>Galactose as a source of energy</a:t>
            </a:r>
          </a:p>
          <a:p>
            <a:pPr marL="457200" indent="-457200">
              <a:lnSpc>
                <a:spcPct val="200000"/>
              </a:lnSpc>
              <a:buFont typeface="Wingdings" panose="05000000000000000000" pitchFamily="2" charset="2"/>
              <a:buChar char="v"/>
            </a:pPr>
            <a:r>
              <a:rPr lang="en-US" sz="2800" b="1" dirty="0">
                <a:solidFill>
                  <a:srgbClr val="0070C0"/>
                </a:solidFill>
                <a:latin typeface="Arial Rounded MT Bold" panose="020F0704030504030204" pitchFamily="34" charset="0"/>
              </a:rPr>
              <a:t>Fructose as a source of energy</a:t>
            </a:r>
          </a:p>
          <a:p>
            <a:pPr marL="457200" indent="-457200">
              <a:lnSpc>
                <a:spcPct val="200000"/>
              </a:lnSpc>
              <a:buFont typeface="Wingdings" panose="05000000000000000000" pitchFamily="2" charset="2"/>
              <a:buChar char="v"/>
            </a:pPr>
            <a:r>
              <a:rPr lang="en-US" sz="2800" b="1" dirty="0">
                <a:solidFill>
                  <a:srgbClr val="0070C0"/>
                </a:solidFill>
                <a:latin typeface="Arial Rounded MT Bold" panose="020F0704030504030204" pitchFamily="34" charset="0"/>
              </a:rPr>
              <a:t>Glycogen as a source of energy</a:t>
            </a:r>
          </a:p>
          <a:p>
            <a:pPr marL="457200" indent="-457200">
              <a:lnSpc>
                <a:spcPct val="200000"/>
              </a:lnSpc>
              <a:buFont typeface="Wingdings" panose="05000000000000000000" pitchFamily="2" charset="2"/>
              <a:buChar char="v"/>
            </a:pPr>
            <a:r>
              <a:rPr lang="en-US" sz="2800" b="1" dirty="0">
                <a:solidFill>
                  <a:srgbClr val="0070C0"/>
                </a:solidFill>
                <a:latin typeface="Arial Rounded MT Bold" panose="020F0704030504030204" pitchFamily="34" charset="0"/>
              </a:rPr>
              <a:t>Propionic acid as a source of energy</a:t>
            </a:r>
          </a:p>
          <a:p>
            <a:pPr marL="457200" indent="-457200">
              <a:lnSpc>
                <a:spcPct val="200000"/>
              </a:lnSpc>
              <a:buFont typeface="Wingdings" panose="05000000000000000000" pitchFamily="2" charset="2"/>
              <a:buChar char="v"/>
            </a:pPr>
            <a:r>
              <a:rPr lang="en-US" sz="2800" b="1" dirty="0">
                <a:solidFill>
                  <a:srgbClr val="0070C0"/>
                </a:solidFill>
                <a:latin typeface="Arial Rounded MT Bold" panose="020F0704030504030204" pitchFamily="34" charset="0"/>
              </a:rPr>
              <a:t>Butyric acid as a source of energy</a:t>
            </a:r>
          </a:p>
          <a:p>
            <a:pPr marL="457200" indent="-457200">
              <a:lnSpc>
                <a:spcPct val="200000"/>
              </a:lnSpc>
              <a:buFont typeface="Wingdings" panose="05000000000000000000" pitchFamily="2" charset="2"/>
              <a:buChar char="v"/>
            </a:pPr>
            <a:r>
              <a:rPr lang="en-US" sz="2800" b="1" dirty="0">
                <a:solidFill>
                  <a:srgbClr val="0070C0"/>
                </a:solidFill>
                <a:latin typeface="Arial Rounded MT Bold" panose="020F0704030504030204" pitchFamily="34" charset="0"/>
              </a:rPr>
              <a:t>Acetic acid as a source of energy</a:t>
            </a:r>
            <a:endParaRPr lang="en-IN" sz="2800" b="1" dirty="0">
              <a:solidFill>
                <a:srgbClr val="0070C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566B2605-60CA-45F2-95D6-56084E9B5D4A}"/>
              </a:ext>
            </a:extLst>
          </p:cNvPr>
          <p:cNvSpPr txBox="1"/>
          <p:nvPr/>
        </p:nvSpPr>
        <p:spPr>
          <a:xfrm>
            <a:off x="10403840" y="-60960"/>
            <a:ext cx="154432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2400" b="1" dirty="0">
                <a:solidFill>
                  <a:srgbClr val="660033"/>
                </a:solidFill>
              </a:rPr>
              <a:t>Cont....</a:t>
            </a:r>
            <a:endParaRPr lang="en-IN" sz="2400" b="1" dirty="0">
              <a:solidFill>
                <a:srgbClr val="660033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13935889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>
            <a:extLst>
              <a:ext uri="{FF2B5EF4-FFF2-40B4-BE49-F238E27FC236}">
                <a16:creationId xmlns:a16="http://schemas.microsoft.com/office/drawing/2014/main" id="{7AC7FB42-7EA5-411A-8ECC-E7DB294FA2F1}"/>
              </a:ext>
            </a:extLst>
          </p:cNvPr>
          <p:cNvSpPr/>
          <p:nvPr/>
        </p:nvSpPr>
        <p:spPr>
          <a:xfrm>
            <a:off x="956536" y="247134"/>
            <a:ext cx="10773783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800" b="1" dirty="0">
                <a:solidFill>
                  <a:srgbClr val="0000FF"/>
                </a:solidFill>
                <a:latin typeface="Arial Rounded MT Bold" panose="020F0704030504030204" pitchFamily="34" charset="0"/>
              </a:rPr>
              <a:t>ATP yield from the complete oxidation of one mole of glucose</a:t>
            </a:r>
            <a:endParaRPr lang="en-IN" sz="2800" b="1" dirty="0">
              <a:solidFill>
                <a:srgbClr val="0000FF"/>
              </a:solidFill>
              <a:latin typeface="Arial Rounded MT Bold" panose="020F0704030504030204" pitchFamily="34" charset="0"/>
            </a:endParaRPr>
          </a:p>
        </p:txBody>
      </p:sp>
      <p:graphicFrame>
        <p:nvGraphicFramePr>
          <p:cNvPr id="5" name="Table 4">
            <a:extLst>
              <a:ext uri="{FF2B5EF4-FFF2-40B4-BE49-F238E27FC236}">
                <a16:creationId xmlns:a16="http://schemas.microsoft.com/office/drawing/2014/main" id="{2604CD34-BAC5-45CA-B394-6BA84FA8019C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600134312"/>
              </p:ext>
            </p:extLst>
          </p:nvPr>
        </p:nvGraphicFramePr>
        <p:xfrm>
          <a:off x="1097279" y="883920"/>
          <a:ext cx="10633039" cy="5905446"/>
        </p:xfrm>
        <a:graphic>
          <a:graphicData uri="http://schemas.openxmlformats.org/drawingml/2006/table">
            <a:tbl>
              <a:tblPr firstRow="1" firstCol="1" bandRow="1">
                <a:tableStyleId>{93296810-A885-4BE3-A3E7-6D5BEEA58F35}</a:tableStyleId>
              </a:tblPr>
              <a:tblGrid>
                <a:gridCol w="4692791">
                  <a:extLst>
                    <a:ext uri="{9D8B030D-6E8A-4147-A177-3AD203B41FA5}">
                      <a16:colId xmlns:a16="http://schemas.microsoft.com/office/drawing/2014/main" val="1463080711"/>
                    </a:ext>
                  </a:extLst>
                </a:gridCol>
                <a:gridCol w="3660850">
                  <a:extLst>
                    <a:ext uri="{9D8B030D-6E8A-4147-A177-3AD203B41FA5}">
                      <a16:colId xmlns:a16="http://schemas.microsoft.com/office/drawing/2014/main" val="1485658023"/>
                    </a:ext>
                  </a:extLst>
                </a:gridCol>
                <a:gridCol w="2279398">
                  <a:extLst>
                    <a:ext uri="{9D8B030D-6E8A-4147-A177-3AD203B41FA5}">
                      <a16:colId xmlns:a16="http://schemas.microsoft.com/office/drawing/2014/main" val="982073009"/>
                    </a:ext>
                  </a:extLst>
                </a:gridCol>
              </a:tblGrid>
              <a:tr h="219058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Reactions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 High-energy bonds production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ATP yield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extLst>
                  <a:ext uri="{0D108BD9-81ED-4DB2-BD59-A6C34878D82A}">
                    <a16:rowId xmlns:a16="http://schemas.microsoft.com/office/drawing/2014/main" val="1886928686"/>
                  </a:ext>
                </a:extLst>
              </a:tr>
              <a:tr h="103356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Glycolysis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 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 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extLst>
                  <a:ext uri="{0D108BD9-81ED-4DB2-BD59-A6C34878D82A}">
                    <a16:rowId xmlns:a16="http://schemas.microsoft.com/office/drawing/2014/main" val="1473209798"/>
                  </a:ext>
                </a:extLst>
              </a:tr>
              <a:tr h="219058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Glyceraldehyde-3-phosphate dehydrogenase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Resp. chain oxidation of 2 NADH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6</a:t>
                      </a:r>
                      <a:r>
                        <a:rPr lang="en-IN" sz="1400" b="1" baseline="30000">
                          <a:effectLst/>
                          <a:latin typeface="Arial Rounded MT Bold" panose="020F0704030504030204" pitchFamily="34" charset="0"/>
                        </a:rPr>
                        <a:t>a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extLst>
                  <a:ext uri="{0D108BD9-81ED-4DB2-BD59-A6C34878D82A}">
                    <a16:rowId xmlns:a16="http://schemas.microsoft.com/office/drawing/2014/main" val="1899897052"/>
                  </a:ext>
                </a:extLst>
              </a:tr>
              <a:tr h="219058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Phosphoglycerate kinase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Oxidation at substrate level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2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extLst>
                  <a:ext uri="{0D108BD9-81ED-4DB2-BD59-A6C34878D82A}">
                    <a16:rowId xmlns:a16="http://schemas.microsoft.com/office/drawing/2014/main" val="3027283360"/>
                  </a:ext>
                </a:extLst>
              </a:tr>
              <a:tr h="219058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Pyruvate kinase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Oxidation at substrate level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2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extLst>
                  <a:ext uri="{0D108BD9-81ED-4DB2-BD59-A6C34878D82A}">
                    <a16:rowId xmlns:a16="http://schemas.microsoft.com/office/drawing/2014/main" val="3050440497"/>
                  </a:ext>
                </a:extLst>
              </a:tr>
              <a:tr h="103356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 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 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10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extLst>
                  <a:ext uri="{0D108BD9-81ED-4DB2-BD59-A6C34878D82A}">
                    <a16:rowId xmlns:a16="http://schemas.microsoft.com/office/drawing/2014/main" val="1247376714"/>
                  </a:ext>
                </a:extLst>
              </a:tr>
              <a:tr h="103356">
                <a:tc gridSpan="2"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ATP consumption by hexokinase and phosphofructokinase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tc hMerge="1">
                  <a:txBody>
                    <a:bodyPr/>
                    <a:lstStyle/>
                    <a:p>
                      <a:endParaRPr lang="en-IN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-2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extLst>
                  <a:ext uri="{0D108BD9-81ED-4DB2-BD59-A6C34878D82A}">
                    <a16:rowId xmlns:a16="http://schemas.microsoft.com/office/drawing/2014/main" val="2657978478"/>
                  </a:ext>
                </a:extLst>
              </a:tr>
              <a:tr h="103356">
                <a:tc gridSpan="2">
                  <a:txBody>
                    <a:bodyPr/>
                    <a:lstStyle/>
                    <a:p>
                      <a:pPr algn="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Net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tc hMerge="1">
                  <a:txBody>
                    <a:bodyPr/>
                    <a:lstStyle/>
                    <a:p>
                      <a:endParaRPr lang="en-IN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8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extLst>
                  <a:ext uri="{0D108BD9-81ED-4DB2-BD59-A6C34878D82A}">
                    <a16:rowId xmlns:a16="http://schemas.microsoft.com/office/drawing/2014/main" val="1785505236"/>
                  </a:ext>
                </a:extLst>
              </a:tr>
              <a:tr h="103356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Citric acid cycle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 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 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extLst>
                  <a:ext uri="{0D108BD9-81ED-4DB2-BD59-A6C34878D82A}">
                    <a16:rowId xmlns:a16="http://schemas.microsoft.com/office/drawing/2014/main" val="3280437956"/>
                  </a:ext>
                </a:extLst>
              </a:tr>
              <a:tr h="219058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Pyruvate dehydrogenase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Resp. chain oxidation of 2 NADH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6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extLst>
                  <a:ext uri="{0D108BD9-81ED-4DB2-BD59-A6C34878D82A}">
                    <a16:rowId xmlns:a16="http://schemas.microsoft.com/office/drawing/2014/main" val="4236957093"/>
                  </a:ext>
                </a:extLst>
              </a:tr>
              <a:tr h="219058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Isocitrate dehydrogenase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Resp. chain oxidation of 2 NADH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6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extLst>
                  <a:ext uri="{0D108BD9-81ED-4DB2-BD59-A6C34878D82A}">
                    <a16:rowId xmlns:a16="http://schemas.microsoft.com/office/drawing/2014/main" val="2232532502"/>
                  </a:ext>
                </a:extLst>
              </a:tr>
              <a:tr h="219058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α-ketoglutarate dehydrogenase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Resp. chain oxidation of 2 NADH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6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extLst>
                  <a:ext uri="{0D108BD9-81ED-4DB2-BD59-A6C34878D82A}">
                    <a16:rowId xmlns:a16="http://schemas.microsoft.com/office/drawing/2014/main" val="2242580933"/>
                  </a:ext>
                </a:extLst>
              </a:tr>
              <a:tr h="219058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Succinate thiokinase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Oxidation at substrate level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2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extLst>
                  <a:ext uri="{0D108BD9-81ED-4DB2-BD59-A6C34878D82A}">
                    <a16:rowId xmlns:a16="http://schemas.microsoft.com/office/drawing/2014/main" val="12279310"/>
                  </a:ext>
                </a:extLst>
              </a:tr>
              <a:tr h="219058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Succinate dehydrogenase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Resp. chain oxidation of 2 FADH</a:t>
                      </a:r>
                      <a:r>
                        <a:rPr lang="en-IN" sz="1400" b="1" baseline="-25000">
                          <a:effectLst/>
                          <a:latin typeface="Arial Rounded MT Bold" panose="020F0704030504030204" pitchFamily="34" charset="0"/>
                        </a:rPr>
                        <a:t>2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4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extLst>
                  <a:ext uri="{0D108BD9-81ED-4DB2-BD59-A6C34878D82A}">
                    <a16:rowId xmlns:a16="http://schemas.microsoft.com/office/drawing/2014/main" val="2814420894"/>
                  </a:ext>
                </a:extLst>
              </a:tr>
              <a:tr h="219058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Malate dehydrogenase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Resp. chain oxidation of 2 NADH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6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extLst>
                  <a:ext uri="{0D108BD9-81ED-4DB2-BD59-A6C34878D82A}">
                    <a16:rowId xmlns:a16="http://schemas.microsoft.com/office/drawing/2014/main" val="3769301150"/>
                  </a:ext>
                </a:extLst>
              </a:tr>
              <a:tr h="103356">
                <a:tc gridSpan="2">
                  <a:txBody>
                    <a:bodyPr/>
                    <a:lstStyle/>
                    <a:p>
                      <a:pPr algn="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Net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tc hMerge="1">
                  <a:txBody>
                    <a:bodyPr/>
                    <a:lstStyle/>
                    <a:p>
                      <a:endParaRPr lang="en-IN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30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extLst>
                  <a:ext uri="{0D108BD9-81ED-4DB2-BD59-A6C34878D82A}">
                    <a16:rowId xmlns:a16="http://schemas.microsoft.com/office/drawing/2014/main" val="3258211215"/>
                  </a:ext>
                </a:extLst>
              </a:tr>
              <a:tr h="103356">
                <a:tc gridSpan="2"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Total per mol of glucose under aerobic conditions 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tc hMerge="1">
                  <a:txBody>
                    <a:bodyPr/>
                    <a:lstStyle/>
                    <a:p>
                      <a:endParaRPr lang="en-IN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38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extLst>
                  <a:ext uri="{0D108BD9-81ED-4DB2-BD59-A6C34878D82A}">
                    <a16:rowId xmlns:a16="http://schemas.microsoft.com/office/drawing/2014/main" val="1024808626"/>
                  </a:ext>
                </a:extLst>
              </a:tr>
              <a:tr h="103356">
                <a:tc gridSpan="2"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Total per mol of glucose under anaerobic conditions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tc hMerge="1">
                  <a:txBody>
                    <a:bodyPr/>
                    <a:lstStyle/>
                    <a:p>
                      <a:endParaRPr lang="en-IN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2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extLst>
                  <a:ext uri="{0D108BD9-81ED-4DB2-BD59-A6C34878D82A}">
                    <a16:rowId xmlns:a16="http://schemas.microsoft.com/office/drawing/2014/main" val="1843270400"/>
                  </a:ext>
                </a:extLst>
              </a:tr>
              <a:tr h="450462">
                <a:tc gridSpan="3"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 baseline="30000">
                          <a:effectLst/>
                          <a:latin typeface="Arial Rounded MT Bold" panose="020F0704030504030204" pitchFamily="34" charset="0"/>
                        </a:rPr>
                        <a:t>a</a:t>
                      </a:r>
                      <a:r>
                        <a:rPr lang="en-IN" sz="1400" b="1">
                          <a:effectLst/>
                          <a:latin typeface="Arial Rounded MT Bold" panose="020F0704030504030204" pitchFamily="34" charset="0"/>
                        </a:rPr>
                        <a:t>Assuming that NADH formed in glycolysis is transported to mitochondria via malate pathway. If the glycerophosphate pathway is used, only 2 ATP would be formed per mol of NADH, and a total net production are to be 36 instead of 38.</a:t>
                      </a:r>
                      <a:endParaRPr lang="en-IN" sz="14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tc hMerge="1">
                  <a:txBody>
                    <a:bodyPr/>
                    <a:lstStyle/>
                    <a:p>
                      <a:endParaRPr lang="en-IN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IN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15704469"/>
                  </a:ext>
                </a:extLst>
              </a:tr>
              <a:tr h="103356">
                <a:tc gridSpan="3"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400" b="1" dirty="0">
                          <a:effectLst/>
                          <a:latin typeface="Arial Rounded MT Bold" panose="020F0704030504030204" pitchFamily="34" charset="0"/>
                        </a:rPr>
                        <a:t>Credit: Martin et al. (1983).</a:t>
                      </a:r>
                      <a:endParaRPr lang="en-IN" sz="1400" b="1" dirty="0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29008" marR="29008" marT="0" marB="0"/>
                </a:tc>
                <a:tc hMerge="1">
                  <a:txBody>
                    <a:bodyPr/>
                    <a:lstStyle/>
                    <a:p>
                      <a:endParaRPr lang="en-IN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IN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199280551"/>
                  </a:ext>
                </a:extLst>
              </a:tr>
            </a:tbl>
          </a:graphicData>
        </a:graphic>
      </p:graphicFrame>
      <p:sp>
        <p:nvSpPr>
          <p:cNvPr id="6" name="TextBox 5">
            <a:extLst>
              <a:ext uri="{FF2B5EF4-FFF2-40B4-BE49-F238E27FC236}">
                <a16:creationId xmlns:a16="http://schemas.microsoft.com/office/drawing/2014/main" id="{02F142FE-A271-4DB5-85EC-A8D0AE31FF15}"/>
              </a:ext>
            </a:extLst>
          </p:cNvPr>
          <p:cNvSpPr txBox="1"/>
          <p:nvPr/>
        </p:nvSpPr>
        <p:spPr>
          <a:xfrm>
            <a:off x="10403840" y="-60960"/>
            <a:ext cx="154432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2400" b="1" dirty="0">
                <a:solidFill>
                  <a:srgbClr val="660033"/>
                </a:solidFill>
              </a:rPr>
              <a:t>Cont....</a:t>
            </a:r>
            <a:endParaRPr lang="en-IN" sz="2400" b="1" dirty="0">
              <a:solidFill>
                <a:srgbClr val="660033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30609286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Related image">
            <a:extLst>
              <a:ext uri="{FF2B5EF4-FFF2-40B4-BE49-F238E27FC236}">
                <a16:creationId xmlns:a16="http://schemas.microsoft.com/office/drawing/2014/main" id="{048D9568-4545-4B76-AE83-E6012A016525}"/>
              </a:ext>
            </a:extLst>
          </p:cNvPr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93288" y="835650"/>
            <a:ext cx="7081519" cy="5892800"/>
          </a:xfrm>
          <a:prstGeom prst="rect">
            <a:avLst/>
          </a:prstGeom>
          <a:noFill/>
          <a:ln>
            <a:noFill/>
          </a:ln>
        </p:spPr>
      </p:pic>
      <p:sp>
        <p:nvSpPr>
          <p:cNvPr id="4" name="Rectangle 3">
            <a:extLst>
              <a:ext uri="{FF2B5EF4-FFF2-40B4-BE49-F238E27FC236}">
                <a16:creationId xmlns:a16="http://schemas.microsoft.com/office/drawing/2014/main" id="{078BE699-37CC-437C-A692-76F638CAEC71}"/>
              </a:ext>
            </a:extLst>
          </p:cNvPr>
          <p:cNvSpPr/>
          <p:nvPr/>
        </p:nvSpPr>
        <p:spPr>
          <a:xfrm>
            <a:off x="4126935" y="200670"/>
            <a:ext cx="3938129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800" b="1" dirty="0">
                <a:solidFill>
                  <a:srgbClr val="0000FF"/>
                </a:solidFill>
                <a:latin typeface="Arial Rounded MT Bold" panose="020F0704030504030204" pitchFamily="34" charset="0"/>
              </a:rPr>
              <a:t>Glycogen metabolism</a:t>
            </a:r>
            <a:endParaRPr lang="en-IN" sz="2800" dirty="0">
              <a:solidFill>
                <a:srgbClr val="0000FF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C97B31C4-1577-4856-915F-F7651469BE56}"/>
              </a:ext>
            </a:extLst>
          </p:cNvPr>
          <p:cNvSpPr txBox="1"/>
          <p:nvPr/>
        </p:nvSpPr>
        <p:spPr>
          <a:xfrm>
            <a:off x="10403840" y="-60960"/>
            <a:ext cx="154432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2400" b="1" dirty="0">
                <a:solidFill>
                  <a:srgbClr val="660033"/>
                </a:solidFill>
              </a:rPr>
              <a:t>Cont....</a:t>
            </a:r>
            <a:endParaRPr lang="en-IN" sz="2400" b="1" dirty="0">
              <a:solidFill>
                <a:srgbClr val="660033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16568087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>
            <a:extLst>
              <a:ext uri="{FF2B5EF4-FFF2-40B4-BE49-F238E27FC236}">
                <a16:creationId xmlns:a16="http://schemas.microsoft.com/office/drawing/2014/main" id="{16069343-7692-4975-BBF4-5827031C535C}"/>
              </a:ext>
            </a:extLst>
          </p:cNvPr>
          <p:cNvSpPr/>
          <p:nvPr/>
        </p:nvSpPr>
        <p:spPr>
          <a:xfrm>
            <a:off x="1595120" y="274320"/>
            <a:ext cx="9814559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IN" sz="2800" b="1" dirty="0">
                <a:solidFill>
                  <a:srgbClr val="0000FF"/>
                </a:solidFill>
                <a:latin typeface="Arial Rounded MT Bold" panose="020F0704030504030204" pitchFamily="34" charset="0"/>
                <a:ea typeface="Calibri" panose="020F0502020204030204" pitchFamily="34" charset="0"/>
              </a:rPr>
              <a:t>Propionate and acetate conversion to glucose</a:t>
            </a:r>
            <a:endParaRPr lang="en-IN" sz="2800" b="1" dirty="0">
              <a:solidFill>
                <a:srgbClr val="0000FF"/>
              </a:solidFill>
              <a:latin typeface="Arial Rounded MT Bold" panose="020F0704030504030204" pitchFamily="34" charset="0"/>
            </a:endParaRPr>
          </a:p>
        </p:txBody>
      </p:sp>
      <p:pic>
        <p:nvPicPr>
          <p:cNvPr id="4" name="Picture 3" descr="Related image">
            <a:extLst>
              <a:ext uri="{FF2B5EF4-FFF2-40B4-BE49-F238E27FC236}">
                <a16:creationId xmlns:a16="http://schemas.microsoft.com/office/drawing/2014/main" id="{A2AD6C25-FBF6-47E8-B4B8-F981449BE34D}"/>
              </a:ext>
            </a:extLst>
          </p:cNvPr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10640" y="990580"/>
            <a:ext cx="8778240" cy="5694700"/>
          </a:xfrm>
          <a:prstGeom prst="rect">
            <a:avLst/>
          </a:prstGeom>
          <a:noFill/>
          <a:ln>
            <a:noFill/>
          </a:ln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442B926-BABC-41C2-9A28-BB14466EBAF4}"/>
              </a:ext>
            </a:extLst>
          </p:cNvPr>
          <p:cNvSpPr txBox="1"/>
          <p:nvPr/>
        </p:nvSpPr>
        <p:spPr>
          <a:xfrm>
            <a:off x="10403840" y="-60960"/>
            <a:ext cx="154432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2400" b="1" dirty="0">
                <a:solidFill>
                  <a:srgbClr val="660033"/>
                </a:solidFill>
              </a:rPr>
              <a:t>Cont....</a:t>
            </a:r>
            <a:endParaRPr lang="en-IN" sz="2400" b="1" dirty="0">
              <a:solidFill>
                <a:srgbClr val="660033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75450183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20">
            <a:extLst>
              <a:ext uri="{FF2B5EF4-FFF2-40B4-BE49-F238E27FC236}">
                <a16:creationId xmlns:a16="http://schemas.microsoft.com/office/drawing/2014/main" id="{8A842FF8-8387-4E2D-BF14-C2F6AE819B7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07416" y="690880"/>
            <a:ext cx="5515292" cy="598423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73" name="Picture 21">
            <a:extLst>
              <a:ext uri="{FF2B5EF4-FFF2-40B4-BE49-F238E27FC236}">
                <a16:creationId xmlns:a16="http://schemas.microsoft.com/office/drawing/2014/main" id="{DD455D9D-147D-4121-B0C3-08A3AF2C280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14160" y="690881"/>
            <a:ext cx="5323840" cy="48463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Rectangle 4">
            <a:extLst>
              <a:ext uri="{FF2B5EF4-FFF2-40B4-BE49-F238E27FC236}">
                <a16:creationId xmlns:a16="http://schemas.microsoft.com/office/drawing/2014/main" id="{15598719-4938-43C1-81B6-2B9D71C51FEC}"/>
              </a:ext>
            </a:extLst>
          </p:cNvPr>
          <p:cNvSpPr/>
          <p:nvPr/>
        </p:nvSpPr>
        <p:spPr>
          <a:xfrm>
            <a:off x="2744703" y="89248"/>
            <a:ext cx="6885796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IN" sz="2800" b="1" dirty="0">
                <a:solidFill>
                  <a:srgbClr val="0000FF"/>
                </a:solidFill>
                <a:latin typeface="Arial Rounded MT Bold" panose="020F0704030504030204" pitchFamily="34" charset="0"/>
                <a:ea typeface="Calibri" panose="020F0502020204030204" pitchFamily="34" charset="0"/>
              </a:rPr>
              <a:t>Formation of Acetyl-CoA from butyrate</a:t>
            </a:r>
            <a:endParaRPr lang="en-IN" sz="2800" b="1" dirty="0">
              <a:solidFill>
                <a:srgbClr val="0000FF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52469FB0-E98D-4C9C-B3C9-D3CE2363B24A}"/>
              </a:ext>
            </a:extLst>
          </p:cNvPr>
          <p:cNvSpPr txBox="1"/>
          <p:nvPr/>
        </p:nvSpPr>
        <p:spPr>
          <a:xfrm>
            <a:off x="10403840" y="-60960"/>
            <a:ext cx="154432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2400" b="1" dirty="0">
                <a:solidFill>
                  <a:srgbClr val="660033"/>
                </a:solidFill>
              </a:rPr>
              <a:t>Cont....</a:t>
            </a:r>
            <a:endParaRPr lang="en-IN" sz="2400" b="1" dirty="0">
              <a:solidFill>
                <a:srgbClr val="660033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38293734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91ED80A-22B5-4D38-AA35-C41FD410C30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767840" y="3977640"/>
            <a:ext cx="9601200" cy="1485900"/>
          </a:xfrm>
        </p:spPr>
        <p:txBody>
          <a:bodyPr>
            <a:normAutofit/>
          </a:bodyPr>
          <a:lstStyle/>
          <a:p>
            <a:pPr algn="ctr"/>
            <a:r>
              <a:rPr lang="en-US" sz="6000" dirty="0">
                <a:solidFill>
                  <a:srgbClr val="008000"/>
                </a:solidFill>
                <a:latin typeface="Arial Rounded MT Bold" panose="020F0704030504030204" pitchFamily="34" charset="0"/>
              </a:rPr>
              <a:t>THANKS</a:t>
            </a:r>
            <a:endParaRPr lang="en-IN" sz="6000" dirty="0">
              <a:solidFill>
                <a:srgbClr val="00800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FBBCCCF6-1C45-4B9B-8613-60466DFD520C}"/>
              </a:ext>
            </a:extLst>
          </p:cNvPr>
          <p:cNvSpPr txBox="1"/>
          <p:nvPr/>
        </p:nvSpPr>
        <p:spPr>
          <a:xfrm>
            <a:off x="1016000" y="91440"/>
            <a:ext cx="7548880" cy="213231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200000"/>
              </a:lnSpc>
            </a:pPr>
            <a:r>
              <a:rPr lang="en-US" sz="3600" dirty="0">
                <a:solidFill>
                  <a:srgbClr val="660033"/>
                </a:solidFill>
                <a:latin typeface="Arial Rounded MT Bold" panose="020F0704030504030204" pitchFamily="34" charset="0"/>
              </a:rPr>
              <a:t>Discussion..........</a:t>
            </a:r>
          </a:p>
          <a:p>
            <a:pPr>
              <a:lnSpc>
                <a:spcPct val="200000"/>
              </a:lnSpc>
            </a:pPr>
            <a:r>
              <a:rPr lang="en-US" sz="3600" dirty="0">
                <a:solidFill>
                  <a:srgbClr val="660033"/>
                </a:solidFill>
                <a:latin typeface="Arial Rounded MT Bold" panose="020F0704030504030204" pitchFamily="34" charset="0"/>
              </a:rPr>
              <a:t>Questions, if any?</a:t>
            </a:r>
            <a:endParaRPr lang="en-IN" sz="3600" dirty="0">
              <a:solidFill>
                <a:srgbClr val="660033"/>
              </a:solidFill>
              <a:latin typeface="Arial Rounded MT Bold" panose="020F07040305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409732180"/>
      </p:ext>
    </p:extLst>
  </p:cSld>
  <p:clrMapOvr>
    <a:masterClrMapping/>
  </p:clrMapOvr>
</p:sld>
</file>

<file path=ppt/theme/theme1.xml><?xml version="1.0" encoding="utf-8"?>
<a:theme xmlns:a="http://schemas.openxmlformats.org/drawingml/2006/main" name="Crop">
  <a:themeElements>
    <a:clrScheme name="Crop">
      <a:dk1>
        <a:sysClr val="windowText" lastClr="000000"/>
      </a:dk1>
      <a:lt1>
        <a:sysClr val="window" lastClr="FFFFFF"/>
      </a:lt1>
      <a:dk2>
        <a:srgbClr val="191B0E"/>
      </a:dk2>
      <a:lt2>
        <a:srgbClr val="EFEDE3"/>
      </a:lt2>
      <a:accent1>
        <a:srgbClr val="8C8D86"/>
      </a:accent1>
      <a:accent2>
        <a:srgbClr val="E6C069"/>
      </a:accent2>
      <a:accent3>
        <a:srgbClr val="897B61"/>
      </a:accent3>
      <a:accent4>
        <a:srgbClr val="8DAB8E"/>
      </a:accent4>
      <a:accent5>
        <a:srgbClr val="77A2BB"/>
      </a:accent5>
      <a:accent6>
        <a:srgbClr val="E28394"/>
      </a:accent6>
      <a:hlink>
        <a:srgbClr val="77A2BB"/>
      </a:hlink>
      <a:folHlink>
        <a:srgbClr val="957A99"/>
      </a:folHlink>
    </a:clrScheme>
    <a:fontScheme name="Crop">
      <a:majorFont>
        <a:latin typeface="Franklin Gothic Book" panose="020B0503020102020204"/>
        <a:ea typeface=""/>
        <a:cs typeface=""/>
        <a:font script="Jpan" typeface="メイリオ"/>
        <a:font script="Hang" typeface="돋움"/>
        <a:font script="Hans" typeface="华文楷体"/>
        <a:font script="Hant" typeface="微軟正黑體"/>
        <a:font script="Arab" typeface="Tahoma"/>
        <a:font script="Hebr" typeface="Aharoni"/>
        <a:font script="Thai" typeface="Lily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Franklin Gothic Book" panose="020B0503020102020204"/>
        <a:ea typeface=""/>
        <a:cs typeface=""/>
        <a:font script="Jpan" typeface="メイリオ"/>
        <a:font script="Hang" typeface="돋움"/>
        <a:font script="Hans" typeface="华文楷体"/>
        <a:font script="Hant" typeface="微軟正黑體"/>
        <a:font script="Arab" typeface="Tahoma"/>
        <a:font script="Hebr" typeface="Aharoni"/>
        <a:font script="Thai" typeface="Lily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Crop">
      <a:fillStyleLst>
        <a:solidFill>
          <a:schemeClr val="phClr"/>
        </a:solidFill>
        <a:gradFill rotWithShape="1">
          <a:gsLst>
            <a:gs pos="0">
              <a:schemeClr val="phClr">
                <a:tint val="67000"/>
                <a:satMod val="105000"/>
                <a:lumMod val="110000"/>
              </a:schemeClr>
            </a:gs>
            <a:gs pos="50000">
              <a:schemeClr val="phClr">
                <a:tint val="73000"/>
                <a:satMod val="103000"/>
                <a:lumMod val="105000"/>
              </a:schemeClr>
            </a:gs>
            <a:gs pos="100000">
              <a:schemeClr val="phClr">
                <a:tint val="81000"/>
                <a:satMod val="109000"/>
                <a:lumMod val="105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4000"/>
                <a:satMod val="103000"/>
                <a:lumMod val="102000"/>
              </a:schemeClr>
            </a:gs>
            <a:gs pos="50000">
              <a:schemeClr val="phClr">
                <a:shade val="100000"/>
                <a:satMod val="110000"/>
                <a:lumMod val="100000"/>
              </a:schemeClr>
            </a:gs>
            <a:gs pos="100000">
              <a:schemeClr val="phClr">
                <a:shade val="78000"/>
                <a:satMod val="120000"/>
                <a:lumMod val="99000"/>
              </a:schemeClr>
            </a:gs>
          </a:gsLst>
          <a:lin ang="5400000" scaled="0"/>
        </a:gradFill>
      </a:fillStyleLst>
      <a:lnStyleLst>
        <a:ln w="6350" cap="flat" cmpd="sng" algn="in">
          <a:solidFill>
            <a:schemeClr val="phClr"/>
          </a:solidFill>
          <a:prstDash val="solid"/>
        </a:ln>
        <a:ln w="34925" cap="flat" cmpd="sng" algn="in">
          <a:solidFill>
            <a:schemeClr val="phClr"/>
          </a:solidFill>
          <a:prstDash val="solid"/>
        </a:ln>
        <a:ln w="19050" cap="flat" cmpd="sng" algn="in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35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hade val="98000"/>
                <a:satMod val="150000"/>
                <a:lumMod val="102000"/>
              </a:schemeClr>
            </a:gs>
            <a:gs pos="50000">
              <a:schemeClr val="phClr">
                <a:tint val="98000"/>
                <a:shade val="90000"/>
                <a:satMod val="13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Crop" id="{EC9488ED-E761-4D60-9AC4-764D1FE2C171}" vid="{CE19780C-D67D-4C13-9DE9-A52BC3BA51B4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TM10001105[[fn=Crop]]</Template>
  <TotalTime>266</TotalTime>
  <Words>492</Words>
  <Application>Microsoft Office PowerPoint</Application>
  <PresentationFormat>Widescreen</PresentationFormat>
  <Paragraphs>122</Paragraphs>
  <Slides>17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17</vt:i4>
      </vt:variant>
    </vt:vector>
  </HeadingPairs>
  <TitlesOfParts>
    <vt:vector size="23" baseType="lpstr">
      <vt:lpstr>Arial</vt:lpstr>
      <vt:lpstr>Arial Rounded MT Bold</vt:lpstr>
      <vt:lpstr>Book Antiqua</vt:lpstr>
      <vt:lpstr>Franklin Gothic Book</vt:lpstr>
      <vt:lpstr>Wingdings</vt:lpstr>
      <vt:lpstr>Crop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THANKS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kaushalendra kumar</dc:creator>
  <cp:lastModifiedBy>kaushalendra kumar</cp:lastModifiedBy>
  <cp:revision>43</cp:revision>
  <dcterms:created xsi:type="dcterms:W3CDTF">2020-04-20T02:53:31Z</dcterms:created>
  <dcterms:modified xsi:type="dcterms:W3CDTF">2022-01-13T14:25:23Z</dcterms:modified>
</cp:coreProperties>
</file>