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4028" r:id="rId1"/>
  </p:sldMasterIdLst>
  <p:sldIdLst>
    <p:sldId id="257" r:id="rId2"/>
    <p:sldId id="259" r:id="rId3"/>
    <p:sldId id="328" r:id="rId4"/>
    <p:sldId id="329" r:id="rId5"/>
    <p:sldId id="333" r:id="rId6"/>
    <p:sldId id="330" r:id="rId7"/>
    <p:sldId id="346" r:id="rId8"/>
    <p:sldId id="345" r:id="rId9"/>
    <p:sldId id="331" r:id="rId10"/>
    <p:sldId id="332" r:id="rId11"/>
    <p:sldId id="347" r:id="rId12"/>
    <p:sldId id="334" r:id="rId13"/>
    <p:sldId id="335" r:id="rId14"/>
    <p:sldId id="287" r:id="rId15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60033"/>
    <a:srgbClr val="0000FF"/>
    <a:srgbClr val="008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63" d="100"/>
          <a:sy n="63" d="100"/>
        </p:scale>
        <p:origin x="780" y="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15128" y="1788454"/>
            <a:ext cx="8361229" cy="2098226"/>
          </a:xfrm>
        </p:spPr>
        <p:txBody>
          <a:bodyPr anchor="b">
            <a:noAutofit/>
          </a:bodyPr>
          <a:lstStyle>
            <a:lvl1pPr algn="ctr">
              <a:defRPr sz="7200" cap="all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679906" y="3956279"/>
            <a:ext cx="6831673" cy="1086237"/>
          </a:xfrm>
        </p:spPr>
        <p:txBody>
          <a:bodyPr>
            <a:normAutofit/>
          </a:bodyPr>
          <a:lstStyle>
            <a:lvl1pPr marL="0" indent="0" algn="ctr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None/>
              <a:defRPr sz="23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52858" y="6453386"/>
            <a:ext cx="1607944" cy="404614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84054" y="6453386"/>
            <a:ext cx="7023377" cy="404614"/>
          </a:xfrm>
        </p:spPr>
        <p:txBody>
          <a:bodyPr/>
          <a:lstStyle>
            <a:lvl1pPr algn="ctr">
              <a:defRPr baseline="0"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30683" y="6453386"/>
            <a:ext cx="1596292" cy="404614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grpSp>
        <p:nvGrpSpPr>
          <p:cNvPr id="7" name="Group 6"/>
          <p:cNvGrpSpPr/>
          <p:nvPr/>
        </p:nvGrpSpPr>
        <p:grpSpPr>
          <a:xfrm>
            <a:off x="752858" y="744469"/>
            <a:ext cx="10674117" cy="5349671"/>
            <a:chOff x="752858" y="744469"/>
            <a:chExt cx="10674117" cy="5349671"/>
          </a:xfrm>
        </p:grpSpPr>
        <p:sp>
          <p:nvSpPr>
            <p:cNvPr id="11" name="Freeform 6"/>
            <p:cNvSpPr/>
            <p:nvPr/>
          </p:nvSpPr>
          <p:spPr bwMode="auto">
            <a:xfrm>
              <a:off x="8151962" y="1685652"/>
              <a:ext cx="3275013" cy="4408488"/>
            </a:xfrm>
            <a:custGeom>
              <a:avLst/>
              <a:gdLst/>
              <a:ahLst/>
              <a:cxnLst/>
              <a:rect l="l" t="t" r="r" b="b"/>
              <a:pathLst>
                <a:path w="10000" h="10000">
                  <a:moveTo>
                    <a:pt x="8761" y="0"/>
                  </a:moveTo>
                  <a:lnTo>
                    <a:pt x="10000" y="0"/>
                  </a:lnTo>
                  <a:lnTo>
                    <a:pt x="10000" y="10000"/>
                  </a:lnTo>
                  <a:lnTo>
                    <a:pt x="0" y="10000"/>
                  </a:lnTo>
                  <a:lnTo>
                    <a:pt x="0" y="9126"/>
                  </a:lnTo>
                  <a:lnTo>
                    <a:pt x="8761" y="9127"/>
                  </a:lnTo>
                  <a:lnTo>
                    <a:pt x="8761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  <p:sp>
          <p:nvSpPr>
            <p:cNvPr id="14" name="Freeform 6"/>
            <p:cNvSpPr/>
            <p:nvPr/>
          </p:nvSpPr>
          <p:spPr bwMode="auto">
            <a:xfrm flipH="1" flipV="1">
              <a:off x="752858" y="744469"/>
              <a:ext cx="3275668" cy="4408488"/>
            </a:xfrm>
            <a:custGeom>
              <a:avLst/>
              <a:gdLst/>
              <a:ahLst/>
              <a:cxnLst/>
              <a:rect l="l" t="t" r="r" b="b"/>
              <a:pathLst>
                <a:path w="10002" h="10000">
                  <a:moveTo>
                    <a:pt x="8763" y="0"/>
                  </a:moveTo>
                  <a:lnTo>
                    <a:pt x="10002" y="0"/>
                  </a:lnTo>
                  <a:lnTo>
                    <a:pt x="10002" y="10000"/>
                  </a:lnTo>
                  <a:lnTo>
                    <a:pt x="2" y="10000"/>
                  </a:lnTo>
                  <a:cubicBezTo>
                    <a:pt x="-2" y="9698"/>
                    <a:pt x="4" y="9427"/>
                    <a:pt x="0" y="9125"/>
                  </a:cubicBezTo>
                  <a:lnTo>
                    <a:pt x="8763" y="9128"/>
                  </a:lnTo>
                  <a:lnTo>
                    <a:pt x="8763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</p:grpSp>
    </p:spTree>
    <p:extLst>
      <p:ext uri="{BB962C8B-B14F-4D97-AF65-F5344CB8AC3E}">
        <p14:creationId xmlns:p14="http://schemas.microsoft.com/office/powerpoint/2010/main" val="313811199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extLst>
    <p:ext uri="{DCECCB84-F9BA-43D5-87BE-67443E8EF086}">
      <p15:sldGuideLst xmlns:p15="http://schemas.microsoft.com/office/powerpoint/2012/main"/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2486378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5025" y="1301360"/>
            <a:ext cx="9612971" cy="2852737"/>
          </a:xfrm>
        </p:spPr>
        <p:txBody>
          <a:bodyPr anchor="b">
            <a:normAutofit/>
          </a:bodyPr>
          <a:lstStyle>
            <a:lvl1pPr algn="r">
              <a:defRPr sz="7200" cap="all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5025" y="4216328"/>
            <a:ext cx="9612971" cy="1143324"/>
          </a:xfrm>
        </p:spPr>
        <p:txBody>
          <a:bodyPr/>
          <a:lstStyle>
            <a:lvl1pPr marL="0" indent="0" algn="r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38908" y="6453386"/>
            <a:ext cx="1622409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84312" y="6453386"/>
            <a:ext cx="7023377" cy="404614"/>
          </a:xfrm>
        </p:spPr>
        <p:txBody>
          <a:bodyPr/>
          <a:lstStyle>
            <a:lvl1pPr algn="ctr">
              <a:defRPr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30683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sp>
        <p:nvSpPr>
          <p:cNvPr id="7" name="Freeform 6" title="Crop Mark"/>
          <p:cNvSpPr/>
          <p:nvPr/>
        </p:nvSpPr>
        <p:spPr bwMode="auto">
          <a:xfrm>
            <a:off x="8151962" y="1685652"/>
            <a:ext cx="3275013" cy="4408488"/>
          </a:xfrm>
          <a:custGeom>
            <a:avLst/>
            <a:gdLst/>
            <a:ahLst/>
            <a:cxnLst/>
            <a:rect l="0" t="0" r="r" b="b"/>
            <a:pathLst>
              <a:path w="4125" h="5554">
                <a:moveTo>
                  <a:pt x="3614" y="0"/>
                </a:moveTo>
                <a:lnTo>
                  <a:pt x="4125" y="0"/>
                </a:lnTo>
                <a:lnTo>
                  <a:pt x="4125" y="5554"/>
                </a:lnTo>
                <a:lnTo>
                  <a:pt x="0" y="5554"/>
                </a:lnTo>
                <a:lnTo>
                  <a:pt x="0" y="5074"/>
                </a:lnTo>
                <a:lnTo>
                  <a:pt x="3614" y="5074"/>
                </a:lnTo>
                <a:lnTo>
                  <a:pt x="3614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</p:spTree>
    <p:extLst>
      <p:ext uri="{BB962C8B-B14F-4D97-AF65-F5344CB8AC3E}">
        <p14:creationId xmlns:p14="http://schemas.microsoft.com/office/powerpoint/2010/main" val="429146712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371600" y="2285999"/>
            <a:ext cx="4447786" cy="3581401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525403" y="2285999"/>
            <a:ext cx="4447786" cy="3581401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2460876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14859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340864"/>
            <a:ext cx="4443984" cy="823912"/>
          </a:xfrm>
        </p:spPr>
        <p:txBody>
          <a:bodyPr anchor="b">
            <a:noAutofit/>
          </a:bodyPr>
          <a:lstStyle>
            <a:lvl1pPr marL="0" indent="0">
              <a:lnSpc>
                <a:spcPct val="84000"/>
              </a:lnSpc>
              <a:spcBef>
                <a:spcPts val="0"/>
              </a:spcBef>
              <a:spcAft>
                <a:spcPts val="0"/>
              </a:spcAft>
              <a:buNone/>
              <a:defRPr sz="3000" b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371600" y="3305207"/>
            <a:ext cx="4443984" cy="2562193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525014" y="2340864"/>
            <a:ext cx="4443984" cy="823912"/>
          </a:xfrm>
        </p:spPr>
        <p:txBody>
          <a:bodyPr anchor="b">
            <a:noAutofit/>
          </a:bodyPr>
          <a:lstStyle>
            <a:lvl1pPr marL="0" indent="0">
              <a:lnSpc>
                <a:spcPct val="84000"/>
              </a:lnSpc>
              <a:spcBef>
                <a:spcPts val="0"/>
              </a:spcBef>
              <a:spcAft>
                <a:spcPts val="0"/>
              </a:spcAft>
              <a:buNone/>
              <a:defRPr sz="3000" b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525014" y="3305207"/>
            <a:ext cx="4443984" cy="2562193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0000126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82418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9395521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 title="Background Shape"/>
          <p:cNvSpPr/>
          <p:nvPr/>
        </p:nvSpPr>
        <p:spPr>
          <a:xfrm>
            <a:off x="0" y="376"/>
            <a:ext cx="5303520" cy="685762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3900" y="685800"/>
            <a:ext cx="3855720" cy="2157884"/>
          </a:xfrm>
        </p:spPr>
        <p:txBody>
          <a:bodyPr anchor="t">
            <a:noAutofit/>
          </a:bodyPr>
          <a:lstStyle>
            <a:lvl1pPr>
              <a:lnSpc>
                <a:spcPct val="84000"/>
              </a:lnSpc>
              <a:defRPr sz="4800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56020" y="685801"/>
            <a:ext cx="5212080" cy="517525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8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23900" y="2856344"/>
            <a:ext cx="3855720" cy="3011056"/>
          </a:xfrm>
        </p:spPr>
        <p:txBody>
          <a:bodyPr/>
          <a:lstStyle>
            <a:lvl1pPr marL="0" indent="0">
              <a:lnSpc>
                <a:spcPct val="113000"/>
              </a:lnSpc>
              <a:spcBef>
                <a:spcPts val="0"/>
              </a:spcBef>
              <a:spcAft>
                <a:spcPts val="1500"/>
              </a:spcAft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23900" y="6453386"/>
            <a:ext cx="120457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205945" y="6453386"/>
            <a:ext cx="2373675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9883140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sp>
        <p:nvSpPr>
          <p:cNvPr id="9" name="Rectangle 8" title="Divider Bar"/>
          <p:cNvSpPr/>
          <p:nvPr/>
        </p:nvSpPr>
        <p:spPr>
          <a:xfrm>
            <a:off x="5303520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81163690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 title="Background Shape"/>
          <p:cNvSpPr/>
          <p:nvPr/>
        </p:nvSpPr>
        <p:spPr>
          <a:xfrm>
            <a:off x="0" y="376"/>
            <a:ext cx="5303520" cy="685762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3900" y="685800"/>
            <a:ext cx="3855720" cy="2157884"/>
          </a:xfrm>
        </p:spPr>
        <p:txBody>
          <a:bodyPr anchor="t">
            <a:normAutofit/>
          </a:bodyPr>
          <a:lstStyle>
            <a:lvl1pPr>
              <a:lnSpc>
                <a:spcPct val="84000"/>
              </a:lnSpc>
              <a:defRPr sz="480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532120" y="0"/>
            <a:ext cx="6659880" cy="6857999"/>
          </a:xfrm>
        </p:spPr>
        <p:txBody>
          <a:bodyPr anchor="t">
            <a:normAutofit/>
          </a:bodyPr>
          <a:lstStyle>
            <a:lvl1pPr marL="0" indent="0">
              <a:buNone/>
              <a:defRPr sz="2000"/>
            </a:lvl1pPr>
            <a:lvl2pPr marL="457200" indent="0">
              <a:buNone/>
              <a:defRPr sz="2000"/>
            </a:lvl2pPr>
            <a:lvl3pPr marL="914400" indent="0">
              <a:buNone/>
              <a:defRPr sz="20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23900" y="2855968"/>
            <a:ext cx="3855720" cy="3011432"/>
          </a:xfrm>
        </p:spPr>
        <p:txBody>
          <a:bodyPr/>
          <a:lstStyle>
            <a:lvl1pPr marL="0" indent="0">
              <a:lnSpc>
                <a:spcPct val="113000"/>
              </a:lnSpc>
              <a:spcBef>
                <a:spcPts val="0"/>
              </a:spcBef>
              <a:spcAft>
                <a:spcPts val="1500"/>
              </a:spcAft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23900" y="6453386"/>
            <a:ext cx="120457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205945" y="6453386"/>
            <a:ext cx="2373675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9883140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sp>
        <p:nvSpPr>
          <p:cNvPr id="9" name="Rectangle 8" title="Divider Bar"/>
          <p:cNvSpPr/>
          <p:nvPr/>
        </p:nvSpPr>
        <p:spPr>
          <a:xfrm>
            <a:off x="5303520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80556668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371600" y="2295525"/>
            <a:ext cx="9601200" cy="357187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694463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596561" y="624156"/>
            <a:ext cx="1565766" cy="5243244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371600" y="624156"/>
            <a:ext cx="8179641" cy="524324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9657074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14859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286000"/>
            <a:ext cx="9601200" cy="35814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390650" y="6453386"/>
            <a:ext cx="1204572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2"/>
                </a:solidFill>
              </a:defRPr>
            </a:lvl1pPr>
          </a:lstStyle>
          <a:p>
            <a:fld id="{BFD84011-31D8-4F2F-A103-608A4130913D}" type="datetimeFigureOut">
              <a:rPr lang="en-IN" smtClean="0"/>
              <a:t>13-01-2022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893564" y="6453386"/>
            <a:ext cx="6280830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472736" y="6453386"/>
            <a:ext cx="1596292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aseline="0">
                <a:solidFill>
                  <a:schemeClr val="tx2"/>
                </a:solidFill>
              </a:defRPr>
            </a:lvl1pPr>
          </a:lstStyle>
          <a:p>
            <a:fld id="{C7F063D4-8ED2-4925-A5B3-FA41F99B96B4}" type="slidenum">
              <a:rPr lang="en-IN" smtClean="0"/>
              <a:t>‹#›</a:t>
            </a:fld>
            <a:endParaRPr lang="en-IN"/>
          </a:p>
        </p:txBody>
      </p:sp>
      <p:sp>
        <p:nvSpPr>
          <p:cNvPr id="9" name="Rectangle 8" title="Side bar"/>
          <p:cNvSpPr/>
          <p:nvPr/>
        </p:nvSpPr>
        <p:spPr>
          <a:xfrm>
            <a:off x="478095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6398020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29" r:id="rId1"/>
    <p:sldLayoutId id="2147484030" r:id="rId2"/>
    <p:sldLayoutId id="2147484031" r:id="rId3"/>
    <p:sldLayoutId id="2147484032" r:id="rId4"/>
    <p:sldLayoutId id="2147484033" r:id="rId5"/>
    <p:sldLayoutId id="2147484034" r:id="rId6"/>
    <p:sldLayoutId id="2147484035" r:id="rId7"/>
    <p:sldLayoutId id="2147484036" r:id="rId8"/>
    <p:sldLayoutId id="2147484037" r:id="rId9"/>
    <p:sldLayoutId id="2147484038" r:id="rId10"/>
    <p:sldLayoutId id="2147484039" r:id="rId11"/>
  </p:sldLayoutIdLst>
  <p:txStyles>
    <p:titleStyle>
      <a:lvl1pPr algn="l" defTabSz="914400" rtl="0" eaLnBrk="1" latinLnBrk="0" hangingPunct="1">
        <a:lnSpc>
          <a:spcPct val="89000"/>
        </a:lnSpc>
        <a:spcBef>
          <a:spcPct val="0"/>
        </a:spcBef>
        <a:buNone/>
        <a:defRPr sz="4400" kern="12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84048" indent="-384048" algn="l" defTabSz="914400" rtl="0" eaLnBrk="1" latinLnBrk="0" hangingPunct="1">
        <a:lnSpc>
          <a:spcPct val="94000"/>
        </a:lnSpc>
        <a:spcBef>
          <a:spcPts val="1000"/>
        </a:spcBef>
        <a:spcAft>
          <a:spcPts val="200"/>
        </a:spcAft>
        <a:buFont typeface="Franklin Gothic Book" panose="020B0503020102020204" pitchFamily="34" charset="0"/>
        <a:buChar char="■"/>
        <a:defRPr sz="2000" kern="1200" baseline="0">
          <a:solidFill>
            <a:schemeClr val="tx2"/>
          </a:solidFill>
          <a:latin typeface="+mn-lt"/>
          <a:ea typeface="+mn-ea"/>
          <a:cs typeface="+mn-cs"/>
        </a:defRPr>
      </a:lvl1pPr>
      <a:lvl2pPr marL="9144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2000" i="1" kern="1200" baseline="0">
          <a:solidFill>
            <a:schemeClr val="tx2"/>
          </a:solidFill>
          <a:latin typeface="+mn-lt"/>
          <a:ea typeface="+mn-ea"/>
          <a:cs typeface="+mn-cs"/>
        </a:defRPr>
      </a:lvl2pPr>
      <a:lvl3pPr marL="13716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800" kern="1200" baseline="0">
          <a:solidFill>
            <a:schemeClr val="tx2"/>
          </a:solidFill>
          <a:latin typeface="+mn-lt"/>
          <a:ea typeface="+mn-ea"/>
          <a:cs typeface="+mn-cs"/>
        </a:defRPr>
      </a:lvl3pPr>
      <a:lvl4pPr marL="18288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800" i="1" kern="1200" baseline="0">
          <a:solidFill>
            <a:schemeClr val="tx2"/>
          </a:solidFill>
          <a:latin typeface="+mn-lt"/>
          <a:ea typeface="+mn-ea"/>
          <a:cs typeface="+mn-cs"/>
        </a:defRPr>
      </a:lvl4pPr>
      <a:lvl5pPr marL="22860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6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27432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600" i="1" kern="1200" baseline="0">
          <a:solidFill>
            <a:schemeClr val="tx2"/>
          </a:solidFill>
          <a:latin typeface="+mn-lt"/>
          <a:ea typeface="+mn-ea"/>
          <a:cs typeface="+mn-cs"/>
        </a:defRPr>
      </a:lvl6pPr>
      <a:lvl7pPr marL="32004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400" kern="1200" baseline="0">
          <a:solidFill>
            <a:schemeClr val="tx2"/>
          </a:solidFill>
          <a:latin typeface="+mn-lt"/>
          <a:ea typeface="+mn-ea"/>
          <a:cs typeface="+mn-cs"/>
        </a:defRPr>
      </a:lvl7pPr>
      <a:lvl8pPr marL="36576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400" i="1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41148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3" orient="horz" pos="1368">
          <p15:clr>
            <a:srgbClr val="F26B43"/>
          </p15:clr>
        </p15:guide>
        <p15:guide id="4" orient="horz" pos="1440">
          <p15:clr>
            <a:srgbClr val="F26B43"/>
          </p15:clr>
        </p15:guide>
        <p15:guide id="6" orient="horz" pos="3696">
          <p15:clr>
            <a:srgbClr val="F26B43"/>
          </p15:clr>
        </p15:guide>
        <p15:guide id="7" orient="horz" pos="432">
          <p15:clr>
            <a:srgbClr val="F26B43"/>
          </p15:clr>
        </p15:guide>
        <p15:guide id="8" orient="horz" pos="1512">
          <p15:clr>
            <a:srgbClr val="F26B43"/>
          </p15:clr>
        </p15:guide>
        <p15:guide id="9" pos="6912">
          <p15:clr>
            <a:srgbClr val="F26B43"/>
          </p15:clr>
        </p15:guide>
        <p15:guide id="10" pos="936">
          <p15:clr>
            <a:srgbClr val="F26B43"/>
          </p15:clr>
        </p15:guide>
        <p15:guide id="11" pos="864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C4FBE4D5-0551-4615-B0EA-9C1E33C36288}"/>
              </a:ext>
            </a:extLst>
          </p:cNvPr>
          <p:cNvSpPr/>
          <p:nvPr/>
        </p:nvSpPr>
        <p:spPr>
          <a:xfrm>
            <a:off x="822960" y="952520"/>
            <a:ext cx="11236960" cy="14747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  <a:spcAft>
                <a:spcPts val="0"/>
              </a:spcAft>
            </a:pPr>
            <a:r>
              <a:rPr lang="en-US" sz="3200" b="1" dirty="0">
                <a:solidFill>
                  <a:srgbClr val="C00000"/>
                </a:solidFill>
                <a:latin typeface="Arial Rounded MT Bold" panose="020F0704030504030204" pitchFamily="34" charset="0"/>
                <a:ea typeface="Calibri" panose="020F0502020204030204" pitchFamily="34" charset="0"/>
                <a:cs typeface="Mangal" panose="02040503050203030202" pitchFamily="18" charset="0"/>
              </a:rPr>
              <a:t>DIGESTION &amp; METABOLISM OF PROTEIN IN</a:t>
            </a:r>
            <a:r>
              <a:rPr lang="en-IN" sz="3200" b="1" dirty="0">
                <a:solidFill>
                  <a:srgbClr val="C0000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RUMINANTS  AND NON-RUMINANTS</a:t>
            </a:r>
            <a:endParaRPr lang="en-IN" sz="3200" b="1" dirty="0">
              <a:solidFill>
                <a:srgbClr val="C00000"/>
              </a:solidFill>
              <a:effectLst/>
              <a:latin typeface="Arial Rounded MT Bold" panose="020F0704030504030204" pitchFamily="34" charset="0"/>
              <a:ea typeface="Calibri" panose="020F0502020204030204" pitchFamily="34" charset="0"/>
              <a:cs typeface="Mangal" panose="02040503050203030202" pitchFamily="18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7E3F8EA-C55C-479B-8F9F-6900ABAD573E}"/>
              </a:ext>
            </a:extLst>
          </p:cNvPr>
          <p:cNvSpPr txBox="1"/>
          <p:nvPr/>
        </p:nvSpPr>
        <p:spPr>
          <a:xfrm>
            <a:off x="2352040" y="4274264"/>
            <a:ext cx="83820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sz="2400" b="1" dirty="0" err="1">
                <a:solidFill>
                  <a:srgbClr val="002060"/>
                </a:solidFill>
                <a:latin typeface="Book Antiqua" panose="02040602050305030304" pitchFamily="18" charset="0"/>
              </a:rPr>
              <a:t>Dr.</a:t>
            </a:r>
            <a:r>
              <a:rPr lang="en-IN" sz="2400" b="1" dirty="0">
                <a:solidFill>
                  <a:srgbClr val="002060"/>
                </a:solidFill>
                <a:latin typeface="Book Antiqua" panose="02040602050305030304" pitchFamily="18" charset="0"/>
              </a:rPr>
              <a:t> </a:t>
            </a:r>
            <a:r>
              <a:rPr lang="en-IN" sz="2400" b="1" dirty="0" err="1">
                <a:solidFill>
                  <a:srgbClr val="002060"/>
                </a:solidFill>
                <a:latin typeface="Book Antiqua" panose="02040602050305030304" pitchFamily="18" charset="0"/>
              </a:rPr>
              <a:t>Kaushalendra</a:t>
            </a:r>
            <a:r>
              <a:rPr lang="en-IN" sz="2400" b="1" dirty="0">
                <a:solidFill>
                  <a:srgbClr val="002060"/>
                </a:solidFill>
                <a:latin typeface="Book Antiqua" panose="02040602050305030304" pitchFamily="18" charset="0"/>
              </a:rPr>
              <a:t> Kumar</a:t>
            </a:r>
          </a:p>
          <a:p>
            <a:pPr algn="ctr"/>
            <a:r>
              <a:rPr lang="en-IN" sz="2400" b="1" dirty="0">
                <a:solidFill>
                  <a:srgbClr val="002060"/>
                </a:solidFill>
                <a:latin typeface="Book Antiqua" panose="02040602050305030304" pitchFamily="18" charset="0"/>
              </a:rPr>
              <a:t>Assistant Professor (Animal Nutrition), </a:t>
            </a:r>
          </a:p>
          <a:p>
            <a:pPr algn="ctr"/>
            <a:r>
              <a:rPr lang="en-IN" sz="2400" b="1" dirty="0">
                <a:solidFill>
                  <a:srgbClr val="002060"/>
                </a:solidFill>
                <a:latin typeface="Book Antiqua" panose="02040602050305030304" pitchFamily="18" charset="0"/>
              </a:rPr>
              <a:t>Bihar Veterinary College, BASU, Patna, India</a:t>
            </a:r>
          </a:p>
          <a:p>
            <a:pPr algn="ctr"/>
            <a:r>
              <a:rPr lang="en-IN" sz="2400" b="1" dirty="0">
                <a:solidFill>
                  <a:srgbClr val="002060"/>
                </a:solidFill>
                <a:latin typeface="Book Antiqua" panose="02040602050305030304" pitchFamily="18" charset="0"/>
              </a:rPr>
              <a:t>E-mail: drkaushalbvc@gmail.com</a:t>
            </a:r>
          </a:p>
        </p:txBody>
      </p:sp>
    </p:spTree>
    <p:extLst>
      <p:ext uri="{BB962C8B-B14F-4D97-AF65-F5344CB8AC3E}">
        <p14:creationId xmlns:p14="http://schemas.microsoft.com/office/powerpoint/2010/main" val="411132454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042A8358-F633-40F0-95E5-DC9C3C6E8C6E}"/>
              </a:ext>
            </a:extLst>
          </p:cNvPr>
          <p:cNvSpPr/>
          <p:nvPr/>
        </p:nvSpPr>
        <p:spPr>
          <a:xfrm>
            <a:off x="782320" y="60139"/>
            <a:ext cx="11267440" cy="14747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  <a:spcAft>
                <a:spcPts val="0"/>
              </a:spcAft>
            </a:pPr>
            <a:r>
              <a:rPr lang="en-US" sz="3200" b="1" dirty="0">
                <a:solidFill>
                  <a:srgbClr val="C00000"/>
                </a:solidFill>
                <a:latin typeface="Arial Rounded MT Bold" panose="020F0704030504030204" pitchFamily="34" charset="0"/>
                <a:ea typeface="Calibri" panose="020F0502020204030204" pitchFamily="34" charset="0"/>
                <a:cs typeface="Mangal" panose="02040503050203030202" pitchFamily="18" charset="0"/>
              </a:rPr>
              <a:t>Digestion and absorption of protein in monogastric species</a:t>
            </a:r>
            <a:endParaRPr lang="en-IN" i="1" dirty="0">
              <a:latin typeface="Arial Rounded MT Bold" panose="020F0704030504030204" pitchFamily="34" charset="0"/>
              <a:ea typeface="Calibri" panose="020F0502020204030204" pitchFamily="34" charset="0"/>
              <a:cs typeface="Mangal" panose="02040503050203030202" pitchFamily="18" charset="0"/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8F92A4B3-1D68-47FF-BC08-DDE44BA28A1F}"/>
              </a:ext>
            </a:extLst>
          </p:cNvPr>
          <p:cNvSpPr/>
          <p:nvPr/>
        </p:nvSpPr>
        <p:spPr>
          <a:xfrm>
            <a:off x="1088816" y="1631315"/>
            <a:ext cx="10727264" cy="366831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Digestion of protein happens in the stomach and duodenum by the action of enzymes;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Pepsin (stomach), trypsin and chymotrypsin (pancreas).</a:t>
            </a:r>
          </a:p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Breakdown of food proteins into polypeptides &amp; further into many exopeptidases &amp; dipeptidases into amino acids. </a:t>
            </a:r>
          </a:p>
        </p:txBody>
      </p:sp>
    </p:spTree>
    <p:extLst>
      <p:ext uri="{BB962C8B-B14F-4D97-AF65-F5344CB8AC3E}">
        <p14:creationId xmlns:p14="http://schemas.microsoft.com/office/powerpoint/2010/main" val="372617165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69F0A94A-A316-4622-B94F-7546C1ABE2CE}"/>
              </a:ext>
            </a:extLst>
          </p:cNvPr>
          <p:cNvSpPr/>
          <p:nvPr/>
        </p:nvSpPr>
        <p:spPr>
          <a:xfrm>
            <a:off x="721360" y="409914"/>
            <a:ext cx="10911840" cy="60074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200000"/>
              </a:lnSpc>
            </a:pPr>
            <a:r>
              <a:rPr lang="en-US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Gastric digestion</a:t>
            </a: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Pepsin and HCl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are principally responsible for gastric digestion.</a:t>
            </a: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Pepsinogen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 is the inactive forms of pepsin &amp; HCl activates pepsinogen, convert into pepsin, further hydrolyses peptide bonds.</a:t>
            </a: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Pepsin also have strong clotting action on milk, &amp; </a:t>
            </a: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rennin or chymosin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,  enzyme occurs in the gastric juice of calf &amp; young piglet.</a:t>
            </a:r>
          </a:p>
          <a:p>
            <a:pPr marL="457200" indent="-4572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Products of protein digestion in the stomach are principally polypeptides of variable chain length &amp; a few amino acids.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7721757-B5FD-4172-9292-2E204748D345}"/>
              </a:ext>
            </a:extLst>
          </p:cNvPr>
          <p:cNvSpPr txBox="1"/>
          <p:nvPr/>
        </p:nvSpPr>
        <p:spPr>
          <a:xfrm>
            <a:off x="10944860" y="7134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6534286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173EE6DF-88A1-44D4-9ABE-8CDFCD6F09C0}"/>
              </a:ext>
            </a:extLst>
          </p:cNvPr>
          <p:cNvSpPr/>
          <p:nvPr/>
        </p:nvSpPr>
        <p:spPr>
          <a:xfrm>
            <a:off x="873760" y="240681"/>
            <a:ext cx="10850879" cy="70846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Digestion in the small intestine</a:t>
            </a:r>
          </a:p>
          <a:p>
            <a:pPr algn="ctr">
              <a:lnSpc>
                <a:spcPct val="150000"/>
              </a:lnSpc>
            </a:pPr>
            <a:endParaRPr lang="en-US" sz="1400" b="1" dirty="0">
              <a:solidFill>
                <a:srgbClr val="0000FF"/>
              </a:solidFill>
              <a:latin typeface="Arial Rounded MT Bold" panose="020F0704030504030204" pitchFamily="34" charset="0"/>
              <a:ea typeface="Calibri" panose="020F05020202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Majority of digestion &amp; absorption happens in the small intestine &amp; primary site is the </a:t>
            </a: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duodenum &amp; jejunum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.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However, intestinal digestion comprises of intraluminal &amp; membrane and intracellular digestion.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Intraluminal digestion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Mostly performed by pancreatic enzymes, but some microbial proteases may be involved.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Membrane and intracellular digestion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Digestion at the external membrane of intestinal mucosa (brush border) and within the small intestine columnar cell.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endParaRPr lang="en-US" sz="2400" b="1" dirty="0">
              <a:solidFill>
                <a:srgbClr val="002060"/>
              </a:solidFill>
              <a:latin typeface="Arial Rounded MT Bold" panose="020F0704030504030204" pitchFamily="34" charset="0"/>
              <a:ea typeface="Calibri" panose="020F0502020204030204" pitchFamily="34" charset="0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E27316E-EE42-40EF-8EF1-F3606A60BEE8}"/>
              </a:ext>
            </a:extLst>
          </p:cNvPr>
          <p:cNvSpPr txBox="1"/>
          <p:nvPr/>
        </p:nvSpPr>
        <p:spPr>
          <a:xfrm>
            <a:off x="10944860" y="7134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5306802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B34CA4-648F-46F0-B591-4F5FA74B9F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910080" y="177800"/>
            <a:ext cx="9601200" cy="645160"/>
          </a:xfrm>
        </p:spPr>
        <p:txBody>
          <a:bodyPr>
            <a:normAutofit/>
          </a:bodyPr>
          <a:lstStyle/>
          <a:p>
            <a:r>
              <a:rPr lang="en-US" sz="2800" b="1" dirty="0">
                <a:solidFill>
                  <a:srgbClr val="0000FF"/>
                </a:solidFill>
                <a:latin typeface="Arial Rounded MT Bold" panose="020F0704030504030204" pitchFamily="34" charset="0"/>
              </a:rPr>
              <a:t>Some important digestive enzymes of protein</a:t>
            </a:r>
            <a:endParaRPr lang="en-IN" sz="2800" b="1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graphicFrame>
        <p:nvGraphicFramePr>
          <p:cNvPr id="6" name="Table 5">
            <a:extLst>
              <a:ext uri="{FF2B5EF4-FFF2-40B4-BE49-F238E27FC236}">
                <a16:creationId xmlns:a16="http://schemas.microsoft.com/office/drawing/2014/main" id="{70EC3BEF-9267-427A-8F33-D85E2F390E45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33551913"/>
              </p:ext>
            </p:extLst>
          </p:nvPr>
        </p:nvGraphicFramePr>
        <p:xfrm>
          <a:off x="944880" y="975360"/>
          <a:ext cx="10830560" cy="5704839"/>
        </p:xfrm>
        <a:graphic>
          <a:graphicData uri="http://schemas.openxmlformats.org/drawingml/2006/table">
            <a:tbl>
              <a:tblPr firstRow="1" firstCol="1" bandRow="1">
                <a:tableStyleId>{93296810-A885-4BE3-A3E7-6D5BEEA58F35}</a:tableStyleId>
              </a:tblPr>
              <a:tblGrid>
                <a:gridCol w="2889031">
                  <a:extLst>
                    <a:ext uri="{9D8B030D-6E8A-4147-A177-3AD203B41FA5}">
                      <a16:colId xmlns:a16="http://schemas.microsoft.com/office/drawing/2014/main" val="1635874323"/>
                    </a:ext>
                  </a:extLst>
                </a:gridCol>
                <a:gridCol w="2581849">
                  <a:extLst>
                    <a:ext uri="{9D8B030D-6E8A-4147-A177-3AD203B41FA5}">
                      <a16:colId xmlns:a16="http://schemas.microsoft.com/office/drawing/2014/main" val="1820717415"/>
                    </a:ext>
                  </a:extLst>
                </a:gridCol>
                <a:gridCol w="653143">
                  <a:extLst>
                    <a:ext uri="{9D8B030D-6E8A-4147-A177-3AD203B41FA5}">
                      <a16:colId xmlns:a16="http://schemas.microsoft.com/office/drawing/2014/main" val="2225213471"/>
                    </a:ext>
                  </a:extLst>
                </a:gridCol>
                <a:gridCol w="2384502">
                  <a:extLst>
                    <a:ext uri="{9D8B030D-6E8A-4147-A177-3AD203B41FA5}">
                      <a16:colId xmlns:a16="http://schemas.microsoft.com/office/drawing/2014/main" val="792304197"/>
                    </a:ext>
                  </a:extLst>
                </a:gridCol>
                <a:gridCol w="2322035">
                  <a:extLst>
                    <a:ext uri="{9D8B030D-6E8A-4147-A177-3AD203B41FA5}">
                      <a16:colId xmlns:a16="http://schemas.microsoft.com/office/drawing/2014/main" val="1599369121"/>
                    </a:ext>
                  </a:extLst>
                </a:gridCol>
              </a:tblGrid>
              <a:tr h="348235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Name of enzymes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Systematic name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Source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Substrate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3920080348"/>
                  </a:ext>
                </a:extLst>
              </a:tr>
              <a:tr h="348235">
                <a:tc gridSpan="5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Enzymes hydrolysing peptide links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98046345"/>
                  </a:ext>
                </a:extLst>
              </a:tr>
              <a:tr h="440229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Pepsin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Gastric mucosa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0">
                          <a:effectLst/>
                          <a:latin typeface="Arial Rounded MT Bold" panose="020F0704030504030204" pitchFamily="34" charset="0"/>
                        </a:rPr>
                        <a:t>Gastric mucosa </a:t>
                      </a: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Proteins and peptides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2908304108"/>
                  </a:ext>
                </a:extLst>
              </a:tr>
              <a:tr h="747803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Chymosin (Rennin)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Gastric mucosa (young calves)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0">
                          <a:effectLst/>
                          <a:latin typeface="Arial Rounded MT Bold" panose="020F0704030504030204" pitchFamily="34" charset="0"/>
                        </a:rPr>
                        <a:t>Gastric mucosa (young calves) </a:t>
                      </a: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Proteins and peptides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279449577"/>
                  </a:ext>
                </a:extLst>
              </a:tr>
              <a:tr h="440229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Trypsin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Pancreas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0">
                          <a:effectLst/>
                          <a:latin typeface="Arial Rounded MT Bold" panose="020F0704030504030204" pitchFamily="34" charset="0"/>
                        </a:rPr>
                        <a:t>Pancreas </a:t>
                      </a: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Proteins and peptides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1262352137"/>
                  </a:ext>
                </a:extLst>
              </a:tr>
              <a:tr h="440229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Chymotrypsin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 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Pancreas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0">
                          <a:effectLst/>
                          <a:latin typeface="Arial Rounded MT Bold" panose="020F0704030504030204" pitchFamily="34" charset="0"/>
                        </a:rPr>
                        <a:t>Pancreas </a:t>
                      </a: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Proteins and peptides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2153121064"/>
                  </a:ext>
                </a:extLst>
              </a:tr>
              <a:tr h="747803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Carboxypeptidase A (Carboxypeptidase)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Peptidyl-L-amino-acid hydrolase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Small intestine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0">
                          <a:effectLst/>
                          <a:latin typeface="Arial Rounded MT Bold" panose="020F0704030504030204" pitchFamily="34" charset="0"/>
                        </a:rPr>
                        <a:t>Small intestine </a:t>
                      </a: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Peptides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3377838636"/>
                  </a:ext>
                </a:extLst>
              </a:tr>
              <a:tr h="747803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Carboxypeptidase B (Protaminase)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Peptidyl-L-lysine (-L-arginine) hydrolase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Small intestine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0">
                          <a:effectLst/>
                          <a:latin typeface="Arial Rounded MT Bold" panose="020F0704030504030204" pitchFamily="34" charset="0"/>
                        </a:rPr>
                        <a:t>Small intestine </a:t>
                      </a: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Peptides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135677844"/>
                  </a:ext>
                </a:extLst>
              </a:tr>
              <a:tr h="747803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Aminopeptidases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α-Aminoacyl-peptide hydrolases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Small intestine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0">
                          <a:effectLst/>
                          <a:latin typeface="Arial Rounded MT Bold" panose="020F0704030504030204" pitchFamily="34" charset="0"/>
                        </a:rPr>
                        <a:t>Small intestine </a:t>
                      </a: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Peptides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565235398"/>
                  </a:ext>
                </a:extLst>
              </a:tr>
              <a:tr h="348235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Dipeptidases 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Dipeptide hydrolases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 dirty="0">
                          <a:effectLst/>
                          <a:latin typeface="Arial Rounded MT Bold" panose="020F0704030504030204" pitchFamily="34" charset="0"/>
                        </a:rPr>
                        <a:t>Small intestine </a:t>
                      </a:r>
                      <a:endParaRPr lang="en-IN" sz="1600" b="1" dirty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0">
                          <a:effectLst/>
                          <a:latin typeface="Arial Rounded MT Bold" panose="020F0704030504030204" pitchFamily="34" charset="0"/>
                        </a:rPr>
                        <a:t>Small intestine </a:t>
                      </a:r>
                      <a:endParaRPr lang="en-IN" sz="1600" b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>
                          <a:effectLst/>
                          <a:latin typeface="Arial Rounded MT Bold" panose="020F0704030504030204" pitchFamily="34" charset="0"/>
                        </a:rPr>
                        <a:t>Dipeptides</a:t>
                      </a:r>
                      <a:endParaRPr lang="en-IN" sz="1600" b="1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extLst>
                  <a:ext uri="{0D108BD9-81ED-4DB2-BD59-A6C34878D82A}">
                    <a16:rowId xmlns:a16="http://schemas.microsoft.com/office/drawing/2014/main" val="1271924835"/>
                  </a:ext>
                </a:extLst>
              </a:tr>
              <a:tr h="348235">
                <a:tc gridSpan="5"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en-IN" sz="1600" b="1" dirty="0">
                          <a:effectLst/>
                          <a:latin typeface="Arial Rounded MT Bold" panose="020F0704030504030204" pitchFamily="34" charset="0"/>
                        </a:rPr>
                        <a:t>Credit: McDonald et al. (2011). </a:t>
                      </a:r>
                      <a:endParaRPr lang="en-IN" sz="1600" b="1" dirty="0">
                        <a:effectLst/>
                        <a:latin typeface="Arial Rounded MT Bold" panose="020F0704030504030204" pitchFamily="34" charset="0"/>
                        <a:ea typeface="Calibri" panose="020F0502020204030204" pitchFamily="34" charset="0"/>
                        <a:cs typeface="Mangal" panose="02040503050203030202" pitchFamily="18" charset="0"/>
                      </a:endParaRPr>
                    </a:p>
                  </a:txBody>
                  <a:tcPr marL="53212" marR="53212" marT="0" marB="0"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IN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89927759"/>
                  </a:ext>
                </a:extLst>
              </a:tr>
            </a:tbl>
          </a:graphicData>
        </a:graphic>
      </p:graphicFrame>
      <p:sp>
        <p:nvSpPr>
          <p:cNvPr id="4" name="TextBox 3">
            <a:extLst>
              <a:ext uri="{FF2B5EF4-FFF2-40B4-BE49-F238E27FC236}">
                <a16:creationId xmlns:a16="http://schemas.microsoft.com/office/drawing/2014/main" id="{56E9B9F8-FF75-42F9-9FC2-2FF9346A501E}"/>
              </a:ext>
            </a:extLst>
          </p:cNvPr>
          <p:cNvSpPr txBox="1"/>
          <p:nvPr/>
        </p:nvSpPr>
        <p:spPr>
          <a:xfrm>
            <a:off x="10944860" y="7134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1837493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7ACF106F-1CA9-49E7-9609-014238478188}"/>
              </a:ext>
            </a:extLst>
          </p:cNvPr>
          <p:cNvSpPr/>
          <p:nvPr/>
        </p:nvSpPr>
        <p:spPr>
          <a:xfrm>
            <a:off x="1513840" y="250841"/>
            <a:ext cx="10017760" cy="6556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800" b="1" dirty="0">
                <a:solidFill>
                  <a:srgbClr val="0000FF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Absorption of Protein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1DC68D72-C90C-4C70-AD28-78DA7A12D711}"/>
              </a:ext>
            </a:extLst>
          </p:cNvPr>
          <p:cNvSpPr/>
          <p:nvPr/>
        </p:nvSpPr>
        <p:spPr>
          <a:xfrm>
            <a:off x="833120" y="1199495"/>
            <a:ext cx="11206480" cy="50071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Digested product of proteins available in the lumen of the intestine are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free amino acids &amp; small oligo-peptides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, </a:t>
            </a:r>
          </a:p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Further enter the epithelial cells of the small intestine &amp; are </a:t>
            </a:r>
            <a:r>
              <a:rPr lang="en-US" sz="2400" b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hydrolysed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by specific di- &amp; </a:t>
            </a:r>
            <a:r>
              <a:rPr lang="en-US" sz="2400" b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tripeptidases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. </a:t>
            </a:r>
          </a:p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Some small peptides are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absorbed intact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and subsequently appear in the portal circulation.</a:t>
            </a:r>
          </a:p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Amino acids, subsequently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pass into the portal blood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, then to the liver, are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absorbed from the SI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by an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active transport mechanism (sodium-dependent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), </a:t>
            </a:r>
            <a:r>
              <a:rPr lang="en-US" sz="24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except in glycine, proline and lysine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21B176C-F5EE-47FD-A0C0-9E4437886ECB}"/>
              </a:ext>
            </a:extLst>
          </p:cNvPr>
          <p:cNvSpPr txBox="1"/>
          <p:nvPr/>
        </p:nvSpPr>
        <p:spPr>
          <a:xfrm>
            <a:off x="10944860" y="7134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6582454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FC31D2-FE7E-46CF-9DE9-B3102D5A049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11680" y="279400"/>
            <a:ext cx="9601200" cy="685800"/>
          </a:xfrm>
        </p:spPr>
        <p:txBody>
          <a:bodyPr>
            <a:normAutofit/>
          </a:bodyPr>
          <a:lstStyle/>
          <a:p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</a:rPr>
              <a:t>Digestion and absorption of protein in ruminants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DF0E760E-D749-4619-B03D-F49E207B4D4E}"/>
              </a:ext>
            </a:extLst>
          </p:cNvPr>
          <p:cNvSpPr/>
          <p:nvPr/>
        </p:nvSpPr>
        <p:spPr>
          <a:xfrm>
            <a:off x="904240" y="941755"/>
            <a:ext cx="11003280" cy="223715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Dietary proteins are </a:t>
            </a:r>
            <a:r>
              <a:rPr lang="en-US" sz="2400" b="1" dirty="0" err="1">
                <a:solidFill>
                  <a:srgbClr val="002060"/>
                </a:solidFill>
                <a:latin typeface="Arial Rounded MT Bold" panose="020F0704030504030204" pitchFamily="34" charset="0"/>
              </a:rPr>
              <a:t>hydrolysed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 to peptides &amp; AA by rumen microbes.</a:t>
            </a:r>
          </a:p>
          <a:p>
            <a:pPr marL="342900" indent="-3429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Key proteolytic organisms present in rumen are </a:t>
            </a:r>
            <a:r>
              <a:rPr lang="en-US" sz="2400" b="1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Prevotella</a:t>
            </a:r>
            <a:r>
              <a:rPr lang="en-US" sz="2400" b="1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</a:t>
            </a:r>
            <a:r>
              <a:rPr lang="en-US" sz="2400" b="1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ruminicola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, </a:t>
            </a:r>
            <a:r>
              <a:rPr lang="en-US" sz="2400" b="1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Peptostreptococci</a:t>
            </a:r>
            <a:r>
              <a:rPr lang="en-US" sz="2400" b="1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spp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. and protozoa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.</a:t>
            </a:r>
          </a:p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 </a:t>
            </a:r>
            <a:endParaRPr lang="en-IN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31EB7D5-EFE1-4F93-9872-5C614BD99164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31440" y="2946400"/>
            <a:ext cx="7447280" cy="3759199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2465190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CC38B248-CBD6-4A73-90BA-432FB6AF12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11680" y="391160"/>
            <a:ext cx="9601200" cy="685800"/>
          </a:xfrm>
        </p:spPr>
        <p:txBody>
          <a:bodyPr>
            <a:normAutofit/>
          </a:bodyPr>
          <a:lstStyle/>
          <a:p>
            <a:pPr algn="ctr"/>
            <a:r>
              <a:rPr lang="en-IN" sz="2800" b="1" dirty="0">
                <a:solidFill>
                  <a:srgbClr val="0000FF"/>
                </a:solidFill>
                <a:latin typeface="Arial Rounded MT Bold" panose="020F0704030504030204" pitchFamily="34" charset="0"/>
              </a:rPr>
              <a:t>Factors affecting protein digestibility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1B1F1254-AAA2-49F1-BF3A-1B3D0DD50FCF}"/>
              </a:ext>
            </a:extLst>
          </p:cNvPr>
          <p:cNvSpPr/>
          <p:nvPr/>
        </p:nvSpPr>
        <p:spPr>
          <a:xfrm>
            <a:off x="934720" y="1320800"/>
            <a:ext cx="10769600" cy="440697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Presence of enzyme inhibitors.</a:t>
            </a:r>
          </a:p>
          <a:p>
            <a:pPr marL="342900" indent="-342900" algn="just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Heat damage of protein occurs due to Maillard or browning reaction</a:t>
            </a:r>
          </a:p>
          <a:p>
            <a:pPr marL="342900" indent="-342900" algn="just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Source of protein affect the digestibility.</a:t>
            </a:r>
          </a:p>
          <a:p>
            <a:pPr marL="342900" indent="-342900" algn="just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Amount of </a:t>
            </a:r>
            <a:r>
              <a:rPr lang="en-US" sz="2400" b="1" dirty="0" err="1">
                <a:solidFill>
                  <a:srgbClr val="002060"/>
                </a:solidFill>
                <a:latin typeface="Arial Rounded MT Bold" panose="020F0704030504030204" pitchFamily="34" charset="0"/>
              </a:rPr>
              <a:t>fibres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 present in the diet. </a:t>
            </a:r>
          </a:p>
          <a:p>
            <a:pPr marL="342900" indent="-342900" algn="just">
              <a:lnSpc>
                <a:spcPct val="20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Digestive systems development of animals.</a:t>
            </a:r>
          </a:p>
          <a:p>
            <a:pPr marL="342900" indent="-342900" algn="just">
              <a:lnSpc>
                <a:spcPct val="200000"/>
              </a:lnSpc>
              <a:buFont typeface="Arial" panose="020B0604020202020204" pitchFamily="34" charset="0"/>
              <a:buChar char="•"/>
            </a:pPr>
            <a:endParaRPr lang="en-US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6B82200-7F41-4596-BADB-055906543D05}"/>
              </a:ext>
            </a:extLst>
          </p:cNvPr>
          <p:cNvSpPr txBox="1"/>
          <p:nvPr/>
        </p:nvSpPr>
        <p:spPr>
          <a:xfrm>
            <a:off x="10944860" y="7134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9149426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BA5807C-2454-4EAC-B967-1DF4CE89763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12520" y="248920"/>
            <a:ext cx="10652760" cy="441960"/>
          </a:xfrm>
        </p:spPr>
        <p:txBody>
          <a:bodyPr>
            <a:noAutofit/>
          </a:bodyPr>
          <a:lstStyle/>
          <a:p>
            <a:pPr algn="ctr"/>
            <a:r>
              <a:rPr lang="en-IN" sz="2800" dirty="0">
                <a:solidFill>
                  <a:srgbClr val="0000FF"/>
                </a:solidFill>
                <a:latin typeface="Arial Rounded MT Bold" panose="020F0704030504030204" pitchFamily="34" charset="0"/>
              </a:rPr>
              <a:t>Metabolism of proteins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7A9173E-5A5D-405C-80FF-673C144C5129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2920" y="1280160"/>
            <a:ext cx="8646160" cy="5491480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2232B9B0-06AA-481C-9107-B0F0C991D1F8}"/>
              </a:ext>
            </a:extLst>
          </p:cNvPr>
          <p:cNvSpPr/>
          <p:nvPr/>
        </p:nvSpPr>
        <p:spPr>
          <a:xfrm>
            <a:off x="750029" y="741680"/>
            <a:ext cx="666874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342900" indent="-342900">
              <a:buFont typeface="Wingdings" panose="05000000000000000000" pitchFamily="2" charset="2"/>
              <a:buChar char="v"/>
            </a:pPr>
            <a:r>
              <a:rPr lang="en-IN" sz="2400" b="1" dirty="0">
                <a:solidFill>
                  <a:srgbClr val="660033"/>
                </a:solidFill>
                <a:latin typeface="Arial Rounded MT Bold" panose="020F0704030504030204" pitchFamily="34" charset="0"/>
                <a:ea typeface="Calibri" panose="020F0502020204030204" pitchFamily="34" charset="0"/>
              </a:rPr>
              <a:t>Transamination and deamination process</a:t>
            </a:r>
            <a:endParaRPr lang="en-IN" sz="2400" b="1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5764754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BA6C09-0E7B-4556-B48C-C60AB8CDCFF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19200" y="208280"/>
            <a:ext cx="9987280" cy="553720"/>
          </a:xfrm>
        </p:spPr>
        <p:txBody>
          <a:bodyPr>
            <a:normAutofit/>
          </a:bodyPr>
          <a:lstStyle/>
          <a:p>
            <a:pPr algn="ctr"/>
            <a:r>
              <a:rPr lang="en-US" sz="2800" dirty="0">
                <a:solidFill>
                  <a:srgbClr val="0000FF"/>
                </a:solidFill>
                <a:latin typeface="Arial Rounded MT Bold" panose="020F0704030504030204" pitchFamily="34" charset="0"/>
              </a:rPr>
              <a:t>Fate of absorbed amino acids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7BBA7F6-05E6-48B3-8ECE-1A5A4752A1AE}"/>
              </a:ext>
            </a:extLst>
          </p:cNvPr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83840" y="882650"/>
            <a:ext cx="6908799" cy="5878830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54550679-5BB1-4D66-BE0E-58B7A955F422}"/>
              </a:ext>
            </a:extLst>
          </p:cNvPr>
          <p:cNvSpPr txBox="1"/>
          <p:nvPr/>
        </p:nvSpPr>
        <p:spPr>
          <a:xfrm>
            <a:off x="10944860" y="7134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561579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664F44D1-F856-4C7D-AD97-E339FA2E4E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19200" y="157480"/>
            <a:ext cx="9987280" cy="553720"/>
          </a:xfrm>
        </p:spPr>
        <p:txBody>
          <a:bodyPr>
            <a:normAutofit/>
          </a:bodyPr>
          <a:lstStyle/>
          <a:p>
            <a:pPr algn="ctr"/>
            <a:r>
              <a:rPr lang="en-US" sz="2800" dirty="0">
                <a:solidFill>
                  <a:srgbClr val="0000FF"/>
                </a:solidFill>
                <a:latin typeface="Arial Rounded MT Bold" panose="020F0704030504030204" pitchFamily="34" charset="0"/>
              </a:rPr>
              <a:t>Protein synthesis</a:t>
            </a:r>
            <a:endParaRPr lang="en-IN" sz="2800" dirty="0">
              <a:solidFill>
                <a:srgbClr val="0000FF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F9D8375C-F7C3-4350-93AC-1B3479185280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50720" y="894080"/>
            <a:ext cx="9144000" cy="5755640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2AB3A63-7ABE-4BB6-8C86-5288DCE2E8B6}"/>
              </a:ext>
            </a:extLst>
          </p:cNvPr>
          <p:cNvSpPr txBox="1"/>
          <p:nvPr/>
        </p:nvSpPr>
        <p:spPr>
          <a:xfrm>
            <a:off x="10944860" y="7134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1340469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7F092F4D-F2A8-4074-B802-DDE8238E0A53}"/>
              </a:ext>
            </a:extLst>
          </p:cNvPr>
          <p:cNvSpPr/>
          <p:nvPr/>
        </p:nvSpPr>
        <p:spPr>
          <a:xfrm>
            <a:off x="1107440" y="321052"/>
            <a:ext cx="10627360" cy="642291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Significance of protein turnover/metabolism</a:t>
            </a:r>
          </a:p>
          <a:p>
            <a:endParaRPr lang="en-US" sz="2400" b="1" dirty="0">
              <a:solidFill>
                <a:srgbClr val="002060"/>
              </a:solidFill>
              <a:latin typeface="Arial Rounded MT Bold" panose="020F0704030504030204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Significance of protein turnover/metabolism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Play important role in metabolic adaptation such as enzymes, hormones, etc. 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Accelerate restructuring for growth and others activity (e.g., muscle, collagen).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Helps in repairing of cells and tissues. 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Play crucial role in mobilization/transport of protein during protein-deficiency conditions.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It can be used as a source of energy. </a:t>
            </a:r>
          </a:p>
          <a:p>
            <a:pPr marL="457200" indent="-457200" algn="just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For removal of faulty molecules or protein from the system.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A2EF979-4F2C-460E-A22E-C43A8B319673}"/>
              </a:ext>
            </a:extLst>
          </p:cNvPr>
          <p:cNvSpPr txBox="1"/>
          <p:nvPr/>
        </p:nvSpPr>
        <p:spPr>
          <a:xfrm>
            <a:off x="10944860" y="8150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8621153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>
            <a:extLst>
              <a:ext uri="{FF2B5EF4-FFF2-40B4-BE49-F238E27FC236}">
                <a16:creationId xmlns:a16="http://schemas.microsoft.com/office/drawing/2014/main" id="{3AE9266D-83EE-468B-82E3-EFF947815A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19200" y="208280"/>
            <a:ext cx="10698480" cy="553720"/>
          </a:xfrm>
        </p:spPr>
        <p:txBody>
          <a:bodyPr>
            <a:noAutofit/>
          </a:bodyPr>
          <a:lstStyle/>
          <a:p>
            <a:r>
              <a:rPr lang="en-US" sz="2800" b="1" dirty="0">
                <a:solidFill>
                  <a:srgbClr val="0000FF"/>
                </a:solidFill>
                <a:latin typeface="Arial Rounded MT Bold" panose="020F0704030504030204" pitchFamily="34" charset="0"/>
              </a:rPr>
              <a:t>Factors influencing the body protein turnover/metabolism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FD9E40C3-D9DC-4D2D-B2FC-279713F2689B}"/>
              </a:ext>
            </a:extLst>
          </p:cNvPr>
          <p:cNvSpPr/>
          <p:nvPr/>
        </p:nvSpPr>
        <p:spPr>
          <a:xfrm>
            <a:off x="650240" y="762000"/>
            <a:ext cx="11267440" cy="611513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Genetic variation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- species, breeds, strains, etc. </a:t>
            </a:r>
          </a:p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Nutrition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 - quantity and quality of protein and energy sources of diet.</a:t>
            </a:r>
          </a:p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Physiological state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- productive vs unproductive, pathological state, etc. </a:t>
            </a:r>
          </a:p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Age and sex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- stage of development and male/female.</a:t>
            </a:r>
          </a:p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solidFill>
                  <a:srgbClr val="660033"/>
                </a:solidFill>
                <a:latin typeface="Arial Rounded MT Bold" panose="020F0704030504030204" pitchFamily="34" charset="0"/>
              </a:rPr>
              <a:t>Different hormones </a:t>
            </a: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such as; </a:t>
            </a:r>
          </a:p>
          <a:p>
            <a:pPr marL="342900" indent="-34290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growth hormone (anabolic), </a:t>
            </a:r>
          </a:p>
          <a:p>
            <a:pPr marL="342900" indent="-34290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insulin (anabolic), </a:t>
            </a:r>
          </a:p>
          <a:p>
            <a:pPr marL="342900" indent="-34290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thyroid hormones (anabolic and catabolic), </a:t>
            </a:r>
          </a:p>
          <a:p>
            <a:pPr marL="342900" indent="-34290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testosterone (anabolic), </a:t>
            </a:r>
          </a:p>
          <a:p>
            <a:pPr marL="342900" indent="-34290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oestrogen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(anabolic in ruminants and catabolic in nonruminants), &amp;</a:t>
            </a:r>
          </a:p>
          <a:p>
            <a:pPr marL="342900" indent="-34290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corticosteroids (catabolic).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9406BEF-014C-45A7-883B-7CD5B26BEF15}"/>
              </a:ext>
            </a:extLst>
          </p:cNvPr>
          <p:cNvSpPr txBox="1"/>
          <p:nvPr/>
        </p:nvSpPr>
        <p:spPr>
          <a:xfrm>
            <a:off x="10944860" y="71340"/>
            <a:ext cx="10515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660033"/>
                </a:solidFill>
                <a:latin typeface="Arial Rounded MT Bold" panose="020F0704030504030204" pitchFamily="34" charset="0"/>
              </a:rPr>
              <a:t>Cont....</a:t>
            </a:r>
            <a:endParaRPr lang="en-IN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6159288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1ED80A-22B5-4D38-AA35-C41FD410C3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767840" y="3977640"/>
            <a:ext cx="9601200" cy="1485900"/>
          </a:xfrm>
        </p:spPr>
        <p:txBody>
          <a:bodyPr>
            <a:normAutofit/>
          </a:bodyPr>
          <a:lstStyle/>
          <a:p>
            <a:pPr algn="ctr"/>
            <a:r>
              <a:rPr lang="en-US" sz="6000" dirty="0">
                <a:solidFill>
                  <a:srgbClr val="008000"/>
                </a:solidFill>
                <a:latin typeface="Arial Rounded MT Bold" panose="020F0704030504030204" pitchFamily="34" charset="0"/>
              </a:rPr>
              <a:t>THANKS</a:t>
            </a:r>
            <a:endParaRPr lang="en-IN" sz="6000" dirty="0">
              <a:solidFill>
                <a:srgbClr val="00800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FBBCCCF6-1C45-4B9B-8613-60466DFD520C}"/>
              </a:ext>
            </a:extLst>
          </p:cNvPr>
          <p:cNvSpPr txBox="1"/>
          <p:nvPr/>
        </p:nvSpPr>
        <p:spPr>
          <a:xfrm>
            <a:off x="1016000" y="91440"/>
            <a:ext cx="7548880" cy="2132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200000"/>
              </a:lnSpc>
            </a:pPr>
            <a:r>
              <a:rPr lang="en-US" sz="3600" dirty="0">
                <a:solidFill>
                  <a:srgbClr val="660033"/>
                </a:solidFill>
                <a:latin typeface="Arial Rounded MT Bold" panose="020F0704030504030204" pitchFamily="34" charset="0"/>
              </a:rPr>
              <a:t>Discussion..........</a:t>
            </a:r>
          </a:p>
          <a:p>
            <a:pPr>
              <a:lnSpc>
                <a:spcPct val="200000"/>
              </a:lnSpc>
            </a:pPr>
            <a:r>
              <a:rPr lang="en-US" sz="3600" dirty="0">
                <a:solidFill>
                  <a:srgbClr val="660033"/>
                </a:solidFill>
                <a:latin typeface="Arial Rounded MT Bold" panose="020F0704030504030204" pitchFamily="34" charset="0"/>
              </a:rPr>
              <a:t>Questions, if any?</a:t>
            </a:r>
            <a:endParaRPr lang="en-IN" sz="3600" dirty="0">
              <a:solidFill>
                <a:srgbClr val="660033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09732180"/>
      </p:ext>
    </p:extLst>
  </p:cSld>
  <p:clrMapOvr>
    <a:masterClrMapping/>
  </p:clrMapOvr>
</p:sld>
</file>

<file path=ppt/theme/theme1.xml><?xml version="1.0" encoding="utf-8"?>
<a:theme xmlns:a="http://schemas.openxmlformats.org/drawingml/2006/main" name="Crop">
  <a:themeElements>
    <a:clrScheme name="Crop">
      <a:dk1>
        <a:sysClr val="windowText" lastClr="000000"/>
      </a:dk1>
      <a:lt1>
        <a:sysClr val="window" lastClr="FFFFFF"/>
      </a:lt1>
      <a:dk2>
        <a:srgbClr val="191B0E"/>
      </a:dk2>
      <a:lt2>
        <a:srgbClr val="EFEDE3"/>
      </a:lt2>
      <a:accent1>
        <a:srgbClr val="8C8D86"/>
      </a:accent1>
      <a:accent2>
        <a:srgbClr val="E6C069"/>
      </a:accent2>
      <a:accent3>
        <a:srgbClr val="897B61"/>
      </a:accent3>
      <a:accent4>
        <a:srgbClr val="8DAB8E"/>
      </a:accent4>
      <a:accent5>
        <a:srgbClr val="77A2BB"/>
      </a:accent5>
      <a:accent6>
        <a:srgbClr val="E28394"/>
      </a:accent6>
      <a:hlink>
        <a:srgbClr val="77A2BB"/>
      </a:hlink>
      <a:folHlink>
        <a:srgbClr val="957A99"/>
      </a:folHlink>
    </a:clrScheme>
    <a:fontScheme name="Crop">
      <a:majorFont>
        <a:latin typeface="Franklin Gothic Book" panose="020B0503020102020204"/>
        <a:ea typeface=""/>
        <a:cs typeface=""/>
        <a:font script="Jpan" typeface="メイリオ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Franklin Gothic Book" panose="020B0503020102020204"/>
        <a:ea typeface=""/>
        <a:cs typeface=""/>
        <a:font script="Jpan" typeface="メイリオ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Crop">
      <a:fillStyleLst>
        <a:solidFill>
          <a:schemeClr val="phClr"/>
        </a:solidFill>
        <a:gradFill rotWithShape="1">
          <a:gsLst>
            <a:gs pos="0">
              <a:schemeClr val="phClr">
                <a:tint val="67000"/>
                <a:satMod val="105000"/>
                <a:lumMod val="110000"/>
              </a:schemeClr>
            </a:gs>
            <a:gs pos="50000">
              <a:schemeClr val="phClr">
                <a:tint val="73000"/>
                <a:satMod val="103000"/>
                <a:lumMod val="105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in">
          <a:solidFill>
            <a:schemeClr val="phClr"/>
          </a:solidFill>
          <a:prstDash val="solid"/>
        </a:ln>
        <a:ln w="34925" cap="flat" cmpd="sng" algn="in">
          <a:solidFill>
            <a:schemeClr val="phClr"/>
          </a:solidFill>
          <a:prstDash val="solid"/>
        </a:ln>
        <a:ln w="19050" cap="flat" cmpd="sng" algn="in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rop" id="{EC9488ED-E761-4D60-9AC4-764D1FE2C171}" vid="{CE19780C-D67D-4C13-9DE9-A52BC3BA51B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TM10001105[[fn=Crop]]</Template>
  <TotalTime>386</TotalTime>
  <Words>722</Words>
  <Application>Microsoft Office PowerPoint</Application>
  <PresentationFormat>Widescreen</PresentationFormat>
  <Paragraphs>113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1" baseType="lpstr">
      <vt:lpstr>Arial</vt:lpstr>
      <vt:lpstr>Arial Rounded MT Bold</vt:lpstr>
      <vt:lpstr>Book Antiqua</vt:lpstr>
      <vt:lpstr>Courier New</vt:lpstr>
      <vt:lpstr>Franklin Gothic Book</vt:lpstr>
      <vt:lpstr>Wingdings</vt:lpstr>
      <vt:lpstr>Crop</vt:lpstr>
      <vt:lpstr>PowerPoint Presentation</vt:lpstr>
      <vt:lpstr>PowerPoint Presentation</vt:lpstr>
      <vt:lpstr>PowerPoint Presentation</vt:lpstr>
      <vt:lpstr>PowerPoint Presentation</vt:lpstr>
      <vt:lpstr>Some important digestive enzymes of protein</vt:lpstr>
      <vt:lpstr>PowerPoint Presentation</vt:lpstr>
      <vt:lpstr>Digestion and absorption of protein in ruminants</vt:lpstr>
      <vt:lpstr>Factors affecting protein digestibility</vt:lpstr>
      <vt:lpstr>Metabolism of proteins </vt:lpstr>
      <vt:lpstr>Fate of absorbed amino acids</vt:lpstr>
      <vt:lpstr>Protein synthesis</vt:lpstr>
      <vt:lpstr>PowerPoint Presentation</vt:lpstr>
      <vt:lpstr>Factors influencing the body protein turnover/metabolism</vt:lpstr>
      <vt:lpstr>THANKS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kaushalendra kumar</dc:creator>
  <cp:lastModifiedBy>kaushalendra kumar</cp:lastModifiedBy>
  <cp:revision>57</cp:revision>
  <dcterms:created xsi:type="dcterms:W3CDTF">2020-04-20T02:53:31Z</dcterms:created>
  <dcterms:modified xsi:type="dcterms:W3CDTF">2022-01-13T14:16:45Z</dcterms:modified>
</cp:coreProperties>
</file>