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1" r:id="rId1"/>
  </p:sldMasterIdLst>
  <p:notesMasterIdLst>
    <p:notesMasterId r:id="rId22"/>
  </p:notesMasterIdLst>
  <p:handoutMasterIdLst>
    <p:handoutMasterId r:id="rId23"/>
  </p:handoutMasterIdLst>
  <p:sldIdLst>
    <p:sldId id="384" r:id="rId2"/>
    <p:sldId id="393" r:id="rId3"/>
    <p:sldId id="425" r:id="rId4"/>
    <p:sldId id="426" r:id="rId5"/>
    <p:sldId id="427" r:id="rId6"/>
    <p:sldId id="428" r:id="rId7"/>
    <p:sldId id="429" r:id="rId8"/>
    <p:sldId id="430" r:id="rId9"/>
    <p:sldId id="415" r:id="rId10"/>
    <p:sldId id="414" r:id="rId11"/>
    <p:sldId id="416" r:id="rId12"/>
    <p:sldId id="394" r:id="rId13"/>
    <p:sldId id="395" r:id="rId14"/>
    <p:sldId id="396" r:id="rId15"/>
    <p:sldId id="397" r:id="rId16"/>
    <p:sldId id="398" r:id="rId17"/>
    <p:sldId id="399" r:id="rId18"/>
    <p:sldId id="400" r:id="rId19"/>
    <p:sldId id="401" r:id="rId20"/>
    <p:sldId id="432" r:id="rId2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0505E3EF-67EA-436B-97B2-0124C06EBD24}" styleName="Medium Style 4 - Accent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3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3">
              <a:tint val="20000"/>
            </a:schemeClr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E8B1032C-EA38-4F05-BA0D-38AFFFC7BED3}" styleName="Light Style 3 - Accent 6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19" autoAdjust="0"/>
    <p:restoredTop sz="94615" autoAdjust="0"/>
  </p:normalViewPr>
  <p:slideViewPr>
    <p:cSldViewPr>
      <p:cViewPr varScale="1">
        <p:scale>
          <a:sx n="63" d="100"/>
          <a:sy n="63" d="100"/>
        </p:scale>
        <p:origin x="1380" y="5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23886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90" d="100"/>
        <a:sy n="90" d="100"/>
      </p:scale>
      <p:origin x="0" y="1434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Relationship Id="rId27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381669C-111B-4CE3-8445-69D42C3E0FB9}" type="datetimeFigureOut">
              <a:rPr lang="en-US" smtClean="0"/>
              <a:pPr/>
              <a:t>14/04/2021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r>
              <a:rPr lang="en-US"/>
              <a:t>PRINCIPLES OF ANIMAL NUTRITION &amp; FEED TECHNOLOGY ANN:111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F2076B5-7460-4C1F-B7B7-DE61D5EC8FA4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  <p:hf hd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6D5EFD8-9D72-499C-93E7-EBC76EC3BAEE}" type="datetimeFigureOut">
              <a:rPr lang="en-US" smtClean="0"/>
              <a:pPr/>
              <a:t>14/04/2021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r>
              <a:rPr lang="en-US"/>
              <a:t>PRINCIPLES OF ANIMAL NUTRITION &amp; FEED TECHNOLOGY ANN:111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D5F3167-B39E-4D12-BCBF-7879D1829FE7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ACE5E1-DC5E-49CF-BA06-FF683DB87BA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753E893-D4FB-4368-9DE1-B7DDE2D8691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953C376-30C2-4208-911C-21D34918CB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050720-A01A-48DF-AB8F-81D09A9BC368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7796FF3-0F92-42B2-8BF5-1C10086E03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5EF8E0-8F4B-4266-81FD-D3B507DFCD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815848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ADA1F5C-E57D-445B-B128-C90B1FD992F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C4D1B96-909E-42AF-B029-45D8B71AD19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C36E44-449A-4918-9592-B035FEDAD2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9B1CE4-B767-4554-BA60-FAB2A1A36C2A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05E8CC9-1C48-4208-B03D-8F168ECAC9E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183B6C3-5EEA-46F7-80D3-C907AC5D73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443156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A51F40-006E-4151-A2EF-AE613A7C2E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3F8C097-B3E2-4E45-8430-173463F16F7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619BD1C-7C53-4E6B-AB3F-E70666A444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3E133-3BC7-4DB8-BEBF-E14AC0B3A29B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F552457-0C57-4813-B8D6-38475E422A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19D0ACE-0740-43B0-BB16-B502A44256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107194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F7B11A-E0D6-45BF-8316-F544A34CE5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F409C56-A8D9-44F6-B9DA-588F32CCB58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48F260C-7265-48E8-8B25-42E850846F7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1A61930-098A-40FD-A1B2-6B44138C5E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7DC851-6BCD-4994-BB7E-A3AA14FD42E6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30B6D83-BB08-40A9-B097-E03D945EFC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B35090F-945D-4A7E-A692-FA94B9A8E9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177349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D09749-5707-442D-B79F-065C8957C7B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B46B94D-9C2C-4CCF-995E-E79F855F24C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3259B8C-0738-4D59-8AA5-F90A56A34B7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CD19AAC-EEE1-4DC3-908C-B5DA14C4139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1950AAC-8F17-4C1E-ACD5-75C36F6AC1E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5DE3D8E-7820-45B0-8779-DCFFE0F2BF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53F7D8-836B-4C63-AD74-F53FA06DA62B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26FB302-DCCF-4B4B-A00E-874EC0E535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5FB9EC4-C5DF-4E9B-AD6A-CB5BD8BA37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875502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519F2E-68C5-4840-ABAA-08D56C4B8C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A9A0EFC-E4CA-44AE-AAC3-50FBBC4717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CD8D7F-09C5-4C42-B768-47763F48BBA4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E2C9918-59E3-456B-AC88-D6F1BF8C27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34F6ECC-EC5E-4C20-9B70-F93D301AA8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577466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0A0FE98-459D-4102-8962-8FFB9FCA9F4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80BE7F-E2D5-4B89-8B6F-6965C15BC43D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BDF1E8B-0607-4129-9808-2E137E65E27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0B35F21-0E6E-415D-86AA-E0D521DB2D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890259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747051-A093-46E8-AB40-E5F5F5E9FF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07FD5AB-ADA9-4BAF-8D88-7ECDDA6C12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EC838C3-F4D0-40CC-BFCC-75351FE8FB6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D60BA98-ABA7-4281-B491-9907D6E2D7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5EDEA93-49EB-41DF-A59B-9973239B0EFB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1345508-137A-48FD-831D-1A717E1375F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5BA84C4-8D6B-4FC4-8562-EFCACA83D8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3235063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88E09D-85F4-46F4-BB5D-EE7B174E3D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41263DC-843D-49D8-B9F5-B339F97244B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2F28A4E-2CCD-4BF1-8508-C6859984BB2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B7C0E0A-01B5-452C-B1B3-5C4ADE1ACD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09147A-183B-496C-A09D-5DECE3A34DA6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59A7F89-6CF4-41CB-8CEC-EC8262A26A2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DDAB1A5-C211-48A2-B9CF-7B2D0F6E92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25665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B0D5B2-F137-4FC2-BF7D-C8E72EF251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F88CFED-BEE0-4560-A3FD-6F3C93EA72C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82C4064-8743-47E9-BB36-1AFDE9CD44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D90FA1-AF5B-4645-BA31-3BC7BDCEEA44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CC178DC-B4C8-4319-B36F-E37A251D821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3EDD867-48D4-48C4-BE97-C0860A518B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2513178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81FACB3-F324-4F9C-9D96-EE76BDFFDB40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70FBF0C-95F5-4948-AE12-ED2395F8ABE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5B07060-D231-4A80-A94D-8C074066F06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C42F3A-EE96-4E0E-AFAA-C6E0E0338A40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608C0B7-7666-45AD-A79C-62FD7DA87B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0191BC0-4790-4568-9D9D-ADB5989A22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295598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F14EAC6-8B36-49FE-ACE8-47F1344D272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3059232-9B32-4F8F-8D6A-30186E4A3D4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D8E258D-D6EB-4D73-A3D7-03B5D7B7541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9DF983A-0595-409E-BA26-0CD0BF2056EE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DC8A773-FCAE-490D-99BA-54DD9C82054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95B85EC-8919-47D4-8CA4-168D8696FDE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83155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2" r:id="rId1"/>
    <p:sldLayoutId id="2147483703" r:id="rId2"/>
    <p:sldLayoutId id="2147483704" r:id="rId3"/>
    <p:sldLayoutId id="2147483705" r:id="rId4"/>
    <p:sldLayoutId id="2147483706" r:id="rId5"/>
    <p:sldLayoutId id="2147483707" r:id="rId6"/>
    <p:sldLayoutId id="2147483708" r:id="rId7"/>
    <p:sldLayoutId id="2147483709" r:id="rId8"/>
    <p:sldLayoutId id="2147483710" r:id="rId9"/>
    <p:sldLayoutId id="2147483711" r:id="rId10"/>
    <p:sldLayoutId id="2147483712" r:id="rId11"/>
  </p:sldLayoutIdLst>
  <p:hf sldNum="0" hdr="0" dt="0"/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emf"/><Relationship Id="rId2" Type="http://schemas.openxmlformats.org/officeDocument/2006/relationships/image" Target="../media/image10.emf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emf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76200" y="990600"/>
            <a:ext cx="8839200" cy="14747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3200" b="1" dirty="0">
                <a:solidFill>
                  <a:srgbClr val="C00000"/>
                </a:solidFill>
                <a:latin typeface="Arial Rounded MT Bold" panose="020F0704030504030204" pitchFamily="34" charset="0"/>
                <a:ea typeface="Tahoma" pitchFamily="34" charset="0"/>
                <a:cs typeface="Times New Roman" pitchFamily="18" charset="0"/>
              </a:rPr>
              <a:t>Formulation of rations and feeding of dairy cattle &amp; buffaloes during different phases</a:t>
            </a:r>
            <a:endParaRPr lang="en-IN" sz="3200" b="1" dirty="0">
              <a:solidFill>
                <a:srgbClr val="C00000"/>
              </a:solidFill>
              <a:latin typeface="Arial Rounded MT Bold" panose="020F0704030504030204" pitchFamily="34" charset="0"/>
              <a:ea typeface="Tahoma" pitchFamily="34" charset="0"/>
              <a:cs typeface="Times New Roman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533400" y="4159984"/>
            <a:ext cx="83820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N" sz="2800" b="1" dirty="0" err="1">
                <a:solidFill>
                  <a:srgbClr val="002060"/>
                </a:solidFill>
              </a:rPr>
              <a:t>Dr.</a:t>
            </a:r>
            <a:r>
              <a:rPr lang="en-IN" sz="2800" b="1" dirty="0">
                <a:solidFill>
                  <a:srgbClr val="002060"/>
                </a:solidFill>
              </a:rPr>
              <a:t> </a:t>
            </a:r>
            <a:r>
              <a:rPr lang="en-IN" sz="2800" b="1" dirty="0" err="1">
                <a:solidFill>
                  <a:srgbClr val="002060"/>
                </a:solidFill>
              </a:rPr>
              <a:t>Kaushalendra</a:t>
            </a:r>
            <a:r>
              <a:rPr lang="en-IN" sz="2800" b="1" dirty="0">
                <a:solidFill>
                  <a:srgbClr val="002060"/>
                </a:solidFill>
              </a:rPr>
              <a:t> Kumar</a:t>
            </a:r>
          </a:p>
          <a:p>
            <a:pPr algn="ctr"/>
            <a:r>
              <a:rPr lang="en-IN" sz="2400" b="1" dirty="0"/>
              <a:t>Assistant Professor (Animal Nutrition), </a:t>
            </a:r>
          </a:p>
          <a:p>
            <a:pPr algn="ctr"/>
            <a:r>
              <a:rPr lang="en-IN" sz="2400" b="1" dirty="0"/>
              <a:t>Bihar Animal Science University, Patna, India</a:t>
            </a:r>
          </a:p>
          <a:p>
            <a:pPr algn="ctr"/>
            <a:r>
              <a:rPr lang="en-IN" sz="2400" b="1" dirty="0"/>
              <a:t>E-mail: drkaushalbvc@gmail.com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0623732F-5E62-45A0-AA1A-65C0250E9146}"/>
              </a:ext>
            </a:extLst>
          </p:cNvPr>
          <p:cNvSpPr txBox="1"/>
          <p:nvPr/>
        </p:nvSpPr>
        <p:spPr>
          <a:xfrm>
            <a:off x="3771900" y="3124200"/>
            <a:ext cx="16002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rgbClr val="0070C0"/>
                </a:solidFill>
                <a:latin typeface="Arial Rounded MT Bold" panose="020F0704030504030204" pitchFamily="34" charset="0"/>
              </a:rPr>
              <a:t>(Part-I)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79BF2B85-54AD-4217-A8A8-947206B5D30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1000" y="220636"/>
            <a:ext cx="8471134" cy="64849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933283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6470C2AA-64C1-4E15-AC9B-F4C5AE4AA466}"/>
              </a:ext>
            </a:extLst>
          </p:cNvPr>
          <p:cNvSpPr txBox="1"/>
          <p:nvPr/>
        </p:nvSpPr>
        <p:spPr>
          <a:xfrm>
            <a:off x="190500" y="133264"/>
            <a:ext cx="8763000" cy="611513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COLOSTRUM FEEDING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Feeding colostrum after birth within an hour in calves for developing immunity against diseases.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Biological significance of the colostrum will be reduced if feeding is delayed for more than 2 hours.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Cows in 2nd or later lactation’s produce larger quantity of colostrum &amp; have higher immunoglobulins concentrations than cow in first lactation.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This is because old cows would have been exposed to a wider range of diseases than young animals, therefore, produces more immunoglobulins against them. </a:t>
            </a:r>
          </a:p>
        </p:txBody>
      </p:sp>
    </p:spTree>
    <p:extLst>
      <p:ext uri="{BB962C8B-B14F-4D97-AF65-F5344CB8AC3E}">
        <p14:creationId xmlns:p14="http://schemas.microsoft.com/office/powerpoint/2010/main" val="314878005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4AFA14B0-DD08-4EE2-9523-6813F3E71457}"/>
              </a:ext>
            </a:extLst>
          </p:cNvPr>
          <p:cNvSpPr txBox="1"/>
          <p:nvPr/>
        </p:nvSpPr>
        <p:spPr>
          <a:xfrm>
            <a:off x="381000" y="838200"/>
            <a:ext cx="8382000" cy="38991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The calf is capable of absorbing antibodies from the colostrum only for a short period of time.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Maximum absorption occurs immediately after birth and decrease with time.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By 24 hours after birth very little absorption of antibodies occurs through the intestinal wall.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Allow addlibitum of colostrum in the first 3-5 days.</a:t>
            </a:r>
          </a:p>
        </p:txBody>
      </p:sp>
    </p:spTree>
    <p:extLst>
      <p:ext uri="{BB962C8B-B14F-4D97-AF65-F5344CB8AC3E}">
        <p14:creationId xmlns:p14="http://schemas.microsoft.com/office/powerpoint/2010/main" val="364074953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448439A5-51F1-4001-BB94-BD9BA5A7B28F}"/>
              </a:ext>
            </a:extLst>
          </p:cNvPr>
          <p:cNvSpPr txBox="1"/>
          <p:nvPr/>
        </p:nvSpPr>
        <p:spPr>
          <a:xfrm>
            <a:off x="157480" y="228600"/>
            <a:ext cx="8834120" cy="50994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8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Milk feeding to calf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Whole milk one tenth of calf s body weight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Skim milk feeding &gt; after 2 weeks of whole milk feeding it can be replaced by skim milk at a gradient rate.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Skim milk feeding may be discontinued at 24 </a:t>
            </a:r>
            <a:r>
              <a:rPr lang="en-US" sz="2400" b="1" dirty="0" err="1">
                <a:latin typeface="Arial Rounded MT Bold" panose="020F0704030504030204" pitchFamily="34" charset="0"/>
              </a:rPr>
              <a:t>wks</a:t>
            </a:r>
            <a:r>
              <a:rPr lang="en-US" sz="2400" b="1" dirty="0">
                <a:latin typeface="Arial Rounded MT Bold" panose="020F0704030504030204" pitchFamily="34" charset="0"/>
              </a:rPr>
              <a:t> of age.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v"/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Reconstituted or butter milk feeding: </a:t>
            </a:r>
            <a:r>
              <a:rPr lang="en-US" sz="2400" b="1" dirty="0">
                <a:latin typeface="Arial Rounded MT Bold" panose="020F0704030504030204" pitchFamily="34" charset="0"/>
              </a:rPr>
              <a:t>Normal butter milk or reconstituted skim milk also be fed in place of fresh skim milk for raising dairy calves specially when calves have access to legume hay.</a:t>
            </a:r>
          </a:p>
        </p:txBody>
      </p:sp>
    </p:spTree>
    <p:extLst>
      <p:ext uri="{BB962C8B-B14F-4D97-AF65-F5344CB8AC3E}">
        <p14:creationId xmlns:p14="http://schemas.microsoft.com/office/powerpoint/2010/main" val="181015332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34CD801C-F980-45A3-9857-07B72C52313D}"/>
              </a:ext>
            </a:extLst>
          </p:cNvPr>
          <p:cNvSpPr txBox="1"/>
          <p:nvPr/>
        </p:nvSpPr>
        <p:spPr>
          <a:xfrm>
            <a:off x="1066800" y="304800"/>
            <a:ext cx="61722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28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Milk feeding schedule for a calf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5511511C-2E9F-4291-AF08-0A281B6C127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92200" y="1066800"/>
            <a:ext cx="6908800" cy="23622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891FEF4-586E-4A03-B62A-DCE06F1CCD5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5700" y="3276600"/>
            <a:ext cx="6781800" cy="2590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934799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0E7EB75F-CCF1-4E52-95EE-6E85C325D789}"/>
              </a:ext>
            </a:extLst>
          </p:cNvPr>
          <p:cNvSpPr txBox="1"/>
          <p:nvPr/>
        </p:nvSpPr>
        <p:spPr>
          <a:xfrm>
            <a:off x="457200" y="152400"/>
            <a:ext cx="7848600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SCHEDULE OF FEEDING CALVES RAISED WITH CALF STARTER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DB271E9-2084-4FA0-A860-35A49995DE9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8600" y="1143000"/>
            <a:ext cx="8077200" cy="54288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523985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7B0F1A40-381E-4435-8D2F-EBB49D3BA604}"/>
              </a:ext>
            </a:extLst>
          </p:cNvPr>
          <p:cNvSpPr txBox="1"/>
          <p:nvPr/>
        </p:nvSpPr>
        <p:spPr>
          <a:xfrm>
            <a:off x="325120" y="381000"/>
            <a:ext cx="8590280" cy="611513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After four months of age, calf can utilize grain mixture.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The amount of grains needed for calf will depend upon the quality of roughages.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Clean and green &amp; leafy legume or mixed hay forms the good fodder for young calves, hay can be offered to young calves after 2 weeks of age on free choice basis.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They may start with handful of hay but will eat more and more with increase in age.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Green legumes preferable mixed with other fodder is also good.</a:t>
            </a:r>
          </a:p>
        </p:txBody>
      </p:sp>
    </p:spTree>
    <p:extLst>
      <p:ext uri="{BB962C8B-B14F-4D97-AF65-F5344CB8AC3E}">
        <p14:creationId xmlns:p14="http://schemas.microsoft.com/office/powerpoint/2010/main" val="211584262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6DC0E518-2D59-4AA6-B99C-7A34F287EC8B}"/>
              </a:ext>
            </a:extLst>
          </p:cNvPr>
          <p:cNvSpPr txBox="1"/>
          <p:nvPr/>
        </p:nvSpPr>
        <p:spPr>
          <a:xfrm>
            <a:off x="1447800" y="304801"/>
            <a:ext cx="70104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MILK REPLACER &amp; CALF STARTER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538D461-F887-4094-8549-0D8D5F467560}"/>
              </a:ext>
            </a:extLst>
          </p:cNvPr>
          <p:cNvSpPr txBox="1"/>
          <p:nvPr/>
        </p:nvSpPr>
        <p:spPr>
          <a:xfrm>
            <a:off x="304800" y="1219200"/>
            <a:ext cx="8610600" cy="38991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Milk replacer is a constituted feed for dairy calves.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Milk can also be substituted with milk replacer to make calf raising economical.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Milk replacer resembles milk in biochemical composition and saves cost of calf rearing.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It contains minimum 20 % crude protein.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Milk replacer is diluted with water in the ratio of 1:8. </a:t>
            </a:r>
          </a:p>
        </p:txBody>
      </p:sp>
    </p:spTree>
    <p:extLst>
      <p:ext uri="{BB962C8B-B14F-4D97-AF65-F5344CB8AC3E}">
        <p14:creationId xmlns:p14="http://schemas.microsoft.com/office/powerpoint/2010/main" val="67277140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6A08041A-B958-439C-8A47-F9A0D77840B8}"/>
              </a:ext>
            </a:extLst>
          </p:cNvPr>
          <p:cNvSpPr txBox="1"/>
          <p:nvPr/>
        </p:nvSpPr>
        <p:spPr>
          <a:xfrm>
            <a:off x="2286000" y="3105835"/>
            <a:ext cx="4572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/>
              <a:t>. 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A0821B0D-46CF-4577-8B72-ECFFF4A4DAED}"/>
              </a:ext>
            </a:extLst>
          </p:cNvPr>
          <p:cNvSpPr txBox="1"/>
          <p:nvPr/>
        </p:nvSpPr>
        <p:spPr>
          <a:xfrm>
            <a:off x="990600" y="609600"/>
            <a:ext cx="6019800" cy="440697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20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OBJECTIVES OF MILK REPLACER</a:t>
            </a:r>
          </a:p>
          <a:p>
            <a:pPr marL="457200" indent="-457200" algn="just">
              <a:lnSpc>
                <a:spcPct val="200000"/>
              </a:lnSpc>
              <a:buAutoNum type="arabicPeriod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To raise orphan calves </a:t>
            </a:r>
          </a:p>
          <a:p>
            <a:pPr marL="457200" indent="-457200" algn="just">
              <a:lnSpc>
                <a:spcPct val="200000"/>
              </a:lnSpc>
              <a:buAutoNum type="arabicPeriod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To supplement dam’s milk </a:t>
            </a:r>
          </a:p>
          <a:p>
            <a:pPr marL="457200" indent="-457200" algn="just">
              <a:lnSpc>
                <a:spcPct val="200000"/>
              </a:lnSpc>
              <a:buAutoNum type="arabicPeriod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To wean calves at an early age</a:t>
            </a:r>
          </a:p>
          <a:p>
            <a:pPr marL="457200" indent="-457200" algn="just">
              <a:lnSpc>
                <a:spcPct val="200000"/>
              </a:lnSpc>
              <a:buAutoNum type="arabicPeriod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To make raising of calves cheaper </a:t>
            </a:r>
          </a:p>
          <a:p>
            <a:pPr marL="457200" indent="-457200" algn="just">
              <a:lnSpc>
                <a:spcPct val="200000"/>
              </a:lnSpc>
              <a:buAutoNum type="arabicPeriod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To maintain normal growth of calves</a:t>
            </a:r>
          </a:p>
        </p:txBody>
      </p:sp>
    </p:spTree>
    <p:extLst>
      <p:ext uri="{BB962C8B-B14F-4D97-AF65-F5344CB8AC3E}">
        <p14:creationId xmlns:p14="http://schemas.microsoft.com/office/powerpoint/2010/main" val="296651257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47B3563D-B7EC-49AB-88DD-218EAEEECD35}"/>
              </a:ext>
            </a:extLst>
          </p:cNvPr>
          <p:cNvSpPr txBox="1"/>
          <p:nvPr/>
        </p:nvSpPr>
        <p:spPr>
          <a:xfrm>
            <a:off x="152400" y="254000"/>
            <a:ext cx="8534400" cy="11291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The following composition of milk replacer has been worked out at NDRI </a:t>
            </a:r>
            <a:r>
              <a:rPr lang="en-US" sz="2400" b="1" dirty="0" err="1">
                <a:solidFill>
                  <a:srgbClr val="0070C0"/>
                </a:solidFill>
                <a:latin typeface="Arial Rounded MT Bold" panose="020F0704030504030204" pitchFamily="34" charset="0"/>
              </a:rPr>
              <a:t>karnal</a:t>
            </a: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 (Arora, 1979).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533343F3-7DF5-45ED-8F71-B51251DEFE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5746" y="1587321"/>
            <a:ext cx="8534400" cy="51257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144864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E68C6DF1-E347-4106-A422-F5FA563A11C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4694" y="3401027"/>
            <a:ext cx="8694612" cy="3345147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A0C3E74F-4374-471B-9500-B0D5969AFCBD}"/>
              </a:ext>
            </a:extLst>
          </p:cNvPr>
          <p:cNvSpPr txBox="1"/>
          <p:nvPr/>
        </p:nvSpPr>
        <p:spPr>
          <a:xfrm>
            <a:off x="76200" y="0"/>
            <a:ext cx="8991600" cy="334514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CALF STARTER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Calf starter is a balanced concentrate mixture, fed to the calves from 10th day of age to supplement the nutrients, when they are raised on limited milk intake.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An ideal calf starter contains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20 percent DCP and 70 percent TDN.</a:t>
            </a:r>
          </a:p>
        </p:txBody>
      </p:sp>
    </p:spTree>
    <p:extLst>
      <p:ext uri="{BB962C8B-B14F-4D97-AF65-F5344CB8AC3E}">
        <p14:creationId xmlns:p14="http://schemas.microsoft.com/office/powerpoint/2010/main" val="146903671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7B58B259-AA88-4F55-BEFF-737C19B0920A}"/>
              </a:ext>
            </a:extLst>
          </p:cNvPr>
          <p:cNvSpPr txBox="1"/>
          <p:nvPr/>
        </p:nvSpPr>
        <p:spPr>
          <a:xfrm>
            <a:off x="132080" y="81280"/>
            <a:ext cx="8859520" cy="223715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CONCENTRATE MIXTURE 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latin typeface="Arial Rounded MT Bold" panose="020F0704030504030204" pitchFamily="34" charset="0"/>
              </a:rPr>
              <a:t>A mixture of different concentrate feed ingredients like cereal grains, grain byproducts, oil cakes, mineral mixture &amp; common salt in different ratios as per requirement.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465A1D8-B019-4CD0-A2A9-8BD94990EF0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400" y="2420726"/>
            <a:ext cx="8783320" cy="42086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96335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439D934-D444-409E-884B-0F53DFF5D11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5359" y="2133600"/>
            <a:ext cx="8733281" cy="428752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2DB68B90-D162-4CEC-B4AB-7986A80D8533}"/>
              </a:ext>
            </a:extLst>
          </p:cNvPr>
          <p:cNvSpPr txBox="1"/>
          <p:nvPr/>
        </p:nvSpPr>
        <p:spPr>
          <a:xfrm>
            <a:off x="1209040" y="436880"/>
            <a:ext cx="7172960" cy="11291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FEEDING SCHEDULE </a:t>
            </a:r>
          </a:p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a. Feeding schedule for calves (per day) </a:t>
            </a:r>
          </a:p>
        </p:txBody>
      </p:sp>
    </p:spTree>
    <p:extLst>
      <p:ext uri="{BB962C8B-B14F-4D97-AF65-F5344CB8AC3E}">
        <p14:creationId xmlns:p14="http://schemas.microsoft.com/office/powerpoint/2010/main" val="18700353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BBB9DFBC-07F9-4CFF-AF35-8D617AF5F09C}"/>
              </a:ext>
            </a:extLst>
          </p:cNvPr>
          <p:cNvSpPr txBox="1"/>
          <p:nvPr/>
        </p:nvSpPr>
        <p:spPr>
          <a:xfrm>
            <a:off x="2362200" y="304800"/>
            <a:ext cx="45720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dirty="0">
                <a:solidFill>
                  <a:srgbClr val="0070C0"/>
                </a:solidFill>
                <a:latin typeface="Arial Rounded MT Bold" panose="020F0704030504030204" pitchFamily="34" charset="0"/>
              </a:rPr>
              <a:t>b. For heifers (per day)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2FBCA0B7-C0EE-4466-88D7-4AD83C20A2B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400" y="1181100"/>
            <a:ext cx="8796014" cy="5067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1460622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8AF8488C-9B46-4D56-9DD9-E6D9B4870011}"/>
              </a:ext>
            </a:extLst>
          </p:cNvPr>
          <p:cNvSpPr txBox="1"/>
          <p:nvPr/>
        </p:nvSpPr>
        <p:spPr>
          <a:xfrm>
            <a:off x="304800" y="76200"/>
            <a:ext cx="86106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c. For pregnant animals 8-10 </a:t>
            </a:r>
            <a:r>
              <a:rPr lang="en-US" sz="2800" b="1" dirty="0" err="1">
                <a:solidFill>
                  <a:srgbClr val="0070C0"/>
                </a:solidFill>
                <a:latin typeface="Arial Rounded MT Bold" panose="020F0704030504030204" pitchFamily="34" charset="0"/>
              </a:rPr>
              <a:t>wks</a:t>
            </a:r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 before calving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45395DA-BB9B-408E-8BF0-7510CA0B309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1460" y="685800"/>
            <a:ext cx="8740140" cy="236220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6F66F86B-552C-4456-A7A2-6AA48C1172B3}"/>
              </a:ext>
            </a:extLst>
          </p:cNvPr>
          <p:cNvSpPr txBox="1"/>
          <p:nvPr/>
        </p:nvSpPr>
        <p:spPr>
          <a:xfrm>
            <a:off x="228600" y="3741003"/>
            <a:ext cx="8686800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2400" b="1" dirty="0"/>
              <a:t>Rations for lactating animals (for cows producing up to 7 kg milk and buffaloes producing up to 5 kg milk per day) </a:t>
            </a:r>
            <a:endParaRPr lang="en-US" sz="2400" b="1" dirty="0">
              <a:solidFill>
                <a:srgbClr val="0070C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567C4329-EBBD-4C09-A4F9-3F1BD3DD7106}"/>
              </a:ext>
            </a:extLst>
          </p:cNvPr>
          <p:cNvSpPr txBox="1"/>
          <p:nvPr/>
        </p:nvSpPr>
        <p:spPr>
          <a:xfrm>
            <a:off x="381000" y="3210580"/>
            <a:ext cx="45720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d. For lactating animals 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0DEE3F07-F043-496C-8C8B-820B8285A7D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3520" y="4829709"/>
            <a:ext cx="8686800" cy="19520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756973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E621225E-E6A4-4178-8FF2-E1FACFF3A848}"/>
              </a:ext>
            </a:extLst>
          </p:cNvPr>
          <p:cNvSpPr txBox="1"/>
          <p:nvPr/>
        </p:nvSpPr>
        <p:spPr>
          <a:xfrm>
            <a:off x="1257300" y="152400"/>
            <a:ext cx="66294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RATIONS FOR LACTATING ANIMALS 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17E0178-3CAC-46CA-BD40-B5FAABE510A9}"/>
              </a:ext>
            </a:extLst>
          </p:cNvPr>
          <p:cNvSpPr txBox="1"/>
          <p:nvPr/>
        </p:nvSpPr>
        <p:spPr>
          <a:xfrm>
            <a:off x="228600" y="838200"/>
            <a:ext cx="8686800" cy="11291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1. Cows producing more than 7 kg milk &amp; Buffaloes producing more than 5 kg milk per day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0C69736-30FA-4552-A59E-9C858CC02622}"/>
              </a:ext>
            </a:extLst>
          </p:cNvPr>
          <p:cNvSpPr txBox="1"/>
          <p:nvPr/>
        </p:nvSpPr>
        <p:spPr>
          <a:xfrm>
            <a:off x="76200" y="1997839"/>
            <a:ext cx="8991600" cy="445314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If cow producing more than 7 kg milk &amp; buffaloes producing more than 5 kg milk per day, then provide extra concentrate mixture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@400g per kg increase in cow milk &amp; 500 g per kg increase in buffalo milk</a:t>
            </a:r>
            <a:r>
              <a:rPr lang="en-US" sz="2400" b="1" dirty="0">
                <a:latin typeface="Arial Rounded MT Bold" panose="020F0704030504030204" pitchFamily="34" charset="0"/>
              </a:rPr>
              <a:t>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If dairy animal is pregnant, then besides the maintenance &amp; production requirement,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1.0 kg concentrate mixture as pregnancy allowance should be offered extra only in the last trimester of the pregnancy. </a:t>
            </a:r>
          </a:p>
        </p:txBody>
      </p:sp>
    </p:spTree>
    <p:extLst>
      <p:ext uri="{BB962C8B-B14F-4D97-AF65-F5344CB8AC3E}">
        <p14:creationId xmlns:p14="http://schemas.microsoft.com/office/powerpoint/2010/main" val="361793059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26EFB11E-640F-4A92-BFFB-65BF4371B716}"/>
              </a:ext>
            </a:extLst>
          </p:cNvPr>
          <p:cNvSpPr txBox="1"/>
          <p:nvPr/>
        </p:nvSpPr>
        <p:spPr>
          <a:xfrm>
            <a:off x="1676400" y="228600"/>
            <a:ext cx="45720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2. For high producing animals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A580FB0-1DC1-418B-9374-A3C1F02A61F7}"/>
              </a:ext>
            </a:extLst>
          </p:cNvPr>
          <p:cNvSpPr txBox="1"/>
          <p:nvPr/>
        </p:nvSpPr>
        <p:spPr>
          <a:xfrm>
            <a:off x="190500" y="914400"/>
            <a:ext cx="8763000" cy="556113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High yielding dairy animals need very special feeding strategies.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Low quality roughages like straw or stovers should not be offered to high producing animas.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Concentrate mixture of high yielders must contain energy &amp; protein rich ingredients like soybean meal, roasted soybeans, by pass nutrients etc.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Buffers like sodium bicarbonate, magnesium oxide &amp; vitamin mixture should be added in the diet for better utilization of the feedstuffs. </a:t>
            </a:r>
          </a:p>
        </p:txBody>
      </p:sp>
    </p:spTree>
    <p:extLst>
      <p:ext uri="{BB962C8B-B14F-4D97-AF65-F5344CB8AC3E}">
        <p14:creationId xmlns:p14="http://schemas.microsoft.com/office/powerpoint/2010/main" val="344661123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39164DF5-61CF-409C-8A9E-AC4689E1F13A}"/>
              </a:ext>
            </a:extLst>
          </p:cNvPr>
          <p:cNvSpPr txBox="1"/>
          <p:nvPr/>
        </p:nvSpPr>
        <p:spPr>
          <a:xfrm>
            <a:off x="838200" y="304800"/>
            <a:ext cx="77724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Concentrate mixture for high yielding animals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585F2ECC-8DA6-4ED3-A921-1BFD8D7F16B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8600" y="952017"/>
            <a:ext cx="8686800" cy="56773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2494499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 algn="ctr">
              <a:buNone/>
            </a:pPr>
            <a:r>
              <a:rPr lang="en-US" sz="6000" dirty="0">
                <a:solidFill>
                  <a:srgbClr val="002060"/>
                </a:solidFill>
              </a:rPr>
              <a:t>Questions?</a:t>
            </a:r>
          </a:p>
          <a:p>
            <a:pPr marL="0" indent="0" algn="ctr">
              <a:buNone/>
            </a:pPr>
            <a:endParaRPr lang="en-US" sz="6000" dirty="0">
              <a:solidFill>
                <a:srgbClr val="002060"/>
              </a:solidFill>
            </a:endParaRPr>
          </a:p>
          <a:p>
            <a:pPr marL="0" indent="0" algn="ctr">
              <a:buNone/>
            </a:pPr>
            <a:r>
              <a:rPr lang="en-US" sz="6000" b="1" dirty="0">
                <a:solidFill>
                  <a:srgbClr val="00B050"/>
                </a:solidFill>
              </a:rPr>
              <a:t>Thanks</a:t>
            </a:r>
          </a:p>
        </p:txBody>
      </p:sp>
    </p:spTree>
    <p:extLst>
      <p:ext uri="{BB962C8B-B14F-4D97-AF65-F5344CB8AC3E}">
        <p14:creationId xmlns:p14="http://schemas.microsoft.com/office/powerpoint/2010/main" val="511166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3590</TotalTime>
  <Words>802</Words>
  <Application>Microsoft Office PowerPoint</Application>
  <PresentationFormat>On-screen Show (4:3)</PresentationFormat>
  <Paragraphs>65</Paragraphs>
  <Slides>20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6" baseType="lpstr">
      <vt:lpstr>Arial</vt:lpstr>
      <vt:lpstr>Arial Rounded MT Bold</vt:lpstr>
      <vt:lpstr>Calibri</vt:lpstr>
      <vt:lpstr>Calibri Light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Soil-Plant-Animal Relationship</dc:title>
  <dc:creator>HP</dc:creator>
  <cp:lastModifiedBy>kaushalendra kumar</cp:lastModifiedBy>
  <cp:revision>351</cp:revision>
  <dcterms:created xsi:type="dcterms:W3CDTF">2006-08-16T00:00:00Z</dcterms:created>
  <dcterms:modified xsi:type="dcterms:W3CDTF">2021-04-14T10:48:39Z</dcterms:modified>
</cp:coreProperties>
</file>