
<file path=[Content_Types].xml><?xml version="1.0" encoding="utf-8"?>
<Types xmlns="http://schemas.openxmlformats.org/package/2006/content-types">
  <Default Extension="emf" ContentType="image/x-emf"/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notesMasters/notesMaster1.xml" ContentType="application/vnd.openxmlformats-officedocument.presentationml.notesMaster+xml"/>
  <Override PartName="/ppt/handoutMasters/handoutMaster1.xml" ContentType="application/vnd.openxmlformats-officedocument.presentationml.handout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2.xml" ContentType="application/vnd.openxmlformats-officedocument.theme+xml"/>
  <Override PartName="/ppt/theme/theme3.xml" ContentType="application/vnd.openxmlformats-officedocument.them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701" r:id="rId1"/>
  </p:sldMasterIdLst>
  <p:notesMasterIdLst>
    <p:notesMasterId r:id="rId14"/>
  </p:notesMasterIdLst>
  <p:handoutMasterIdLst>
    <p:handoutMasterId r:id="rId15"/>
  </p:handoutMasterIdLst>
  <p:sldIdLst>
    <p:sldId id="431" r:id="rId2"/>
    <p:sldId id="417" r:id="rId3"/>
    <p:sldId id="418" r:id="rId4"/>
    <p:sldId id="419" r:id="rId5"/>
    <p:sldId id="420" r:id="rId6"/>
    <p:sldId id="421" r:id="rId7"/>
    <p:sldId id="422" r:id="rId8"/>
    <p:sldId id="423" r:id="rId9"/>
    <p:sldId id="424" r:id="rId10"/>
    <p:sldId id="402" r:id="rId11"/>
    <p:sldId id="403" r:id="rId12"/>
    <p:sldId id="392" r:id="rId13"/>
  </p:sldIdLst>
  <p:sldSz cx="9144000" cy="6858000" type="screen4x3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>
          <p15:clr>
            <a:srgbClr val="A4A3A4"/>
          </p15:clr>
        </p15:guide>
        <p15:guide id="2" pos="2880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FF00FF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edium Style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  <a:tblStyle styleId="{7DF18680-E054-41AD-8BC1-D1AEF772440D}" styleName="Medium Style 2 - Accent 5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5">
              <a:tint val="20000"/>
            </a:schemeClr>
          </a:solidFill>
        </a:fill>
      </a:tcStyle>
    </a:wholeTbl>
    <a:band1H>
      <a:tcStyle>
        <a:tcBdr/>
        <a:fill>
          <a:solidFill>
            <a:schemeClr val="accent5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5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5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5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5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5"/>
          </a:solidFill>
        </a:fill>
      </a:tcStyle>
    </a:firstRow>
  </a:tblStyle>
  <a:tblStyle styleId="{0505E3EF-67EA-436B-97B2-0124C06EBD24}" styleName="Medium Style 4 - Accent 3">
    <a:wholeTbl>
      <a:tcTxStyle>
        <a:fontRef idx="minor">
          <a:scrgbClr r="0" g="0" b="0"/>
        </a:fontRef>
        <a:schemeClr val="dk1"/>
      </a:tcTxStyle>
      <a:tcStyle>
        <a:tcBdr>
          <a:left>
            <a:ln w="12700" cmpd="sng">
              <a:solidFill>
                <a:schemeClr val="accent3"/>
              </a:solidFill>
            </a:ln>
          </a:left>
          <a:right>
            <a:ln w="12700" cmpd="sng">
              <a:solidFill>
                <a:schemeClr val="accent3"/>
              </a:solidFill>
            </a:ln>
          </a:right>
          <a:top>
            <a:ln w="12700" cmpd="sng">
              <a:solidFill>
                <a:schemeClr val="accent3"/>
              </a:solidFill>
            </a:ln>
          </a:top>
          <a:bottom>
            <a:ln w="12700" cmpd="sng">
              <a:solidFill>
                <a:schemeClr val="accent3"/>
              </a:solidFill>
            </a:ln>
          </a:bottom>
          <a:insideH>
            <a:ln w="12700" cmpd="sng">
              <a:solidFill>
                <a:schemeClr val="accent3"/>
              </a:solidFill>
            </a:ln>
          </a:insideH>
          <a:insideV>
            <a:ln w="12700" cmpd="sng">
              <a:solidFill>
                <a:schemeClr val="accent3"/>
              </a:solidFill>
            </a:ln>
          </a:insideV>
        </a:tcBdr>
        <a:fill>
          <a:solidFill>
            <a:schemeClr val="accent3">
              <a:tint val="20000"/>
            </a:schemeClr>
          </a:solidFill>
        </a:fill>
      </a:tcStyle>
    </a:wholeTbl>
    <a:band1H>
      <a:tcStyle>
        <a:tcBdr/>
        <a:fill>
          <a:solidFill>
            <a:schemeClr val="accent3">
              <a:tint val="40000"/>
            </a:schemeClr>
          </a:solidFill>
        </a:fill>
      </a:tcStyle>
    </a:band1H>
    <a:band1V>
      <a:tcStyle>
        <a:tcBdr/>
        <a:fill>
          <a:solidFill>
            <a:schemeClr val="accent3">
              <a:tint val="40000"/>
            </a:schemeClr>
          </a:solidFill>
        </a:fill>
      </a:tcStyle>
    </a:band1V>
    <a:lastCol>
      <a:tcTxStyle b="on"/>
      <a:tcStyle>
        <a:tcBdr/>
      </a:tcStyle>
    </a:lastCol>
    <a:firstCol>
      <a:tcTxStyle b="on"/>
      <a:tcStyle>
        <a:tcBdr/>
      </a:tcStyle>
    </a:firstCol>
    <a:lastRow>
      <a:tcTxStyle b="on"/>
      <a:tcStyle>
        <a:tcBdr>
          <a:top>
            <a:ln w="25400" cmpd="sng">
              <a:solidFill>
                <a:schemeClr val="accent3"/>
              </a:solidFill>
            </a:ln>
          </a:top>
        </a:tcBdr>
        <a:fill>
          <a:solidFill>
            <a:schemeClr val="accent3">
              <a:tint val="20000"/>
            </a:schemeClr>
          </a:solidFill>
        </a:fill>
      </a:tcStyle>
    </a:lastRow>
    <a:firstRow>
      <a:tcTxStyle b="on"/>
      <a:tcStyle>
        <a:tcBdr/>
        <a:fill>
          <a:solidFill>
            <a:schemeClr val="accent3">
              <a:tint val="20000"/>
            </a:schemeClr>
          </a:solidFill>
        </a:fill>
      </a:tcStyle>
    </a:firstRow>
  </a:tblStyle>
  <a:tblStyle styleId="{F5AB1C69-6EDB-4FF4-983F-18BD219EF322}" styleName="Medium Style 2 - Accent 3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3">
              <a:tint val="20000"/>
            </a:schemeClr>
          </a:solidFill>
        </a:fill>
      </a:tcStyle>
    </a:wholeTbl>
    <a:band1H>
      <a:tcStyle>
        <a:tcBdr/>
        <a:fill>
          <a:solidFill>
            <a:schemeClr val="accent3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3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3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3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3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3"/>
          </a:solidFill>
        </a:fill>
      </a:tcStyle>
    </a:firstRow>
  </a:tblStyle>
  <a:tblStyle styleId="{00A15C55-8517-42AA-B614-E9B94910E393}" styleName="Medium Style 2 - Accent 4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4">
              <a:tint val="20000"/>
            </a:schemeClr>
          </a:solidFill>
        </a:fill>
      </a:tcStyle>
    </a:wholeTbl>
    <a:band1H>
      <a:tcStyle>
        <a:tcBdr/>
        <a:fill>
          <a:solidFill>
            <a:schemeClr val="accent4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4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4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4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4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4"/>
          </a:solidFill>
        </a:fill>
      </a:tcStyle>
    </a:firstRow>
  </a:tblStyle>
  <a:tblStyle styleId="{2D5ABB26-0587-4C30-8999-92F81FD0307C}" styleName="No Style, No Grid">
    <a:wholeTbl>
      <a:tcTxStyle>
        <a:fontRef idx="minor">
          <a:scrgbClr r="0" g="0" b="0"/>
        </a:fontRef>
        <a:schemeClr val="tx1"/>
      </a:tcTxStyle>
      <a:tcStyle>
        <a:tcBdr>
          <a:left>
            <a:ln>
              <a:noFill/>
            </a:ln>
          </a:left>
          <a:right>
            <a:ln>
              <a:noFill/>
            </a:ln>
          </a:right>
          <a:top>
            <a:ln>
              <a:noFill/>
            </a:ln>
          </a:top>
          <a:bottom>
            <a:ln>
              <a:noFill/>
            </a:ln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noFill/>
        </a:fill>
      </a:tcStyle>
    </a:wholeTbl>
  </a:tblStyle>
  <a:tblStyle styleId="{5940675A-B579-460E-94D1-54222C63F5DA}" styleName="No Style, Table Grid">
    <a:wholeTbl>
      <a:tcTxStyle>
        <a:fontRef idx="minor">
          <a:scrgbClr r="0" g="0" b="0"/>
        </a:fontRef>
        <a:schemeClr val="tx1"/>
      </a:tcTxStyle>
      <a:tcStyle>
        <a:tcBdr>
          <a:left>
            <a:ln w="12700" cmpd="sng">
              <a:solidFill>
                <a:schemeClr val="tx1"/>
              </a:solidFill>
            </a:ln>
          </a:left>
          <a:right>
            <a:ln w="12700" cmpd="sng">
              <a:solidFill>
                <a:schemeClr val="tx1"/>
              </a:solidFill>
            </a:ln>
          </a:right>
          <a:top>
            <a:ln w="12700" cmpd="sng">
              <a:solidFill>
                <a:schemeClr val="tx1"/>
              </a:solidFill>
            </a:ln>
          </a:top>
          <a:bottom>
            <a:ln w="12700" cmpd="sng">
              <a:solidFill>
                <a:schemeClr val="tx1"/>
              </a:solidFill>
            </a:ln>
          </a:bottom>
          <a:insideH>
            <a:ln w="12700" cmpd="sng">
              <a:solidFill>
                <a:schemeClr val="tx1"/>
              </a:solidFill>
            </a:ln>
          </a:insideH>
          <a:insideV>
            <a:ln w="12700" cmpd="sng">
              <a:solidFill>
                <a:schemeClr val="tx1"/>
              </a:solidFill>
            </a:ln>
          </a:insideV>
        </a:tcBdr>
        <a:fill>
          <a:noFill/>
        </a:fill>
      </a:tcStyle>
    </a:wholeTbl>
  </a:tblStyle>
  <a:tblStyle styleId="{E8B1032C-EA38-4F05-BA0D-38AFFFC7BED3}" styleName="Light Style 3 - Accent 6">
    <a:wholeTbl>
      <a:tcTxStyle>
        <a:fontRef idx="minor">
          <a:scrgbClr r="0" g="0" b="0"/>
        </a:fontRef>
        <a:schemeClr val="tx1"/>
      </a:tcTxStyle>
      <a:tcStyle>
        <a:tcBdr>
          <a:left>
            <a:ln w="12700" cmpd="sng">
              <a:solidFill>
                <a:schemeClr val="accent6"/>
              </a:solidFill>
            </a:ln>
          </a:left>
          <a:right>
            <a:ln w="12700" cmpd="sng">
              <a:solidFill>
                <a:schemeClr val="accent6"/>
              </a:solidFill>
            </a:ln>
          </a:right>
          <a:top>
            <a:ln w="12700" cmpd="sng">
              <a:solidFill>
                <a:schemeClr val="accent6"/>
              </a:solidFill>
            </a:ln>
          </a:top>
          <a:bottom>
            <a:ln w="12700" cmpd="sng">
              <a:solidFill>
                <a:schemeClr val="accent6"/>
              </a:solidFill>
            </a:ln>
          </a:bottom>
          <a:insideH>
            <a:ln w="12700" cmpd="sng">
              <a:solidFill>
                <a:schemeClr val="accent6"/>
              </a:solidFill>
            </a:ln>
          </a:insideH>
          <a:insideV>
            <a:ln w="12700" cmpd="sng">
              <a:solidFill>
                <a:schemeClr val="accent6"/>
              </a:solidFill>
            </a:ln>
          </a:insideV>
        </a:tcBdr>
        <a:fill>
          <a:noFill/>
        </a:fill>
      </a:tcStyle>
    </a:wholeTbl>
    <a:band1H>
      <a:tcStyle>
        <a:tcBdr/>
        <a:fill>
          <a:solidFill>
            <a:schemeClr val="accent6">
              <a:alpha val="20000"/>
            </a:schemeClr>
          </a:solidFill>
        </a:fill>
      </a:tcStyle>
    </a:band1H>
    <a:band1V>
      <a:tcStyle>
        <a:tcBdr/>
        <a:fill>
          <a:solidFill>
            <a:schemeClr val="accent6">
              <a:alpha val="20000"/>
            </a:schemeClr>
          </a:solidFill>
        </a:fill>
      </a:tcStyle>
    </a:band1V>
    <a:lastCol>
      <a:tcTxStyle b="on"/>
      <a:tcStyle>
        <a:tcBdr/>
      </a:tcStyle>
    </a:lastCol>
    <a:firstCol>
      <a:tcTxStyle b="on"/>
      <a:tcStyle>
        <a:tcBdr/>
      </a:tcStyle>
    </a:firstCol>
    <a:lastRow>
      <a:tcTxStyle b="on"/>
      <a:tcStyle>
        <a:tcBdr>
          <a:top>
            <a:ln w="50800" cmpd="dbl">
              <a:solidFill>
                <a:schemeClr val="accent6"/>
              </a:solidFill>
            </a:ln>
          </a:top>
        </a:tcBdr>
        <a:fill>
          <a:noFill/>
        </a:fill>
      </a:tcStyle>
    </a:lastRow>
    <a:firstRow>
      <a:tcTxStyle b="on"/>
      <a:tcStyle>
        <a:tcBdr>
          <a:bottom>
            <a:ln w="25400" cmpd="sng">
              <a:solidFill>
                <a:schemeClr val="accent6"/>
              </a:solidFill>
            </a:ln>
          </a:bottom>
        </a:tcBdr>
        <a:fill>
          <a:noFill/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15619" autoAdjust="0"/>
    <p:restoredTop sz="94615" autoAdjust="0"/>
  </p:normalViewPr>
  <p:slideViewPr>
    <p:cSldViewPr>
      <p:cViewPr varScale="1">
        <p:scale>
          <a:sx n="63" d="100"/>
          <a:sy n="63" d="100"/>
        </p:scale>
        <p:origin x="1380" y="52"/>
      </p:cViewPr>
      <p:guideLst>
        <p:guide orient="horz" pos="2160"/>
        <p:guide pos="2880"/>
      </p:guideLst>
    </p:cSldViewPr>
  </p:slideViewPr>
  <p:outlineViewPr>
    <p:cViewPr>
      <p:scale>
        <a:sx n="33" d="100"/>
        <a:sy n="33" d="100"/>
      </p:scale>
      <p:origin x="0" y="23886"/>
    </p:cViewPr>
  </p:outlineViewPr>
  <p:notesTextViewPr>
    <p:cViewPr>
      <p:scale>
        <a:sx n="100" d="100"/>
        <a:sy n="100" d="100"/>
      </p:scale>
      <p:origin x="0" y="0"/>
    </p:cViewPr>
  </p:notesTextViewPr>
  <p:sorterViewPr>
    <p:cViewPr>
      <p:scale>
        <a:sx n="90" d="100"/>
        <a:sy n="90" d="100"/>
      </p:scale>
      <p:origin x="0" y="1434"/>
    </p:cViewPr>
  </p:sorter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theme" Target="theme/theme1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viewProps" Target="viewProps.xml"/><Relationship Id="rId2" Type="http://schemas.openxmlformats.org/officeDocument/2006/relationships/slide" Target="slides/slide1.xml"/><Relationship Id="rId16" Type="http://schemas.openxmlformats.org/officeDocument/2006/relationships/presProps" Target="presProp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5" Type="http://schemas.openxmlformats.org/officeDocument/2006/relationships/slide" Target="slides/slide4.xml"/><Relationship Id="rId15" Type="http://schemas.openxmlformats.org/officeDocument/2006/relationships/handoutMaster" Target="handoutMasters/handoutMaster1.xml"/><Relationship Id="rId10" Type="http://schemas.openxmlformats.org/officeDocument/2006/relationships/slide" Target="slides/slide9.xml"/><Relationship Id="rId19" Type="http://schemas.openxmlformats.org/officeDocument/2006/relationships/tableStyles" Target="tableStyles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notesMaster" Target="notesMasters/notesMaster1.xml"/></Relationships>
</file>

<file path=ppt/handoutMasters/_rels/handout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3.xml"/></Relationships>
</file>

<file path=ppt/handoutMasters/handoutMaster1.xml><?xml version="1.0" encoding="utf-8"?>
<p:handout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sz="quarter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9381669C-111B-4CE3-8445-69D42C3E0FB9}" type="datetimeFigureOut">
              <a:rPr lang="en-US" smtClean="0"/>
              <a:pPr/>
              <a:t>14/04/2021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2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r>
              <a:rPr lang="en-US"/>
              <a:t>PRINCIPLES OF ANIMAL NUTRITION &amp; FEED TECHNOLOGY ANN:111</a:t>
            </a:r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3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FF2076B5-7460-4C1F-B7B7-DE61D5EC8FA4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"/>
      </p:ext>
    </p:extLst>
  </p:cSld>
  <p:clrMap bg1="lt1" tx1="dk1" bg2="lt2" tx2="dk2" accent1="accent1" accent2="accent2" accent3="accent3" accent4="accent4" accent5="accent5" accent6="accent6" hlink="hlink" folHlink="folHlink"/>
  <p:hf hdr="0" dt="0"/>
</p:handoutMaster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46D5EFD8-9D72-499C-93E7-EBC76EC3BAEE}" type="datetimeFigureOut">
              <a:rPr lang="en-US" smtClean="0"/>
              <a:pPr/>
              <a:t>14/04/2021</a:t>
            </a:fld>
            <a:endParaRPr lang="en-US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1143000" y="685800"/>
            <a:ext cx="4572000" cy="34290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US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r>
              <a:rPr lang="en-US"/>
              <a:t>PRINCIPLES OF ANIMAL NUTRITION &amp; FEED TECHNOLOGY ANN:111</a:t>
            </a: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AD5F3167-B39E-4D12-BCBF-7879D1829FE7}" type="slidenum">
              <a:rPr lang="en-US" smtClean="0"/>
              <a:pPr/>
              <a:t>‹#›</a:t>
            </a:fld>
            <a:endParaRPr lang="en-US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hf hdr="0" dt="0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1CACE5E1-DC5E-49CF-BA06-FF683DB87BAB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143000" y="1122363"/>
            <a:ext cx="6858000" cy="2387600"/>
          </a:xfrm>
        </p:spPr>
        <p:txBody>
          <a:bodyPr anchor="b"/>
          <a:lstStyle>
            <a:lvl1pPr algn="ctr">
              <a:defRPr sz="45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9753E893-D4FB-4368-9DE1-B7DDE2D86918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1143000" y="3602038"/>
            <a:ext cx="6858000" cy="1655762"/>
          </a:xfrm>
        </p:spPr>
        <p:txBody>
          <a:bodyPr/>
          <a:lstStyle>
            <a:lvl1pPr marL="0" indent="0" algn="ctr">
              <a:buNone/>
              <a:defRPr sz="1800"/>
            </a:lvl1pPr>
            <a:lvl2pPr marL="342900" indent="0" algn="ctr">
              <a:buNone/>
              <a:defRPr sz="1500"/>
            </a:lvl2pPr>
            <a:lvl3pPr marL="685800" indent="0" algn="ctr">
              <a:buNone/>
              <a:defRPr sz="1350"/>
            </a:lvl3pPr>
            <a:lvl4pPr marL="1028700" indent="0" algn="ctr">
              <a:buNone/>
              <a:defRPr sz="1200"/>
            </a:lvl4pPr>
            <a:lvl5pPr marL="1371600" indent="0" algn="ctr">
              <a:buNone/>
              <a:defRPr sz="1200"/>
            </a:lvl5pPr>
            <a:lvl6pPr marL="1714500" indent="0" algn="ctr">
              <a:buNone/>
              <a:defRPr sz="1200"/>
            </a:lvl6pPr>
            <a:lvl7pPr marL="2057400" indent="0" algn="ctr">
              <a:buNone/>
              <a:defRPr sz="1200"/>
            </a:lvl7pPr>
            <a:lvl8pPr marL="2400300" indent="0" algn="ctr">
              <a:buNone/>
              <a:defRPr sz="1200"/>
            </a:lvl8pPr>
            <a:lvl9pPr marL="2743200" indent="0" algn="ctr">
              <a:buNone/>
              <a:defRPr sz="1200"/>
            </a:lvl9pPr>
          </a:lstStyle>
          <a:p>
            <a:r>
              <a:rPr lang="en-US"/>
              <a:t>Click to edit Master subtitle style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D953C376-30C2-4208-911C-21D34918CBC5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2050720-A01A-48DF-AB8F-81D09A9BC368}" type="datetime1">
              <a:rPr lang="en-US" smtClean="0"/>
              <a:pPr/>
              <a:t>14/04/2021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A7796FF3-0F92-42B2-8BF5-1C10086E03F3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PRINCIPLES OF ANIMAL NUTRITION &amp; FEED TECHNOLOGY,  ANN:111</a:t>
            </a:r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1B5EF8E0-8F4B-4266-81FD-D3B507DFCDB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048158484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6ADA1F5C-E57D-445B-B128-C90B1FD992F3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9C4D1B96-909E-42AF-B029-45D8B71AD19B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27C36E44-449A-4918-9592-B035FEDAD202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B9B1CE4-B767-4554-BA60-FAB2A1A36C2A}" type="datetime1">
              <a:rPr lang="en-US" smtClean="0"/>
              <a:pPr/>
              <a:t>14/04/2021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D05E8CC9-1C48-4208-B03D-8F168ECAC9E5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PRINCIPLES OF ANIMAL NUTRITION &amp; FEED TECHNOLOGY,  ANN:111</a:t>
            </a:r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4183B6C3-5EEA-46F7-80D3-C907AC5D738D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544431560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99A51F40-006E-4151-A2EF-AE613A7C2EB4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23888" y="1709739"/>
            <a:ext cx="7886700" cy="2852737"/>
          </a:xfrm>
        </p:spPr>
        <p:txBody>
          <a:bodyPr anchor="b"/>
          <a:lstStyle>
            <a:lvl1pPr>
              <a:defRPr sz="45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93F8C097-B3E2-4E45-8430-173463F16F72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623888" y="4589464"/>
            <a:ext cx="7886700" cy="1500187"/>
          </a:xfrm>
        </p:spPr>
        <p:txBody>
          <a:bodyPr/>
          <a:lstStyle>
            <a:lvl1pPr marL="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1pPr>
            <a:lvl2pPr marL="342900" indent="0">
              <a:buNone/>
              <a:defRPr sz="1500">
                <a:solidFill>
                  <a:schemeClr val="tx1">
                    <a:tint val="75000"/>
                  </a:schemeClr>
                </a:solidFill>
              </a:defRPr>
            </a:lvl2pPr>
            <a:lvl3pPr marL="685800" indent="0">
              <a:buNone/>
              <a:defRPr sz="1350">
                <a:solidFill>
                  <a:schemeClr val="tx1">
                    <a:tint val="75000"/>
                  </a:schemeClr>
                </a:solidFill>
              </a:defRPr>
            </a:lvl3pPr>
            <a:lvl4pPr marL="1028700" indent="0">
              <a:buNone/>
              <a:defRPr sz="1200">
                <a:solidFill>
                  <a:schemeClr val="tx1">
                    <a:tint val="75000"/>
                  </a:schemeClr>
                </a:solidFill>
              </a:defRPr>
            </a:lvl4pPr>
            <a:lvl5pPr marL="1371600" indent="0">
              <a:buNone/>
              <a:defRPr sz="1200">
                <a:solidFill>
                  <a:schemeClr val="tx1">
                    <a:tint val="75000"/>
                  </a:schemeClr>
                </a:solidFill>
              </a:defRPr>
            </a:lvl5pPr>
            <a:lvl6pPr marL="1714500" indent="0">
              <a:buNone/>
              <a:defRPr sz="1200">
                <a:solidFill>
                  <a:schemeClr val="tx1">
                    <a:tint val="75000"/>
                  </a:schemeClr>
                </a:solidFill>
              </a:defRPr>
            </a:lvl6pPr>
            <a:lvl7pPr marL="2057400" indent="0">
              <a:buNone/>
              <a:defRPr sz="1200">
                <a:solidFill>
                  <a:schemeClr val="tx1">
                    <a:tint val="75000"/>
                  </a:schemeClr>
                </a:solidFill>
              </a:defRPr>
            </a:lvl7pPr>
            <a:lvl8pPr marL="2400300" indent="0">
              <a:buNone/>
              <a:defRPr sz="1200">
                <a:solidFill>
                  <a:schemeClr val="tx1">
                    <a:tint val="75000"/>
                  </a:schemeClr>
                </a:solidFill>
              </a:defRPr>
            </a:lvl8pPr>
            <a:lvl9pPr marL="2743200" indent="0">
              <a:buNone/>
              <a:defRPr sz="12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9619BD1C-7C53-4E6B-AB3F-E70666A444DF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0F3E133-3BC7-4DB8-BEBF-E14AC0B3A29B}" type="datetime1">
              <a:rPr lang="en-US" smtClean="0"/>
              <a:pPr/>
              <a:t>14/04/2021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2F552457-0C57-4813-B8D6-38475E422ACA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PRINCIPLES OF ANIMAL NUTRITION &amp; FEED TECHNOLOGY,  ANN:111</a:t>
            </a:r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519D0ACE-0740-43B0-BB16-B502A4425679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571071943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4F7B11A-E0D6-45BF-8316-F544A34CE5C8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1F409C56-A8D9-44F6-B9DA-588F32CCB586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xfrm>
            <a:off x="628650" y="1825625"/>
            <a:ext cx="38862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748F260C-7265-48E8-8B25-42E850846F7F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4629150" y="1825625"/>
            <a:ext cx="38862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81A61930-098A-40FD-A1B2-6B44138C5EF6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27DC851-6BCD-4994-BB7E-A3AA14FD42E6}" type="datetime1">
              <a:rPr lang="en-US" smtClean="0"/>
              <a:pPr/>
              <a:t>14/04/2021</a:t>
            </a:fld>
            <a:endParaRPr lang="en-US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330B6D83-BB08-40A9-B097-E03D945EFC33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PRINCIPLES OF ANIMAL NUTRITION &amp; FEED TECHNOLOGY,  ANN:111</a:t>
            </a:r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8B35090F-945D-4A7E-A692-FA94B9A8E931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931773495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0CD09749-5707-442D-B79F-065C8957C7BD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29841" y="365126"/>
            <a:ext cx="7886700" cy="1325563"/>
          </a:xfr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0B46B94D-9C2C-4CCF-995E-E79F855F24CB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629842" y="1681163"/>
            <a:ext cx="3868340" cy="823912"/>
          </a:xfrm>
        </p:spPr>
        <p:txBody>
          <a:bodyPr anchor="b"/>
          <a:lstStyle>
            <a:lvl1pPr marL="0" indent="0">
              <a:buNone/>
              <a:defRPr sz="1800" b="1"/>
            </a:lvl1pPr>
            <a:lvl2pPr marL="342900" indent="0">
              <a:buNone/>
              <a:defRPr sz="1500" b="1"/>
            </a:lvl2pPr>
            <a:lvl3pPr marL="685800" indent="0">
              <a:buNone/>
              <a:defRPr sz="1350" b="1"/>
            </a:lvl3pPr>
            <a:lvl4pPr marL="1028700" indent="0">
              <a:buNone/>
              <a:defRPr sz="1200" b="1"/>
            </a:lvl4pPr>
            <a:lvl5pPr marL="1371600" indent="0">
              <a:buNone/>
              <a:defRPr sz="1200" b="1"/>
            </a:lvl5pPr>
            <a:lvl6pPr marL="1714500" indent="0">
              <a:buNone/>
              <a:defRPr sz="1200" b="1"/>
            </a:lvl6pPr>
            <a:lvl7pPr marL="2057400" indent="0">
              <a:buNone/>
              <a:defRPr sz="1200" b="1"/>
            </a:lvl7pPr>
            <a:lvl8pPr marL="2400300" indent="0">
              <a:buNone/>
              <a:defRPr sz="1200" b="1"/>
            </a:lvl8pPr>
            <a:lvl9pPr marL="2743200" indent="0">
              <a:buNone/>
              <a:defRPr sz="12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93259B8C-0738-4D59-8AA5-F90A56A34B76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629842" y="2505075"/>
            <a:ext cx="3868340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1CD19AAC-EEE1-4DC3-908C-B5DA14C41392}"/>
              </a:ext>
            </a:extLst>
          </p:cNvPr>
          <p:cNvSpPr>
            <a:spLocks noGrp="1"/>
          </p:cNvSpPr>
          <p:nvPr>
            <p:ph type="body" sz="quarter" idx="3"/>
          </p:nvPr>
        </p:nvSpPr>
        <p:spPr>
          <a:xfrm>
            <a:off x="4629150" y="1681163"/>
            <a:ext cx="3887391" cy="823912"/>
          </a:xfrm>
        </p:spPr>
        <p:txBody>
          <a:bodyPr anchor="b"/>
          <a:lstStyle>
            <a:lvl1pPr marL="0" indent="0">
              <a:buNone/>
              <a:defRPr sz="1800" b="1"/>
            </a:lvl1pPr>
            <a:lvl2pPr marL="342900" indent="0">
              <a:buNone/>
              <a:defRPr sz="1500" b="1"/>
            </a:lvl2pPr>
            <a:lvl3pPr marL="685800" indent="0">
              <a:buNone/>
              <a:defRPr sz="1350" b="1"/>
            </a:lvl3pPr>
            <a:lvl4pPr marL="1028700" indent="0">
              <a:buNone/>
              <a:defRPr sz="1200" b="1"/>
            </a:lvl4pPr>
            <a:lvl5pPr marL="1371600" indent="0">
              <a:buNone/>
              <a:defRPr sz="1200" b="1"/>
            </a:lvl5pPr>
            <a:lvl6pPr marL="1714500" indent="0">
              <a:buNone/>
              <a:defRPr sz="1200" b="1"/>
            </a:lvl6pPr>
            <a:lvl7pPr marL="2057400" indent="0">
              <a:buNone/>
              <a:defRPr sz="1200" b="1"/>
            </a:lvl7pPr>
            <a:lvl8pPr marL="2400300" indent="0">
              <a:buNone/>
              <a:defRPr sz="1200" b="1"/>
            </a:lvl8pPr>
            <a:lvl9pPr marL="2743200" indent="0">
              <a:buNone/>
              <a:defRPr sz="12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>
            <a:extLst>
              <a:ext uri="{FF2B5EF4-FFF2-40B4-BE49-F238E27FC236}">
                <a16:creationId xmlns:a16="http://schemas.microsoft.com/office/drawing/2014/main" id="{11950AAC-8F17-4C1E-ACD5-75C36F6AC1ED}"/>
              </a:ext>
            </a:extLst>
          </p:cNvPr>
          <p:cNvSpPr>
            <a:spLocks noGrp="1"/>
          </p:cNvSpPr>
          <p:nvPr>
            <p:ph sz="quarter" idx="4"/>
          </p:nvPr>
        </p:nvSpPr>
        <p:spPr>
          <a:xfrm>
            <a:off x="4629150" y="2505075"/>
            <a:ext cx="3887391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7" name="Date Placeholder 6">
            <a:extLst>
              <a:ext uri="{FF2B5EF4-FFF2-40B4-BE49-F238E27FC236}">
                <a16:creationId xmlns:a16="http://schemas.microsoft.com/office/drawing/2014/main" id="{F5DE3D8E-7820-45B0-8779-DCFFE0F2BF4F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B53F7D8-836B-4C63-AD74-F53FA06DA62B}" type="datetime1">
              <a:rPr lang="en-US" smtClean="0"/>
              <a:pPr/>
              <a:t>14/04/2021</a:t>
            </a:fld>
            <a:endParaRPr lang="en-US"/>
          </a:p>
        </p:txBody>
      </p:sp>
      <p:sp>
        <p:nvSpPr>
          <p:cNvPr id="8" name="Footer Placeholder 7">
            <a:extLst>
              <a:ext uri="{FF2B5EF4-FFF2-40B4-BE49-F238E27FC236}">
                <a16:creationId xmlns:a16="http://schemas.microsoft.com/office/drawing/2014/main" id="{326FB302-DCCF-4B4B-A00E-874EC0E5358B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PRINCIPLES OF ANIMAL NUTRITION &amp; FEED TECHNOLOGY,  ANN:111</a:t>
            </a:r>
          </a:p>
        </p:txBody>
      </p:sp>
      <p:sp>
        <p:nvSpPr>
          <p:cNvPr id="9" name="Slide Number Placeholder 8">
            <a:extLst>
              <a:ext uri="{FF2B5EF4-FFF2-40B4-BE49-F238E27FC236}">
                <a16:creationId xmlns:a16="http://schemas.microsoft.com/office/drawing/2014/main" id="{95FB9EC4-C5DF-4E9B-AD6A-CB5BD8BA3772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938755021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9E519F2E-68C5-4840-ABAA-08D56C4B8C8D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Date Placeholder 2">
            <a:extLst>
              <a:ext uri="{FF2B5EF4-FFF2-40B4-BE49-F238E27FC236}">
                <a16:creationId xmlns:a16="http://schemas.microsoft.com/office/drawing/2014/main" id="{3A9A0EFC-E4CA-44AE-AAC3-50FBBC471798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2CD8D7F-09C5-4C42-B768-47763F48BBA4}" type="datetime1">
              <a:rPr lang="en-US" smtClean="0"/>
              <a:pPr/>
              <a:t>14/04/2021</a:t>
            </a:fld>
            <a:endParaRPr lang="en-US"/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AE2C9918-59E3-456B-AC88-D6F1BF8C27FE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PRINCIPLES OF ANIMAL NUTRITION &amp; FEED TECHNOLOGY,  ANN:111</a:t>
            </a:r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334F6ECC-EC5E-4C20-9B70-F93D301AA8F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915774663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>
            <a:extLst>
              <a:ext uri="{FF2B5EF4-FFF2-40B4-BE49-F238E27FC236}">
                <a16:creationId xmlns:a16="http://schemas.microsoft.com/office/drawing/2014/main" id="{A0A0FE98-459D-4102-8962-8FFB9FCA9F40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280BE7F-E2D5-4B89-8B6F-6965C15BC43D}" type="datetime1">
              <a:rPr lang="en-US" smtClean="0"/>
              <a:pPr/>
              <a:t>14/04/2021</a:t>
            </a:fld>
            <a:endParaRPr lang="en-US"/>
          </a:p>
        </p:txBody>
      </p:sp>
      <p:sp>
        <p:nvSpPr>
          <p:cNvPr id="3" name="Footer Placeholder 2">
            <a:extLst>
              <a:ext uri="{FF2B5EF4-FFF2-40B4-BE49-F238E27FC236}">
                <a16:creationId xmlns:a16="http://schemas.microsoft.com/office/drawing/2014/main" id="{FBDF1E8B-0607-4129-9808-2E137E65E279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PRINCIPLES OF ANIMAL NUTRITION &amp; FEED TECHNOLOGY,  ANN:111</a:t>
            </a:r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C0B35F21-0E6E-415D-86AA-E0D521DB2DE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488902593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98747051-A093-46E8-AB40-E5F5F5E9FFFD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29841" y="457200"/>
            <a:ext cx="2949178" cy="1600200"/>
          </a:xfrm>
        </p:spPr>
        <p:txBody>
          <a:bodyPr anchor="b"/>
          <a:lstStyle>
            <a:lvl1pPr>
              <a:defRPr sz="24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407FD5AB-ADA9-4BAF-8D88-7ECDDA6C1289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3887391" y="987426"/>
            <a:ext cx="4629150" cy="4873625"/>
          </a:xfrm>
        </p:spPr>
        <p:txBody>
          <a:bodyPr/>
          <a:lstStyle>
            <a:lvl1pPr>
              <a:defRPr sz="2400"/>
            </a:lvl1pPr>
            <a:lvl2pPr>
              <a:defRPr sz="2100"/>
            </a:lvl2pPr>
            <a:lvl3pPr>
              <a:defRPr sz="1800"/>
            </a:lvl3pPr>
            <a:lvl4pPr>
              <a:defRPr sz="1500"/>
            </a:lvl4pPr>
            <a:lvl5pPr>
              <a:defRPr sz="1500"/>
            </a:lvl5pPr>
            <a:lvl6pPr>
              <a:defRPr sz="1500"/>
            </a:lvl6pPr>
            <a:lvl7pPr>
              <a:defRPr sz="1500"/>
            </a:lvl7pPr>
            <a:lvl8pPr>
              <a:defRPr sz="1500"/>
            </a:lvl8pPr>
            <a:lvl9pPr>
              <a:defRPr sz="15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3EC838C3-F4D0-40CC-BFCC-75351FE8FB67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629841" y="2057400"/>
            <a:ext cx="2949178" cy="3811588"/>
          </a:xfrm>
        </p:spPr>
        <p:txBody>
          <a:bodyPr/>
          <a:lstStyle>
            <a:lvl1pPr marL="0" indent="0">
              <a:buNone/>
              <a:defRPr sz="1200"/>
            </a:lvl1pPr>
            <a:lvl2pPr marL="342900" indent="0">
              <a:buNone/>
              <a:defRPr sz="1050"/>
            </a:lvl2pPr>
            <a:lvl3pPr marL="685800" indent="0">
              <a:buNone/>
              <a:defRPr sz="900"/>
            </a:lvl3pPr>
            <a:lvl4pPr marL="1028700" indent="0">
              <a:buNone/>
              <a:defRPr sz="750"/>
            </a:lvl4pPr>
            <a:lvl5pPr marL="1371600" indent="0">
              <a:buNone/>
              <a:defRPr sz="750"/>
            </a:lvl5pPr>
            <a:lvl6pPr marL="1714500" indent="0">
              <a:buNone/>
              <a:defRPr sz="750"/>
            </a:lvl6pPr>
            <a:lvl7pPr marL="2057400" indent="0">
              <a:buNone/>
              <a:defRPr sz="750"/>
            </a:lvl7pPr>
            <a:lvl8pPr marL="2400300" indent="0">
              <a:buNone/>
              <a:defRPr sz="750"/>
            </a:lvl8pPr>
            <a:lvl9pPr marL="2743200" indent="0">
              <a:buNone/>
              <a:defRPr sz="75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FD60BA98-ABA7-4281-B491-9907D6E2D720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5EDEA93-49EB-41DF-A59B-9973239B0EFB}" type="datetime1">
              <a:rPr lang="en-US" smtClean="0"/>
              <a:pPr/>
              <a:t>14/04/2021</a:t>
            </a:fld>
            <a:endParaRPr lang="en-US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71345508-137A-48FD-831D-1A717E1375F2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PRINCIPLES OF ANIMAL NUTRITION &amp; FEED TECHNOLOGY,  ANN:111</a:t>
            </a:r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E5BA84C4-8D6B-4FC4-8562-EFCACA83D84B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432350631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1688E09D-85F4-46F4-BB5D-EE7B174E3D9F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29841" y="457200"/>
            <a:ext cx="2949178" cy="1600200"/>
          </a:xfrm>
        </p:spPr>
        <p:txBody>
          <a:bodyPr anchor="b"/>
          <a:lstStyle>
            <a:lvl1pPr>
              <a:defRPr sz="24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Picture Placeholder 2">
            <a:extLst>
              <a:ext uri="{FF2B5EF4-FFF2-40B4-BE49-F238E27FC236}">
                <a16:creationId xmlns:a16="http://schemas.microsoft.com/office/drawing/2014/main" id="{B41263DC-843D-49D8-B9F5-B339F97244BF}"/>
              </a:ext>
            </a:extLst>
          </p:cNvPr>
          <p:cNvSpPr>
            <a:spLocks noGrp="1"/>
          </p:cNvSpPr>
          <p:nvPr>
            <p:ph type="pic" idx="1"/>
          </p:nvPr>
        </p:nvSpPr>
        <p:spPr>
          <a:xfrm>
            <a:off x="3887391" y="987426"/>
            <a:ext cx="4629150" cy="4873625"/>
          </a:xfrm>
        </p:spPr>
        <p:txBody>
          <a:bodyPr/>
          <a:lstStyle>
            <a:lvl1pPr marL="0" indent="0">
              <a:buNone/>
              <a:defRPr sz="2400"/>
            </a:lvl1pPr>
            <a:lvl2pPr marL="342900" indent="0">
              <a:buNone/>
              <a:defRPr sz="2100"/>
            </a:lvl2pPr>
            <a:lvl3pPr marL="685800" indent="0">
              <a:buNone/>
              <a:defRPr sz="1800"/>
            </a:lvl3pPr>
            <a:lvl4pPr marL="1028700" indent="0">
              <a:buNone/>
              <a:defRPr sz="1500"/>
            </a:lvl4pPr>
            <a:lvl5pPr marL="1371600" indent="0">
              <a:buNone/>
              <a:defRPr sz="1500"/>
            </a:lvl5pPr>
            <a:lvl6pPr marL="1714500" indent="0">
              <a:buNone/>
              <a:defRPr sz="1500"/>
            </a:lvl6pPr>
            <a:lvl7pPr marL="2057400" indent="0">
              <a:buNone/>
              <a:defRPr sz="1500"/>
            </a:lvl7pPr>
            <a:lvl8pPr marL="2400300" indent="0">
              <a:buNone/>
              <a:defRPr sz="1500"/>
            </a:lvl8pPr>
            <a:lvl9pPr marL="2743200" indent="0">
              <a:buNone/>
              <a:defRPr sz="1500"/>
            </a:lvl9pPr>
          </a:lstStyle>
          <a:p>
            <a:endParaRPr lang="en-US"/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C2F28A4E-2CCD-4BF1-8508-C6859984BB22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629841" y="2057400"/>
            <a:ext cx="2949178" cy="3811588"/>
          </a:xfrm>
        </p:spPr>
        <p:txBody>
          <a:bodyPr/>
          <a:lstStyle>
            <a:lvl1pPr marL="0" indent="0">
              <a:buNone/>
              <a:defRPr sz="1200"/>
            </a:lvl1pPr>
            <a:lvl2pPr marL="342900" indent="0">
              <a:buNone/>
              <a:defRPr sz="1050"/>
            </a:lvl2pPr>
            <a:lvl3pPr marL="685800" indent="0">
              <a:buNone/>
              <a:defRPr sz="900"/>
            </a:lvl3pPr>
            <a:lvl4pPr marL="1028700" indent="0">
              <a:buNone/>
              <a:defRPr sz="750"/>
            </a:lvl4pPr>
            <a:lvl5pPr marL="1371600" indent="0">
              <a:buNone/>
              <a:defRPr sz="750"/>
            </a:lvl5pPr>
            <a:lvl6pPr marL="1714500" indent="0">
              <a:buNone/>
              <a:defRPr sz="750"/>
            </a:lvl6pPr>
            <a:lvl7pPr marL="2057400" indent="0">
              <a:buNone/>
              <a:defRPr sz="750"/>
            </a:lvl7pPr>
            <a:lvl8pPr marL="2400300" indent="0">
              <a:buNone/>
              <a:defRPr sz="750"/>
            </a:lvl8pPr>
            <a:lvl9pPr marL="2743200" indent="0">
              <a:buNone/>
              <a:defRPr sz="75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7B7C0E0A-01B5-452C-B1B3-5C4ADE1ACDB1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909147A-183B-496C-A09D-5DECE3A34DA6}" type="datetime1">
              <a:rPr lang="en-US" smtClean="0"/>
              <a:pPr/>
              <a:t>14/04/2021</a:t>
            </a:fld>
            <a:endParaRPr lang="en-US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459A7F89-6CF4-41CB-8CEC-EC8262A26A2F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PRINCIPLES OF ANIMAL NUTRITION &amp; FEED TECHNOLOGY,  ANN:111</a:t>
            </a:r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9DDAB1A5-C211-48A2-B9CF-7B2D0F6E92D1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962566519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8CB0D5B2-F137-4FC2-BF7D-C8E72EF2518B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>
            <a:extLst>
              <a:ext uri="{FF2B5EF4-FFF2-40B4-BE49-F238E27FC236}">
                <a16:creationId xmlns:a16="http://schemas.microsoft.com/office/drawing/2014/main" id="{CF88CFED-BEE0-4560-A3FD-6F3C93EA72C0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182C4064-8743-47E9-BB36-1AFDE9CD4477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8D90FA1-AF5B-4645-BA31-3BC7BDCEEA44}" type="datetime1">
              <a:rPr lang="en-US" smtClean="0"/>
              <a:pPr/>
              <a:t>14/04/2021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DCC178DC-B4C8-4319-B36F-E37A251D821D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PRINCIPLES OF ANIMAL NUTRITION &amp; FEED TECHNOLOGY,  ANN:111</a:t>
            </a:r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63EDD867-48D4-48C4-BE97-C0860A518BAB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125131782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>
            <a:extLst>
              <a:ext uri="{FF2B5EF4-FFF2-40B4-BE49-F238E27FC236}">
                <a16:creationId xmlns:a16="http://schemas.microsoft.com/office/drawing/2014/main" id="{981FACB3-F324-4F9C-9D96-EE76BDFFDB40}"/>
              </a:ext>
            </a:extLst>
          </p:cNvPr>
          <p:cNvSpPr>
            <a:spLocks noGrp="1"/>
          </p:cNvSpPr>
          <p:nvPr>
            <p:ph type="title" orient="vert"/>
          </p:nvPr>
        </p:nvSpPr>
        <p:spPr>
          <a:xfrm>
            <a:off x="6543675" y="365125"/>
            <a:ext cx="1971675" cy="5811838"/>
          </a:xfrm>
        </p:spPr>
        <p:txBody>
          <a:bodyPr vert="eaVert"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>
            <a:extLst>
              <a:ext uri="{FF2B5EF4-FFF2-40B4-BE49-F238E27FC236}">
                <a16:creationId xmlns:a16="http://schemas.microsoft.com/office/drawing/2014/main" id="{C70FBF0C-95F5-4948-AE12-ED2395F8ABE2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>
          <a:xfrm>
            <a:off x="628650" y="365125"/>
            <a:ext cx="5800725" cy="5811838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65B07060-D231-4A80-A94D-8C074066F06B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0C42F3A-EE96-4E0E-AFAA-C6E0E0338A40}" type="datetime1">
              <a:rPr lang="en-US" smtClean="0"/>
              <a:pPr/>
              <a:t>14/04/2021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E608C0B7-7666-45AD-A79C-62FD7DA87B13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PRINCIPLES OF ANIMAL NUTRITION &amp; FEED TECHNOLOGY,  ANN:111</a:t>
            </a:r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E0191BC0-4790-4568-9D9D-ADB5989A224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102955980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accent6">
            <a:lumMod val="20000"/>
            <a:lumOff val="80000"/>
          </a:schemeClr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>
            <a:extLst>
              <a:ext uri="{FF2B5EF4-FFF2-40B4-BE49-F238E27FC236}">
                <a16:creationId xmlns:a16="http://schemas.microsoft.com/office/drawing/2014/main" id="{CF14EAC6-8B36-49FE-ACE8-47F1344D2721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28650" y="365126"/>
            <a:ext cx="78867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23059232-9B32-4F8F-8D6A-30186E4A3D48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628650" y="1825625"/>
            <a:ext cx="78867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3D8E258D-D6EB-4D73-A3D7-03B5D7B7541A}"/>
              </a:ext>
            </a:extLst>
          </p:cNvPr>
          <p:cNvSpPr>
            <a:spLocks noGrp="1"/>
          </p:cNvSpPr>
          <p:nvPr>
            <p:ph type="dt" sz="half" idx="2"/>
          </p:nvPr>
        </p:nvSpPr>
        <p:spPr>
          <a:xfrm>
            <a:off x="628650" y="6356351"/>
            <a:ext cx="20574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9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E9DF983A-0595-409E-BA26-0CD0BF2056EE}" type="datetime1">
              <a:rPr lang="en-US" smtClean="0"/>
              <a:pPr/>
              <a:t>14/04/2021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1DC8A773-FCAE-490D-99BA-54DD9C820547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3028950" y="6356351"/>
            <a:ext cx="30861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9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r>
              <a:rPr lang="en-US"/>
              <a:t>PRINCIPLES OF ANIMAL NUTRITION &amp; FEED TECHNOLOGY,  ANN:111</a:t>
            </a:r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595B85EC-8919-47D4-8CA4-168D8696FDE2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6457950" y="6356351"/>
            <a:ext cx="20574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9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198315537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702" r:id="rId1"/>
    <p:sldLayoutId id="2147483703" r:id="rId2"/>
    <p:sldLayoutId id="2147483704" r:id="rId3"/>
    <p:sldLayoutId id="2147483705" r:id="rId4"/>
    <p:sldLayoutId id="2147483706" r:id="rId5"/>
    <p:sldLayoutId id="2147483707" r:id="rId6"/>
    <p:sldLayoutId id="2147483708" r:id="rId7"/>
    <p:sldLayoutId id="2147483709" r:id="rId8"/>
    <p:sldLayoutId id="2147483710" r:id="rId9"/>
    <p:sldLayoutId id="2147483711" r:id="rId10"/>
    <p:sldLayoutId id="2147483712" r:id="rId11"/>
  </p:sldLayoutIdLst>
  <p:hf sldNum="0" hdr="0" dt="0"/>
  <p:txStyles>
    <p:titleStyle>
      <a:lvl1pPr algn="l" defTabSz="685800" rtl="0" eaLnBrk="1" latinLnBrk="0" hangingPunct="1">
        <a:lnSpc>
          <a:spcPct val="90000"/>
        </a:lnSpc>
        <a:spcBef>
          <a:spcPct val="0"/>
        </a:spcBef>
        <a:buNone/>
        <a:defRPr sz="33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171450" indent="-171450" algn="l" defTabSz="685800" rtl="0" eaLnBrk="1" latinLnBrk="0" hangingPunct="1">
        <a:lnSpc>
          <a:spcPct val="90000"/>
        </a:lnSpc>
        <a:spcBef>
          <a:spcPts val="750"/>
        </a:spcBef>
        <a:buFont typeface="Arial" panose="020B0604020202020204" pitchFamily="34" charset="0"/>
        <a:buChar char="•"/>
        <a:defRPr sz="2100" kern="1200">
          <a:solidFill>
            <a:schemeClr val="tx1"/>
          </a:solidFill>
          <a:latin typeface="+mn-lt"/>
          <a:ea typeface="+mn-ea"/>
          <a:cs typeface="+mn-cs"/>
        </a:defRPr>
      </a:lvl1pPr>
      <a:lvl2pPr marL="514350" indent="-171450" algn="l" defTabSz="685800" rtl="0" eaLnBrk="1" latinLnBrk="0" hangingPunct="1">
        <a:lnSpc>
          <a:spcPct val="90000"/>
        </a:lnSpc>
        <a:spcBef>
          <a:spcPts val="375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857250" indent="-171450" algn="l" defTabSz="685800" rtl="0" eaLnBrk="1" latinLnBrk="0" hangingPunct="1">
        <a:lnSpc>
          <a:spcPct val="90000"/>
        </a:lnSpc>
        <a:spcBef>
          <a:spcPts val="375"/>
        </a:spcBef>
        <a:buFont typeface="Arial" panose="020B0604020202020204" pitchFamily="34" charset="0"/>
        <a:buChar char="•"/>
        <a:defRPr sz="1500" kern="1200">
          <a:solidFill>
            <a:schemeClr val="tx1"/>
          </a:solidFill>
          <a:latin typeface="+mn-lt"/>
          <a:ea typeface="+mn-ea"/>
          <a:cs typeface="+mn-cs"/>
        </a:defRPr>
      </a:lvl3pPr>
      <a:lvl4pPr marL="1200150" indent="-171450" algn="l" defTabSz="685800" rtl="0" eaLnBrk="1" latinLnBrk="0" hangingPunct="1">
        <a:lnSpc>
          <a:spcPct val="90000"/>
        </a:lnSpc>
        <a:spcBef>
          <a:spcPts val="375"/>
        </a:spcBef>
        <a:buFont typeface="Arial" panose="020B0604020202020204" pitchFamily="34" charset="0"/>
        <a:buChar char="•"/>
        <a:defRPr sz="1350" kern="1200">
          <a:solidFill>
            <a:schemeClr val="tx1"/>
          </a:solidFill>
          <a:latin typeface="+mn-lt"/>
          <a:ea typeface="+mn-ea"/>
          <a:cs typeface="+mn-cs"/>
        </a:defRPr>
      </a:lvl4pPr>
      <a:lvl5pPr marL="1543050" indent="-171450" algn="l" defTabSz="685800" rtl="0" eaLnBrk="1" latinLnBrk="0" hangingPunct="1">
        <a:lnSpc>
          <a:spcPct val="90000"/>
        </a:lnSpc>
        <a:spcBef>
          <a:spcPts val="375"/>
        </a:spcBef>
        <a:buFont typeface="Arial" panose="020B0604020202020204" pitchFamily="34" charset="0"/>
        <a:buChar char="•"/>
        <a:defRPr sz="1350" kern="1200">
          <a:solidFill>
            <a:schemeClr val="tx1"/>
          </a:solidFill>
          <a:latin typeface="+mn-lt"/>
          <a:ea typeface="+mn-ea"/>
          <a:cs typeface="+mn-cs"/>
        </a:defRPr>
      </a:lvl5pPr>
      <a:lvl6pPr marL="1885950" indent="-171450" algn="l" defTabSz="685800" rtl="0" eaLnBrk="1" latinLnBrk="0" hangingPunct="1">
        <a:lnSpc>
          <a:spcPct val="90000"/>
        </a:lnSpc>
        <a:spcBef>
          <a:spcPts val="375"/>
        </a:spcBef>
        <a:buFont typeface="Arial" panose="020B0604020202020204" pitchFamily="34" charset="0"/>
        <a:buChar char="•"/>
        <a:defRPr sz="1350" kern="1200">
          <a:solidFill>
            <a:schemeClr val="tx1"/>
          </a:solidFill>
          <a:latin typeface="+mn-lt"/>
          <a:ea typeface="+mn-ea"/>
          <a:cs typeface="+mn-cs"/>
        </a:defRPr>
      </a:lvl6pPr>
      <a:lvl7pPr marL="2228850" indent="-171450" algn="l" defTabSz="685800" rtl="0" eaLnBrk="1" latinLnBrk="0" hangingPunct="1">
        <a:lnSpc>
          <a:spcPct val="90000"/>
        </a:lnSpc>
        <a:spcBef>
          <a:spcPts val="375"/>
        </a:spcBef>
        <a:buFont typeface="Arial" panose="020B0604020202020204" pitchFamily="34" charset="0"/>
        <a:buChar char="•"/>
        <a:defRPr sz="1350" kern="1200">
          <a:solidFill>
            <a:schemeClr val="tx1"/>
          </a:solidFill>
          <a:latin typeface="+mn-lt"/>
          <a:ea typeface="+mn-ea"/>
          <a:cs typeface="+mn-cs"/>
        </a:defRPr>
      </a:lvl7pPr>
      <a:lvl8pPr marL="2571750" indent="-171450" algn="l" defTabSz="685800" rtl="0" eaLnBrk="1" latinLnBrk="0" hangingPunct="1">
        <a:lnSpc>
          <a:spcPct val="90000"/>
        </a:lnSpc>
        <a:spcBef>
          <a:spcPts val="375"/>
        </a:spcBef>
        <a:buFont typeface="Arial" panose="020B0604020202020204" pitchFamily="34" charset="0"/>
        <a:buChar char="•"/>
        <a:defRPr sz="1350" kern="1200">
          <a:solidFill>
            <a:schemeClr val="tx1"/>
          </a:solidFill>
          <a:latin typeface="+mn-lt"/>
          <a:ea typeface="+mn-ea"/>
          <a:cs typeface="+mn-cs"/>
        </a:defRPr>
      </a:lvl8pPr>
      <a:lvl9pPr marL="2914650" indent="-171450" algn="l" defTabSz="685800" rtl="0" eaLnBrk="1" latinLnBrk="0" hangingPunct="1">
        <a:lnSpc>
          <a:spcPct val="90000"/>
        </a:lnSpc>
        <a:spcBef>
          <a:spcPts val="375"/>
        </a:spcBef>
        <a:buFont typeface="Arial" panose="020B0604020202020204" pitchFamily="34" charset="0"/>
        <a:buChar char="•"/>
        <a:defRPr sz="135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1pPr>
      <a:lvl2pPr marL="3429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2pPr>
      <a:lvl3pPr marL="6858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3pPr>
      <a:lvl4pPr marL="10287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4pPr>
      <a:lvl5pPr marL="13716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5pPr>
      <a:lvl6pPr marL="17145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6pPr>
      <a:lvl7pPr marL="20574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7pPr>
      <a:lvl8pPr marL="24003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8pPr>
      <a:lvl9pPr marL="27432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emf"/><Relationship Id="rId1" Type="http://schemas.openxmlformats.org/officeDocument/2006/relationships/slideLayout" Target="../slideLayouts/slideLayout7.xml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emf"/><Relationship Id="rId1" Type="http://schemas.openxmlformats.org/officeDocument/2006/relationships/slideLayout" Target="../slideLayouts/slideLayout7.xml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emf"/><Relationship Id="rId1" Type="http://schemas.openxmlformats.org/officeDocument/2006/relationships/slideLayout" Target="../slideLayouts/slideLayout7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7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emf"/><Relationship Id="rId1" Type="http://schemas.openxmlformats.org/officeDocument/2006/relationships/slideLayout" Target="../slideLayouts/slideLayout7.xml"/></Relationships>
</file>

<file path=ppt/slides/_rels/slide8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emf"/><Relationship Id="rId1" Type="http://schemas.openxmlformats.org/officeDocument/2006/relationships/slideLayout" Target="../slideLayouts/slideLayout7.xml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emf"/><Relationship Id="rId2" Type="http://schemas.openxmlformats.org/officeDocument/2006/relationships/image" Target="../media/image6.emf"/><Relationship Id="rId1" Type="http://schemas.openxmlformats.org/officeDocument/2006/relationships/slideLayout" Target="../slideLayouts/slideLayout7.xml"/></Relationships>
</file>

<file path=ppt/slides/_rels/slide1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1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1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Rectangle 3"/>
          <p:cNvSpPr/>
          <p:nvPr/>
        </p:nvSpPr>
        <p:spPr>
          <a:xfrm>
            <a:off x="76200" y="990600"/>
            <a:ext cx="8839200" cy="1474763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>
              <a:lnSpc>
                <a:spcPct val="150000"/>
              </a:lnSpc>
            </a:pPr>
            <a:r>
              <a:rPr lang="en-US" sz="3200" b="1" dirty="0">
                <a:solidFill>
                  <a:srgbClr val="C00000"/>
                </a:solidFill>
                <a:latin typeface="Arial Rounded MT Bold" panose="020F0704030504030204" pitchFamily="34" charset="0"/>
                <a:ea typeface="Tahoma" pitchFamily="34" charset="0"/>
                <a:cs typeface="Times New Roman" pitchFamily="18" charset="0"/>
              </a:rPr>
              <a:t>Formulation of rations and feeding of dairy cattle &amp; buffaloes during different phases</a:t>
            </a:r>
            <a:endParaRPr lang="en-IN" sz="3200" b="1" dirty="0">
              <a:solidFill>
                <a:srgbClr val="C00000"/>
              </a:solidFill>
              <a:latin typeface="Arial Rounded MT Bold" panose="020F0704030504030204" pitchFamily="34" charset="0"/>
              <a:ea typeface="Tahoma" pitchFamily="34" charset="0"/>
              <a:cs typeface="Times New Roman" pitchFamily="18" charset="0"/>
            </a:endParaRPr>
          </a:p>
        </p:txBody>
      </p:sp>
      <p:sp>
        <p:nvSpPr>
          <p:cNvPr id="6" name="TextBox 5"/>
          <p:cNvSpPr txBox="1"/>
          <p:nvPr/>
        </p:nvSpPr>
        <p:spPr>
          <a:xfrm>
            <a:off x="533400" y="4159984"/>
            <a:ext cx="8382000" cy="163121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IN" sz="2800" b="1" dirty="0" err="1">
                <a:solidFill>
                  <a:srgbClr val="002060"/>
                </a:solidFill>
              </a:rPr>
              <a:t>Dr.</a:t>
            </a:r>
            <a:r>
              <a:rPr lang="en-IN" sz="2800" b="1" dirty="0">
                <a:solidFill>
                  <a:srgbClr val="002060"/>
                </a:solidFill>
              </a:rPr>
              <a:t> </a:t>
            </a:r>
            <a:r>
              <a:rPr lang="en-IN" sz="2800" b="1" dirty="0" err="1">
                <a:solidFill>
                  <a:srgbClr val="002060"/>
                </a:solidFill>
              </a:rPr>
              <a:t>Kaushalendra</a:t>
            </a:r>
            <a:r>
              <a:rPr lang="en-IN" sz="2800" b="1" dirty="0">
                <a:solidFill>
                  <a:srgbClr val="002060"/>
                </a:solidFill>
              </a:rPr>
              <a:t> Kumar</a:t>
            </a:r>
          </a:p>
          <a:p>
            <a:pPr algn="ctr"/>
            <a:r>
              <a:rPr lang="en-IN" sz="2400" b="1" dirty="0"/>
              <a:t>Assistant Professor (Animal Nutrition), </a:t>
            </a:r>
          </a:p>
          <a:p>
            <a:pPr algn="ctr"/>
            <a:r>
              <a:rPr lang="en-IN" sz="2400" b="1" dirty="0"/>
              <a:t>Bihar Animal Science University, Patna, India</a:t>
            </a:r>
          </a:p>
          <a:p>
            <a:pPr algn="ctr"/>
            <a:r>
              <a:rPr lang="en-IN" sz="2400" b="1" dirty="0"/>
              <a:t>E-mail: drkaushalbvc@gmail.com</a:t>
            </a:r>
          </a:p>
        </p:txBody>
      </p:sp>
      <p:sp>
        <p:nvSpPr>
          <p:cNvPr id="2" name="TextBox 1">
            <a:extLst>
              <a:ext uri="{FF2B5EF4-FFF2-40B4-BE49-F238E27FC236}">
                <a16:creationId xmlns:a16="http://schemas.microsoft.com/office/drawing/2014/main" id="{0623732F-5E62-45A0-AA1A-65C0250E9146}"/>
              </a:ext>
            </a:extLst>
          </p:cNvPr>
          <p:cNvSpPr txBox="1"/>
          <p:nvPr/>
        </p:nvSpPr>
        <p:spPr>
          <a:xfrm>
            <a:off x="3771900" y="3124200"/>
            <a:ext cx="1600200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2400" dirty="0">
                <a:solidFill>
                  <a:srgbClr val="0070C0"/>
                </a:solidFill>
                <a:latin typeface="Arial Rounded MT Bold" panose="020F0704030504030204" pitchFamily="34" charset="0"/>
              </a:rPr>
              <a:t>(Part-II)</a:t>
            </a:r>
          </a:p>
        </p:txBody>
      </p:sp>
    </p:spTree>
    <p:extLst>
      <p:ext uri="{BB962C8B-B14F-4D97-AF65-F5344CB8AC3E}">
        <p14:creationId xmlns:p14="http://schemas.microsoft.com/office/powerpoint/2010/main" val="2462528486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extBox 3">
            <a:extLst>
              <a:ext uri="{FF2B5EF4-FFF2-40B4-BE49-F238E27FC236}">
                <a16:creationId xmlns:a16="http://schemas.microsoft.com/office/drawing/2014/main" id="{2B3D35D5-EC00-444A-BC26-DE4D5D74472A}"/>
              </a:ext>
            </a:extLst>
          </p:cNvPr>
          <p:cNvSpPr txBox="1"/>
          <p:nvPr/>
        </p:nvSpPr>
        <p:spPr>
          <a:xfrm>
            <a:off x="228600" y="304800"/>
            <a:ext cx="8648700" cy="508000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US" sz="2600" b="1" dirty="0">
                <a:solidFill>
                  <a:srgbClr val="C00000"/>
                </a:solidFill>
                <a:latin typeface="Arial Rounded MT Bold" panose="020F0704030504030204" pitchFamily="34" charset="0"/>
              </a:rPr>
              <a:t>THUMB RULES OF FEEDING CATTLE &amp; BUFFALOES</a:t>
            </a:r>
          </a:p>
        </p:txBody>
      </p:sp>
      <p:sp>
        <p:nvSpPr>
          <p:cNvPr id="6" name="TextBox 5">
            <a:extLst>
              <a:ext uri="{FF2B5EF4-FFF2-40B4-BE49-F238E27FC236}">
                <a16:creationId xmlns:a16="http://schemas.microsoft.com/office/drawing/2014/main" id="{F7BDF94C-7BB4-4F86-B184-03D755600EDD}"/>
              </a:ext>
            </a:extLst>
          </p:cNvPr>
          <p:cNvSpPr txBox="1"/>
          <p:nvPr/>
        </p:nvSpPr>
        <p:spPr>
          <a:xfrm>
            <a:off x="264160" y="914400"/>
            <a:ext cx="8648700" cy="2791149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marL="342900" indent="-342900" algn="just">
              <a:lnSpc>
                <a:spcPct val="150000"/>
              </a:lnSpc>
              <a:buFont typeface="Wingdings" panose="05000000000000000000" pitchFamily="2" charset="2"/>
              <a:buChar char="Ø"/>
            </a:pPr>
            <a:r>
              <a:rPr lang="en-US" sz="2400" b="1" dirty="0">
                <a:latin typeface="Arial Rounded MT Bold" panose="020F0704030504030204" pitchFamily="34" charset="0"/>
              </a:rPr>
              <a:t>While considering the feeding schedule of adult dairy animals, proper consideration should be made for the purpose for which the animal has to be fed. </a:t>
            </a:r>
          </a:p>
          <a:p>
            <a:pPr marL="342900" indent="-342900" algn="just">
              <a:lnSpc>
                <a:spcPct val="150000"/>
              </a:lnSpc>
              <a:buFont typeface="Wingdings" panose="05000000000000000000" pitchFamily="2" charset="2"/>
              <a:buChar char="Ø"/>
            </a:pPr>
            <a:r>
              <a:rPr lang="en-US" sz="2400" b="1" dirty="0">
                <a:latin typeface="Arial Rounded MT Bold" panose="020F0704030504030204" pitchFamily="34" charset="0"/>
              </a:rPr>
              <a:t>These are maintenance ration, gestation ration &amp; production rations.</a:t>
            </a:r>
          </a:p>
        </p:txBody>
      </p:sp>
      <p:sp>
        <p:nvSpPr>
          <p:cNvPr id="8" name="TextBox 7">
            <a:extLst>
              <a:ext uri="{FF2B5EF4-FFF2-40B4-BE49-F238E27FC236}">
                <a16:creationId xmlns:a16="http://schemas.microsoft.com/office/drawing/2014/main" id="{28713CFC-A139-4F5B-9623-158EE19FB6D4}"/>
              </a:ext>
            </a:extLst>
          </p:cNvPr>
          <p:cNvSpPr txBox="1"/>
          <p:nvPr/>
        </p:nvSpPr>
        <p:spPr>
          <a:xfrm>
            <a:off x="264160" y="3990651"/>
            <a:ext cx="8727440" cy="2791149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ctr">
              <a:lnSpc>
                <a:spcPct val="150000"/>
              </a:lnSpc>
            </a:pPr>
            <a:r>
              <a:rPr lang="en-US" sz="2400" b="1" dirty="0">
                <a:solidFill>
                  <a:srgbClr val="0070C0"/>
                </a:solidFill>
                <a:latin typeface="Arial Rounded MT Bold" panose="020F0704030504030204" pitchFamily="34" charset="0"/>
              </a:rPr>
              <a:t>MAINTENANCE RATION</a:t>
            </a:r>
          </a:p>
          <a:p>
            <a:pPr marL="342900" indent="-342900" algn="just">
              <a:lnSpc>
                <a:spcPct val="150000"/>
              </a:lnSpc>
              <a:buFont typeface="Wingdings" panose="05000000000000000000" pitchFamily="2" charset="2"/>
              <a:buChar char="ü"/>
            </a:pPr>
            <a:r>
              <a:rPr lang="en-US" sz="2400" b="1" dirty="0">
                <a:latin typeface="Arial Rounded MT Bold" panose="020F0704030504030204" pitchFamily="34" charset="0"/>
              </a:rPr>
              <a:t>This is the minimum amount of feed required to maintain the essential body processes at their optimum rate without gain or loss in body weight or change in body composition. </a:t>
            </a:r>
          </a:p>
        </p:txBody>
      </p:sp>
    </p:spTree>
    <p:extLst>
      <p:ext uri="{BB962C8B-B14F-4D97-AF65-F5344CB8AC3E}">
        <p14:creationId xmlns:p14="http://schemas.microsoft.com/office/powerpoint/2010/main" val="2573433071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extBox 3">
            <a:extLst>
              <a:ext uri="{FF2B5EF4-FFF2-40B4-BE49-F238E27FC236}">
                <a16:creationId xmlns:a16="http://schemas.microsoft.com/office/drawing/2014/main" id="{0184B0B3-CA4F-48B4-8D9A-65846B2FD780}"/>
              </a:ext>
            </a:extLst>
          </p:cNvPr>
          <p:cNvSpPr txBox="1"/>
          <p:nvPr/>
        </p:nvSpPr>
        <p:spPr>
          <a:xfrm>
            <a:off x="152400" y="76200"/>
            <a:ext cx="8839200" cy="5007140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marL="342900" indent="-342900" algn="just">
              <a:lnSpc>
                <a:spcPct val="150000"/>
              </a:lnSpc>
              <a:buFont typeface="Wingdings" panose="05000000000000000000" pitchFamily="2" charset="2"/>
              <a:buChar char="Ø"/>
            </a:pPr>
            <a:r>
              <a:rPr lang="en-US" sz="2400" b="1" dirty="0">
                <a:latin typeface="Arial Rounded MT Bold" panose="020F0704030504030204" pitchFamily="34" charset="0"/>
              </a:rPr>
              <a:t>Under such circumstances compound concentrate mixture which provides at least 20% protein (14-16% DCP) and 68-72% TDN. </a:t>
            </a:r>
          </a:p>
          <a:p>
            <a:pPr marL="342900" indent="-342900" algn="just">
              <a:lnSpc>
                <a:spcPct val="150000"/>
              </a:lnSpc>
              <a:buFont typeface="Wingdings" panose="05000000000000000000" pitchFamily="2" charset="2"/>
              <a:buChar char="Ø"/>
            </a:pPr>
            <a:r>
              <a:rPr lang="en-US" sz="2400" b="1" dirty="0">
                <a:latin typeface="Arial Rounded MT Bold" panose="020F0704030504030204" pitchFamily="34" charset="0"/>
              </a:rPr>
              <a:t>For palatability &amp; laxative, variety of feed should be included in the feed &amp; balanced with minerals &amp; vitamins.</a:t>
            </a:r>
          </a:p>
          <a:p>
            <a:pPr marL="342900" indent="-342900" algn="just">
              <a:lnSpc>
                <a:spcPct val="150000"/>
              </a:lnSpc>
              <a:buFont typeface="Wingdings" panose="05000000000000000000" pitchFamily="2" charset="2"/>
              <a:buChar char="Ø"/>
            </a:pPr>
            <a:r>
              <a:rPr lang="en-US" sz="2400" b="1" dirty="0">
                <a:latin typeface="Arial Rounded MT Bold" panose="020F0704030504030204" pitchFamily="34" charset="0"/>
              </a:rPr>
              <a:t>The amount of concentrate mixture and straw, which provide maintenance requirement for adult dairy cattle such as;</a:t>
            </a:r>
          </a:p>
        </p:txBody>
      </p:sp>
      <p:pic>
        <p:nvPicPr>
          <p:cNvPr id="6" name="Picture 5">
            <a:extLst>
              <a:ext uri="{FF2B5EF4-FFF2-40B4-BE49-F238E27FC236}">
                <a16:creationId xmlns:a16="http://schemas.microsoft.com/office/drawing/2014/main" id="{34EEEDB0-3B45-4B50-9EA0-72EE6858B5EA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143000" y="5235740"/>
            <a:ext cx="5562600" cy="146986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731158463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TextBox 5">
            <a:extLst>
              <a:ext uri="{FF2B5EF4-FFF2-40B4-BE49-F238E27FC236}">
                <a16:creationId xmlns:a16="http://schemas.microsoft.com/office/drawing/2014/main" id="{D06309D9-D757-47F7-AF9E-27A67B3C6C10}"/>
              </a:ext>
            </a:extLst>
          </p:cNvPr>
          <p:cNvSpPr txBox="1"/>
          <p:nvPr/>
        </p:nvSpPr>
        <p:spPr>
          <a:xfrm>
            <a:off x="228600" y="152400"/>
            <a:ext cx="8686800" cy="3899144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ctr">
              <a:lnSpc>
                <a:spcPct val="150000"/>
              </a:lnSpc>
            </a:pPr>
            <a:r>
              <a:rPr lang="en-US" sz="2400" b="1" dirty="0">
                <a:solidFill>
                  <a:srgbClr val="0070C0"/>
                </a:solidFill>
                <a:latin typeface="Arial Rounded MT Bold" panose="020F0704030504030204" pitchFamily="34" charset="0"/>
              </a:rPr>
              <a:t>GESTATION RATION</a:t>
            </a:r>
          </a:p>
          <a:p>
            <a:pPr marL="342900" indent="-342900" algn="just">
              <a:lnSpc>
                <a:spcPct val="150000"/>
              </a:lnSpc>
              <a:buFont typeface="Wingdings" panose="05000000000000000000" pitchFamily="2" charset="2"/>
              <a:buChar char="Ø"/>
            </a:pPr>
            <a:r>
              <a:rPr lang="en-US" sz="2400" b="1" dirty="0">
                <a:latin typeface="Arial Rounded MT Bold" panose="020F0704030504030204" pitchFamily="34" charset="0"/>
              </a:rPr>
              <a:t>In the case of pregnancy, from 5</a:t>
            </a:r>
            <a:r>
              <a:rPr lang="en-US" sz="2400" b="1" baseline="30000" dirty="0">
                <a:latin typeface="Arial Rounded MT Bold" panose="020F0704030504030204" pitchFamily="34" charset="0"/>
              </a:rPr>
              <a:t>th</a:t>
            </a:r>
            <a:r>
              <a:rPr lang="en-US" sz="2400" b="1" dirty="0">
                <a:latin typeface="Arial Rounded MT Bold" panose="020F0704030504030204" pitchFamily="34" charset="0"/>
              </a:rPr>
              <a:t> month onwards more nutrients should be provided for proper growth of </a:t>
            </a:r>
            <a:r>
              <a:rPr lang="en-US" sz="2400" b="1" dirty="0" err="1">
                <a:latin typeface="Arial Rounded MT Bold" panose="020F0704030504030204" pitchFamily="34" charset="0"/>
              </a:rPr>
              <a:t>foetus</a:t>
            </a:r>
            <a:r>
              <a:rPr lang="en-US" sz="2400" b="1" dirty="0">
                <a:latin typeface="Arial Rounded MT Bold" panose="020F0704030504030204" pitchFamily="34" charset="0"/>
              </a:rPr>
              <a:t> &amp; to prepare the mother to produce more milk production on calving. </a:t>
            </a:r>
          </a:p>
          <a:p>
            <a:pPr marL="342900" indent="-342900" algn="just">
              <a:lnSpc>
                <a:spcPct val="150000"/>
              </a:lnSpc>
              <a:buFont typeface="Wingdings" panose="05000000000000000000" pitchFamily="2" charset="2"/>
              <a:buChar char="Ø"/>
            </a:pPr>
            <a:r>
              <a:rPr lang="en-US" sz="2400" b="1" dirty="0">
                <a:latin typeface="Arial Rounded MT Bold" panose="020F0704030504030204" pitchFamily="34" charset="0"/>
              </a:rPr>
              <a:t>For this in addition to maintenance ration 1 to 2 kgs of concentrate mixture is recommended.</a:t>
            </a:r>
          </a:p>
        </p:txBody>
      </p:sp>
      <p:pic>
        <p:nvPicPr>
          <p:cNvPr id="8" name="Picture 7">
            <a:extLst>
              <a:ext uri="{FF2B5EF4-FFF2-40B4-BE49-F238E27FC236}">
                <a16:creationId xmlns:a16="http://schemas.microsoft.com/office/drawing/2014/main" id="{0B9495CB-BD24-48B4-B413-D8E88A0BAC81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219200" y="4495800"/>
            <a:ext cx="6992481" cy="10668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968142319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extBox 3">
            <a:extLst>
              <a:ext uri="{FF2B5EF4-FFF2-40B4-BE49-F238E27FC236}">
                <a16:creationId xmlns:a16="http://schemas.microsoft.com/office/drawing/2014/main" id="{08CB8257-3FB7-474C-9FD8-8C61166D6C53}"/>
              </a:ext>
            </a:extLst>
          </p:cNvPr>
          <p:cNvSpPr txBox="1"/>
          <p:nvPr/>
        </p:nvSpPr>
        <p:spPr>
          <a:xfrm>
            <a:off x="228600" y="228600"/>
            <a:ext cx="8686800" cy="3899144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ctr">
              <a:lnSpc>
                <a:spcPct val="150000"/>
              </a:lnSpc>
            </a:pPr>
            <a:r>
              <a:rPr lang="en-US" sz="2400" b="1" dirty="0">
                <a:solidFill>
                  <a:srgbClr val="0070C0"/>
                </a:solidFill>
                <a:latin typeface="Arial Rounded MT Bold" panose="020F0704030504030204" pitchFamily="34" charset="0"/>
              </a:rPr>
              <a:t>PRODUCTION RATION</a:t>
            </a:r>
          </a:p>
          <a:p>
            <a:pPr marL="342900" indent="-342900" algn="just">
              <a:lnSpc>
                <a:spcPct val="150000"/>
              </a:lnSpc>
              <a:buFont typeface="Wingdings" panose="05000000000000000000" pitchFamily="2" charset="2"/>
              <a:buChar char="Ø"/>
            </a:pPr>
            <a:r>
              <a:rPr lang="en-US" sz="2400" b="1" dirty="0">
                <a:latin typeface="Arial Rounded MT Bold" panose="020F0704030504030204" pitchFamily="34" charset="0"/>
              </a:rPr>
              <a:t>Production ration is the additional quantity of ration for milk production over &amp; above the maintenance requirement. </a:t>
            </a:r>
          </a:p>
          <a:p>
            <a:pPr marL="342900" indent="-342900" algn="just">
              <a:lnSpc>
                <a:spcPct val="150000"/>
              </a:lnSpc>
              <a:buFont typeface="Wingdings" panose="05000000000000000000" pitchFamily="2" charset="2"/>
              <a:buChar char="Ø"/>
            </a:pPr>
            <a:r>
              <a:rPr lang="en-US" sz="2400" b="1" dirty="0">
                <a:latin typeface="Arial Rounded MT Bold" panose="020F0704030504030204" pitchFamily="34" charset="0"/>
              </a:rPr>
              <a:t>For cows 1 kg concentrate is required for every 2.5 kgs of milk &amp; for buffaloes 1 kg for every 2.0 kgs of milk produced.</a:t>
            </a:r>
          </a:p>
        </p:txBody>
      </p:sp>
      <p:pic>
        <p:nvPicPr>
          <p:cNvPr id="6" name="Picture 5">
            <a:extLst>
              <a:ext uri="{FF2B5EF4-FFF2-40B4-BE49-F238E27FC236}">
                <a16:creationId xmlns:a16="http://schemas.microsoft.com/office/drawing/2014/main" id="{E3E1CB69-98FC-4FB1-AC98-01FF094244F0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143000" y="4495800"/>
            <a:ext cx="7028334" cy="10668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961398956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extBox 3">
            <a:extLst>
              <a:ext uri="{FF2B5EF4-FFF2-40B4-BE49-F238E27FC236}">
                <a16:creationId xmlns:a16="http://schemas.microsoft.com/office/drawing/2014/main" id="{CBA4147D-C524-4B21-85BB-C2487DAA28F2}"/>
              </a:ext>
            </a:extLst>
          </p:cNvPr>
          <p:cNvSpPr txBox="1"/>
          <p:nvPr/>
        </p:nvSpPr>
        <p:spPr>
          <a:xfrm>
            <a:off x="228600" y="228600"/>
            <a:ext cx="8686800" cy="1215526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ctr">
              <a:lnSpc>
                <a:spcPct val="150000"/>
              </a:lnSpc>
            </a:pPr>
            <a:r>
              <a:rPr lang="en-US" sz="2600" b="1" dirty="0">
                <a:solidFill>
                  <a:srgbClr val="C00000"/>
                </a:solidFill>
                <a:latin typeface="Arial Rounded MT Bold" panose="020F0704030504030204" pitchFamily="34" charset="0"/>
              </a:rPr>
              <a:t>Formulation of ration for different class of animals (Heifer, Milch cows, Pregnant, bull and bullocks)</a:t>
            </a:r>
          </a:p>
        </p:txBody>
      </p:sp>
      <p:sp>
        <p:nvSpPr>
          <p:cNvPr id="6" name="TextBox 5">
            <a:extLst>
              <a:ext uri="{FF2B5EF4-FFF2-40B4-BE49-F238E27FC236}">
                <a16:creationId xmlns:a16="http://schemas.microsoft.com/office/drawing/2014/main" id="{7C845D87-1D8C-48E3-8087-9C90D268C0C5}"/>
              </a:ext>
            </a:extLst>
          </p:cNvPr>
          <p:cNvSpPr txBox="1"/>
          <p:nvPr/>
        </p:nvSpPr>
        <p:spPr>
          <a:xfrm>
            <a:off x="228600" y="1841424"/>
            <a:ext cx="8534400" cy="4406976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marL="342900" indent="-342900" algn="just">
              <a:lnSpc>
                <a:spcPct val="200000"/>
              </a:lnSpc>
              <a:buFont typeface="Wingdings" panose="05000000000000000000" pitchFamily="2" charset="2"/>
              <a:buChar char="ü"/>
            </a:pPr>
            <a:r>
              <a:rPr lang="en-US" sz="2400" b="1" dirty="0">
                <a:latin typeface="Arial Rounded MT Bold" panose="020F0704030504030204" pitchFamily="34" charset="0"/>
              </a:rPr>
              <a:t>In computation of ration for cattle &amp; buffaloes, the prime considerations is to ascertain &amp; meet up the total requirement in terms of……………. </a:t>
            </a:r>
          </a:p>
          <a:p>
            <a:pPr algn="just">
              <a:lnSpc>
                <a:spcPct val="200000"/>
              </a:lnSpc>
            </a:pPr>
            <a:r>
              <a:rPr lang="en-US" sz="2400" b="1" dirty="0">
                <a:latin typeface="Arial Rounded MT Bold" panose="020F0704030504030204" pitchFamily="34" charset="0"/>
              </a:rPr>
              <a:t>	1. Dry matter (DM) </a:t>
            </a:r>
          </a:p>
          <a:p>
            <a:pPr algn="just">
              <a:lnSpc>
                <a:spcPct val="200000"/>
              </a:lnSpc>
            </a:pPr>
            <a:r>
              <a:rPr lang="en-US" sz="2400" b="1" dirty="0">
                <a:latin typeface="Arial Rounded MT Bold" panose="020F0704030504030204" pitchFamily="34" charset="0"/>
              </a:rPr>
              <a:t>	2. Digestible crude protein (DCP) </a:t>
            </a:r>
          </a:p>
          <a:p>
            <a:pPr algn="just">
              <a:lnSpc>
                <a:spcPct val="200000"/>
              </a:lnSpc>
            </a:pPr>
            <a:r>
              <a:rPr lang="en-US" sz="2400" b="1" dirty="0">
                <a:latin typeface="Arial Rounded MT Bold" panose="020F0704030504030204" pitchFamily="34" charset="0"/>
              </a:rPr>
              <a:t>	3. Total digestible nutrients (TDN)</a:t>
            </a:r>
          </a:p>
        </p:txBody>
      </p:sp>
    </p:spTree>
    <p:extLst>
      <p:ext uri="{BB962C8B-B14F-4D97-AF65-F5344CB8AC3E}">
        <p14:creationId xmlns:p14="http://schemas.microsoft.com/office/powerpoint/2010/main" val="2632854530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extBox 3">
            <a:extLst>
              <a:ext uri="{FF2B5EF4-FFF2-40B4-BE49-F238E27FC236}">
                <a16:creationId xmlns:a16="http://schemas.microsoft.com/office/drawing/2014/main" id="{A0C2D662-3579-4953-ACBF-6D49B8D187FD}"/>
              </a:ext>
            </a:extLst>
          </p:cNvPr>
          <p:cNvSpPr txBox="1"/>
          <p:nvPr/>
        </p:nvSpPr>
        <p:spPr>
          <a:xfrm>
            <a:off x="76200" y="42658"/>
            <a:ext cx="8971280" cy="4453142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ctr">
              <a:lnSpc>
                <a:spcPct val="150000"/>
              </a:lnSpc>
            </a:pPr>
            <a:r>
              <a:rPr lang="en-US" sz="2400" b="1" dirty="0">
                <a:solidFill>
                  <a:srgbClr val="0070C0"/>
                </a:solidFill>
                <a:latin typeface="Arial Rounded MT Bold" panose="020F0704030504030204" pitchFamily="34" charset="0"/>
              </a:rPr>
              <a:t>Requirement for Dry matter</a:t>
            </a:r>
          </a:p>
          <a:p>
            <a:pPr marL="342900" indent="-342900" algn="just">
              <a:lnSpc>
                <a:spcPct val="150000"/>
              </a:lnSpc>
              <a:buFont typeface="Wingdings" panose="05000000000000000000" pitchFamily="2" charset="2"/>
              <a:buChar char="Ø"/>
            </a:pPr>
            <a:r>
              <a:rPr lang="en-US" sz="2400" b="1" dirty="0">
                <a:latin typeface="Arial Rounded MT Bold" panose="020F0704030504030204" pitchFamily="34" charset="0"/>
              </a:rPr>
              <a:t>Requirement of the quantity of DM depends on the BW of the animal &amp; also with nature of its production.</a:t>
            </a:r>
          </a:p>
          <a:p>
            <a:pPr marL="342900" indent="-342900" algn="just">
              <a:lnSpc>
                <a:spcPct val="150000"/>
              </a:lnSpc>
              <a:buFont typeface="Wingdings" panose="05000000000000000000" pitchFamily="2" charset="2"/>
              <a:buChar char="Ø"/>
            </a:pPr>
            <a:r>
              <a:rPr lang="en-US" sz="2400" b="1" dirty="0">
                <a:latin typeface="Arial Rounded MT Bold" panose="020F0704030504030204" pitchFamily="34" charset="0"/>
              </a:rPr>
              <a:t>Cattle will generally eat daily 2 - 2.5 kg DM for every 100 kgs BW. </a:t>
            </a:r>
          </a:p>
          <a:p>
            <a:pPr marL="342900" indent="-342900" algn="just">
              <a:lnSpc>
                <a:spcPct val="150000"/>
              </a:lnSpc>
              <a:buFont typeface="Wingdings" panose="05000000000000000000" pitchFamily="2" charset="2"/>
              <a:buChar char="Ø"/>
            </a:pPr>
            <a:r>
              <a:rPr lang="en-US" sz="2400" b="1" dirty="0">
                <a:latin typeface="Arial Rounded MT Bold" panose="020F0704030504030204" pitchFamily="34" charset="0"/>
              </a:rPr>
              <a:t>Buffaloes &amp; cross-breed animals are slightly heavy eaters &amp; their DMI varies from 2.5 - 3.0 kg per 100 kg BW. </a:t>
            </a:r>
          </a:p>
          <a:p>
            <a:pPr marL="342900" indent="-342900" algn="just">
              <a:lnSpc>
                <a:spcPct val="150000"/>
              </a:lnSpc>
              <a:buFont typeface="Wingdings" panose="05000000000000000000" pitchFamily="2" charset="2"/>
              <a:buChar char="Ø"/>
            </a:pPr>
            <a:r>
              <a:rPr lang="en-US" sz="2400" b="1" dirty="0">
                <a:latin typeface="Arial Rounded MT Bold" panose="020F0704030504030204" pitchFamily="34" charset="0"/>
              </a:rPr>
              <a:t>The DM should be given as given below:</a:t>
            </a:r>
          </a:p>
        </p:txBody>
      </p:sp>
      <p:pic>
        <p:nvPicPr>
          <p:cNvPr id="6" name="Picture 5">
            <a:extLst>
              <a:ext uri="{FF2B5EF4-FFF2-40B4-BE49-F238E27FC236}">
                <a16:creationId xmlns:a16="http://schemas.microsoft.com/office/drawing/2014/main" id="{DA03747A-AE3B-4A70-AC98-FF565E4FC8F5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36941" y="4724400"/>
            <a:ext cx="7049798" cy="1905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202013772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extBox 3">
            <a:extLst>
              <a:ext uri="{FF2B5EF4-FFF2-40B4-BE49-F238E27FC236}">
                <a16:creationId xmlns:a16="http://schemas.microsoft.com/office/drawing/2014/main" id="{A62AF746-E762-4EB9-81EC-2CD9A66644ED}"/>
              </a:ext>
            </a:extLst>
          </p:cNvPr>
          <p:cNvSpPr txBox="1"/>
          <p:nvPr/>
        </p:nvSpPr>
        <p:spPr>
          <a:xfrm>
            <a:off x="266700" y="304800"/>
            <a:ext cx="8610600" cy="1129155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just">
              <a:lnSpc>
                <a:spcPct val="150000"/>
              </a:lnSpc>
            </a:pPr>
            <a:r>
              <a:rPr lang="en-US" sz="2400" b="1" dirty="0">
                <a:solidFill>
                  <a:srgbClr val="002060"/>
                </a:solidFill>
                <a:latin typeface="Arial Rounded MT Bold" panose="020F0704030504030204" pitchFamily="34" charset="0"/>
              </a:rPr>
              <a:t>For example cross breed cow weighing 400 kg the requirement are as follows;</a:t>
            </a:r>
          </a:p>
        </p:txBody>
      </p:sp>
      <p:pic>
        <p:nvPicPr>
          <p:cNvPr id="6" name="Picture 5">
            <a:extLst>
              <a:ext uri="{FF2B5EF4-FFF2-40B4-BE49-F238E27FC236}">
                <a16:creationId xmlns:a16="http://schemas.microsoft.com/office/drawing/2014/main" id="{3C01593F-775E-4F4D-9A36-9DA1F51D79F9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914400" y="1940012"/>
            <a:ext cx="7543800" cy="468938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479766385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extBox 3">
            <a:extLst>
              <a:ext uri="{FF2B5EF4-FFF2-40B4-BE49-F238E27FC236}">
                <a16:creationId xmlns:a16="http://schemas.microsoft.com/office/drawing/2014/main" id="{5A8BFA8C-B805-4471-9411-7389593B14F2}"/>
              </a:ext>
            </a:extLst>
          </p:cNvPr>
          <p:cNvSpPr txBox="1"/>
          <p:nvPr/>
        </p:nvSpPr>
        <p:spPr>
          <a:xfrm>
            <a:off x="1219200" y="228600"/>
            <a:ext cx="6705600" cy="523220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US" sz="2800" b="1" dirty="0">
                <a:solidFill>
                  <a:srgbClr val="C00000"/>
                </a:solidFill>
                <a:latin typeface="Arial Rounded MT Bold" panose="020F0704030504030204" pitchFamily="34" charset="0"/>
              </a:rPr>
              <a:t>Requirement for D.C.P and TDN</a:t>
            </a:r>
          </a:p>
        </p:txBody>
      </p:sp>
      <p:sp>
        <p:nvSpPr>
          <p:cNvPr id="6" name="TextBox 5">
            <a:extLst>
              <a:ext uri="{FF2B5EF4-FFF2-40B4-BE49-F238E27FC236}">
                <a16:creationId xmlns:a16="http://schemas.microsoft.com/office/drawing/2014/main" id="{569D726F-4A02-4384-9972-C537BE25511F}"/>
              </a:ext>
            </a:extLst>
          </p:cNvPr>
          <p:cNvSpPr txBox="1"/>
          <p:nvPr/>
        </p:nvSpPr>
        <p:spPr>
          <a:xfrm>
            <a:off x="304800" y="773668"/>
            <a:ext cx="8610600" cy="369332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US" b="1" dirty="0"/>
              <a:t>These requirement for only maintenance or production or pregnancy are as follows;</a:t>
            </a:r>
          </a:p>
        </p:txBody>
      </p:sp>
      <p:pic>
        <p:nvPicPr>
          <p:cNvPr id="8" name="Picture 7">
            <a:extLst>
              <a:ext uri="{FF2B5EF4-FFF2-40B4-BE49-F238E27FC236}">
                <a16:creationId xmlns:a16="http://schemas.microsoft.com/office/drawing/2014/main" id="{FE4AF92C-3285-45A2-8A6B-01BEDABE1E39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228600" y="1371600"/>
            <a:ext cx="4114800" cy="5334000"/>
          </a:xfrm>
          <a:prstGeom prst="rect">
            <a:avLst/>
          </a:prstGeom>
        </p:spPr>
      </p:pic>
      <p:pic>
        <p:nvPicPr>
          <p:cNvPr id="10" name="Picture 9">
            <a:extLst>
              <a:ext uri="{FF2B5EF4-FFF2-40B4-BE49-F238E27FC236}">
                <a16:creationId xmlns:a16="http://schemas.microsoft.com/office/drawing/2014/main" id="{42A2CD1E-C38C-4EF4-A5B8-F94472E0C3CF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4800602" y="1376680"/>
            <a:ext cx="4138868" cy="471932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918745820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extBox 3">
            <a:extLst>
              <a:ext uri="{FF2B5EF4-FFF2-40B4-BE49-F238E27FC236}">
                <a16:creationId xmlns:a16="http://schemas.microsoft.com/office/drawing/2014/main" id="{20654ECE-AD48-4929-959A-23C6B6F17B14}"/>
              </a:ext>
            </a:extLst>
          </p:cNvPr>
          <p:cNvSpPr txBox="1"/>
          <p:nvPr/>
        </p:nvSpPr>
        <p:spPr>
          <a:xfrm>
            <a:off x="152400" y="152400"/>
            <a:ext cx="8839200" cy="6115136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ctr">
              <a:lnSpc>
                <a:spcPct val="150000"/>
              </a:lnSpc>
            </a:pPr>
            <a:r>
              <a:rPr lang="en-US" sz="2400" b="1" dirty="0">
                <a:solidFill>
                  <a:srgbClr val="C00000"/>
                </a:solidFill>
                <a:latin typeface="Arial Rounded MT Bold" panose="020F0704030504030204" pitchFamily="34" charset="0"/>
              </a:rPr>
              <a:t>IMPORTANT TIPS ON FEEDING OF DAIRY ANIMALS </a:t>
            </a:r>
          </a:p>
          <a:p>
            <a:pPr marL="342900" indent="-342900" algn="just">
              <a:lnSpc>
                <a:spcPct val="150000"/>
              </a:lnSpc>
              <a:buFont typeface="Wingdings" panose="05000000000000000000" pitchFamily="2" charset="2"/>
              <a:buChar char="Ø"/>
            </a:pPr>
            <a:r>
              <a:rPr lang="en-US" sz="2400" b="1" dirty="0">
                <a:latin typeface="Arial Rounded MT Bold" panose="020F0704030504030204" pitchFamily="34" charset="0"/>
              </a:rPr>
              <a:t>Green fodder must be chopped before feeding to the dairy cows for better utilization.</a:t>
            </a:r>
          </a:p>
          <a:p>
            <a:pPr marL="342900" indent="-342900" algn="just">
              <a:lnSpc>
                <a:spcPct val="150000"/>
              </a:lnSpc>
              <a:buFont typeface="Wingdings" panose="05000000000000000000" pitchFamily="2" charset="2"/>
              <a:buChar char="Ø"/>
            </a:pPr>
            <a:r>
              <a:rPr lang="en-US" sz="2400" b="1" dirty="0">
                <a:latin typeface="Arial Rounded MT Bold" panose="020F0704030504030204" pitchFamily="34" charset="0"/>
              </a:rPr>
              <a:t>If possible, soak the concentrate mixture in water for 6-8 hours &amp; then feed to the animals. </a:t>
            </a:r>
          </a:p>
          <a:p>
            <a:pPr marL="342900" indent="-342900" algn="just">
              <a:lnSpc>
                <a:spcPct val="150000"/>
              </a:lnSpc>
              <a:buFont typeface="Wingdings" panose="05000000000000000000" pitchFamily="2" charset="2"/>
              <a:buChar char="Ø"/>
            </a:pPr>
            <a:r>
              <a:rPr lang="en-US" sz="2400" b="1" dirty="0">
                <a:latin typeface="Arial Rounded MT Bold" panose="020F0704030504030204" pitchFamily="34" charset="0"/>
              </a:rPr>
              <a:t>Required concentrate mixture, green fodder &amp; straw may be offered either separately or mixing together as total mixed ration (TMR). </a:t>
            </a:r>
          </a:p>
          <a:p>
            <a:pPr marL="342900" indent="-342900" algn="just">
              <a:lnSpc>
                <a:spcPct val="150000"/>
              </a:lnSpc>
              <a:buFont typeface="Wingdings" panose="05000000000000000000" pitchFamily="2" charset="2"/>
              <a:buChar char="Ø"/>
            </a:pPr>
            <a:r>
              <a:rPr lang="en-US" sz="2400" b="1" dirty="0">
                <a:latin typeface="Arial Rounded MT Bold" panose="020F0704030504030204" pitchFamily="34" charset="0"/>
              </a:rPr>
              <a:t>Total ration to be offered daily, should be divided &amp; offered twice (morning &amp; afternoon) for better utilization. </a:t>
            </a:r>
          </a:p>
        </p:txBody>
      </p:sp>
    </p:spTree>
    <p:extLst>
      <p:ext uri="{BB962C8B-B14F-4D97-AF65-F5344CB8AC3E}">
        <p14:creationId xmlns:p14="http://schemas.microsoft.com/office/powerpoint/2010/main" val="868119095"/>
      </p:ext>
    </p:extLst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extBox 3">
            <a:extLst>
              <a:ext uri="{FF2B5EF4-FFF2-40B4-BE49-F238E27FC236}">
                <a16:creationId xmlns:a16="http://schemas.microsoft.com/office/drawing/2014/main" id="{B2CF66A8-62DB-4FFE-8691-25A358DA982F}"/>
              </a:ext>
            </a:extLst>
          </p:cNvPr>
          <p:cNvSpPr txBox="1"/>
          <p:nvPr/>
        </p:nvSpPr>
        <p:spPr>
          <a:xfrm>
            <a:off x="228600" y="609600"/>
            <a:ext cx="8686800" cy="5572103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marL="342900" indent="-342900" algn="just">
              <a:lnSpc>
                <a:spcPct val="150000"/>
              </a:lnSpc>
              <a:buFont typeface="Wingdings" panose="05000000000000000000" pitchFamily="2" charset="2"/>
              <a:buChar char="Ø"/>
            </a:pPr>
            <a:r>
              <a:rPr lang="en-US" sz="2400" b="1" dirty="0">
                <a:latin typeface="Arial Rounded MT Bold" panose="020F0704030504030204" pitchFamily="34" charset="0"/>
              </a:rPr>
              <a:t>Do not feed calcium rich feed ingredients or mineral mixture to the dairy cows 15 days before parturition, as high calcium intake during this period increases the chances of </a:t>
            </a:r>
            <a:r>
              <a:rPr lang="en-US" sz="2400" b="1" dirty="0">
                <a:solidFill>
                  <a:srgbClr val="7030A0"/>
                </a:solidFill>
                <a:latin typeface="Arial Rounded MT Bold" panose="020F0704030504030204" pitchFamily="34" charset="0"/>
              </a:rPr>
              <a:t>milk fever</a:t>
            </a:r>
            <a:r>
              <a:rPr lang="en-US" sz="2400" b="1" dirty="0">
                <a:latin typeface="Arial Rounded MT Bold" panose="020F0704030504030204" pitchFamily="34" charset="0"/>
              </a:rPr>
              <a:t>. </a:t>
            </a:r>
          </a:p>
          <a:p>
            <a:pPr marL="342900" indent="-342900" algn="just">
              <a:lnSpc>
                <a:spcPct val="150000"/>
              </a:lnSpc>
              <a:buFont typeface="Wingdings" panose="05000000000000000000" pitchFamily="2" charset="2"/>
              <a:buChar char="Ø"/>
            </a:pPr>
            <a:r>
              <a:rPr lang="en-US" sz="2400" b="1" dirty="0">
                <a:latin typeface="Arial Rounded MT Bold" panose="020F0704030504030204" pitchFamily="34" charset="0"/>
              </a:rPr>
              <a:t>Provide clean fresh water free of choice to the dairy animals. </a:t>
            </a:r>
          </a:p>
          <a:p>
            <a:pPr marL="342900" indent="-342900" algn="just">
              <a:lnSpc>
                <a:spcPct val="150000"/>
              </a:lnSpc>
              <a:buFont typeface="Wingdings" panose="05000000000000000000" pitchFamily="2" charset="2"/>
              <a:buChar char="Ø"/>
            </a:pPr>
            <a:r>
              <a:rPr lang="en-US" sz="2400" b="1" dirty="0">
                <a:latin typeface="Arial Rounded MT Bold" panose="020F0704030504030204" pitchFamily="34" charset="0"/>
              </a:rPr>
              <a:t>For easy accessibility, a cemented water tank should be constructed near to the animal shed &amp; tank should be painted with lime at frequent intervals to make the water clean.</a:t>
            </a:r>
            <a:endParaRPr lang="en-US" sz="2400" dirty="0"/>
          </a:p>
        </p:txBody>
      </p:sp>
    </p:spTree>
    <p:extLst>
      <p:ext uri="{BB962C8B-B14F-4D97-AF65-F5344CB8AC3E}">
        <p14:creationId xmlns:p14="http://schemas.microsoft.com/office/powerpoint/2010/main" val="1157944517"/>
      </p:ext>
    </p:extLst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pPr marL="0" indent="0" algn="ctr">
              <a:buNone/>
            </a:pPr>
            <a:r>
              <a:rPr lang="en-US" sz="6000" dirty="0">
                <a:solidFill>
                  <a:srgbClr val="002060"/>
                </a:solidFill>
              </a:rPr>
              <a:t>Questions?</a:t>
            </a:r>
          </a:p>
          <a:p>
            <a:pPr marL="0" indent="0" algn="ctr">
              <a:buNone/>
            </a:pPr>
            <a:endParaRPr lang="en-US" sz="6000" dirty="0">
              <a:solidFill>
                <a:srgbClr val="002060"/>
              </a:solidFill>
            </a:endParaRPr>
          </a:p>
          <a:p>
            <a:pPr marL="0" indent="0" algn="ctr">
              <a:buNone/>
            </a:pPr>
            <a:r>
              <a:rPr lang="en-US" sz="6000" b="1" dirty="0">
                <a:solidFill>
                  <a:srgbClr val="00B050"/>
                </a:solidFill>
              </a:rPr>
              <a:t>Thanks</a:t>
            </a:r>
          </a:p>
        </p:txBody>
      </p:sp>
    </p:spTree>
  </p:cSld>
  <p:clrMapOvr>
    <a:masterClrMapping/>
  </p:clrMapOvr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3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/>
  <TotalTime>3590</TotalTime>
  <Words>625</Words>
  <Application>Microsoft Office PowerPoint</Application>
  <PresentationFormat>On-screen Show (4:3)</PresentationFormat>
  <Paragraphs>44</Paragraphs>
  <Slides>12</Slides>
  <Notes>0</Notes>
  <HiddenSlides>0</HiddenSlides>
  <MMClips>0</MMClips>
  <ScaleCrop>false</ScaleCrop>
  <HeadingPairs>
    <vt:vector size="6" baseType="variant">
      <vt:variant>
        <vt:lpstr>Fonts Used</vt:lpstr>
      </vt:variant>
      <vt:variant>
        <vt:i4>5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12</vt:i4>
      </vt:variant>
    </vt:vector>
  </HeadingPairs>
  <TitlesOfParts>
    <vt:vector size="18" baseType="lpstr">
      <vt:lpstr>Arial</vt:lpstr>
      <vt:lpstr>Arial Rounded MT Bold</vt:lpstr>
      <vt:lpstr>Calibri</vt:lpstr>
      <vt:lpstr>Calibri Light</vt:lpstr>
      <vt:lpstr>Wingdings</vt:lpstr>
      <vt:lpstr>Office Theme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</vt:vector>
  </TitlesOfParts>
  <Company/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Soil-Plant-Animal Relationship</dc:title>
  <dc:creator>HP</dc:creator>
  <cp:lastModifiedBy>kaushalendra kumar</cp:lastModifiedBy>
  <cp:revision>351</cp:revision>
  <dcterms:created xsi:type="dcterms:W3CDTF">2006-08-16T00:00:00Z</dcterms:created>
  <dcterms:modified xsi:type="dcterms:W3CDTF">2021-04-14T10:49:08Z</dcterms:modified>
</cp:coreProperties>
</file>