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8" r:id="rId1"/>
  </p:sldMasterIdLst>
  <p:notesMasterIdLst>
    <p:notesMasterId r:id="rId28"/>
  </p:notesMasterIdLst>
  <p:sldIdLst>
    <p:sldId id="344" r:id="rId2"/>
    <p:sldId id="375" r:id="rId3"/>
    <p:sldId id="347" r:id="rId4"/>
    <p:sldId id="382" r:id="rId5"/>
    <p:sldId id="348" r:id="rId6"/>
    <p:sldId id="383" r:id="rId7"/>
    <p:sldId id="385" r:id="rId8"/>
    <p:sldId id="386" r:id="rId9"/>
    <p:sldId id="350" r:id="rId10"/>
    <p:sldId id="351" r:id="rId11"/>
    <p:sldId id="352" r:id="rId12"/>
    <p:sldId id="354" r:id="rId13"/>
    <p:sldId id="355" r:id="rId14"/>
    <p:sldId id="356" r:id="rId15"/>
    <p:sldId id="357" r:id="rId16"/>
    <p:sldId id="358" r:id="rId17"/>
    <p:sldId id="359" r:id="rId18"/>
    <p:sldId id="360" r:id="rId19"/>
    <p:sldId id="361" r:id="rId20"/>
    <p:sldId id="362" r:id="rId21"/>
    <p:sldId id="381" r:id="rId22"/>
    <p:sldId id="364" r:id="rId23"/>
    <p:sldId id="366" r:id="rId24"/>
    <p:sldId id="387" r:id="rId25"/>
    <p:sldId id="384" r:id="rId26"/>
    <p:sldId id="332" r:id="rId2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413" autoAdjust="0"/>
    <p:restoredTop sz="94660"/>
  </p:normalViewPr>
  <p:slideViewPr>
    <p:cSldViewPr snapToGrid="0">
      <p:cViewPr varScale="1">
        <p:scale>
          <a:sx n="109" d="100"/>
          <a:sy n="109" d="100"/>
        </p:scale>
        <p:origin x="648" y="10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6EC8D16-9F80-4185-A71B-B6C3008F1A6A}" type="datetimeFigureOut">
              <a:rPr lang="en-US" smtClean="0"/>
              <a:pPr/>
              <a:t>8/12/2021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94191B6-041B-440F-9710-B26570C00277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589213" y="2514600"/>
            <a:ext cx="8915399" cy="2262781"/>
          </a:xfrm>
        </p:spPr>
        <p:txBody>
          <a:bodyPr anchor="b">
            <a:normAutofit/>
          </a:bodyPr>
          <a:lstStyle>
            <a:lvl1pPr>
              <a:defRPr sz="5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589213" y="4777379"/>
            <a:ext cx="8915399" cy="1126283"/>
          </a:xfrm>
        </p:spPr>
        <p:txBody>
          <a:bodyPr anchor="t"/>
          <a:lstStyle>
            <a:lvl1pPr marL="0" indent="0" algn="l"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Freeform 6"/>
          <p:cNvSpPr/>
          <p:nvPr/>
        </p:nvSpPr>
        <p:spPr bwMode="auto">
          <a:xfrm>
            <a:off x="0" y="4323810"/>
            <a:ext cx="1744652" cy="778589"/>
          </a:xfrm>
          <a:custGeom>
            <a:avLst/>
            <a:gdLst/>
            <a:ahLst/>
            <a:cxnLst/>
            <a:rect l="0" t="0" r="r" b="b"/>
            <a:pathLst>
              <a:path w="372" h="166">
                <a:moveTo>
                  <a:pt x="287" y="166"/>
                </a:moveTo>
                <a:cubicBezTo>
                  <a:pt x="290" y="166"/>
                  <a:pt x="292" y="165"/>
                  <a:pt x="293" y="164"/>
                </a:cubicBezTo>
                <a:cubicBezTo>
                  <a:pt x="293" y="163"/>
                  <a:pt x="294" y="163"/>
                  <a:pt x="294" y="163"/>
                </a:cubicBezTo>
                <a:cubicBezTo>
                  <a:pt x="370" y="87"/>
                  <a:pt x="370" y="87"/>
                  <a:pt x="370" y="87"/>
                </a:cubicBezTo>
                <a:cubicBezTo>
                  <a:pt x="372" y="85"/>
                  <a:pt x="372" y="81"/>
                  <a:pt x="370" y="78"/>
                </a:cubicBezTo>
                <a:cubicBezTo>
                  <a:pt x="294" y="3"/>
                  <a:pt x="294" y="3"/>
                  <a:pt x="294" y="3"/>
                </a:cubicBezTo>
                <a:cubicBezTo>
                  <a:pt x="294" y="2"/>
                  <a:pt x="293" y="2"/>
                  <a:pt x="293" y="2"/>
                </a:cubicBezTo>
                <a:cubicBezTo>
                  <a:pt x="292" y="1"/>
                  <a:pt x="290" y="0"/>
                  <a:pt x="287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166"/>
                  <a:pt x="0" y="166"/>
                  <a:pt x="0" y="166"/>
                </a:cubicBezTo>
                <a:lnTo>
                  <a:pt x="287" y="166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4529540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1590290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2925" y="624110"/>
            <a:ext cx="8911687" cy="128089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89212" y="2133600"/>
            <a:ext cx="8915400" cy="3777622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85985248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2058750"/>
            <a:ext cx="8915399" cy="146880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3530129"/>
            <a:ext cx="8915399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28737434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89212" y="2133600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190747" y="2126222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9433603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939373" y="1972703"/>
            <a:ext cx="399273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589212" y="2548966"/>
            <a:ext cx="4342893" cy="3354060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7506629" y="1969475"/>
            <a:ext cx="399900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7166957" y="2545738"/>
            <a:ext cx="4338674" cy="3354060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2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8097611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6614304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23255267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446088"/>
            <a:ext cx="3505199" cy="976312"/>
          </a:xfrm>
        </p:spPr>
        <p:txBody>
          <a:bodyPr anchor="b"/>
          <a:lstStyle>
            <a:lvl1pPr algn="l">
              <a:defRPr sz="20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23012" y="446088"/>
            <a:ext cx="5181600" cy="5414963"/>
          </a:xfrm>
        </p:spPr>
        <p:txBody>
          <a:bodyPr anchor="ctr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2" y="1598613"/>
            <a:ext cx="3505199" cy="426243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6759329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4800600"/>
            <a:ext cx="8915400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589212" y="634965"/>
            <a:ext cx="8915400" cy="3854970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367338"/>
            <a:ext cx="8915400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611890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09600"/>
            <a:ext cx="8915399" cy="311704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9647760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3275012" y="3505200"/>
            <a:ext cx="753655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  <p:sp>
        <p:nvSpPr>
          <p:cNvPr id="14" name="TextBox 13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7516824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2438400"/>
            <a:ext cx="8915400" cy="2724845"/>
          </a:xfrm>
        </p:spPr>
        <p:txBody>
          <a:bodyPr anchor="b">
            <a:normAutofit/>
          </a:bodyPr>
          <a:lstStyle>
            <a:lvl1pPr algn="l">
              <a:defRPr sz="4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52609971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  <p:sp>
        <p:nvSpPr>
          <p:cNvPr id="17" name="TextBox 16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90581221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27407"/>
            <a:ext cx="8915399" cy="2880020"/>
          </a:xfrm>
        </p:spPr>
        <p:txBody>
          <a:bodyPr anchor="ctr">
            <a:normAutofit/>
          </a:bodyPr>
          <a:lstStyle>
            <a:lvl1pPr algn="l">
              <a:defRPr sz="4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31905105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0697680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294812" y="627405"/>
            <a:ext cx="2207601" cy="5283817"/>
          </a:xfrm>
        </p:spPr>
        <p:txBody>
          <a:bodyPr vert="eaVert" anchor="ctr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89212" y="627405"/>
            <a:ext cx="6477000" cy="5283817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1043034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" name="Group 22"/>
          <p:cNvGrpSpPr/>
          <p:nvPr/>
        </p:nvGrpSpPr>
        <p:grpSpPr>
          <a:xfrm>
            <a:off x="1" y="228600"/>
            <a:ext cx="2851516" cy="6638628"/>
            <a:chOff x="2487613" y="285750"/>
            <a:chExt cx="2428875" cy="5654676"/>
          </a:xfrm>
        </p:grpSpPr>
        <p:sp>
          <p:nvSpPr>
            <p:cNvPr id="24" name="Freeform 11"/>
            <p:cNvSpPr/>
            <p:nvPr/>
          </p:nvSpPr>
          <p:spPr bwMode="auto">
            <a:xfrm>
              <a:off x="2487613" y="2284413"/>
              <a:ext cx="85725" cy="533400"/>
            </a:xfrm>
            <a:custGeom>
              <a:avLst/>
              <a:gdLst/>
              <a:ahLst/>
              <a:cxnLst/>
              <a:rect l="0" t="0" r="r" b="b"/>
              <a:pathLst>
                <a:path w="22" h="136">
                  <a:moveTo>
                    <a:pt x="22" y="136"/>
                  </a:moveTo>
                  <a:cubicBezTo>
                    <a:pt x="20" y="117"/>
                    <a:pt x="19" y="99"/>
                    <a:pt x="17" y="80"/>
                  </a:cubicBezTo>
                  <a:cubicBezTo>
                    <a:pt x="11" y="54"/>
                    <a:pt x="6" y="27"/>
                    <a:pt x="0" y="0"/>
                  </a:cubicBezTo>
                  <a:cubicBezTo>
                    <a:pt x="0" y="35"/>
                    <a:pt x="0" y="35"/>
                    <a:pt x="0" y="35"/>
                  </a:cubicBezTo>
                  <a:cubicBezTo>
                    <a:pt x="6" y="64"/>
                    <a:pt x="13" y="94"/>
                    <a:pt x="20" y="124"/>
                  </a:cubicBezTo>
                  <a:cubicBezTo>
                    <a:pt x="20" y="128"/>
                    <a:pt x="21" y="132"/>
                    <a:pt x="22" y="136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5" name="Freeform 12"/>
            <p:cNvSpPr/>
            <p:nvPr/>
          </p:nvSpPr>
          <p:spPr bwMode="auto">
            <a:xfrm>
              <a:off x="2597151" y="2779713"/>
              <a:ext cx="550863" cy="1978025"/>
            </a:xfrm>
            <a:custGeom>
              <a:avLst/>
              <a:gdLst/>
              <a:ahLst/>
              <a:cxnLst/>
              <a:rect l="0" t="0" r="r" b="b"/>
              <a:pathLst>
                <a:path w="140" h="504">
                  <a:moveTo>
                    <a:pt x="86" y="350"/>
                  </a:moveTo>
                  <a:cubicBezTo>
                    <a:pt x="103" y="402"/>
                    <a:pt x="120" y="453"/>
                    <a:pt x="139" y="504"/>
                  </a:cubicBezTo>
                  <a:cubicBezTo>
                    <a:pt x="139" y="495"/>
                    <a:pt x="139" y="487"/>
                    <a:pt x="140" y="478"/>
                  </a:cubicBezTo>
                  <a:cubicBezTo>
                    <a:pt x="124" y="435"/>
                    <a:pt x="109" y="391"/>
                    <a:pt x="95" y="347"/>
                  </a:cubicBezTo>
                  <a:cubicBezTo>
                    <a:pt x="58" y="233"/>
                    <a:pt x="27" y="117"/>
                    <a:pt x="0" y="0"/>
                  </a:cubicBezTo>
                  <a:cubicBezTo>
                    <a:pt x="2" y="20"/>
                    <a:pt x="4" y="41"/>
                    <a:pt x="6" y="61"/>
                  </a:cubicBezTo>
                  <a:cubicBezTo>
                    <a:pt x="30" y="158"/>
                    <a:pt x="56" y="255"/>
                    <a:pt x="86" y="35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6" name="Freeform 13"/>
            <p:cNvSpPr/>
            <p:nvPr/>
          </p:nvSpPr>
          <p:spPr bwMode="auto">
            <a:xfrm>
              <a:off x="3175001" y="4730750"/>
              <a:ext cx="519113" cy="1209675"/>
            </a:xfrm>
            <a:custGeom>
              <a:avLst/>
              <a:gdLst/>
              <a:ahLst/>
              <a:cxnLst/>
              <a:rect l="0" t="0" r="r" b="b"/>
              <a:pathLst>
                <a:path w="132" h="308">
                  <a:moveTo>
                    <a:pt x="8" y="22"/>
                  </a:moveTo>
                  <a:cubicBezTo>
                    <a:pt x="5" y="15"/>
                    <a:pt x="2" y="8"/>
                    <a:pt x="0" y="0"/>
                  </a:cubicBezTo>
                  <a:cubicBezTo>
                    <a:pt x="0" y="10"/>
                    <a:pt x="0" y="19"/>
                    <a:pt x="0" y="29"/>
                  </a:cubicBezTo>
                  <a:cubicBezTo>
                    <a:pt x="21" y="85"/>
                    <a:pt x="44" y="140"/>
                    <a:pt x="68" y="194"/>
                  </a:cubicBezTo>
                  <a:cubicBezTo>
                    <a:pt x="85" y="232"/>
                    <a:pt x="104" y="270"/>
                    <a:pt x="123" y="308"/>
                  </a:cubicBezTo>
                  <a:cubicBezTo>
                    <a:pt x="132" y="308"/>
                    <a:pt x="132" y="308"/>
                    <a:pt x="132" y="308"/>
                  </a:cubicBezTo>
                  <a:cubicBezTo>
                    <a:pt x="113" y="269"/>
                    <a:pt x="94" y="230"/>
                    <a:pt x="77" y="190"/>
                  </a:cubicBezTo>
                  <a:cubicBezTo>
                    <a:pt x="52" y="135"/>
                    <a:pt x="29" y="79"/>
                    <a:pt x="8" y="22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7" name="Freeform 14"/>
            <p:cNvSpPr/>
            <p:nvPr/>
          </p:nvSpPr>
          <p:spPr bwMode="auto">
            <a:xfrm>
              <a:off x="3305176" y="5630863"/>
              <a:ext cx="146050" cy="309563"/>
            </a:xfrm>
            <a:custGeom>
              <a:avLst/>
              <a:gdLst/>
              <a:ahLst/>
              <a:cxnLst/>
              <a:rect l="0" t="0" r="r" b="b"/>
              <a:pathLst>
                <a:path w="37" h="79">
                  <a:moveTo>
                    <a:pt x="28" y="79"/>
                  </a:moveTo>
                  <a:cubicBezTo>
                    <a:pt x="37" y="79"/>
                    <a:pt x="37" y="79"/>
                    <a:pt x="37" y="79"/>
                  </a:cubicBezTo>
                  <a:cubicBezTo>
                    <a:pt x="24" y="53"/>
                    <a:pt x="12" y="27"/>
                    <a:pt x="0" y="0"/>
                  </a:cubicBezTo>
                  <a:cubicBezTo>
                    <a:pt x="8" y="27"/>
                    <a:pt x="17" y="53"/>
                    <a:pt x="28" y="79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8" name="Freeform 15"/>
            <p:cNvSpPr/>
            <p:nvPr/>
          </p:nvSpPr>
          <p:spPr bwMode="auto">
            <a:xfrm>
              <a:off x="2573338" y="2817813"/>
              <a:ext cx="700088" cy="2835275"/>
            </a:xfrm>
            <a:custGeom>
              <a:avLst/>
              <a:gdLst/>
              <a:ahLst/>
              <a:cxnLst/>
              <a:rect l="0" t="0" r="r" b="b"/>
              <a:pathLst>
                <a:path w="178" h="722">
                  <a:moveTo>
                    <a:pt x="162" y="660"/>
                  </a:moveTo>
                  <a:cubicBezTo>
                    <a:pt x="145" y="618"/>
                    <a:pt x="130" y="576"/>
                    <a:pt x="116" y="534"/>
                  </a:cubicBezTo>
                  <a:cubicBezTo>
                    <a:pt x="84" y="437"/>
                    <a:pt x="59" y="337"/>
                    <a:pt x="40" y="236"/>
                  </a:cubicBezTo>
                  <a:cubicBezTo>
                    <a:pt x="29" y="175"/>
                    <a:pt x="20" y="113"/>
                    <a:pt x="12" y="51"/>
                  </a:cubicBezTo>
                  <a:cubicBezTo>
                    <a:pt x="8" y="34"/>
                    <a:pt x="4" y="17"/>
                    <a:pt x="0" y="0"/>
                  </a:cubicBezTo>
                  <a:cubicBezTo>
                    <a:pt x="8" y="79"/>
                    <a:pt x="19" y="159"/>
                    <a:pt x="33" y="237"/>
                  </a:cubicBezTo>
                  <a:cubicBezTo>
                    <a:pt x="51" y="339"/>
                    <a:pt x="76" y="439"/>
                    <a:pt x="107" y="537"/>
                  </a:cubicBezTo>
                  <a:cubicBezTo>
                    <a:pt x="123" y="586"/>
                    <a:pt x="141" y="634"/>
                    <a:pt x="160" y="681"/>
                  </a:cubicBezTo>
                  <a:cubicBezTo>
                    <a:pt x="166" y="695"/>
                    <a:pt x="172" y="708"/>
                    <a:pt x="178" y="722"/>
                  </a:cubicBezTo>
                  <a:cubicBezTo>
                    <a:pt x="176" y="717"/>
                    <a:pt x="175" y="713"/>
                    <a:pt x="174" y="708"/>
                  </a:cubicBezTo>
                  <a:cubicBezTo>
                    <a:pt x="169" y="692"/>
                    <a:pt x="165" y="676"/>
                    <a:pt x="162" y="66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9" name="Freeform 16"/>
            <p:cNvSpPr/>
            <p:nvPr/>
          </p:nvSpPr>
          <p:spPr bwMode="auto">
            <a:xfrm>
              <a:off x="2506663" y="285750"/>
              <a:ext cx="90488" cy="2493963"/>
            </a:xfrm>
            <a:custGeom>
              <a:avLst/>
              <a:gdLst/>
              <a:ahLst/>
              <a:cxnLst/>
              <a:rect l="0" t="0" r="r" b="b"/>
              <a:pathLst>
                <a:path w="23" h="635">
                  <a:moveTo>
                    <a:pt x="11" y="577"/>
                  </a:moveTo>
                  <a:cubicBezTo>
                    <a:pt x="12" y="581"/>
                    <a:pt x="12" y="585"/>
                    <a:pt x="12" y="589"/>
                  </a:cubicBezTo>
                  <a:cubicBezTo>
                    <a:pt x="15" y="603"/>
                    <a:pt x="19" y="617"/>
                    <a:pt x="22" y="632"/>
                  </a:cubicBezTo>
                  <a:cubicBezTo>
                    <a:pt x="22" y="633"/>
                    <a:pt x="22" y="634"/>
                    <a:pt x="23" y="635"/>
                  </a:cubicBezTo>
                  <a:cubicBezTo>
                    <a:pt x="21" y="615"/>
                    <a:pt x="19" y="596"/>
                    <a:pt x="17" y="576"/>
                  </a:cubicBezTo>
                  <a:cubicBezTo>
                    <a:pt x="9" y="474"/>
                    <a:pt x="5" y="372"/>
                    <a:pt x="5" y="269"/>
                  </a:cubicBezTo>
                  <a:cubicBezTo>
                    <a:pt x="6" y="179"/>
                    <a:pt x="9" y="90"/>
                    <a:pt x="15" y="0"/>
                  </a:cubicBezTo>
                  <a:cubicBezTo>
                    <a:pt x="12" y="0"/>
                    <a:pt x="12" y="0"/>
                    <a:pt x="12" y="0"/>
                  </a:cubicBezTo>
                  <a:cubicBezTo>
                    <a:pt x="5" y="89"/>
                    <a:pt x="2" y="179"/>
                    <a:pt x="1" y="269"/>
                  </a:cubicBezTo>
                  <a:cubicBezTo>
                    <a:pt x="0" y="372"/>
                    <a:pt x="3" y="474"/>
                    <a:pt x="11" y="577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0" name="Freeform 17"/>
            <p:cNvSpPr/>
            <p:nvPr/>
          </p:nvSpPr>
          <p:spPr bwMode="auto">
            <a:xfrm>
              <a:off x="2554288" y="2598738"/>
              <a:ext cx="66675" cy="420688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0" y="0"/>
                  </a:moveTo>
                  <a:cubicBezTo>
                    <a:pt x="2" y="19"/>
                    <a:pt x="3" y="37"/>
                    <a:pt x="5" y="56"/>
                  </a:cubicBezTo>
                  <a:cubicBezTo>
                    <a:pt x="9" y="73"/>
                    <a:pt x="13" y="90"/>
                    <a:pt x="17" y="107"/>
                  </a:cubicBezTo>
                  <a:cubicBezTo>
                    <a:pt x="15" y="87"/>
                    <a:pt x="13" y="66"/>
                    <a:pt x="11" y="46"/>
                  </a:cubicBezTo>
                  <a:cubicBezTo>
                    <a:pt x="10" y="45"/>
                    <a:pt x="10" y="44"/>
                    <a:pt x="10" y="43"/>
                  </a:cubicBezTo>
                  <a:cubicBezTo>
                    <a:pt x="7" y="28"/>
                    <a:pt x="3" y="1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1" name="Freeform 18"/>
            <p:cNvSpPr/>
            <p:nvPr/>
          </p:nvSpPr>
          <p:spPr bwMode="auto">
            <a:xfrm>
              <a:off x="3143251" y="4757738"/>
              <a:ext cx="161925" cy="873125"/>
            </a:xfrm>
            <a:custGeom>
              <a:avLst/>
              <a:gdLst/>
              <a:ahLst/>
              <a:cxnLst/>
              <a:rect l="0" t="0" r="r" b="b"/>
              <a:pathLst>
                <a:path w="41" h="222">
                  <a:moveTo>
                    <a:pt x="0" y="0"/>
                  </a:moveTo>
                  <a:cubicBezTo>
                    <a:pt x="0" y="31"/>
                    <a:pt x="2" y="62"/>
                    <a:pt x="5" y="93"/>
                  </a:cubicBezTo>
                  <a:cubicBezTo>
                    <a:pt x="8" y="117"/>
                    <a:pt x="12" y="142"/>
                    <a:pt x="17" y="166"/>
                  </a:cubicBezTo>
                  <a:cubicBezTo>
                    <a:pt x="19" y="172"/>
                    <a:pt x="22" y="178"/>
                    <a:pt x="24" y="184"/>
                  </a:cubicBezTo>
                  <a:cubicBezTo>
                    <a:pt x="30" y="197"/>
                    <a:pt x="35" y="209"/>
                    <a:pt x="41" y="222"/>
                  </a:cubicBezTo>
                  <a:cubicBezTo>
                    <a:pt x="40" y="219"/>
                    <a:pt x="39" y="215"/>
                    <a:pt x="38" y="212"/>
                  </a:cubicBezTo>
                  <a:cubicBezTo>
                    <a:pt x="26" y="172"/>
                    <a:pt x="18" y="132"/>
                    <a:pt x="13" y="92"/>
                  </a:cubicBezTo>
                  <a:cubicBezTo>
                    <a:pt x="11" y="68"/>
                    <a:pt x="9" y="45"/>
                    <a:pt x="8" y="22"/>
                  </a:cubicBezTo>
                  <a:cubicBezTo>
                    <a:pt x="8" y="21"/>
                    <a:pt x="7" y="20"/>
                    <a:pt x="7" y="18"/>
                  </a:cubicBezTo>
                  <a:cubicBezTo>
                    <a:pt x="5" y="12"/>
                    <a:pt x="2" y="6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2" name="Freeform 19"/>
            <p:cNvSpPr/>
            <p:nvPr/>
          </p:nvSpPr>
          <p:spPr bwMode="auto">
            <a:xfrm>
              <a:off x="3148013" y="1282700"/>
              <a:ext cx="1768475" cy="3448050"/>
            </a:xfrm>
            <a:custGeom>
              <a:avLst/>
              <a:gdLst/>
              <a:ahLst/>
              <a:cxnLst/>
              <a:rect l="0" t="0" r="r" b="b"/>
              <a:pathLst>
                <a:path w="450" h="878">
                  <a:moveTo>
                    <a:pt x="7" y="854"/>
                  </a:moveTo>
                  <a:cubicBezTo>
                    <a:pt x="10" y="772"/>
                    <a:pt x="26" y="691"/>
                    <a:pt x="50" y="613"/>
                  </a:cubicBezTo>
                  <a:cubicBezTo>
                    <a:pt x="75" y="535"/>
                    <a:pt x="109" y="460"/>
                    <a:pt x="149" y="388"/>
                  </a:cubicBezTo>
                  <a:cubicBezTo>
                    <a:pt x="189" y="316"/>
                    <a:pt x="235" y="248"/>
                    <a:pt x="285" y="183"/>
                  </a:cubicBezTo>
                  <a:cubicBezTo>
                    <a:pt x="310" y="151"/>
                    <a:pt x="337" y="119"/>
                    <a:pt x="364" y="89"/>
                  </a:cubicBezTo>
                  <a:cubicBezTo>
                    <a:pt x="378" y="74"/>
                    <a:pt x="392" y="58"/>
                    <a:pt x="406" y="44"/>
                  </a:cubicBezTo>
                  <a:cubicBezTo>
                    <a:pt x="421" y="29"/>
                    <a:pt x="435" y="15"/>
                    <a:pt x="450" y="1"/>
                  </a:cubicBezTo>
                  <a:cubicBezTo>
                    <a:pt x="450" y="0"/>
                    <a:pt x="450" y="0"/>
                    <a:pt x="450" y="0"/>
                  </a:cubicBezTo>
                  <a:cubicBezTo>
                    <a:pt x="434" y="14"/>
                    <a:pt x="420" y="28"/>
                    <a:pt x="405" y="43"/>
                  </a:cubicBezTo>
                  <a:cubicBezTo>
                    <a:pt x="391" y="57"/>
                    <a:pt x="377" y="72"/>
                    <a:pt x="363" y="88"/>
                  </a:cubicBezTo>
                  <a:cubicBezTo>
                    <a:pt x="335" y="118"/>
                    <a:pt x="308" y="149"/>
                    <a:pt x="283" y="181"/>
                  </a:cubicBezTo>
                  <a:cubicBezTo>
                    <a:pt x="232" y="246"/>
                    <a:pt x="185" y="314"/>
                    <a:pt x="145" y="386"/>
                  </a:cubicBezTo>
                  <a:cubicBezTo>
                    <a:pt x="104" y="457"/>
                    <a:pt x="70" y="533"/>
                    <a:pt x="45" y="611"/>
                  </a:cubicBezTo>
                  <a:cubicBezTo>
                    <a:pt x="19" y="690"/>
                    <a:pt x="3" y="771"/>
                    <a:pt x="0" y="854"/>
                  </a:cubicBezTo>
                  <a:cubicBezTo>
                    <a:pt x="0" y="856"/>
                    <a:pt x="0" y="857"/>
                    <a:pt x="0" y="859"/>
                  </a:cubicBezTo>
                  <a:cubicBezTo>
                    <a:pt x="2" y="865"/>
                    <a:pt x="4" y="872"/>
                    <a:pt x="7" y="878"/>
                  </a:cubicBezTo>
                  <a:cubicBezTo>
                    <a:pt x="7" y="870"/>
                    <a:pt x="7" y="862"/>
                    <a:pt x="7" y="85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3" name="Freeform 20"/>
            <p:cNvSpPr/>
            <p:nvPr/>
          </p:nvSpPr>
          <p:spPr bwMode="auto">
            <a:xfrm>
              <a:off x="3273426" y="5653088"/>
              <a:ext cx="138113" cy="287338"/>
            </a:xfrm>
            <a:custGeom>
              <a:avLst/>
              <a:gdLst/>
              <a:ahLst/>
              <a:cxnLst/>
              <a:rect l="0" t="0" r="r" b="b"/>
              <a:pathLst>
                <a:path w="35" h="73">
                  <a:moveTo>
                    <a:pt x="0" y="0"/>
                  </a:moveTo>
                  <a:cubicBezTo>
                    <a:pt x="7" y="24"/>
                    <a:pt x="16" y="49"/>
                    <a:pt x="26" y="73"/>
                  </a:cubicBezTo>
                  <a:cubicBezTo>
                    <a:pt x="35" y="73"/>
                    <a:pt x="35" y="73"/>
                    <a:pt x="35" y="73"/>
                  </a:cubicBezTo>
                  <a:cubicBezTo>
                    <a:pt x="23" y="49"/>
                    <a:pt x="11" y="2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4" name="Freeform 21"/>
            <p:cNvSpPr/>
            <p:nvPr/>
          </p:nvSpPr>
          <p:spPr bwMode="auto">
            <a:xfrm>
              <a:off x="3143251" y="4656138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7" y="44"/>
                  </a:moveTo>
                  <a:cubicBezTo>
                    <a:pt x="7" y="46"/>
                    <a:pt x="8" y="47"/>
                    <a:pt x="8" y="48"/>
                  </a:cubicBezTo>
                  <a:cubicBezTo>
                    <a:pt x="8" y="38"/>
                    <a:pt x="8" y="29"/>
                    <a:pt x="8" y="19"/>
                  </a:cubicBezTo>
                  <a:cubicBezTo>
                    <a:pt x="5" y="13"/>
                    <a:pt x="3" y="6"/>
                    <a:pt x="1" y="0"/>
                  </a:cubicBezTo>
                  <a:cubicBezTo>
                    <a:pt x="0" y="9"/>
                    <a:pt x="0" y="17"/>
                    <a:pt x="0" y="26"/>
                  </a:cubicBezTo>
                  <a:cubicBezTo>
                    <a:pt x="2" y="32"/>
                    <a:pt x="5" y="38"/>
                    <a:pt x="7" y="4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5" name="Freeform 22"/>
            <p:cNvSpPr/>
            <p:nvPr/>
          </p:nvSpPr>
          <p:spPr bwMode="auto">
            <a:xfrm>
              <a:off x="3211513" y="5410200"/>
              <a:ext cx="203200" cy="530225"/>
            </a:xfrm>
            <a:custGeom>
              <a:avLst/>
              <a:gdLst/>
              <a:ahLst/>
              <a:cxnLst/>
              <a:rect l="0" t="0" r="r" b="b"/>
              <a:pathLst>
                <a:path w="52" h="135">
                  <a:moveTo>
                    <a:pt x="7" y="18"/>
                  </a:moveTo>
                  <a:cubicBezTo>
                    <a:pt x="5" y="12"/>
                    <a:pt x="2" y="6"/>
                    <a:pt x="0" y="0"/>
                  </a:cubicBezTo>
                  <a:cubicBezTo>
                    <a:pt x="3" y="16"/>
                    <a:pt x="7" y="32"/>
                    <a:pt x="12" y="48"/>
                  </a:cubicBezTo>
                  <a:cubicBezTo>
                    <a:pt x="13" y="53"/>
                    <a:pt x="14" y="57"/>
                    <a:pt x="16" y="62"/>
                  </a:cubicBezTo>
                  <a:cubicBezTo>
                    <a:pt x="27" y="86"/>
                    <a:pt x="39" y="111"/>
                    <a:pt x="51" y="135"/>
                  </a:cubicBezTo>
                  <a:cubicBezTo>
                    <a:pt x="52" y="135"/>
                    <a:pt x="52" y="135"/>
                    <a:pt x="52" y="135"/>
                  </a:cubicBezTo>
                  <a:cubicBezTo>
                    <a:pt x="41" y="109"/>
                    <a:pt x="32" y="83"/>
                    <a:pt x="24" y="56"/>
                  </a:cubicBezTo>
                  <a:cubicBezTo>
                    <a:pt x="18" y="43"/>
                    <a:pt x="13" y="31"/>
                    <a:pt x="7" y="18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</p:grpSp>
      <p:grpSp>
        <p:nvGrpSpPr>
          <p:cNvPr id="10" name="Group 9"/>
          <p:cNvGrpSpPr/>
          <p:nvPr/>
        </p:nvGrpSpPr>
        <p:grpSpPr>
          <a:xfrm>
            <a:off x="27221" y="-786"/>
            <a:ext cx="2356674" cy="6854039"/>
            <a:chOff x="6627813" y="194833"/>
            <a:chExt cx="1952625" cy="5678918"/>
          </a:xfrm>
        </p:grpSpPr>
        <p:sp>
          <p:nvSpPr>
            <p:cNvPr id="11" name="Freeform 27"/>
            <p:cNvSpPr/>
            <p:nvPr/>
          </p:nvSpPr>
          <p:spPr bwMode="auto">
            <a:xfrm>
              <a:off x="6627813" y="194833"/>
              <a:ext cx="409575" cy="3646488"/>
            </a:xfrm>
            <a:custGeom>
              <a:avLst/>
              <a:gdLst/>
              <a:ahLst/>
              <a:cxnLst/>
              <a:rect l="0" t="0" r="r" b="b"/>
              <a:pathLst>
                <a:path w="103" h="920">
                  <a:moveTo>
                    <a:pt x="7" y="210"/>
                  </a:moveTo>
                  <a:cubicBezTo>
                    <a:pt x="11" y="288"/>
                    <a:pt x="17" y="367"/>
                    <a:pt x="26" y="445"/>
                  </a:cubicBezTo>
                  <a:cubicBezTo>
                    <a:pt x="34" y="523"/>
                    <a:pt x="44" y="601"/>
                    <a:pt x="57" y="679"/>
                  </a:cubicBezTo>
                  <a:cubicBezTo>
                    <a:pt x="69" y="757"/>
                    <a:pt x="84" y="834"/>
                    <a:pt x="101" y="911"/>
                  </a:cubicBezTo>
                  <a:cubicBezTo>
                    <a:pt x="102" y="914"/>
                    <a:pt x="103" y="917"/>
                    <a:pt x="103" y="920"/>
                  </a:cubicBezTo>
                  <a:cubicBezTo>
                    <a:pt x="102" y="905"/>
                    <a:pt x="100" y="889"/>
                    <a:pt x="99" y="874"/>
                  </a:cubicBezTo>
                  <a:cubicBezTo>
                    <a:pt x="99" y="871"/>
                    <a:pt x="99" y="868"/>
                    <a:pt x="99" y="866"/>
                  </a:cubicBezTo>
                  <a:cubicBezTo>
                    <a:pt x="85" y="803"/>
                    <a:pt x="73" y="741"/>
                    <a:pt x="63" y="678"/>
                  </a:cubicBezTo>
                  <a:cubicBezTo>
                    <a:pt x="50" y="600"/>
                    <a:pt x="39" y="523"/>
                    <a:pt x="30" y="444"/>
                  </a:cubicBezTo>
                  <a:cubicBezTo>
                    <a:pt x="21" y="366"/>
                    <a:pt x="14" y="288"/>
                    <a:pt x="9" y="209"/>
                  </a:cubicBezTo>
                  <a:cubicBezTo>
                    <a:pt x="7" y="170"/>
                    <a:pt x="5" y="131"/>
                    <a:pt x="3" y="92"/>
                  </a:cubicBezTo>
                  <a:cubicBezTo>
                    <a:pt x="2" y="61"/>
                    <a:pt x="1" y="31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31"/>
                    <a:pt x="1" y="61"/>
                    <a:pt x="1" y="92"/>
                  </a:cubicBezTo>
                  <a:cubicBezTo>
                    <a:pt x="3" y="131"/>
                    <a:pt x="4" y="170"/>
                    <a:pt x="7" y="21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2" name="Freeform 28"/>
            <p:cNvSpPr/>
            <p:nvPr/>
          </p:nvSpPr>
          <p:spPr bwMode="auto">
            <a:xfrm>
              <a:off x="7061201" y="3771900"/>
              <a:ext cx="350838" cy="1309688"/>
            </a:xfrm>
            <a:custGeom>
              <a:avLst/>
              <a:gdLst/>
              <a:ahLst/>
              <a:cxnLst/>
              <a:rect l="0" t="0" r="r" b="b"/>
              <a:pathLst>
                <a:path w="88" h="330">
                  <a:moveTo>
                    <a:pt x="53" y="229"/>
                  </a:moveTo>
                  <a:cubicBezTo>
                    <a:pt x="64" y="263"/>
                    <a:pt x="75" y="297"/>
                    <a:pt x="88" y="330"/>
                  </a:cubicBezTo>
                  <a:cubicBezTo>
                    <a:pt x="88" y="323"/>
                    <a:pt x="88" y="315"/>
                    <a:pt x="88" y="308"/>
                  </a:cubicBezTo>
                  <a:cubicBezTo>
                    <a:pt x="88" y="307"/>
                    <a:pt x="88" y="305"/>
                    <a:pt x="88" y="304"/>
                  </a:cubicBezTo>
                  <a:cubicBezTo>
                    <a:pt x="79" y="278"/>
                    <a:pt x="70" y="252"/>
                    <a:pt x="62" y="226"/>
                  </a:cubicBezTo>
                  <a:cubicBezTo>
                    <a:pt x="38" y="152"/>
                    <a:pt x="17" y="76"/>
                    <a:pt x="0" y="0"/>
                  </a:cubicBezTo>
                  <a:cubicBezTo>
                    <a:pt x="2" y="21"/>
                    <a:pt x="4" y="42"/>
                    <a:pt x="7" y="63"/>
                  </a:cubicBezTo>
                  <a:cubicBezTo>
                    <a:pt x="21" y="119"/>
                    <a:pt x="36" y="174"/>
                    <a:pt x="53" y="22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3" name="Freeform 29"/>
            <p:cNvSpPr/>
            <p:nvPr/>
          </p:nvSpPr>
          <p:spPr bwMode="auto">
            <a:xfrm>
              <a:off x="7439026" y="5053013"/>
              <a:ext cx="357188" cy="820738"/>
            </a:xfrm>
            <a:custGeom>
              <a:avLst/>
              <a:gdLst/>
              <a:ahLst/>
              <a:cxnLst/>
              <a:rect l="0" t="0" r="r" b="b"/>
              <a:pathLst>
                <a:path w="90" h="207">
                  <a:moveTo>
                    <a:pt x="6" y="15"/>
                  </a:moveTo>
                  <a:cubicBezTo>
                    <a:pt x="4" y="10"/>
                    <a:pt x="2" y="5"/>
                    <a:pt x="0" y="0"/>
                  </a:cubicBezTo>
                  <a:cubicBezTo>
                    <a:pt x="0" y="9"/>
                    <a:pt x="0" y="19"/>
                    <a:pt x="1" y="29"/>
                  </a:cubicBezTo>
                  <a:cubicBezTo>
                    <a:pt x="14" y="62"/>
                    <a:pt x="27" y="95"/>
                    <a:pt x="42" y="127"/>
                  </a:cubicBezTo>
                  <a:cubicBezTo>
                    <a:pt x="54" y="154"/>
                    <a:pt x="67" y="181"/>
                    <a:pt x="80" y="207"/>
                  </a:cubicBezTo>
                  <a:cubicBezTo>
                    <a:pt x="90" y="207"/>
                    <a:pt x="90" y="207"/>
                    <a:pt x="90" y="207"/>
                  </a:cubicBezTo>
                  <a:cubicBezTo>
                    <a:pt x="76" y="180"/>
                    <a:pt x="63" y="152"/>
                    <a:pt x="50" y="123"/>
                  </a:cubicBezTo>
                  <a:cubicBezTo>
                    <a:pt x="34" y="88"/>
                    <a:pt x="20" y="51"/>
                    <a:pt x="6" y="15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4" name="Freeform 30"/>
            <p:cNvSpPr/>
            <p:nvPr/>
          </p:nvSpPr>
          <p:spPr bwMode="auto">
            <a:xfrm>
              <a:off x="7037388" y="3811588"/>
              <a:ext cx="457200" cy="1852613"/>
            </a:xfrm>
            <a:custGeom>
              <a:avLst/>
              <a:gdLst/>
              <a:ahLst/>
              <a:cxnLst/>
              <a:rect l="0" t="0" r="r" b="b"/>
              <a:pathLst>
                <a:path w="115" h="467">
                  <a:moveTo>
                    <a:pt x="101" y="409"/>
                  </a:moveTo>
                  <a:cubicBezTo>
                    <a:pt x="93" y="388"/>
                    <a:pt x="85" y="366"/>
                    <a:pt x="78" y="344"/>
                  </a:cubicBezTo>
                  <a:cubicBezTo>
                    <a:pt x="57" y="281"/>
                    <a:pt x="41" y="216"/>
                    <a:pt x="29" y="151"/>
                  </a:cubicBezTo>
                  <a:cubicBezTo>
                    <a:pt x="22" y="119"/>
                    <a:pt x="17" y="86"/>
                    <a:pt x="13" y="53"/>
                  </a:cubicBezTo>
                  <a:cubicBezTo>
                    <a:pt x="9" y="35"/>
                    <a:pt x="4" y="18"/>
                    <a:pt x="0" y="0"/>
                  </a:cubicBezTo>
                  <a:cubicBezTo>
                    <a:pt x="5" y="51"/>
                    <a:pt x="12" y="102"/>
                    <a:pt x="21" y="152"/>
                  </a:cubicBezTo>
                  <a:cubicBezTo>
                    <a:pt x="33" y="218"/>
                    <a:pt x="49" y="283"/>
                    <a:pt x="69" y="347"/>
                  </a:cubicBezTo>
                  <a:cubicBezTo>
                    <a:pt x="79" y="378"/>
                    <a:pt x="90" y="410"/>
                    <a:pt x="103" y="441"/>
                  </a:cubicBezTo>
                  <a:cubicBezTo>
                    <a:pt x="107" y="449"/>
                    <a:pt x="111" y="458"/>
                    <a:pt x="115" y="467"/>
                  </a:cubicBezTo>
                  <a:cubicBezTo>
                    <a:pt x="114" y="464"/>
                    <a:pt x="113" y="461"/>
                    <a:pt x="112" y="458"/>
                  </a:cubicBezTo>
                  <a:cubicBezTo>
                    <a:pt x="108" y="442"/>
                    <a:pt x="104" y="425"/>
                    <a:pt x="101" y="40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5" name="Freeform 31"/>
            <p:cNvSpPr/>
            <p:nvPr/>
          </p:nvSpPr>
          <p:spPr bwMode="auto">
            <a:xfrm>
              <a:off x="6992938" y="1263650"/>
              <a:ext cx="144463" cy="2508250"/>
            </a:xfrm>
            <a:custGeom>
              <a:avLst/>
              <a:gdLst/>
              <a:ahLst/>
              <a:cxnLst/>
              <a:rect l="0" t="0" r="r" b="b"/>
              <a:pathLst>
                <a:path w="36" h="633">
                  <a:moveTo>
                    <a:pt x="17" y="633"/>
                  </a:moveTo>
                  <a:cubicBezTo>
                    <a:pt x="15" y="621"/>
                    <a:pt x="14" y="609"/>
                    <a:pt x="13" y="597"/>
                  </a:cubicBezTo>
                  <a:cubicBezTo>
                    <a:pt x="8" y="530"/>
                    <a:pt x="5" y="464"/>
                    <a:pt x="5" y="398"/>
                  </a:cubicBezTo>
                  <a:cubicBezTo>
                    <a:pt x="5" y="331"/>
                    <a:pt x="8" y="265"/>
                    <a:pt x="13" y="198"/>
                  </a:cubicBezTo>
                  <a:cubicBezTo>
                    <a:pt x="15" y="165"/>
                    <a:pt x="18" y="132"/>
                    <a:pt x="22" y="99"/>
                  </a:cubicBezTo>
                  <a:cubicBezTo>
                    <a:pt x="26" y="66"/>
                    <a:pt x="30" y="33"/>
                    <a:pt x="36" y="0"/>
                  </a:cubicBezTo>
                  <a:cubicBezTo>
                    <a:pt x="35" y="0"/>
                    <a:pt x="35" y="0"/>
                    <a:pt x="35" y="0"/>
                  </a:cubicBezTo>
                  <a:cubicBezTo>
                    <a:pt x="29" y="33"/>
                    <a:pt x="24" y="66"/>
                    <a:pt x="20" y="99"/>
                  </a:cubicBezTo>
                  <a:cubicBezTo>
                    <a:pt x="16" y="132"/>
                    <a:pt x="13" y="165"/>
                    <a:pt x="10" y="198"/>
                  </a:cubicBezTo>
                  <a:cubicBezTo>
                    <a:pt x="4" y="264"/>
                    <a:pt x="1" y="331"/>
                    <a:pt x="1" y="398"/>
                  </a:cubicBezTo>
                  <a:cubicBezTo>
                    <a:pt x="0" y="461"/>
                    <a:pt x="2" y="525"/>
                    <a:pt x="7" y="589"/>
                  </a:cubicBezTo>
                  <a:cubicBezTo>
                    <a:pt x="10" y="603"/>
                    <a:pt x="13" y="618"/>
                    <a:pt x="16" y="632"/>
                  </a:cubicBezTo>
                  <a:cubicBezTo>
                    <a:pt x="16" y="632"/>
                    <a:pt x="17" y="633"/>
                    <a:pt x="17" y="63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6" name="Freeform 32"/>
            <p:cNvSpPr/>
            <p:nvPr/>
          </p:nvSpPr>
          <p:spPr bwMode="auto">
            <a:xfrm>
              <a:off x="7526338" y="5640388"/>
              <a:ext cx="111125" cy="233363"/>
            </a:xfrm>
            <a:custGeom>
              <a:avLst/>
              <a:gdLst/>
              <a:ahLst/>
              <a:cxnLst/>
              <a:rect l="0" t="0" r="r" b="b"/>
              <a:pathLst>
                <a:path w="28" h="59">
                  <a:moveTo>
                    <a:pt x="22" y="59"/>
                  </a:moveTo>
                  <a:cubicBezTo>
                    <a:pt x="28" y="59"/>
                    <a:pt x="28" y="59"/>
                    <a:pt x="28" y="59"/>
                  </a:cubicBezTo>
                  <a:cubicBezTo>
                    <a:pt x="18" y="40"/>
                    <a:pt x="9" y="20"/>
                    <a:pt x="0" y="0"/>
                  </a:cubicBezTo>
                  <a:cubicBezTo>
                    <a:pt x="6" y="20"/>
                    <a:pt x="13" y="40"/>
                    <a:pt x="22" y="5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7" name="Freeform 33"/>
            <p:cNvSpPr/>
            <p:nvPr/>
          </p:nvSpPr>
          <p:spPr bwMode="auto">
            <a:xfrm>
              <a:off x="7021513" y="3598863"/>
              <a:ext cx="68263" cy="423863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4" y="54"/>
                  </a:moveTo>
                  <a:cubicBezTo>
                    <a:pt x="8" y="72"/>
                    <a:pt x="13" y="89"/>
                    <a:pt x="17" y="107"/>
                  </a:cubicBezTo>
                  <a:cubicBezTo>
                    <a:pt x="14" y="86"/>
                    <a:pt x="12" y="65"/>
                    <a:pt x="10" y="44"/>
                  </a:cubicBezTo>
                  <a:cubicBezTo>
                    <a:pt x="10" y="44"/>
                    <a:pt x="9" y="43"/>
                    <a:pt x="9" y="43"/>
                  </a:cubicBezTo>
                  <a:cubicBezTo>
                    <a:pt x="6" y="29"/>
                    <a:pt x="3" y="14"/>
                    <a:pt x="0" y="0"/>
                  </a:cubicBezTo>
                  <a:cubicBezTo>
                    <a:pt x="0" y="2"/>
                    <a:pt x="0" y="5"/>
                    <a:pt x="0" y="8"/>
                  </a:cubicBezTo>
                  <a:cubicBezTo>
                    <a:pt x="1" y="23"/>
                    <a:pt x="3" y="39"/>
                    <a:pt x="4" y="54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8" name="Freeform 34"/>
            <p:cNvSpPr/>
            <p:nvPr/>
          </p:nvSpPr>
          <p:spPr bwMode="auto">
            <a:xfrm>
              <a:off x="7412038" y="2801938"/>
              <a:ext cx="1168400" cy="2251075"/>
            </a:xfrm>
            <a:custGeom>
              <a:avLst/>
              <a:gdLst/>
              <a:ahLst/>
              <a:cxnLst/>
              <a:rect l="0" t="0" r="r" b="b"/>
              <a:pathLst>
                <a:path w="294" h="568">
                  <a:moveTo>
                    <a:pt x="8" y="553"/>
                  </a:moveTo>
                  <a:cubicBezTo>
                    <a:pt x="9" y="501"/>
                    <a:pt x="19" y="448"/>
                    <a:pt x="35" y="397"/>
                  </a:cubicBezTo>
                  <a:cubicBezTo>
                    <a:pt x="51" y="347"/>
                    <a:pt x="73" y="298"/>
                    <a:pt x="99" y="252"/>
                  </a:cubicBezTo>
                  <a:cubicBezTo>
                    <a:pt x="124" y="205"/>
                    <a:pt x="154" y="161"/>
                    <a:pt x="187" y="119"/>
                  </a:cubicBezTo>
                  <a:cubicBezTo>
                    <a:pt x="203" y="98"/>
                    <a:pt x="220" y="77"/>
                    <a:pt x="238" y="58"/>
                  </a:cubicBezTo>
                  <a:cubicBezTo>
                    <a:pt x="247" y="48"/>
                    <a:pt x="256" y="38"/>
                    <a:pt x="265" y="28"/>
                  </a:cubicBezTo>
                  <a:cubicBezTo>
                    <a:pt x="274" y="19"/>
                    <a:pt x="284" y="9"/>
                    <a:pt x="294" y="0"/>
                  </a:cubicBezTo>
                  <a:cubicBezTo>
                    <a:pt x="293" y="0"/>
                    <a:pt x="293" y="0"/>
                    <a:pt x="293" y="0"/>
                  </a:cubicBezTo>
                  <a:cubicBezTo>
                    <a:pt x="283" y="9"/>
                    <a:pt x="273" y="18"/>
                    <a:pt x="264" y="27"/>
                  </a:cubicBezTo>
                  <a:cubicBezTo>
                    <a:pt x="255" y="37"/>
                    <a:pt x="246" y="47"/>
                    <a:pt x="237" y="56"/>
                  </a:cubicBezTo>
                  <a:cubicBezTo>
                    <a:pt x="218" y="76"/>
                    <a:pt x="201" y="96"/>
                    <a:pt x="185" y="117"/>
                  </a:cubicBezTo>
                  <a:cubicBezTo>
                    <a:pt x="151" y="159"/>
                    <a:pt x="121" y="203"/>
                    <a:pt x="95" y="249"/>
                  </a:cubicBezTo>
                  <a:cubicBezTo>
                    <a:pt x="68" y="296"/>
                    <a:pt x="46" y="345"/>
                    <a:pt x="30" y="396"/>
                  </a:cubicBezTo>
                  <a:cubicBezTo>
                    <a:pt x="13" y="445"/>
                    <a:pt x="3" y="497"/>
                    <a:pt x="0" y="549"/>
                  </a:cubicBezTo>
                  <a:cubicBezTo>
                    <a:pt x="3" y="555"/>
                    <a:pt x="5" y="561"/>
                    <a:pt x="7" y="568"/>
                  </a:cubicBezTo>
                  <a:cubicBezTo>
                    <a:pt x="7" y="563"/>
                    <a:pt x="7" y="558"/>
                    <a:pt x="8" y="55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9" name="Freeform 35"/>
            <p:cNvSpPr/>
            <p:nvPr/>
          </p:nvSpPr>
          <p:spPr bwMode="auto">
            <a:xfrm>
              <a:off x="7494588" y="5664200"/>
              <a:ext cx="100013" cy="209550"/>
            </a:xfrm>
            <a:custGeom>
              <a:avLst/>
              <a:gdLst/>
              <a:ahLst/>
              <a:cxnLst/>
              <a:rect l="0" t="0" r="r" b="b"/>
              <a:pathLst>
                <a:path w="25" h="53">
                  <a:moveTo>
                    <a:pt x="0" y="0"/>
                  </a:moveTo>
                  <a:cubicBezTo>
                    <a:pt x="5" y="18"/>
                    <a:pt x="12" y="36"/>
                    <a:pt x="19" y="53"/>
                  </a:cubicBezTo>
                  <a:cubicBezTo>
                    <a:pt x="25" y="53"/>
                    <a:pt x="25" y="53"/>
                    <a:pt x="25" y="53"/>
                  </a:cubicBezTo>
                  <a:cubicBezTo>
                    <a:pt x="16" y="36"/>
                    <a:pt x="8" y="18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0" name="Freeform 36"/>
            <p:cNvSpPr/>
            <p:nvPr/>
          </p:nvSpPr>
          <p:spPr bwMode="auto">
            <a:xfrm>
              <a:off x="7412038" y="5081588"/>
              <a:ext cx="114300" cy="558800"/>
            </a:xfrm>
            <a:custGeom>
              <a:avLst/>
              <a:gdLst/>
              <a:ahLst/>
              <a:cxnLst/>
              <a:rect l="0" t="0" r="r" b="b"/>
              <a:pathLst>
                <a:path w="29" h="141">
                  <a:moveTo>
                    <a:pt x="0" y="0"/>
                  </a:moveTo>
                  <a:cubicBezTo>
                    <a:pt x="0" y="30"/>
                    <a:pt x="2" y="60"/>
                    <a:pt x="7" y="89"/>
                  </a:cubicBezTo>
                  <a:cubicBezTo>
                    <a:pt x="11" y="98"/>
                    <a:pt x="14" y="108"/>
                    <a:pt x="18" y="117"/>
                  </a:cubicBezTo>
                  <a:cubicBezTo>
                    <a:pt x="22" y="125"/>
                    <a:pt x="25" y="133"/>
                    <a:pt x="29" y="141"/>
                  </a:cubicBezTo>
                  <a:cubicBezTo>
                    <a:pt x="28" y="139"/>
                    <a:pt x="28" y="137"/>
                    <a:pt x="27" y="135"/>
                  </a:cubicBezTo>
                  <a:cubicBezTo>
                    <a:pt x="16" y="98"/>
                    <a:pt x="10" y="60"/>
                    <a:pt x="8" y="22"/>
                  </a:cubicBezTo>
                  <a:cubicBezTo>
                    <a:pt x="7" y="18"/>
                    <a:pt x="5" y="15"/>
                    <a:pt x="4" y="11"/>
                  </a:cubicBezTo>
                  <a:cubicBezTo>
                    <a:pt x="2" y="7"/>
                    <a:pt x="1" y="3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1" name="Freeform 37"/>
            <p:cNvSpPr/>
            <p:nvPr/>
          </p:nvSpPr>
          <p:spPr bwMode="auto">
            <a:xfrm>
              <a:off x="7412038" y="4978400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0" y="26"/>
                  </a:moveTo>
                  <a:cubicBezTo>
                    <a:pt x="1" y="29"/>
                    <a:pt x="2" y="33"/>
                    <a:pt x="4" y="37"/>
                  </a:cubicBezTo>
                  <a:cubicBezTo>
                    <a:pt x="5" y="41"/>
                    <a:pt x="7" y="44"/>
                    <a:pt x="8" y="48"/>
                  </a:cubicBezTo>
                  <a:cubicBezTo>
                    <a:pt x="7" y="38"/>
                    <a:pt x="7" y="28"/>
                    <a:pt x="7" y="19"/>
                  </a:cubicBezTo>
                  <a:cubicBezTo>
                    <a:pt x="5" y="12"/>
                    <a:pt x="3" y="6"/>
                    <a:pt x="0" y="0"/>
                  </a:cubicBezTo>
                  <a:cubicBezTo>
                    <a:pt x="0" y="1"/>
                    <a:pt x="0" y="3"/>
                    <a:pt x="0" y="4"/>
                  </a:cubicBezTo>
                  <a:cubicBezTo>
                    <a:pt x="0" y="11"/>
                    <a:pt x="0" y="19"/>
                    <a:pt x="0" y="26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2" name="Freeform 38"/>
            <p:cNvSpPr/>
            <p:nvPr/>
          </p:nvSpPr>
          <p:spPr bwMode="auto">
            <a:xfrm>
              <a:off x="7439026" y="5434013"/>
              <a:ext cx="174625" cy="439738"/>
            </a:xfrm>
            <a:custGeom>
              <a:avLst/>
              <a:gdLst/>
              <a:ahLst/>
              <a:cxnLst/>
              <a:rect l="0" t="0" r="r" b="b"/>
              <a:pathLst>
                <a:path w="44" h="111">
                  <a:moveTo>
                    <a:pt x="11" y="28"/>
                  </a:moveTo>
                  <a:cubicBezTo>
                    <a:pt x="7" y="19"/>
                    <a:pt x="4" y="9"/>
                    <a:pt x="0" y="0"/>
                  </a:cubicBezTo>
                  <a:cubicBezTo>
                    <a:pt x="3" y="16"/>
                    <a:pt x="7" y="33"/>
                    <a:pt x="11" y="49"/>
                  </a:cubicBezTo>
                  <a:cubicBezTo>
                    <a:pt x="12" y="52"/>
                    <a:pt x="13" y="55"/>
                    <a:pt x="14" y="58"/>
                  </a:cubicBezTo>
                  <a:cubicBezTo>
                    <a:pt x="22" y="76"/>
                    <a:pt x="30" y="94"/>
                    <a:pt x="39" y="111"/>
                  </a:cubicBezTo>
                  <a:cubicBezTo>
                    <a:pt x="44" y="111"/>
                    <a:pt x="44" y="111"/>
                    <a:pt x="44" y="111"/>
                  </a:cubicBezTo>
                  <a:cubicBezTo>
                    <a:pt x="35" y="92"/>
                    <a:pt x="28" y="72"/>
                    <a:pt x="22" y="52"/>
                  </a:cubicBezTo>
                  <a:cubicBezTo>
                    <a:pt x="18" y="44"/>
                    <a:pt x="15" y="36"/>
                    <a:pt x="11" y="28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</p:grpSp>
      <p:sp>
        <p:nvSpPr>
          <p:cNvPr id="7" name="Rectangle 6"/>
          <p:cNvSpPr/>
          <p:nvPr/>
        </p:nvSpPr>
        <p:spPr>
          <a:xfrm>
            <a:off x="0" y="0"/>
            <a:ext cx="182880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592924" y="624110"/>
            <a:ext cx="8911687" cy="128089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2133600"/>
            <a:ext cx="8915400" cy="3886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361612" y="6130437"/>
            <a:ext cx="1146283" cy="3703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4584CE-57CF-4789-8F34-82536B9775A0}" type="datetimeFigureOut">
              <a:rPr lang="en-IN" smtClean="0"/>
              <a:pPr/>
              <a:t>12-08-2021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89212" y="6135808"/>
            <a:ext cx="76199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531812" y="787782"/>
            <a:ext cx="7797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000">
                <a:solidFill>
                  <a:srgbClr val="FEFFFF"/>
                </a:solidFill>
              </a:defRPr>
            </a:lvl1pPr>
          </a:lstStyle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6356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9" r:id="rId1"/>
    <p:sldLayoutId id="2147483680" r:id="rId2"/>
    <p:sldLayoutId id="2147483681" r:id="rId3"/>
    <p:sldLayoutId id="2147483682" r:id="rId4"/>
    <p:sldLayoutId id="2147483683" r:id="rId5"/>
    <p:sldLayoutId id="2147483684" r:id="rId6"/>
    <p:sldLayoutId id="2147483685" r:id="rId7"/>
    <p:sldLayoutId id="2147483686" r:id="rId8"/>
    <p:sldLayoutId id="2147483687" r:id="rId9"/>
    <p:sldLayoutId id="2147483688" r:id="rId10"/>
    <p:sldLayoutId id="2147483689" r:id="rId11"/>
    <p:sldLayoutId id="2147483690" r:id="rId12"/>
    <p:sldLayoutId id="2147483691" r:id="rId13"/>
    <p:sldLayoutId id="2147483692" r:id="rId14"/>
    <p:sldLayoutId id="2147483693" r:id="rId15"/>
    <p:sldLayoutId id="2147483694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tx1">
              <a:lumMod val="85000"/>
              <a:lumOff val="1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lowchart: Alternate Process 3"/>
          <p:cNvSpPr/>
          <p:nvPr/>
        </p:nvSpPr>
        <p:spPr>
          <a:xfrm>
            <a:off x="1828800" y="1903956"/>
            <a:ext cx="8968636" cy="2267211"/>
          </a:xfrm>
          <a:prstGeom prst="flowChartAlternateProces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2400" b="1" dirty="0">
                <a:solidFill>
                  <a:srgbClr val="FF0000"/>
                </a:solidFill>
                <a:latin typeface="Comic Sans MS" pitchFamily="66" charset="0"/>
              </a:rPr>
              <a:t>TRANQUILLIZER-SEDATIVES/</a:t>
            </a:r>
            <a:r>
              <a:rPr lang="en-US" sz="2400" b="1" dirty="0">
                <a:solidFill>
                  <a:srgbClr val="FF0000"/>
                </a:solidFill>
                <a:latin typeface="Comic Sans MS" pitchFamily="66" charset="0"/>
              </a:rPr>
              <a:t>TRANQUILIZERS</a:t>
            </a:r>
            <a:endParaRPr lang="en-US" sz="2400" b="1" dirty="0">
              <a:latin typeface="Aharoni" pitchFamily="2" charset="-79"/>
              <a:cs typeface="Aharoni" pitchFamily="2" charset="-79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676909" y="354904"/>
            <a:ext cx="1220783" cy="1243358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45874" y="277791"/>
            <a:ext cx="1565166" cy="1316736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2893512" y="5308276"/>
            <a:ext cx="7603299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IN" b="1" dirty="0" err="1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  <a:t>Dr.Kumari</a:t>
            </a:r>
            <a:r>
              <a:rPr lang="en-IN" b="1" dirty="0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  <a:t> </a:t>
            </a:r>
            <a:r>
              <a:rPr lang="en-IN" b="1" dirty="0" err="1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  <a:t>Anjana</a:t>
            </a:r>
            <a:r>
              <a:rPr lang="en-IN" b="1" dirty="0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  <a:t/>
            </a:r>
            <a:br>
              <a:rPr lang="en-IN" b="1" dirty="0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</a:br>
            <a:r>
              <a:rPr lang="en-IN" dirty="0" smtClean="0">
                <a:latin typeface="Aharoni" pitchFamily="2" charset="-79"/>
                <a:cs typeface="Aharoni" pitchFamily="2" charset="-79"/>
              </a:rPr>
              <a:t>Assistant Professor</a:t>
            </a:r>
            <a:br>
              <a:rPr lang="en-IN" dirty="0" smtClean="0">
                <a:latin typeface="Aharoni" pitchFamily="2" charset="-79"/>
                <a:cs typeface="Aharoni" pitchFamily="2" charset="-79"/>
              </a:rPr>
            </a:br>
            <a:r>
              <a:rPr lang="en-IN" dirty="0" err="1" smtClean="0">
                <a:latin typeface="Aharoni" pitchFamily="2" charset="-79"/>
                <a:cs typeface="Aharoni" pitchFamily="2" charset="-79"/>
              </a:rPr>
              <a:t>Deptt</a:t>
            </a:r>
            <a:r>
              <a:rPr lang="en-IN" dirty="0" smtClean="0">
                <a:latin typeface="Aharoni" pitchFamily="2" charset="-79"/>
                <a:cs typeface="Aharoni" pitchFamily="2" charset="-79"/>
              </a:rPr>
              <a:t>. of Veterinary Pharmacology &amp; Toxicology</a:t>
            </a:r>
          </a:p>
          <a:p>
            <a:pPr algn="ctr"/>
            <a:r>
              <a:rPr lang="en-IN" dirty="0" smtClean="0">
                <a:latin typeface="Aharoni" pitchFamily="2" charset="-79"/>
                <a:cs typeface="Aharoni" pitchFamily="2" charset="-79"/>
              </a:rPr>
              <a:t>Bihar Veterinary College, Bihar Animal Sciences University, Patna</a:t>
            </a:r>
            <a:endParaRPr lang="en-US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67664" y="346151"/>
            <a:ext cx="7828731" cy="1093000"/>
          </a:xfrm>
        </p:spPr>
        <p:txBody>
          <a:bodyPr/>
          <a:lstStyle/>
          <a:p>
            <a:r>
              <a:rPr lang="en-US" dirty="0" smtClean="0">
                <a:latin typeface="Comic Sans MS" pitchFamily="66" charset="0"/>
              </a:rPr>
              <a:t>Overview of the chapter </a:t>
            </a:r>
            <a:endParaRPr lang="en-US" dirty="0">
              <a:latin typeface="Comic Sans MS" pitchFamily="66" charset="0"/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467664" y="1583593"/>
            <a:ext cx="6948898" cy="4034692"/>
          </a:xfrm>
        </p:spPr>
        <p:txBody>
          <a:bodyPr>
            <a:normAutofit/>
          </a:bodyPr>
          <a:lstStyle/>
          <a:p>
            <a:r>
              <a:rPr lang="en-US" b="1" dirty="0" smtClean="0">
                <a:solidFill>
                  <a:srgbClr val="FFC000"/>
                </a:solidFill>
              </a:rPr>
              <a:t>Introduction  to </a:t>
            </a:r>
            <a:r>
              <a:rPr lang="en-IN" b="1" dirty="0" smtClean="0">
                <a:solidFill>
                  <a:srgbClr val="FFC000"/>
                </a:solidFill>
              </a:rPr>
              <a:t>Tranquillizer-sedatives</a:t>
            </a:r>
          </a:p>
          <a:p>
            <a:r>
              <a:rPr lang="en-IN" b="1" dirty="0" smtClean="0">
                <a:solidFill>
                  <a:srgbClr val="FFC000"/>
                </a:solidFill>
                <a:latin typeface="Comic Sans MS" pitchFamily="66" charset="0"/>
              </a:rPr>
              <a:t>Classification of Tranquillizer-sedative</a:t>
            </a:r>
          </a:p>
          <a:p>
            <a:r>
              <a:rPr lang="en-IN" b="1" dirty="0" smtClean="0">
                <a:solidFill>
                  <a:srgbClr val="0070C0"/>
                </a:solidFill>
                <a:latin typeface="Comic Sans MS" pitchFamily="66" charset="0"/>
              </a:rPr>
              <a:t>Therapeutic uses</a:t>
            </a:r>
          </a:p>
          <a:p>
            <a:r>
              <a:rPr lang="en-IN" b="1" dirty="0" smtClean="0">
                <a:solidFill>
                  <a:srgbClr val="0070C0"/>
                </a:solidFill>
                <a:latin typeface="Comic Sans MS" pitchFamily="66" charset="0"/>
              </a:rPr>
              <a:t>Mechanism of Action : Phenothiazine tranquillizer</a:t>
            </a:r>
          </a:p>
          <a:p>
            <a:r>
              <a:rPr lang="en-US" b="1" dirty="0" smtClean="0">
                <a:solidFill>
                  <a:srgbClr val="0070C0"/>
                </a:solidFill>
                <a:latin typeface="Comic Sans MS" pitchFamily="66" charset="0"/>
              </a:rPr>
              <a:t>Pharmacological effect</a:t>
            </a:r>
          </a:p>
          <a:p>
            <a:r>
              <a:rPr lang="en-US" b="1" dirty="0" smtClean="0">
                <a:solidFill>
                  <a:srgbClr val="0070C0"/>
                </a:solidFill>
                <a:latin typeface="Comic Sans MS" pitchFamily="66" charset="0"/>
              </a:rPr>
              <a:t>Adverse effects of chlorpromazine</a:t>
            </a:r>
          </a:p>
          <a:p>
            <a:r>
              <a:rPr lang="en-US" b="1" dirty="0" smtClean="0">
                <a:solidFill>
                  <a:srgbClr val="0070C0"/>
                </a:solidFill>
                <a:latin typeface="Comic Sans MS" pitchFamily="66" charset="0"/>
              </a:rPr>
              <a:t>Butyrophenon Derivatives</a:t>
            </a:r>
          </a:p>
          <a:p>
            <a:r>
              <a:rPr lang="en-US" b="1" dirty="0" smtClean="0">
                <a:solidFill>
                  <a:srgbClr val="0070C0"/>
                </a:solidFill>
                <a:latin typeface="Comic Sans MS" pitchFamily="66" charset="0"/>
              </a:rPr>
              <a:t>Benzodiazepine Derivatives</a:t>
            </a:r>
          </a:p>
          <a:p>
            <a:r>
              <a:rPr lang="en-US" b="1" dirty="0" smtClean="0">
                <a:solidFill>
                  <a:srgbClr val="0070C0"/>
                </a:solidFill>
                <a:latin typeface="Comic Sans MS" pitchFamily="66" charset="0"/>
              </a:rPr>
              <a:t>Rauwolfia Derivatives</a:t>
            </a:r>
            <a:endParaRPr lang="en-US" dirty="0">
              <a:solidFill>
                <a:srgbClr val="0070C0"/>
              </a:solidFill>
              <a:latin typeface="Comic Sans MS" pitchFamily="66" charset="0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2800" dirty="0">
                <a:solidFill>
                  <a:srgbClr val="FF0000"/>
                </a:solidFill>
                <a:latin typeface="Comic Sans MS" pitchFamily="66" charset="0"/>
              </a:rPr>
              <a:t>TRANQUILLIZER-SEDATIVES/</a:t>
            </a:r>
            <a:r>
              <a:rPr lang="en-US" sz="2800" b="1" dirty="0">
                <a:solidFill>
                  <a:srgbClr val="FF0000"/>
                </a:solidFill>
                <a:latin typeface="Comic Sans MS" pitchFamily="66" charset="0"/>
              </a:rPr>
              <a:t>TRANQUILIZERS</a:t>
            </a:r>
            <a:endParaRPr lang="en-IN" sz="2800" dirty="0">
              <a:solidFill>
                <a:srgbClr val="FF000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459523" y="1358537"/>
            <a:ext cx="10045090" cy="4716948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endParaRPr lang="en-IN" dirty="0"/>
          </a:p>
          <a:p>
            <a:pPr algn="just">
              <a:buFont typeface="Wingdings" panose="05000000000000000000" pitchFamily="2" charset="2"/>
              <a:buChar char="q"/>
            </a:pPr>
            <a:r>
              <a:rPr lang="en-IN" sz="2200" dirty="0">
                <a:solidFill>
                  <a:srgbClr val="FF0000"/>
                </a:solidFill>
                <a:latin typeface="Comic Sans MS" pitchFamily="66" charset="0"/>
              </a:rPr>
              <a:t>Tranquillizers: </a:t>
            </a:r>
            <a:r>
              <a:rPr lang="en-IN" sz="2200" dirty="0">
                <a:latin typeface="Comic Sans MS" pitchFamily="66" charset="0"/>
              </a:rPr>
              <a:t>is a drug which reduces mental tension and produces calmness </a:t>
            </a:r>
            <a:r>
              <a:rPr lang="en-IN" sz="2200" dirty="0">
                <a:solidFill>
                  <a:schemeClr val="accent6">
                    <a:lumMod val="75000"/>
                  </a:schemeClr>
                </a:solidFill>
                <a:latin typeface="Comic Sans MS" pitchFamily="66" charset="0"/>
              </a:rPr>
              <a:t>without inducing sleep</a:t>
            </a:r>
            <a:r>
              <a:rPr lang="en-IN" sz="2200" dirty="0" smtClean="0">
                <a:solidFill>
                  <a:schemeClr val="accent6">
                    <a:lumMod val="75000"/>
                  </a:schemeClr>
                </a:solidFill>
                <a:latin typeface="Comic Sans MS" pitchFamily="66" charset="0"/>
              </a:rPr>
              <a:t>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en-GB" sz="2200" dirty="0" smtClean="0">
                <a:solidFill>
                  <a:schemeClr val="tx1"/>
                </a:solidFill>
                <a:latin typeface="Comic Sans MS" pitchFamily="66" charset="0"/>
              </a:rPr>
              <a:t>Drugs that produces calmness in an agitated patients and reduces anxiety without producing sedation or affecting consciousness.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en-GB" sz="2200" dirty="0" smtClean="0">
                <a:solidFill>
                  <a:schemeClr val="tx1"/>
                </a:solidFill>
                <a:latin typeface="Comic Sans MS" pitchFamily="66" charset="0"/>
              </a:rPr>
              <a:t>Also termed as </a:t>
            </a:r>
            <a:r>
              <a:rPr lang="en-GB" sz="2200" b="1" u="sng" dirty="0" smtClean="0">
                <a:solidFill>
                  <a:schemeClr val="tx1"/>
                </a:solidFill>
                <a:latin typeface="Comic Sans MS" pitchFamily="66" charset="0"/>
              </a:rPr>
              <a:t>peace pills.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en-GB" sz="2200" b="1" dirty="0" smtClean="0">
                <a:solidFill>
                  <a:schemeClr val="tx1"/>
                </a:solidFill>
                <a:latin typeface="Comic Sans MS" pitchFamily="66" charset="0"/>
              </a:rPr>
              <a:t>Ataractics, Psycholeptics or neuroleptics.</a:t>
            </a:r>
          </a:p>
          <a:p>
            <a:pPr algn="just">
              <a:buFont typeface="Wingdings" panose="05000000000000000000" pitchFamily="2" charset="2"/>
              <a:buChar char="q"/>
            </a:pPr>
            <a:r>
              <a:rPr lang="en-IN" sz="2200" dirty="0">
                <a:solidFill>
                  <a:schemeClr val="tx1"/>
                </a:solidFill>
                <a:latin typeface="Comic Sans MS" pitchFamily="66" charset="0"/>
              </a:rPr>
              <a:t>Tranquillizers</a:t>
            </a:r>
            <a:r>
              <a:rPr lang="en-IN" sz="2200" dirty="0" smtClean="0">
                <a:solidFill>
                  <a:schemeClr val="tx1"/>
                </a:solidFill>
                <a:latin typeface="Comic Sans MS" pitchFamily="66" charset="0"/>
              </a:rPr>
              <a:t>:</a:t>
            </a:r>
          </a:p>
          <a:p>
            <a:pPr marL="0" indent="0" algn="just">
              <a:buNone/>
            </a:pPr>
            <a:r>
              <a:rPr lang="en-GB" sz="2200" b="1" dirty="0">
                <a:solidFill>
                  <a:schemeClr val="tx1"/>
                </a:solidFill>
                <a:latin typeface="Comic Sans MS" pitchFamily="66" charset="0"/>
              </a:rPr>
              <a:t> </a:t>
            </a:r>
            <a:r>
              <a:rPr lang="en-GB" sz="2200" b="1" dirty="0" smtClean="0">
                <a:solidFill>
                  <a:schemeClr val="tx1"/>
                </a:solidFill>
                <a:latin typeface="Comic Sans MS" pitchFamily="66" charset="0"/>
              </a:rPr>
              <a:t>        Antipsychotic drugs or Major</a:t>
            </a:r>
            <a:r>
              <a:rPr lang="en-IN" sz="2200" dirty="0">
                <a:solidFill>
                  <a:schemeClr val="tx1"/>
                </a:solidFill>
                <a:latin typeface="Comic Sans MS" pitchFamily="66" charset="0"/>
              </a:rPr>
              <a:t> </a:t>
            </a:r>
            <a:r>
              <a:rPr lang="en-IN" sz="2200" b="1" dirty="0">
                <a:solidFill>
                  <a:schemeClr val="tx1"/>
                </a:solidFill>
                <a:latin typeface="Comic Sans MS" pitchFamily="66" charset="0"/>
              </a:rPr>
              <a:t>Tranquillizers</a:t>
            </a:r>
            <a:r>
              <a:rPr lang="en-GB" sz="2200" b="1" dirty="0" smtClean="0">
                <a:solidFill>
                  <a:schemeClr val="tx1"/>
                </a:solidFill>
                <a:latin typeface="Comic Sans MS" pitchFamily="66" charset="0"/>
              </a:rPr>
              <a:t> </a:t>
            </a:r>
          </a:p>
          <a:p>
            <a:pPr marL="0" indent="0" algn="just">
              <a:buNone/>
            </a:pPr>
            <a:r>
              <a:rPr lang="en-GB" sz="2200" b="1" dirty="0">
                <a:solidFill>
                  <a:schemeClr val="tx1"/>
                </a:solidFill>
                <a:latin typeface="Comic Sans MS" pitchFamily="66" charset="0"/>
              </a:rPr>
              <a:t> </a:t>
            </a:r>
            <a:r>
              <a:rPr lang="en-GB" sz="2200" b="1" dirty="0" smtClean="0">
                <a:solidFill>
                  <a:schemeClr val="tx1"/>
                </a:solidFill>
                <a:latin typeface="Comic Sans MS" pitchFamily="66" charset="0"/>
              </a:rPr>
              <a:t>        Anxiolytics or Minor</a:t>
            </a:r>
            <a:r>
              <a:rPr lang="en-IN" sz="2200" dirty="0" smtClean="0">
                <a:solidFill>
                  <a:schemeClr val="tx1"/>
                </a:solidFill>
                <a:latin typeface="Comic Sans MS" pitchFamily="66" charset="0"/>
              </a:rPr>
              <a:t> </a:t>
            </a:r>
            <a:r>
              <a:rPr lang="en-IN" sz="2200" b="1" dirty="0">
                <a:solidFill>
                  <a:schemeClr val="tx1"/>
                </a:solidFill>
                <a:latin typeface="Comic Sans MS" pitchFamily="66" charset="0"/>
              </a:rPr>
              <a:t>Tranquillizers</a:t>
            </a:r>
            <a:r>
              <a:rPr lang="en-GB" sz="2200" b="1" dirty="0">
                <a:solidFill>
                  <a:schemeClr val="tx1"/>
                </a:solidFill>
                <a:latin typeface="Comic Sans MS" pitchFamily="66" charset="0"/>
              </a:rPr>
              <a:t> </a:t>
            </a:r>
            <a:endParaRPr lang="en-GB" sz="2200" b="1" dirty="0" smtClean="0">
              <a:solidFill>
                <a:schemeClr val="tx1"/>
              </a:solidFill>
              <a:latin typeface="Comic Sans MS" pitchFamily="66" charset="0"/>
            </a:endParaRPr>
          </a:p>
          <a:p>
            <a:pPr marL="0" indent="0" algn="just">
              <a:buNone/>
            </a:pPr>
            <a:r>
              <a:rPr lang="en-GB" sz="2200" dirty="0" smtClean="0">
                <a:solidFill>
                  <a:schemeClr val="tx1"/>
                </a:solidFill>
                <a:latin typeface="Comic Sans MS" pitchFamily="66" charset="0"/>
              </a:rPr>
              <a:t>				</a:t>
            </a:r>
            <a:endParaRPr lang="en-IN" sz="2200" dirty="0" smtClean="0">
              <a:solidFill>
                <a:schemeClr val="tx1"/>
              </a:solidFill>
              <a:latin typeface="Comic Sans MS" pitchFamily="66" charset="0"/>
            </a:endParaRPr>
          </a:p>
          <a:p>
            <a:pPr marL="0" indent="0" algn="just">
              <a:buNone/>
            </a:pPr>
            <a:endParaRPr lang="en-IN" sz="2200" dirty="0" smtClean="0">
              <a:solidFill>
                <a:schemeClr val="accent6">
                  <a:lumMod val="75000"/>
                </a:schemeClr>
              </a:solidFill>
              <a:latin typeface="Comic Sans MS" pitchFamily="66" charset="0"/>
            </a:endParaRPr>
          </a:p>
          <a:p>
            <a:pPr marL="0" indent="0" algn="just">
              <a:buNone/>
            </a:pPr>
            <a:endParaRPr lang="en-IN" sz="2200" dirty="0">
              <a:solidFill>
                <a:schemeClr val="accent6">
                  <a:lumMod val="75000"/>
                </a:schemeClr>
              </a:solidFill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3597555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65031" y="1793631"/>
            <a:ext cx="9939581" cy="4211515"/>
          </a:xfrm>
        </p:spPr>
        <p:txBody>
          <a:bodyPr>
            <a:noAutofit/>
          </a:bodyPr>
          <a:lstStyle/>
          <a:p>
            <a:pPr lvl="0" algn="just"/>
            <a:r>
              <a:rPr lang="en-IN" sz="2000" dirty="0">
                <a:latin typeface="Comic Sans MS" pitchFamily="66" charset="0"/>
              </a:rPr>
              <a:t>In the 1950s phenothiazine derivatives and reserpine were introduced into clinical veterinary medicine and were referred to as </a:t>
            </a:r>
            <a:r>
              <a:rPr lang="en-IN" sz="2000" b="1" dirty="0">
                <a:solidFill>
                  <a:srgbClr val="0070C0"/>
                </a:solidFill>
                <a:latin typeface="Comic Sans MS" pitchFamily="66" charset="0"/>
              </a:rPr>
              <a:t>ataractics or tranquillizers</a:t>
            </a:r>
            <a:r>
              <a:rPr lang="en-IN" sz="2000" dirty="0">
                <a:latin typeface="Comic Sans MS" pitchFamily="66" charset="0"/>
              </a:rPr>
              <a:t>. </a:t>
            </a:r>
          </a:p>
          <a:p>
            <a:pPr lvl="0" algn="just"/>
            <a:r>
              <a:rPr lang="en-IN" sz="2000" dirty="0">
                <a:latin typeface="Comic Sans MS" pitchFamily="66" charset="0"/>
              </a:rPr>
              <a:t>These are called also neuroleptics or antipsychotic drugs in human medicine because of their primary effect on psychic (mental processes).</a:t>
            </a:r>
          </a:p>
          <a:p>
            <a:pPr lvl="0" algn="just">
              <a:buNone/>
            </a:pPr>
            <a:endParaRPr lang="en-IN" sz="2000" dirty="0">
              <a:latin typeface="Comic Sans MS" pitchFamily="66" charset="0"/>
            </a:endParaRPr>
          </a:p>
          <a:p>
            <a:pPr lvl="0" algn="just"/>
            <a:r>
              <a:rPr lang="en-IN" sz="2000" dirty="0">
                <a:latin typeface="Comic Sans MS" pitchFamily="66" charset="0"/>
              </a:rPr>
              <a:t>In man, these agents are used primarily for the treatment of psychiatric disorders (e.g., schizophrenia), while in animals their principle use is in the </a:t>
            </a:r>
            <a:r>
              <a:rPr lang="en-IN" sz="2000" b="1" dirty="0">
                <a:solidFill>
                  <a:srgbClr val="0070C0"/>
                </a:solidFill>
                <a:latin typeface="Comic Sans MS" pitchFamily="66" charset="0"/>
              </a:rPr>
              <a:t>chemical restraint </a:t>
            </a:r>
            <a:r>
              <a:rPr lang="en-IN" sz="2000" dirty="0">
                <a:latin typeface="Comic Sans MS" pitchFamily="66" charset="0"/>
              </a:rPr>
              <a:t>for various diagnostic procedures and also in the treatment of some behavioural disorders</a:t>
            </a:r>
            <a:r>
              <a:rPr lang="en-IN" sz="2000" dirty="0" smtClean="0">
                <a:latin typeface="Comic Sans MS" pitchFamily="66" charset="0"/>
              </a:rPr>
              <a:t>.</a:t>
            </a:r>
            <a:endParaRPr lang="en-IN" sz="2000" dirty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7785647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03300" y="1311366"/>
            <a:ext cx="10972800" cy="4122280"/>
          </a:xfrm>
        </p:spPr>
        <p:txBody>
          <a:bodyPr>
            <a:normAutofit/>
          </a:bodyPr>
          <a:lstStyle/>
          <a:p>
            <a:pPr marL="0" lvl="0" indent="0">
              <a:buNone/>
            </a:pPr>
            <a:r>
              <a:rPr lang="en-IN" sz="2000" b="1" dirty="0">
                <a:solidFill>
                  <a:srgbClr val="92D050"/>
                </a:solidFill>
                <a:latin typeface="Comic Sans MS" pitchFamily="66" charset="0"/>
              </a:rPr>
              <a:t>Classification</a:t>
            </a:r>
            <a:r>
              <a:rPr lang="en-IN" sz="2000" b="1" dirty="0" smtClean="0">
                <a:solidFill>
                  <a:srgbClr val="92D050"/>
                </a:solidFill>
                <a:latin typeface="Comic Sans MS" pitchFamily="66" charset="0"/>
              </a:rPr>
              <a:t>:</a:t>
            </a:r>
          </a:p>
          <a:p>
            <a:pPr marL="0" lvl="0" indent="0">
              <a:buNone/>
            </a:pPr>
            <a:endParaRPr lang="en-IN" sz="2000" dirty="0">
              <a:latin typeface="Comic Sans MS" pitchFamily="66" charset="0"/>
            </a:endParaRPr>
          </a:p>
          <a:p>
            <a:r>
              <a:rPr lang="en-IN" sz="2000" b="1" dirty="0" err="1" smtClean="0">
                <a:solidFill>
                  <a:srgbClr val="FF0000"/>
                </a:solidFill>
                <a:latin typeface="Comic Sans MS" pitchFamily="66" charset="0"/>
              </a:rPr>
              <a:t>Phenothiazines</a:t>
            </a:r>
            <a:r>
              <a:rPr lang="en-IN" sz="2000" b="1" dirty="0" smtClean="0">
                <a:solidFill>
                  <a:srgbClr val="FF0000"/>
                </a:solidFill>
                <a:latin typeface="Comic Sans MS" pitchFamily="66" charset="0"/>
              </a:rPr>
              <a:t>-</a:t>
            </a:r>
            <a:r>
              <a:rPr lang="en-IN" sz="2000" b="1" dirty="0" smtClean="0">
                <a:latin typeface="Comic Sans MS" pitchFamily="66" charset="0"/>
              </a:rPr>
              <a:t> chlorpromazine,  promazine,</a:t>
            </a:r>
            <a:r>
              <a:rPr lang="en-IN" sz="2000" b="1" dirty="0">
                <a:latin typeface="Comic Sans MS" pitchFamily="66" charset="0"/>
              </a:rPr>
              <a:t> </a:t>
            </a:r>
            <a:r>
              <a:rPr lang="en-IN" sz="2000" b="1" dirty="0" smtClean="0">
                <a:latin typeface="Comic Sans MS" pitchFamily="66" charset="0"/>
              </a:rPr>
              <a:t>  </a:t>
            </a:r>
            <a:r>
              <a:rPr lang="en-IN" sz="2000" b="1" dirty="0" err="1" smtClean="0">
                <a:latin typeface="Comic Sans MS" pitchFamily="66" charset="0"/>
              </a:rPr>
              <a:t>Triflupromazine</a:t>
            </a:r>
            <a:r>
              <a:rPr lang="en-IN" sz="2000" b="1" dirty="0" smtClean="0">
                <a:latin typeface="Comic Sans MS" pitchFamily="66" charset="0"/>
              </a:rPr>
              <a:t>  </a:t>
            </a:r>
            <a:r>
              <a:rPr lang="en-IN" sz="2000" b="1" dirty="0" err="1" smtClean="0">
                <a:latin typeface="Comic Sans MS" pitchFamily="66" charset="0"/>
              </a:rPr>
              <a:t>Acepromazine</a:t>
            </a:r>
            <a:r>
              <a:rPr lang="en-IN" sz="2000" b="1" dirty="0" smtClean="0">
                <a:latin typeface="Comic Sans MS" pitchFamily="66" charset="0"/>
              </a:rPr>
              <a:t>,</a:t>
            </a:r>
            <a:endParaRPr lang="en-IN" sz="2000" b="1" dirty="0">
              <a:latin typeface="Comic Sans MS" pitchFamily="66" charset="0"/>
            </a:endParaRPr>
          </a:p>
          <a:p>
            <a:r>
              <a:rPr lang="en-IN" sz="2000" b="1" dirty="0" err="1" smtClean="0">
                <a:solidFill>
                  <a:srgbClr val="FF0000"/>
                </a:solidFill>
                <a:latin typeface="Comic Sans MS" pitchFamily="66" charset="0"/>
              </a:rPr>
              <a:t>Thioxanthins</a:t>
            </a:r>
            <a:r>
              <a:rPr lang="en-IN" sz="2000" b="1" dirty="0" smtClean="0">
                <a:latin typeface="Comic Sans MS" pitchFamily="66" charset="0"/>
              </a:rPr>
              <a:t>-   </a:t>
            </a:r>
            <a:r>
              <a:rPr lang="en-IN" sz="2000" b="1" dirty="0" err="1" smtClean="0">
                <a:latin typeface="Comic Sans MS" pitchFamily="66" charset="0"/>
              </a:rPr>
              <a:t>choprothixene</a:t>
            </a:r>
            <a:endParaRPr lang="en-IN" sz="2000" b="1" dirty="0">
              <a:latin typeface="Comic Sans MS" pitchFamily="66" charset="0"/>
            </a:endParaRPr>
          </a:p>
          <a:p>
            <a:r>
              <a:rPr lang="en-IN" sz="2000" b="1" dirty="0" smtClean="0">
                <a:solidFill>
                  <a:srgbClr val="FF0000"/>
                </a:solidFill>
                <a:latin typeface="Comic Sans MS" pitchFamily="66" charset="0"/>
              </a:rPr>
              <a:t>Benzodiazepines</a:t>
            </a:r>
            <a:r>
              <a:rPr lang="en-IN" sz="2000" b="1" dirty="0" smtClean="0">
                <a:latin typeface="Comic Sans MS" pitchFamily="66" charset="0"/>
              </a:rPr>
              <a:t>- Diazepam, lorazepam, </a:t>
            </a:r>
            <a:r>
              <a:rPr lang="en-IN" sz="2000" b="1" dirty="0" err="1" smtClean="0">
                <a:latin typeface="Comic Sans MS" pitchFamily="66" charset="0"/>
              </a:rPr>
              <a:t>oxazepzm</a:t>
            </a:r>
            <a:r>
              <a:rPr lang="en-IN" sz="2000" b="1" dirty="0" smtClean="0">
                <a:latin typeface="Comic Sans MS" pitchFamily="66" charset="0"/>
              </a:rPr>
              <a:t>, </a:t>
            </a:r>
            <a:r>
              <a:rPr lang="en-IN" sz="2000" b="1" dirty="0" err="1" smtClean="0">
                <a:latin typeface="Comic Sans MS" pitchFamily="66" charset="0"/>
              </a:rPr>
              <a:t>temazepam</a:t>
            </a:r>
            <a:r>
              <a:rPr lang="en-IN" sz="2000" b="1" dirty="0" smtClean="0">
                <a:latin typeface="Comic Sans MS" pitchFamily="66" charset="0"/>
              </a:rPr>
              <a:t>, </a:t>
            </a:r>
            <a:r>
              <a:rPr lang="en-IN" sz="2000" b="1" dirty="0" err="1" smtClean="0">
                <a:latin typeface="Comic Sans MS" pitchFamily="66" charset="0"/>
              </a:rPr>
              <a:t>nitrazepam</a:t>
            </a:r>
            <a:r>
              <a:rPr lang="en-IN" sz="2000" b="1" dirty="0" smtClean="0">
                <a:latin typeface="Comic Sans MS" pitchFamily="66" charset="0"/>
              </a:rPr>
              <a:t>,    						  </a:t>
            </a:r>
            <a:r>
              <a:rPr lang="en-IN" sz="2000" b="1" dirty="0" err="1" smtClean="0">
                <a:latin typeface="Comic Sans MS" pitchFamily="66" charset="0"/>
              </a:rPr>
              <a:t>chlodiazepoxide</a:t>
            </a:r>
            <a:r>
              <a:rPr lang="en-IN" sz="2000" b="1" dirty="0" smtClean="0">
                <a:latin typeface="Comic Sans MS" pitchFamily="66" charset="0"/>
              </a:rPr>
              <a:t>, </a:t>
            </a:r>
            <a:r>
              <a:rPr lang="en-IN" sz="2000" b="1" dirty="0" err="1" smtClean="0">
                <a:latin typeface="Comic Sans MS" pitchFamily="66" charset="0"/>
              </a:rPr>
              <a:t>flurazepam</a:t>
            </a:r>
            <a:r>
              <a:rPr lang="en-IN" sz="2000" b="1" dirty="0" smtClean="0">
                <a:latin typeface="Comic Sans MS" pitchFamily="66" charset="0"/>
              </a:rPr>
              <a:t>,  </a:t>
            </a:r>
            <a:r>
              <a:rPr lang="en-IN" sz="2000" b="1" dirty="0" err="1" smtClean="0">
                <a:latin typeface="Comic Sans MS" pitchFamily="66" charset="0"/>
              </a:rPr>
              <a:t>chlonazepam</a:t>
            </a:r>
            <a:r>
              <a:rPr lang="en-IN" sz="2000" b="1" dirty="0" smtClean="0">
                <a:latin typeface="Comic Sans MS" pitchFamily="66" charset="0"/>
              </a:rPr>
              <a:t>, midazolam, zolpidem.</a:t>
            </a:r>
          </a:p>
          <a:p>
            <a:r>
              <a:rPr lang="en-IN" sz="2000" b="1" dirty="0" err="1" smtClean="0">
                <a:solidFill>
                  <a:srgbClr val="FF0000"/>
                </a:solidFill>
                <a:latin typeface="Comic Sans MS" pitchFamily="66" charset="0"/>
              </a:rPr>
              <a:t>Butyrophenones</a:t>
            </a:r>
            <a:r>
              <a:rPr lang="en-IN" sz="2000" b="1" dirty="0" smtClean="0">
                <a:latin typeface="Comic Sans MS" pitchFamily="66" charset="0"/>
              </a:rPr>
              <a:t>- </a:t>
            </a:r>
            <a:r>
              <a:rPr lang="en-US" sz="2000" b="1" dirty="0" smtClean="0">
                <a:latin typeface="Comic Sans MS" pitchFamily="66" charset="0"/>
              </a:rPr>
              <a:t>Azaperone</a:t>
            </a:r>
            <a:r>
              <a:rPr lang="en-IN" sz="2000" b="1" dirty="0" smtClean="0">
                <a:latin typeface="Comic Sans MS" pitchFamily="66" charset="0"/>
              </a:rPr>
              <a:t>, </a:t>
            </a:r>
            <a:r>
              <a:rPr lang="en-US" sz="2000" b="1" dirty="0" smtClean="0">
                <a:latin typeface="Comic Sans MS" pitchFamily="66" charset="0"/>
              </a:rPr>
              <a:t> Droperidol</a:t>
            </a:r>
            <a:endParaRPr lang="en-IN" sz="2000" b="1" dirty="0">
              <a:latin typeface="Comic Sans MS" pitchFamily="66" charset="0"/>
            </a:endParaRPr>
          </a:p>
          <a:p>
            <a:endParaRPr lang="en-IN" sz="2000" b="1" dirty="0">
              <a:latin typeface="Comic Sans MS" pitchFamily="66" charset="0"/>
            </a:endParaRPr>
          </a:p>
          <a:p>
            <a:r>
              <a:rPr lang="en-IN" sz="2000" b="1" dirty="0" err="1">
                <a:solidFill>
                  <a:srgbClr val="FF0000"/>
                </a:solidFill>
                <a:latin typeface="Comic Sans MS" pitchFamily="66" charset="0"/>
              </a:rPr>
              <a:t>Rauwolfia</a:t>
            </a:r>
            <a:r>
              <a:rPr lang="en-IN" sz="2000" b="1" dirty="0">
                <a:solidFill>
                  <a:srgbClr val="FF0000"/>
                </a:solidFill>
                <a:latin typeface="Comic Sans MS" pitchFamily="66" charset="0"/>
              </a:rPr>
              <a:t> </a:t>
            </a:r>
            <a:r>
              <a:rPr lang="en-IN" sz="2000" b="1" dirty="0" smtClean="0">
                <a:solidFill>
                  <a:srgbClr val="FF0000"/>
                </a:solidFill>
                <a:latin typeface="Comic Sans MS" pitchFamily="66" charset="0"/>
              </a:rPr>
              <a:t>derivatives: </a:t>
            </a:r>
            <a:r>
              <a:rPr lang="en-IN" sz="2000" b="1" dirty="0" err="1" smtClean="0">
                <a:solidFill>
                  <a:schemeClr val="tx1"/>
                </a:solidFill>
                <a:latin typeface="Comic Sans MS" pitchFamily="66" charset="0"/>
              </a:rPr>
              <a:t>Metoserpate</a:t>
            </a:r>
            <a:r>
              <a:rPr lang="en-IN" sz="2000" b="1" dirty="0" smtClean="0">
                <a:solidFill>
                  <a:schemeClr val="tx1"/>
                </a:solidFill>
                <a:latin typeface="Comic Sans MS" pitchFamily="66" charset="0"/>
              </a:rPr>
              <a:t> hydrochloride</a:t>
            </a:r>
            <a:endParaRPr lang="en-IN" sz="2000" b="1" dirty="0">
              <a:solidFill>
                <a:schemeClr val="tx1"/>
              </a:solidFill>
              <a:latin typeface="Comic Sans MS" pitchFamily="66" charset="0"/>
            </a:endParaRPr>
          </a:p>
          <a:p>
            <a:pPr marL="0" indent="0">
              <a:buNone/>
            </a:pPr>
            <a:endParaRPr lang="en-IN" dirty="0" smtClean="0"/>
          </a:p>
        </p:txBody>
      </p:sp>
      <p:sp>
        <p:nvSpPr>
          <p:cNvPr id="2" name="Rectangle 1"/>
          <p:cNvSpPr/>
          <p:nvPr/>
        </p:nvSpPr>
        <p:spPr>
          <a:xfrm>
            <a:off x="3838413" y="528823"/>
            <a:ext cx="4772460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3600" b="1" dirty="0">
                <a:solidFill>
                  <a:srgbClr val="7030A0"/>
                </a:solidFill>
                <a:latin typeface="Comic Sans MS" pitchFamily="66" charset="0"/>
              </a:rPr>
              <a:t>Antipsychotic drugs </a:t>
            </a:r>
            <a:endParaRPr lang="en-IN" sz="3600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4945945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78625" y="306610"/>
            <a:ext cx="8911687" cy="1280890"/>
          </a:xfrm>
        </p:spPr>
        <p:txBody>
          <a:bodyPr>
            <a:normAutofit/>
          </a:bodyPr>
          <a:lstStyle/>
          <a:p>
            <a:r>
              <a:rPr lang="en-IN" sz="2800" dirty="0" smtClean="0">
                <a:solidFill>
                  <a:srgbClr val="0070C0"/>
                </a:solidFill>
                <a:latin typeface="Comic Sans MS" pitchFamily="66" charset="0"/>
              </a:rPr>
              <a:t/>
            </a:r>
            <a:br>
              <a:rPr lang="en-IN" sz="2800" dirty="0" smtClean="0">
                <a:solidFill>
                  <a:srgbClr val="0070C0"/>
                </a:solidFill>
                <a:latin typeface="Comic Sans MS" pitchFamily="66" charset="0"/>
              </a:rPr>
            </a:br>
            <a:r>
              <a:rPr lang="en-IN" sz="2800" dirty="0" smtClean="0">
                <a:solidFill>
                  <a:srgbClr val="0070C0"/>
                </a:solidFill>
                <a:latin typeface="Comic Sans MS" pitchFamily="66" charset="0"/>
              </a:rPr>
              <a:t>Phenothiazine </a:t>
            </a:r>
            <a:r>
              <a:rPr lang="en-IN" sz="2800" dirty="0">
                <a:solidFill>
                  <a:srgbClr val="0070C0"/>
                </a:solidFill>
                <a:latin typeface="Comic Sans MS" pitchFamily="66" charset="0"/>
              </a:rPr>
              <a:t>derivatives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371600" y="1825625"/>
            <a:ext cx="10463348" cy="4351338"/>
          </a:xfrm>
        </p:spPr>
        <p:txBody>
          <a:bodyPr>
            <a:normAutofit/>
          </a:bodyPr>
          <a:lstStyle/>
          <a:p>
            <a:pPr algn="just"/>
            <a:r>
              <a:rPr lang="en-IN" sz="2000" dirty="0">
                <a:latin typeface="Comic Sans MS" pitchFamily="66" charset="0"/>
              </a:rPr>
              <a:t>Phenothiazine derivatives are tranquillizers or neuroleptics, which have been used in humans to treat a variety of </a:t>
            </a:r>
            <a:r>
              <a:rPr lang="en-IN" sz="2000" b="1" dirty="0">
                <a:solidFill>
                  <a:srgbClr val="7030A0"/>
                </a:solidFill>
                <a:latin typeface="Comic Sans MS" pitchFamily="66" charset="0"/>
              </a:rPr>
              <a:t>psychotic disorders. </a:t>
            </a:r>
            <a:endParaRPr lang="en-IN" sz="2000" b="1" dirty="0" smtClean="0">
              <a:solidFill>
                <a:srgbClr val="7030A0"/>
              </a:solidFill>
              <a:latin typeface="Comic Sans MS" pitchFamily="66" charset="0"/>
            </a:endParaRPr>
          </a:p>
          <a:p>
            <a:pPr marL="0" indent="0" algn="just">
              <a:buNone/>
            </a:pPr>
            <a:endParaRPr lang="en-IN" sz="2000" dirty="0" smtClean="0">
              <a:latin typeface="Comic Sans MS" pitchFamily="66" charset="0"/>
            </a:endParaRPr>
          </a:p>
          <a:p>
            <a:pPr algn="just"/>
            <a:r>
              <a:rPr lang="en-IN" sz="2000" dirty="0" smtClean="0">
                <a:latin typeface="Comic Sans MS" pitchFamily="66" charset="0"/>
              </a:rPr>
              <a:t>In </a:t>
            </a:r>
            <a:r>
              <a:rPr lang="en-IN" sz="2000" dirty="0">
                <a:latin typeface="Comic Sans MS" pitchFamily="66" charset="0"/>
              </a:rPr>
              <a:t>veterinary medicine, they are used primarily for </a:t>
            </a:r>
            <a:r>
              <a:rPr lang="en-IN" sz="2000" b="1" dirty="0">
                <a:solidFill>
                  <a:srgbClr val="7030A0"/>
                </a:solidFill>
                <a:latin typeface="Comic Sans MS" pitchFamily="66" charset="0"/>
              </a:rPr>
              <a:t>chemical restraint. </a:t>
            </a:r>
            <a:endParaRPr lang="en-IN" sz="2000" b="1" dirty="0" smtClean="0">
              <a:solidFill>
                <a:srgbClr val="7030A0"/>
              </a:solidFill>
              <a:latin typeface="Comic Sans MS" pitchFamily="66" charset="0"/>
            </a:endParaRPr>
          </a:p>
          <a:p>
            <a:pPr marL="0" indent="0" algn="just">
              <a:buNone/>
            </a:pPr>
            <a:endParaRPr lang="en-IN" sz="2000" dirty="0" smtClean="0">
              <a:latin typeface="Comic Sans MS" pitchFamily="66" charset="0"/>
            </a:endParaRPr>
          </a:p>
          <a:p>
            <a:pPr algn="just"/>
            <a:r>
              <a:rPr lang="en-IN" sz="2000" dirty="0" smtClean="0">
                <a:latin typeface="Comic Sans MS" pitchFamily="66" charset="0"/>
              </a:rPr>
              <a:t>These </a:t>
            </a:r>
            <a:r>
              <a:rPr lang="en-IN" sz="2000" dirty="0">
                <a:latin typeface="Comic Sans MS" pitchFamily="66" charset="0"/>
              </a:rPr>
              <a:t>are widely used </a:t>
            </a:r>
            <a:r>
              <a:rPr lang="en-IN" sz="2000" b="1" dirty="0">
                <a:solidFill>
                  <a:srgbClr val="7030A0"/>
                </a:solidFill>
                <a:latin typeface="Comic Sans MS" pitchFamily="66" charset="0"/>
              </a:rPr>
              <a:t>to restrain refractory animals during examination or transportation, and to prevent animals from licking wounds or chewing bandages and splints. </a:t>
            </a:r>
            <a:endParaRPr lang="en-IN" sz="2000" b="1" dirty="0" smtClean="0">
              <a:solidFill>
                <a:srgbClr val="7030A0"/>
              </a:solidFill>
              <a:latin typeface="Comic Sans MS" pitchFamily="66" charset="0"/>
            </a:endParaRPr>
          </a:p>
          <a:p>
            <a:pPr marL="0" indent="0" algn="just">
              <a:buNone/>
            </a:pPr>
            <a:endParaRPr lang="en-IN" sz="2000" dirty="0" smtClean="0">
              <a:latin typeface="Comic Sans MS" pitchFamily="66" charset="0"/>
            </a:endParaRPr>
          </a:p>
          <a:p>
            <a:pPr algn="just"/>
            <a:r>
              <a:rPr lang="en-IN" sz="2000" dirty="0" smtClean="0">
                <a:latin typeface="Comic Sans MS" pitchFamily="66" charset="0"/>
              </a:rPr>
              <a:t>Although </a:t>
            </a:r>
            <a:r>
              <a:rPr lang="en-IN" sz="2000" dirty="0">
                <a:latin typeface="Comic Sans MS" pitchFamily="66" charset="0"/>
              </a:rPr>
              <a:t>phenothiazines may </a:t>
            </a:r>
            <a:r>
              <a:rPr lang="en-IN" sz="2000" dirty="0">
                <a:solidFill>
                  <a:srgbClr val="FF0000"/>
                </a:solidFill>
                <a:latin typeface="Comic Sans MS" pitchFamily="66" charset="0"/>
              </a:rPr>
              <a:t>reduce an animal's response to conditioned stimuli.</a:t>
            </a:r>
          </a:p>
        </p:txBody>
      </p:sp>
    </p:spTree>
    <p:extLst>
      <p:ext uri="{BB962C8B-B14F-4D97-AF65-F5344CB8AC3E}">
        <p14:creationId xmlns:p14="http://schemas.microsoft.com/office/powerpoint/2010/main" val="24499805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13338" y="1389185"/>
            <a:ext cx="7236070" cy="5099538"/>
          </a:xfrm>
        </p:spPr>
        <p:txBody>
          <a:bodyPr>
            <a:noAutofit/>
          </a:bodyPr>
          <a:lstStyle/>
          <a:p>
            <a:pPr algn="just"/>
            <a:r>
              <a:rPr lang="en-GB" sz="2000" dirty="0" smtClean="0">
                <a:latin typeface="Comic Sans MS" panose="030F0702030302020204" pitchFamily="66" charset="0"/>
              </a:rPr>
              <a:t>Phenothiazine derivatives have </a:t>
            </a:r>
            <a:r>
              <a:rPr lang="en-GB" sz="2000" dirty="0">
                <a:latin typeface="Comic Sans MS" panose="030F0702030302020204" pitchFamily="66" charset="0"/>
              </a:rPr>
              <a:t>a three ring structure in which two benzene </a:t>
            </a:r>
            <a:r>
              <a:rPr lang="en-GB" sz="2000" dirty="0" smtClean="0">
                <a:latin typeface="Comic Sans MS" panose="030F0702030302020204" pitchFamily="66" charset="0"/>
              </a:rPr>
              <a:t>ring are </a:t>
            </a:r>
            <a:r>
              <a:rPr lang="en-GB" sz="2000" dirty="0">
                <a:latin typeface="Comic Sans MS" panose="030F0702030302020204" pitchFamily="66" charset="0"/>
              </a:rPr>
              <a:t>linked by a </a:t>
            </a:r>
            <a:r>
              <a:rPr lang="en-GB" sz="2000" dirty="0" smtClean="0">
                <a:latin typeface="Comic Sans MS" panose="030F0702030302020204" pitchFamily="66" charset="0"/>
              </a:rPr>
              <a:t>sulphur </a:t>
            </a:r>
            <a:r>
              <a:rPr lang="en-GB" sz="2000" dirty="0">
                <a:latin typeface="Comic Sans MS" panose="030F0702030302020204" pitchFamily="66" charset="0"/>
              </a:rPr>
              <a:t>and a nitrogen </a:t>
            </a:r>
            <a:r>
              <a:rPr lang="en-GB" sz="2000" dirty="0" smtClean="0">
                <a:latin typeface="Comic Sans MS" panose="030F0702030302020204" pitchFamily="66" charset="0"/>
              </a:rPr>
              <a:t>atom. </a:t>
            </a:r>
            <a:r>
              <a:rPr lang="en-GB" sz="2000" dirty="0">
                <a:latin typeface="Comic Sans MS" panose="030F0702030302020204" pitchFamily="66" charset="0"/>
              </a:rPr>
              <a:t>Substitution on the ring structures are made  </a:t>
            </a:r>
            <a:r>
              <a:rPr lang="en-GB" sz="2000" dirty="0" smtClean="0">
                <a:latin typeface="Comic Sans MS" panose="030F0702030302020204" pitchFamily="66" charset="0"/>
              </a:rPr>
              <a:t>at positions </a:t>
            </a:r>
            <a:r>
              <a:rPr lang="en-GB" sz="2000" dirty="0">
                <a:latin typeface="Comic Sans MS" panose="030F0702030302020204" pitchFamily="66" charset="0"/>
              </a:rPr>
              <a:t>C</a:t>
            </a:r>
            <a:r>
              <a:rPr lang="en-GB" sz="1400" dirty="0">
                <a:latin typeface="Comic Sans MS" panose="030F0702030302020204" pitchFamily="66" charset="0"/>
              </a:rPr>
              <a:t>2</a:t>
            </a:r>
            <a:r>
              <a:rPr lang="en-GB" sz="2000" dirty="0">
                <a:latin typeface="Comic Sans MS" panose="030F0702030302020204" pitchFamily="66" charset="0"/>
              </a:rPr>
              <a:t> and </a:t>
            </a:r>
            <a:r>
              <a:rPr lang="en-GB" sz="2000" dirty="0" smtClean="0">
                <a:latin typeface="Comic Sans MS" panose="030F0702030302020204" pitchFamily="66" charset="0"/>
              </a:rPr>
              <a:t>N</a:t>
            </a:r>
            <a:r>
              <a:rPr lang="en-GB" sz="1400" dirty="0" smtClean="0">
                <a:latin typeface="Comic Sans MS" panose="030F0702030302020204" pitchFamily="66" charset="0"/>
              </a:rPr>
              <a:t>1O</a:t>
            </a:r>
            <a:r>
              <a:rPr lang="en-GB" sz="2000" dirty="0" smtClean="0">
                <a:latin typeface="Comic Sans MS" panose="030F0702030302020204" pitchFamily="66" charset="0"/>
              </a:rPr>
              <a:t>.</a:t>
            </a:r>
          </a:p>
          <a:p>
            <a:pPr algn="just"/>
            <a:r>
              <a:rPr lang="en-GB" sz="2000" dirty="0" smtClean="0">
                <a:latin typeface="Comic Sans MS" panose="030F0702030302020204" pitchFamily="66" charset="0"/>
              </a:rPr>
              <a:t>Depending </a:t>
            </a:r>
            <a:r>
              <a:rPr lang="en-GB" sz="2000" dirty="0">
                <a:latin typeface="Comic Sans MS" panose="030F0702030302020204" pitchFamily="66" charset="0"/>
              </a:rPr>
              <a:t>on the substitution at </a:t>
            </a:r>
            <a:r>
              <a:rPr lang="en-GB" sz="2000" dirty="0" smtClean="0">
                <a:latin typeface="Comic Sans MS" panose="030F0702030302020204" pitchFamily="66" charset="0"/>
              </a:rPr>
              <a:t>N</a:t>
            </a:r>
            <a:r>
              <a:rPr lang="en-GB" sz="1400" dirty="0" smtClean="0">
                <a:latin typeface="Comic Sans MS" panose="030F0702030302020204" pitchFamily="66" charset="0"/>
              </a:rPr>
              <a:t>10</a:t>
            </a:r>
            <a:r>
              <a:rPr lang="en-GB" sz="2000" dirty="0" smtClean="0">
                <a:latin typeface="Comic Sans MS" panose="030F0702030302020204" pitchFamily="66" charset="0"/>
              </a:rPr>
              <a:t>, </a:t>
            </a:r>
            <a:r>
              <a:rPr lang="en-GB" sz="2000" dirty="0">
                <a:latin typeface="Comic Sans MS" panose="030F0702030302020204" pitchFamily="66" charset="0"/>
              </a:rPr>
              <a:t>there are three classes of </a:t>
            </a:r>
            <a:r>
              <a:rPr lang="en-GB" sz="2000" dirty="0" smtClean="0">
                <a:latin typeface="Comic Sans MS" panose="030F0702030302020204" pitchFamily="66" charset="0"/>
              </a:rPr>
              <a:t>phenothiazine's:</a:t>
            </a:r>
            <a:endParaRPr lang="en-GB" sz="2000" dirty="0">
              <a:latin typeface="Comic Sans MS" panose="030F0702030302020204" pitchFamily="66" charset="0"/>
            </a:endParaRPr>
          </a:p>
          <a:p>
            <a:pPr marL="0" indent="0" algn="just">
              <a:buNone/>
            </a:pPr>
            <a:r>
              <a:rPr lang="en-GB" sz="2000" dirty="0" smtClean="0">
                <a:solidFill>
                  <a:srgbClr val="0070C0"/>
                </a:solidFill>
                <a:latin typeface="Comic Sans MS" panose="030F0702030302020204" pitchFamily="66" charset="0"/>
              </a:rPr>
              <a:t>Aliphatic </a:t>
            </a:r>
            <a:r>
              <a:rPr lang="en-GB" sz="2000" dirty="0">
                <a:solidFill>
                  <a:srgbClr val="0070C0"/>
                </a:solidFill>
                <a:latin typeface="Comic Sans MS" panose="030F0702030302020204" pitchFamily="66" charset="0"/>
              </a:rPr>
              <a:t>side chain or the </a:t>
            </a:r>
            <a:r>
              <a:rPr lang="en-GB" sz="2000" dirty="0" err="1">
                <a:solidFill>
                  <a:srgbClr val="0070C0"/>
                </a:solidFill>
                <a:latin typeface="Comic Sans MS" panose="030F0702030302020204" pitchFamily="66" charset="0"/>
              </a:rPr>
              <a:t>dialkyl</a:t>
            </a:r>
            <a:r>
              <a:rPr lang="en-GB" sz="2000" dirty="0">
                <a:solidFill>
                  <a:srgbClr val="0070C0"/>
                </a:solidFill>
                <a:latin typeface="Comic Sans MS" panose="030F0702030302020204" pitchFamily="66" charset="0"/>
              </a:rPr>
              <a:t> amine group: </a:t>
            </a:r>
            <a:r>
              <a:rPr lang="en-GB" sz="2000" dirty="0">
                <a:latin typeface="Comic Sans MS" panose="030F0702030302020204" pitchFamily="66" charset="0"/>
              </a:rPr>
              <a:t>e.g. </a:t>
            </a:r>
            <a:r>
              <a:rPr lang="en-GB" sz="2000" dirty="0" smtClean="0">
                <a:latin typeface="Comic Sans MS" panose="030F0702030302020204" pitchFamily="66" charset="0"/>
              </a:rPr>
              <a:t>							Chlorpromazine</a:t>
            </a:r>
            <a:r>
              <a:rPr lang="en-GB" sz="2000" dirty="0">
                <a:latin typeface="Comic Sans MS" panose="030F0702030302020204" pitchFamily="66" charset="0"/>
              </a:rPr>
              <a:t>, </a:t>
            </a:r>
            <a:r>
              <a:rPr lang="en-GB" sz="2000" dirty="0" err="1" smtClean="0">
                <a:latin typeface="Comic Sans MS" panose="030F0702030302020204" pitchFamily="66" charset="0"/>
              </a:rPr>
              <a:t>trifluopromazine</a:t>
            </a:r>
            <a:r>
              <a:rPr lang="en-GB" sz="2000" dirty="0" smtClean="0">
                <a:latin typeface="Comic Sans MS" panose="030F0702030302020204" pitchFamily="66" charset="0"/>
              </a:rPr>
              <a:t> 						      </a:t>
            </a:r>
            <a:r>
              <a:rPr lang="en-GB" sz="2000" dirty="0" err="1" smtClean="0">
                <a:latin typeface="Comic Sans MS" panose="030F0702030302020204" pitchFamily="66" charset="0"/>
              </a:rPr>
              <a:t>acepromazine</a:t>
            </a:r>
            <a:r>
              <a:rPr lang="en-GB" sz="2000" dirty="0">
                <a:latin typeface="Comic Sans MS" panose="030F0702030302020204" pitchFamily="66" charset="0"/>
              </a:rPr>
              <a:t>, </a:t>
            </a:r>
            <a:r>
              <a:rPr lang="en-GB" sz="2000" dirty="0" err="1">
                <a:latin typeface="Comic Sans MS" panose="030F0702030302020204" pitchFamily="66" charset="0"/>
              </a:rPr>
              <a:t>promazine</a:t>
            </a:r>
            <a:r>
              <a:rPr lang="en-GB" sz="2000" dirty="0">
                <a:latin typeface="Comic Sans MS" panose="030F0702030302020204" pitchFamily="66" charset="0"/>
              </a:rPr>
              <a:t> etc.</a:t>
            </a:r>
          </a:p>
          <a:p>
            <a:pPr marL="0" lvl="0" indent="0" algn="just">
              <a:buNone/>
            </a:pPr>
            <a:r>
              <a:rPr lang="en-IN" sz="2000" dirty="0" err="1">
                <a:solidFill>
                  <a:srgbClr val="0070C0"/>
                </a:solidFill>
                <a:latin typeface="Comic Sans MS" panose="030F0702030302020204" pitchFamily="66" charset="0"/>
              </a:rPr>
              <a:t>Piperidine</a:t>
            </a:r>
            <a:r>
              <a:rPr lang="en-IN" sz="2000" dirty="0">
                <a:solidFill>
                  <a:srgbClr val="0070C0"/>
                </a:solidFill>
                <a:latin typeface="Comic Sans MS" panose="030F0702030302020204" pitchFamily="66" charset="0"/>
              </a:rPr>
              <a:t> side chain</a:t>
            </a:r>
            <a:r>
              <a:rPr lang="en-IN" sz="2000" dirty="0">
                <a:latin typeface="Comic Sans MS" panose="030F0702030302020204" pitchFamily="66" charset="0"/>
              </a:rPr>
              <a:t>: e.g. Mepazine, thioridazine, </a:t>
            </a:r>
            <a:r>
              <a:rPr lang="en-IN" sz="2000" dirty="0" smtClean="0">
                <a:latin typeface="Comic Sans MS" panose="030F0702030302020204" pitchFamily="66" charset="0"/>
              </a:rPr>
              <a:t>							mesoridazine</a:t>
            </a:r>
            <a:r>
              <a:rPr lang="en-IN" sz="2000" dirty="0">
                <a:latin typeface="Comic Sans MS" panose="030F0702030302020204" pitchFamily="66" charset="0"/>
              </a:rPr>
              <a:t>, pipracetrazine etc.</a:t>
            </a:r>
          </a:p>
          <a:p>
            <a:pPr marL="0" indent="0" algn="just">
              <a:buNone/>
            </a:pPr>
            <a:r>
              <a:rPr lang="en-IN" sz="2000" dirty="0" err="1" smtClean="0">
                <a:solidFill>
                  <a:srgbClr val="0070C0"/>
                </a:solidFill>
                <a:latin typeface="Comic Sans MS" panose="030F0702030302020204" pitchFamily="66" charset="0"/>
              </a:rPr>
              <a:t>Piperazine</a:t>
            </a:r>
            <a:r>
              <a:rPr lang="en-IN" sz="2000" dirty="0" smtClean="0">
                <a:solidFill>
                  <a:srgbClr val="0070C0"/>
                </a:solidFill>
                <a:latin typeface="Comic Sans MS" panose="030F0702030302020204" pitchFamily="66" charset="0"/>
              </a:rPr>
              <a:t> </a:t>
            </a:r>
            <a:r>
              <a:rPr lang="en-IN" sz="2000" dirty="0">
                <a:solidFill>
                  <a:srgbClr val="0070C0"/>
                </a:solidFill>
                <a:latin typeface="Comic Sans MS" panose="030F0702030302020204" pitchFamily="66" charset="0"/>
              </a:rPr>
              <a:t>side chain : </a:t>
            </a:r>
            <a:r>
              <a:rPr lang="en-IN" sz="2000" dirty="0">
                <a:latin typeface="Comic Sans MS" panose="030F0702030302020204" pitchFamily="66" charset="0"/>
              </a:rPr>
              <a:t>e.g. Prochlorperazine, </a:t>
            </a:r>
            <a:r>
              <a:rPr lang="en-IN" sz="2000" dirty="0" smtClean="0">
                <a:latin typeface="Comic Sans MS" panose="030F0702030302020204" pitchFamily="66" charset="0"/>
              </a:rPr>
              <a:t>								trifluperazine</a:t>
            </a:r>
            <a:r>
              <a:rPr lang="en-IN" sz="2000" dirty="0">
                <a:latin typeface="Comic Sans MS" panose="030F0702030302020204" pitchFamily="66" charset="0"/>
              </a:rPr>
              <a:t>, fluphenazine, </a:t>
            </a:r>
            <a:r>
              <a:rPr lang="en-IN" sz="2000" dirty="0" smtClean="0">
                <a:latin typeface="Comic Sans MS" panose="030F0702030302020204" pitchFamily="66" charset="0"/>
              </a:rPr>
              <a:t>								</a:t>
            </a:r>
            <a:r>
              <a:rPr lang="en-IN" sz="2000" dirty="0" err="1" smtClean="0">
                <a:latin typeface="Comic Sans MS" panose="030F0702030302020204" pitchFamily="66" charset="0"/>
              </a:rPr>
              <a:t>thioproperazine</a:t>
            </a:r>
            <a:r>
              <a:rPr lang="en-IN" sz="2000" dirty="0">
                <a:latin typeface="Comic Sans MS" panose="030F0702030302020204" pitchFamily="66" charset="0"/>
              </a:rPr>
              <a:t>, </a:t>
            </a:r>
            <a:r>
              <a:rPr lang="en-IN" sz="2000" dirty="0" smtClean="0">
                <a:latin typeface="Comic Sans MS" panose="030F0702030302020204" pitchFamily="66" charset="0"/>
              </a:rPr>
              <a:t>	</a:t>
            </a:r>
            <a:r>
              <a:rPr lang="en-IN" sz="2000" dirty="0" err="1" smtClean="0">
                <a:latin typeface="Comic Sans MS" panose="030F0702030302020204" pitchFamily="66" charset="0"/>
              </a:rPr>
              <a:t>thioethylperazine</a:t>
            </a:r>
            <a:r>
              <a:rPr lang="en-IN" sz="2000" dirty="0" smtClean="0">
                <a:latin typeface="Comic Sans MS" panose="030F0702030302020204" pitchFamily="66" charset="0"/>
              </a:rPr>
              <a:t>,     					</a:t>
            </a:r>
            <a:r>
              <a:rPr lang="en-IN" sz="2000" dirty="0" err="1" smtClean="0">
                <a:latin typeface="Comic Sans MS" panose="030F0702030302020204" pitchFamily="66" charset="0"/>
              </a:rPr>
              <a:t>butaperazine</a:t>
            </a:r>
            <a:r>
              <a:rPr lang="en-IN" sz="2000" dirty="0" smtClean="0">
                <a:latin typeface="Comic Sans MS" panose="030F0702030302020204" pitchFamily="66" charset="0"/>
              </a:rPr>
              <a:t> </a:t>
            </a:r>
            <a:r>
              <a:rPr lang="en-IN" sz="2000" dirty="0">
                <a:latin typeface="Comic Sans MS" panose="030F0702030302020204" pitchFamily="66" charset="0"/>
              </a:rPr>
              <a:t>etc. 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806961" y="1451464"/>
            <a:ext cx="2895600" cy="1581150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8950569" y="3341077"/>
            <a:ext cx="281353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 smtClean="0"/>
              <a:t>Fig : .</a:t>
            </a:r>
            <a:r>
              <a:rPr lang="en-GB" dirty="0">
                <a:latin typeface="Comic Sans MS" panose="030F0702030302020204" pitchFamily="66" charset="0"/>
              </a:rPr>
              <a:t> Phenothiazine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6108399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67253" y="800101"/>
            <a:ext cx="9988061" cy="5372100"/>
          </a:xfrm>
        </p:spPr>
        <p:txBody>
          <a:bodyPr>
            <a:normAutofit fontScale="55000" lnSpcReduction="20000"/>
          </a:bodyPr>
          <a:lstStyle/>
          <a:p>
            <a:pPr marL="0" indent="0" algn="just">
              <a:buNone/>
            </a:pPr>
            <a:r>
              <a:rPr lang="en-GB" sz="3200" b="1" dirty="0">
                <a:solidFill>
                  <a:srgbClr val="C00000"/>
                </a:solidFill>
                <a:latin typeface="Comic Sans MS" panose="030F0702030302020204" pitchFamily="66" charset="0"/>
              </a:rPr>
              <a:t>Structure activity </a:t>
            </a:r>
            <a:r>
              <a:rPr lang="en-GB" sz="3200" b="1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relationship of </a:t>
            </a:r>
            <a:r>
              <a:rPr lang="en-GB" sz="3200" b="1" dirty="0">
                <a:solidFill>
                  <a:srgbClr val="C00000"/>
                </a:solidFill>
                <a:latin typeface="Comic Sans MS" panose="030F0702030302020204" pitchFamily="66" charset="0"/>
              </a:rPr>
              <a:t>Phenothiazine </a:t>
            </a:r>
            <a:r>
              <a:rPr lang="en-GB" sz="3200" b="1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:</a:t>
            </a:r>
          </a:p>
          <a:p>
            <a:pPr marL="0" indent="0" algn="just">
              <a:buNone/>
            </a:pPr>
            <a:endParaRPr lang="en-GB" sz="3200" b="1" dirty="0">
              <a:latin typeface="Comic Sans MS" panose="030F0702030302020204" pitchFamily="66" charset="0"/>
            </a:endParaRPr>
          </a:p>
          <a:p>
            <a:pPr algn="just"/>
            <a:r>
              <a:rPr lang="en-GB" sz="2900" dirty="0" smtClean="0">
                <a:solidFill>
                  <a:srgbClr val="92D050"/>
                </a:solidFill>
                <a:latin typeface="Comic Sans MS" panose="030F0702030302020204" pitchFamily="66" charset="0"/>
              </a:rPr>
              <a:t>Substitution </a:t>
            </a:r>
            <a:r>
              <a:rPr lang="en-GB" sz="2900" dirty="0">
                <a:solidFill>
                  <a:srgbClr val="92D050"/>
                </a:solidFill>
                <a:latin typeface="Comic Sans MS" panose="030F0702030302020204" pitchFamily="66" charset="0"/>
              </a:rPr>
              <a:t>at C2 position </a:t>
            </a:r>
            <a:r>
              <a:rPr lang="en-GB" sz="2900" dirty="0" smtClean="0">
                <a:solidFill>
                  <a:srgbClr val="92D050"/>
                </a:solidFill>
                <a:latin typeface="Comic Sans MS" panose="030F0702030302020204" pitchFamily="66" charset="0"/>
              </a:rPr>
              <a:t>produces: </a:t>
            </a:r>
          </a:p>
          <a:p>
            <a:pPr marL="0" indent="0" algn="just">
              <a:buNone/>
            </a:pPr>
            <a:r>
              <a:rPr lang="en-GB" sz="2900" dirty="0">
                <a:latin typeface="Comic Sans MS" panose="030F0702030302020204" pitchFamily="66" charset="0"/>
              </a:rPr>
              <a:t> </a:t>
            </a:r>
            <a:r>
              <a:rPr lang="en-GB" sz="2900" dirty="0" smtClean="0">
                <a:latin typeface="Comic Sans MS" panose="030F0702030302020204" pitchFamily="66" charset="0"/>
              </a:rPr>
              <a:t>      More </a:t>
            </a:r>
            <a:r>
              <a:rPr lang="en-GB" sz="2900" dirty="0">
                <a:latin typeface="Comic Sans MS" panose="030F0702030302020204" pitchFamily="66" charset="0"/>
              </a:rPr>
              <a:t>active compounds than elsewhere in the ring.</a:t>
            </a:r>
          </a:p>
          <a:p>
            <a:pPr marL="0" indent="0" algn="just">
              <a:buNone/>
            </a:pPr>
            <a:r>
              <a:rPr lang="en-GB" sz="2900" dirty="0" smtClean="0">
                <a:latin typeface="Comic Sans MS" panose="030F0702030302020204" pitchFamily="66" charset="0"/>
              </a:rPr>
              <a:t>       Compounds </a:t>
            </a:r>
            <a:r>
              <a:rPr lang="en-GB" sz="2900" dirty="0">
                <a:latin typeface="Comic Sans MS" panose="030F0702030302020204" pitchFamily="66" charset="0"/>
              </a:rPr>
              <a:t>with substitution by CF3 at C2 are more active than Cl substitution at C2</a:t>
            </a:r>
            <a:r>
              <a:rPr lang="en-GB" sz="2900" dirty="0" smtClean="0">
                <a:latin typeface="Comic Sans MS" panose="030F0702030302020204" pitchFamily="66" charset="0"/>
              </a:rPr>
              <a:t>.</a:t>
            </a:r>
          </a:p>
          <a:p>
            <a:pPr marL="0" indent="0" algn="just">
              <a:buNone/>
            </a:pPr>
            <a:r>
              <a:rPr lang="en-GB" sz="2900" dirty="0" smtClean="0">
                <a:latin typeface="Comic Sans MS" panose="030F0702030302020204" pitchFamily="66" charset="0"/>
              </a:rPr>
              <a:t>       Any substitution </a:t>
            </a:r>
            <a:r>
              <a:rPr lang="en-GB" sz="2900" dirty="0">
                <a:latin typeface="Comic Sans MS" panose="030F0702030302020204" pitchFamily="66" charset="0"/>
              </a:rPr>
              <a:t>other than F or Cl at C2 does not change potency over the </a:t>
            </a:r>
            <a:r>
              <a:rPr lang="en-GB" sz="2900" dirty="0" smtClean="0">
                <a:latin typeface="Comic Sans MS" panose="030F0702030302020204" pitchFamily="66" charset="0"/>
              </a:rPr>
              <a:t>non substituent </a:t>
            </a:r>
            <a:r>
              <a:rPr lang="en-GB" sz="2900" dirty="0">
                <a:latin typeface="Comic Sans MS" panose="030F0702030302020204" pitchFamily="66" charset="0"/>
              </a:rPr>
              <a:t>group.</a:t>
            </a:r>
          </a:p>
          <a:p>
            <a:pPr algn="just"/>
            <a:r>
              <a:rPr lang="en-GB" sz="2900" dirty="0" smtClean="0">
                <a:solidFill>
                  <a:srgbClr val="92D050"/>
                </a:solidFill>
                <a:latin typeface="Comic Sans MS" panose="030F0702030302020204" pitchFamily="66" charset="0"/>
              </a:rPr>
              <a:t>Substitution </a:t>
            </a:r>
            <a:r>
              <a:rPr lang="en-GB" sz="2900" dirty="0">
                <a:solidFill>
                  <a:srgbClr val="92D050"/>
                </a:solidFill>
                <a:latin typeface="Comic Sans MS" panose="030F0702030302020204" pitchFamily="66" charset="0"/>
              </a:rPr>
              <a:t>at </a:t>
            </a:r>
            <a:r>
              <a:rPr lang="en-GB" sz="2900" dirty="0" smtClean="0">
                <a:solidFill>
                  <a:srgbClr val="92D050"/>
                </a:solidFill>
                <a:latin typeface="Comic Sans MS" panose="030F0702030302020204" pitchFamily="66" charset="0"/>
              </a:rPr>
              <a:t>N1O </a:t>
            </a:r>
            <a:r>
              <a:rPr lang="en-GB" sz="2900" dirty="0">
                <a:solidFill>
                  <a:srgbClr val="92D050"/>
                </a:solidFill>
                <a:latin typeface="Comic Sans MS" panose="030F0702030302020204" pitchFamily="66" charset="0"/>
              </a:rPr>
              <a:t>by </a:t>
            </a:r>
            <a:r>
              <a:rPr lang="en-GB" sz="2900" dirty="0" smtClean="0">
                <a:solidFill>
                  <a:srgbClr val="92D050"/>
                </a:solidFill>
                <a:latin typeface="Comic Sans MS" panose="030F0702030302020204" pitchFamily="66" charset="0"/>
              </a:rPr>
              <a:t>:</a:t>
            </a:r>
          </a:p>
          <a:p>
            <a:pPr marL="0" indent="0" algn="just">
              <a:buNone/>
            </a:pPr>
            <a:r>
              <a:rPr lang="en-GB" sz="2900" dirty="0">
                <a:latin typeface="Comic Sans MS" panose="030F0702030302020204" pitchFamily="66" charset="0"/>
              </a:rPr>
              <a:t>	</a:t>
            </a:r>
            <a:r>
              <a:rPr lang="en-GB" sz="2900" dirty="0" smtClean="0">
                <a:latin typeface="Comic Sans MS" panose="030F0702030302020204" pitchFamily="66" charset="0"/>
              </a:rPr>
              <a:t>	Aliphatic </a:t>
            </a:r>
            <a:r>
              <a:rPr lang="en-GB" sz="2900" dirty="0">
                <a:latin typeface="Comic Sans MS" panose="030F0702030302020204" pitchFamily="66" charset="0"/>
              </a:rPr>
              <a:t>side chain yields compounds which are least </a:t>
            </a:r>
            <a:r>
              <a:rPr lang="en-GB" sz="2900" dirty="0" smtClean="0">
                <a:latin typeface="Comic Sans MS" panose="030F0702030302020204" pitchFamily="66" charset="0"/>
              </a:rPr>
              <a:t>potent; </a:t>
            </a:r>
          </a:p>
          <a:p>
            <a:pPr marL="0" indent="0" algn="just">
              <a:buNone/>
            </a:pPr>
            <a:r>
              <a:rPr lang="en-GB" sz="2900" dirty="0">
                <a:latin typeface="Comic Sans MS" panose="030F0702030302020204" pitchFamily="66" charset="0"/>
              </a:rPr>
              <a:t>	</a:t>
            </a:r>
            <a:r>
              <a:rPr lang="en-GB" sz="2900" dirty="0" smtClean="0">
                <a:latin typeface="Comic Sans MS" panose="030F0702030302020204" pitchFamily="66" charset="0"/>
              </a:rPr>
              <a:t>	Piperidine </a:t>
            </a:r>
            <a:r>
              <a:rPr lang="en-GB" sz="2900" dirty="0">
                <a:latin typeface="Comic Sans MS" panose="030F0702030302020204" pitchFamily="66" charset="0"/>
              </a:rPr>
              <a:t>ring yields little more active and </a:t>
            </a:r>
            <a:r>
              <a:rPr lang="en-GB" sz="2900" dirty="0" smtClean="0">
                <a:latin typeface="Comic Sans MS" panose="030F0702030302020204" pitchFamily="66" charset="0"/>
              </a:rPr>
              <a:t>potent</a:t>
            </a:r>
          </a:p>
          <a:p>
            <a:pPr marL="0" indent="0" algn="just">
              <a:buNone/>
            </a:pPr>
            <a:r>
              <a:rPr lang="en-GB" sz="2900" dirty="0">
                <a:latin typeface="Comic Sans MS" panose="030F0702030302020204" pitchFamily="66" charset="0"/>
              </a:rPr>
              <a:t>	</a:t>
            </a:r>
            <a:r>
              <a:rPr lang="en-GB" sz="2900" dirty="0" smtClean="0">
                <a:latin typeface="Comic Sans MS" panose="030F0702030302020204" pitchFamily="66" charset="0"/>
              </a:rPr>
              <a:t>	The </a:t>
            </a:r>
            <a:r>
              <a:rPr lang="en-GB" sz="2900" dirty="0">
                <a:latin typeface="Comic Sans MS" panose="030F0702030302020204" pitchFamily="66" charset="0"/>
              </a:rPr>
              <a:t>piperazine ring substitutes are the most potent of all the derivatives of </a:t>
            </a:r>
            <a:r>
              <a:rPr lang="en-GB" sz="2900" dirty="0" smtClean="0">
                <a:latin typeface="Comic Sans MS" panose="030F0702030302020204" pitchFamily="66" charset="0"/>
              </a:rPr>
              <a:t>phenothiazine's.</a:t>
            </a:r>
            <a:endParaRPr lang="en-GB" sz="2900" dirty="0">
              <a:latin typeface="Comic Sans MS" panose="030F0702030302020204" pitchFamily="66" charset="0"/>
            </a:endParaRPr>
          </a:p>
          <a:p>
            <a:pPr algn="just"/>
            <a:r>
              <a:rPr lang="en-GB" sz="2900" dirty="0" smtClean="0">
                <a:solidFill>
                  <a:srgbClr val="0070C0"/>
                </a:solidFill>
                <a:latin typeface="Comic Sans MS" panose="030F0702030302020204" pitchFamily="66" charset="0"/>
              </a:rPr>
              <a:t>Piperidine </a:t>
            </a:r>
            <a:r>
              <a:rPr lang="en-GB" sz="2900" dirty="0">
                <a:solidFill>
                  <a:srgbClr val="0070C0"/>
                </a:solidFill>
                <a:latin typeface="Comic Sans MS" panose="030F0702030302020204" pitchFamily="66" charset="0"/>
              </a:rPr>
              <a:t>side chain </a:t>
            </a:r>
            <a:r>
              <a:rPr lang="en-GB" sz="2900" dirty="0" smtClean="0">
                <a:solidFill>
                  <a:srgbClr val="0070C0"/>
                </a:solidFill>
                <a:latin typeface="Comic Sans MS" panose="030F0702030302020204" pitchFamily="66" charset="0"/>
              </a:rPr>
              <a:t>produces: </a:t>
            </a:r>
          </a:p>
          <a:p>
            <a:pPr marL="0" indent="0" algn="just">
              <a:buNone/>
            </a:pPr>
            <a:r>
              <a:rPr lang="en-GB" sz="2900" dirty="0">
                <a:latin typeface="Comic Sans MS" panose="030F0702030302020204" pitchFamily="66" charset="0"/>
              </a:rPr>
              <a:t>	</a:t>
            </a:r>
            <a:r>
              <a:rPr lang="en-GB" sz="2900" dirty="0" smtClean="0">
                <a:latin typeface="Comic Sans MS" panose="030F0702030302020204" pitchFamily="66" charset="0"/>
              </a:rPr>
              <a:t>	Lower </a:t>
            </a:r>
            <a:r>
              <a:rPr lang="en-GB" sz="2900" dirty="0">
                <a:latin typeface="Comic Sans MS" panose="030F0702030302020204" pitchFamily="66" charset="0"/>
              </a:rPr>
              <a:t>extrapyramidal symptoms or syndrome like rigidity, </a:t>
            </a:r>
            <a:endParaRPr lang="en-GB" sz="2900" dirty="0" smtClean="0">
              <a:latin typeface="Comic Sans MS" panose="030F0702030302020204" pitchFamily="66" charset="0"/>
            </a:endParaRPr>
          </a:p>
          <a:p>
            <a:pPr marL="0" indent="0" algn="just">
              <a:buNone/>
            </a:pPr>
            <a:r>
              <a:rPr lang="en-GB" sz="2900" dirty="0">
                <a:latin typeface="Comic Sans MS" panose="030F0702030302020204" pitchFamily="66" charset="0"/>
              </a:rPr>
              <a:t>	</a:t>
            </a:r>
            <a:r>
              <a:rPr lang="en-GB" sz="2900" dirty="0" smtClean="0">
                <a:latin typeface="Comic Sans MS" panose="030F0702030302020204" pitchFamily="66" charset="0"/>
              </a:rPr>
              <a:t>	Akinesia </a:t>
            </a:r>
            <a:r>
              <a:rPr lang="en-GB" sz="2900" dirty="0">
                <a:latin typeface="Comic Sans MS" panose="030F0702030302020204" pitchFamily="66" charset="0"/>
              </a:rPr>
              <a:t>and tremors etc.</a:t>
            </a:r>
          </a:p>
          <a:p>
            <a:pPr algn="just"/>
            <a:r>
              <a:rPr lang="en-GB" sz="2900" dirty="0" smtClean="0">
                <a:solidFill>
                  <a:srgbClr val="0070C0"/>
                </a:solidFill>
                <a:latin typeface="Comic Sans MS" panose="030F0702030302020204" pitchFamily="66" charset="0"/>
              </a:rPr>
              <a:t>Piperazine </a:t>
            </a:r>
            <a:r>
              <a:rPr lang="en-GB" sz="2900" dirty="0">
                <a:solidFill>
                  <a:srgbClr val="0070C0"/>
                </a:solidFill>
                <a:latin typeface="Comic Sans MS" panose="030F0702030302020204" pitchFamily="66" charset="0"/>
              </a:rPr>
              <a:t>side chain </a:t>
            </a:r>
            <a:r>
              <a:rPr lang="en-GB" sz="2900" dirty="0" smtClean="0">
                <a:solidFill>
                  <a:srgbClr val="0070C0"/>
                </a:solidFill>
                <a:latin typeface="Comic Sans MS" panose="030F0702030302020204" pitchFamily="66" charset="0"/>
              </a:rPr>
              <a:t>produces: </a:t>
            </a:r>
          </a:p>
          <a:p>
            <a:pPr marL="0" indent="0" algn="just">
              <a:buNone/>
            </a:pPr>
            <a:r>
              <a:rPr lang="en-GB" sz="2900" dirty="0">
                <a:latin typeface="Comic Sans MS" panose="030F0702030302020204" pitchFamily="66" charset="0"/>
              </a:rPr>
              <a:t>	</a:t>
            </a:r>
            <a:r>
              <a:rPr lang="en-GB" sz="2900" dirty="0" smtClean="0">
                <a:latin typeface="Comic Sans MS" panose="030F0702030302020204" pitchFamily="66" charset="0"/>
              </a:rPr>
              <a:t>	More </a:t>
            </a:r>
            <a:r>
              <a:rPr lang="en-GB" sz="2900" dirty="0">
                <a:latin typeface="Comic Sans MS" panose="030F0702030302020204" pitchFamily="66" charset="0"/>
              </a:rPr>
              <a:t>intense ketatonia or flaccid type of paralysis, </a:t>
            </a:r>
            <a:r>
              <a:rPr lang="en-GB" sz="2900" dirty="0" smtClean="0">
                <a:latin typeface="Comic Sans MS" panose="030F0702030302020204" pitchFamily="66" charset="0"/>
              </a:rPr>
              <a:t>								    			More </a:t>
            </a:r>
            <a:r>
              <a:rPr lang="en-GB" sz="2900" dirty="0">
                <a:latin typeface="Comic Sans MS" panose="030F0702030302020204" pitchFamily="66" charset="0"/>
              </a:rPr>
              <a:t>potent antiemetic effect, </a:t>
            </a:r>
            <a:endParaRPr lang="en-GB" sz="2900" dirty="0" smtClean="0">
              <a:latin typeface="Comic Sans MS" panose="030F0702030302020204" pitchFamily="66" charset="0"/>
            </a:endParaRPr>
          </a:p>
          <a:p>
            <a:pPr marL="0" indent="0" algn="just">
              <a:buNone/>
            </a:pPr>
            <a:r>
              <a:rPr lang="en-GB" sz="2900" dirty="0">
                <a:latin typeface="Comic Sans MS" panose="030F0702030302020204" pitchFamily="66" charset="0"/>
              </a:rPr>
              <a:t>	</a:t>
            </a:r>
            <a:r>
              <a:rPr lang="en-GB" sz="2900" dirty="0" smtClean="0">
                <a:latin typeface="Comic Sans MS" panose="030F0702030302020204" pitchFamily="66" charset="0"/>
              </a:rPr>
              <a:t>	Less </a:t>
            </a:r>
            <a:r>
              <a:rPr lang="en-GB" sz="2900" dirty="0">
                <a:latin typeface="Comic Sans MS" panose="030F0702030302020204" pitchFamily="66" charset="0"/>
              </a:rPr>
              <a:t>tendency to produce sedation and autonomic effects such as hypotension etc</a:t>
            </a:r>
            <a:r>
              <a:rPr lang="en-GB" sz="2900" dirty="0" smtClean="0">
                <a:latin typeface="Comic Sans MS" panose="030F0702030302020204" pitchFamily="66" charset="0"/>
              </a:rPr>
              <a:t>.</a:t>
            </a:r>
            <a:endParaRPr lang="en-GB" sz="2900" dirty="0"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7844935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79983" y="298434"/>
            <a:ext cx="7754618" cy="781066"/>
          </a:xfrm>
        </p:spPr>
        <p:txBody>
          <a:bodyPr>
            <a:normAutofit fontScale="90000"/>
          </a:bodyPr>
          <a:lstStyle/>
          <a:p>
            <a:r>
              <a:rPr lang="en-IN" sz="3100" b="1" dirty="0">
                <a:solidFill>
                  <a:srgbClr val="92D050"/>
                </a:solidFill>
                <a:latin typeface="Comic Sans MS" pitchFamily="66" charset="0"/>
              </a:rPr>
              <a:t>Mechanism of </a:t>
            </a:r>
            <a:r>
              <a:rPr lang="en-IN" sz="3100" b="1" dirty="0" smtClean="0">
                <a:solidFill>
                  <a:srgbClr val="92D050"/>
                </a:solidFill>
                <a:latin typeface="Comic Sans MS" pitchFamily="66" charset="0"/>
              </a:rPr>
              <a:t>Action </a:t>
            </a:r>
            <a:r>
              <a:rPr lang="en-IN" b="1" dirty="0" smtClean="0"/>
              <a:t/>
            </a:r>
            <a:br>
              <a:rPr lang="en-IN" b="1" dirty="0" smtClean="0"/>
            </a:br>
            <a:r>
              <a:rPr lang="en-IN" b="1" dirty="0" smtClean="0"/>
              <a:t> </a:t>
            </a:r>
            <a:r>
              <a:rPr lang="en-IN" dirty="0"/>
              <a:t/>
            </a:r>
            <a:br>
              <a:rPr lang="en-IN" dirty="0"/>
            </a:b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93800" y="1573269"/>
            <a:ext cx="10535572" cy="5079683"/>
          </a:xfrm>
        </p:spPr>
        <p:txBody>
          <a:bodyPr>
            <a:normAutofit/>
          </a:bodyPr>
          <a:lstStyle/>
          <a:p>
            <a:pPr algn="just"/>
            <a:r>
              <a:rPr lang="en-IN" sz="2400" dirty="0" smtClean="0">
                <a:latin typeface="Comic Sans MS" pitchFamily="66" charset="0"/>
              </a:rPr>
              <a:t>Phenothiazines </a:t>
            </a:r>
            <a:r>
              <a:rPr lang="en-IN" sz="2400" dirty="0">
                <a:latin typeface="Comic Sans MS" pitchFamily="66" charset="0"/>
              </a:rPr>
              <a:t>are tranquillizer-sedatives that have a wide range of activity arising from their </a:t>
            </a:r>
            <a:r>
              <a:rPr lang="en-IN" sz="2400" dirty="0">
                <a:solidFill>
                  <a:srgbClr val="00B050"/>
                </a:solidFill>
                <a:latin typeface="Comic Sans MS" pitchFamily="66" charset="0"/>
              </a:rPr>
              <a:t>depressant effects </a:t>
            </a:r>
            <a:r>
              <a:rPr lang="en-IN" sz="2400" dirty="0">
                <a:solidFill>
                  <a:srgbClr val="C00000"/>
                </a:solidFill>
                <a:latin typeface="Comic Sans MS" pitchFamily="66" charset="0"/>
              </a:rPr>
              <a:t>on the CNS </a:t>
            </a:r>
            <a:r>
              <a:rPr lang="en-IN" sz="2400" dirty="0">
                <a:latin typeface="Comic Sans MS" pitchFamily="66" charset="0"/>
              </a:rPr>
              <a:t>and on various </a:t>
            </a:r>
            <a:r>
              <a:rPr lang="en-IN" sz="2400" dirty="0">
                <a:solidFill>
                  <a:srgbClr val="C00000"/>
                </a:solidFill>
                <a:latin typeface="Comic Sans MS" pitchFamily="66" charset="0"/>
              </a:rPr>
              <a:t>central neurotransmitters receptors</a:t>
            </a:r>
            <a:r>
              <a:rPr lang="en-IN" sz="2400" dirty="0">
                <a:latin typeface="Comic Sans MS" pitchFamily="66" charset="0"/>
              </a:rPr>
              <a:t>. </a:t>
            </a:r>
            <a:endParaRPr lang="en-IN" sz="2400" dirty="0" smtClean="0">
              <a:latin typeface="Comic Sans MS" pitchFamily="66" charset="0"/>
            </a:endParaRPr>
          </a:p>
          <a:p>
            <a:pPr marL="0" indent="0" algn="just">
              <a:buNone/>
            </a:pPr>
            <a:endParaRPr lang="en-IN" sz="2400" dirty="0">
              <a:latin typeface="Comic Sans MS" pitchFamily="66" charset="0"/>
            </a:endParaRPr>
          </a:p>
          <a:p>
            <a:pPr algn="just"/>
            <a:r>
              <a:rPr lang="en-IN" sz="2400" dirty="0">
                <a:latin typeface="Comic Sans MS" pitchFamily="66" charset="0"/>
              </a:rPr>
              <a:t>While the exact mechanism of action is not fully understood, the phenothiazines have </a:t>
            </a:r>
            <a:r>
              <a:rPr lang="en-IN" sz="2400" dirty="0">
                <a:solidFill>
                  <a:srgbClr val="00B050"/>
                </a:solidFill>
                <a:latin typeface="Comic Sans MS" pitchFamily="66" charset="0"/>
              </a:rPr>
              <a:t>potent action on dopamine receptor</a:t>
            </a:r>
            <a:r>
              <a:rPr lang="en-IN" sz="2400" dirty="0">
                <a:latin typeface="Comic Sans MS" pitchFamily="66" charset="0"/>
              </a:rPr>
              <a:t>, especially </a:t>
            </a:r>
            <a:r>
              <a:rPr lang="en-IN" sz="2400" dirty="0">
                <a:solidFill>
                  <a:srgbClr val="FF0000"/>
                </a:solidFill>
                <a:latin typeface="Comic Sans MS" pitchFamily="66" charset="0"/>
              </a:rPr>
              <a:t>D</a:t>
            </a:r>
            <a:r>
              <a:rPr lang="en-IN" sz="2400" baseline="-25000" dirty="0">
                <a:solidFill>
                  <a:srgbClr val="FF0000"/>
                </a:solidFill>
                <a:latin typeface="Comic Sans MS" pitchFamily="66" charset="0"/>
              </a:rPr>
              <a:t>2</a:t>
            </a:r>
            <a:r>
              <a:rPr lang="en-IN" sz="2400" dirty="0">
                <a:solidFill>
                  <a:srgbClr val="FF0000"/>
                </a:solidFill>
                <a:latin typeface="Comic Sans MS" pitchFamily="66" charset="0"/>
              </a:rPr>
              <a:t>-dopamine receptor blocking action</a:t>
            </a:r>
            <a:r>
              <a:rPr lang="en-IN" sz="2400" dirty="0">
                <a:latin typeface="Comic Sans MS" pitchFamily="66" charset="0"/>
              </a:rPr>
              <a:t>. </a:t>
            </a:r>
            <a:endParaRPr lang="en-IN" sz="2400" dirty="0" smtClean="0">
              <a:latin typeface="Comic Sans MS" pitchFamily="66" charset="0"/>
            </a:endParaRPr>
          </a:p>
          <a:p>
            <a:pPr marL="0" indent="0" algn="just">
              <a:buNone/>
            </a:pPr>
            <a:endParaRPr lang="en-IN" sz="2400" dirty="0">
              <a:latin typeface="Comic Sans MS" pitchFamily="66" charset="0"/>
            </a:endParaRPr>
          </a:p>
          <a:p>
            <a:pPr algn="just"/>
            <a:r>
              <a:rPr lang="en-IN" sz="2400" dirty="0">
                <a:latin typeface="Comic Sans MS" pitchFamily="66" charset="0"/>
              </a:rPr>
              <a:t>The phenothiazines </a:t>
            </a:r>
            <a:r>
              <a:rPr lang="en-IN" sz="2400" dirty="0">
                <a:solidFill>
                  <a:srgbClr val="FF0000"/>
                </a:solidFill>
                <a:latin typeface="Comic Sans MS" pitchFamily="66" charset="0"/>
              </a:rPr>
              <a:t>mainly block postsynaptic dopamine receptors </a:t>
            </a:r>
            <a:r>
              <a:rPr lang="en-IN" sz="2400" dirty="0">
                <a:latin typeface="Comic Sans MS" pitchFamily="66" charset="0"/>
              </a:rPr>
              <a:t>in the CNS and may </a:t>
            </a:r>
            <a:r>
              <a:rPr lang="en-IN" sz="2400" dirty="0">
                <a:solidFill>
                  <a:srgbClr val="00B050"/>
                </a:solidFill>
                <a:latin typeface="Comic Sans MS" pitchFamily="66" charset="0"/>
              </a:rPr>
              <a:t>also inhibit synthesis and/or release of dopamine through D</a:t>
            </a:r>
            <a:r>
              <a:rPr lang="en-IN" sz="2400" baseline="-25000" dirty="0">
                <a:solidFill>
                  <a:srgbClr val="00B050"/>
                </a:solidFill>
                <a:latin typeface="Comic Sans MS" pitchFamily="66" charset="0"/>
              </a:rPr>
              <a:t>2</a:t>
            </a:r>
            <a:r>
              <a:rPr lang="en-IN" sz="2400" dirty="0">
                <a:solidFill>
                  <a:srgbClr val="00B050"/>
                </a:solidFill>
                <a:latin typeface="Comic Sans MS" pitchFamily="66" charset="0"/>
              </a:rPr>
              <a:t>-receptors </a:t>
            </a:r>
            <a:r>
              <a:rPr lang="en-IN" sz="2400" dirty="0" smtClean="0">
                <a:solidFill>
                  <a:srgbClr val="00B050"/>
                </a:solidFill>
                <a:latin typeface="Comic Sans MS" pitchFamily="66" charset="0"/>
              </a:rPr>
              <a:t> located </a:t>
            </a:r>
            <a:r>
              <a:rPr lang="en-IN" sz="2400" dirty="0">
                <a:solidFill>
                  <a:srgbClr val="00B050"/>
                </a:solidFill>
                <a:latin typeface="Comic Sans MS" pitchFamily="66" charset="0"/>
              </a:rPr>
              <a:t>pre-</a:t>
            </a:r>
            <a:r>
              <a:rPr lang="en-IN" sz="2400" dirty="0" err="1">
                <a:solidFill>
                  <a:srgbClr val="00B050"/>
                </a:solidFill>
                <a:latin typeface="Comic Sans MS" pitchFamily="66" charset="0"/>
              </a:rPr>
              <a:t>synaptically</a:t>
            </a:r>
            <a:r>
              <a:rPr lang="en-IN" sz="2400" dirty="0" smtClean="0">
                <a:solidFill>
                  <a:srgbClr val="00B050"/>
                </a:solidFill>
                <a:latin typeface="Comic Sans MS" pitchFamily="66" charset="0"/>
              </a:rPr>
              <a:t>.</a:t>
            </a:r>
            <a:endParaRPr lang="en-IN" sz="24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71565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7907" y="1710479"/>
            <a:ext cx="10259060" cy="4294667"/>
          </a:xfrm>
        </p:spPr>
        <p:txBody>
          <a:bodyPr>
            <a:normAutofit/>
          </a:bodyPr>
          <a:lstStyle/>
          <a:p>
            <a:pPr algn="just"/>
            <a:r>
              <a:rPr lang="en-IN" sz="2400" dirty="0">
                <a:latin typeface="Comic Sans MS" pitchFamily="66" charset="0"/>
              </a:rPr>
              <a:t>They are thought to depress portions of the </a:t>
            </a:r>
            <a:r>
              <a:rPr lang="en-IN" sz="2400" dirty="0">
                <a:solidFill>
                  <a:srgbClr val="FF0000"/>
                </a:solidFill>
                <a:latin typeface="Comic Sans MS" pitchFamily="66" charset="0"/>
              </a:rPr>
              <a:t>reticular activating system </a:t>
            </a:r>
            <a:r>
              <a:rPr lang="en-IN" sz="2400" dirty="0">
                <a:latin typeface="Comic Sans MS" pitchFamily="66" charset="0"/>
              </a:rPr>
              <a:t>that assists in control of body temperature, basal metabolic rate, emesis, vasomotor tone, hormonal balance, and alertness. </a:t>
            </a:r>
            <a:endParaRPr lang="en-IN" sz="2400" dirty="0" smtClean="0">
              <a:latin typeface="Comic Sans MS" pitchFamily="66" charset="0"/>
            </a:endParaRPr>
          </a:p>
          <a:p>
            <a:pPr marL="0" indent="0" algn="just">
              <a:buNone/>
            </a:pPr>
            <a:endParaRPr lang="en-IN" sz="2400" dirty="0">
              <a:latin typeface="Comic Sans MS" pitchFamily="66" charset="0"/>
            </a:endParaRPr>
          </a:p>
          <a:p>
            <a:pPr algn="just"/>
            <a:r>
              <a:rPr lang="en-IN" sz="2400" dirty="0">
                <a:latin typeface="Comic Sans MS" pitchFamily="66" charset="0"/>
              </a:rPr>
              <a:t>Dopaminergic receptors in </a:t>
            </a:r>
            <a:r>
              <a:rPr lang="en-IN" sz="2400" dirty="0" smtClean="0">
                <a:latin typeface="Comic Sans MS" pitchFamily="66" charset="0"/>
              </a:rPr>
              <a:t>the </a:t>
            </a:r>
            <a:r>
              <a:rPr lang="en-IN" sz="2400" dirty="0" smtClean="0">
                <a:solidFill>
                  <a:srgbClr val="FF0000"/>
                </a:solidFill>
                <a:latin typeface="Comic Sans MS" pitchFamily="66" charset="0"/>
              </a:rPr>
              <a:t>basal ganglia </a:t>
            </a:r>
            <a:r>
              <a:rPr lang="en-IN" sz="2400" dirty="0">
                <a:latin typeface="Comic Sans MS" pitchFamily="66" charset="0"/>
              </a:rPr>
              <a:t>appear to cause the extrapyramidal symptoms, while </a:t>
            </a:r>
            <a:r>
              <a:rPr lang="en-IN" sz="2400" dirty="0" smtClean="0">
                <a:latin typeface="Comic Sans MS" pitchFamily="66" charset="0"/>
              </a:rPr>
              <a:t>those </a:t>
            </a:r>
            <a:r>
              <a:rPr lang="en-IN" sz="2400" dirty="0">
                <a:latin typeface="Comic Sans MS" pitchFamily="66" charset="0"/>
              </a:rPr>
              <a:t>in the </a:t>
            </a:r>
            <a:r>
              <a:rPr lang="en-IN" sz="2400" dirty="0">
                <a:solidFill>
                  <a:srgbClr val="00B050"/>
                </a:solidFill>
                <a:latin typeface="Comic Sans MS" pitchFamily="66" charset="0"/>
              </a:rPr>
              <a:t>chemoreceptor trigger zone (CTZ) are responsible for antiemetic action</a:t>
            </a:r>
            <a:r>
              <a:rPr lang="en-IN" sz="2400" dirty="0" smtClean="0">
                <a:solidFill>
                  <a:srgbClr val="00B050"/>
                </a:solidFill>
                <a:latin typeface="Comic Sans MS" pitchFamily="66" charset="0"/>
              </a:rPr>
              <a:t>.</a:t>
            </a:r>
          </a:p>
          <a:p>
            <a:pPr marL="0" indent="0" algn="just">
              <a:buNone/>
            </a:pPr>
            <a:r>
              <a:rPr lang="en-IN" sz="2400" dirty="0" smtClean="0">
                <a:latin typeface="Comic Sans MS" pitchFamily="66" charset="0"/>
              </a:rPr>
              <a:t> </a:t>
            </a:r>
            <a:endParaRPr lang="en-IN" sz="2400" dirty="0">
              <a:latin typeface="Comic Sans MS" pitchFamily="66" charset="0"/>
            </a:endParaRPr>
          </a:p>
          <a:p>
            <a:pPr algn="just"/>
            <a:r>
              <a:rPr lang="en-IN" sz="2400" dirty="0">
                <a:latin typeface="Comic Sans MS" pitchFamily="66" charset="0"/>
              </a:rPr>
              <a:t>They exert a </a:t>
            </a:r>
            <a:r>
              <a:rPr lang="en-IN" sz="2400" dirty="0">
                <a:solidFill>
                  <a:srgbClr val="00B050"/>
                </a:solidFill>
                <a:latin typeface="Comic Sans MS" pitchFamily="66" charset="0"/>
              </a:rPr>
              <a:t>sedative action </a:t>
            </a:r>
            <a:r>
              <a:rPr lang="en-IN" sz="2400" dirty="0">
                <a:latin typeface="Comic Sans MS" pitchFamily="66" charset="0"/>
              </a:rPr>
              <a:t>by depressing the </a:t>
            </a:r>
            <a:r>
              <a:rPr lang="en-IN" sz="2400" dirty="0">
                <a:solidFill>
                  <a:srgbClr val="FF0000"/>
                </a:solidFill>
                <a:latin typeface="Comic Sans MS" pitchFamily="66" charset="0"/>
              </a:rPr>
              <a:t>brain stem </a:t>
            </a:r>
            <a:r>
              <a:rPr lang="en-IN" sz="2400" dirty="0">
                <a:latin typeface="Comic Sans MS" pitchFamily="66" charset="0"/>
              </a:rPr>
              <a:t>and the connections to cerebral cortex</a:t>
            </a:r>
            <a:r>
              <a:rPr lang="en-IN" sz="2400" dirty="0" smtClean="0">
                <a:latin typeface="Comic Sans MS" pitchFamily="66" charset="0"/>
              </a:rPr>
              <a:t>.</a:t>
            </a:r>
            <a:endParaRPr lang="en-IN" sz="2400" dirty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8644308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448777" y="1171137"/>
            <a:ext cx="9849338" cy="5282418"/>
          </a:xfrm>
        </p:spPr>
        <p:txBody>
          <a:bodyPr>
            <a:normAutofit/>
          </a:bodyPr>
          <a:lstStyle/>
          <a:p>
            <a:pPr algn="just"/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Additionally, phenothiazine’s have varying degree of </a:t>
            </a:r>
            <a:endParaRPr lang="en-IN" sz="2000" dirty="0" smtClean="0">
              <a:latin typeface="Comic Sans MS" pitchFamily="66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en-IN" sz="2000" dirty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	</a:t>
            </a:r>
            <a:r>
              <a:rPr lang="en-IN" sz="2000" dirty="0" smtClean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				alpha-</a:t>
            </a:r>
            <a:r>
              <a:rPr lang="en-IN" sz="2000" dirty="0" err="1" smtClean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adrenoceptor</a:t>
            </a:r>
            <a:r>
              <a:rPr lang="en-IN" sz="2000" dirty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, </a:t>
            </a:r>
            <a:endParaRPr lang="en-IN" sz="2000" dirty="0" smtClean="0">
              <a:solidFill>
                <a:srgbClr val="FF0000"/>
              </a:solidFill>
              <a:latin typeface="Comic Sans MS" pitchFamily="66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en-IN" sz="2000" dirty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	</a:t>
            </a:r>
            <a:r>
              <a:rPr lang="en-IN" sz="2000" dirty="0" smtClean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				muscarinic </a:t>
            </a:r>
            <a:r>
              <a:rPr lang="en-IN" sz="2000" dirty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receptor, </a:t>
            </a:r>
            <a:endParaRPr lang="en-IN" sz="2000" dirty="0" smtClean="0">
              <a:solidFill>
                <a:srgbClr val="FF0000"/>
              </a:solidFill>
              <a:latin typeface="Comic Sans MS" pitchFamily="66" charset="0"/>
              <a:cs typeface="Times New Roman" panose="02020603050405020304" pitchFamily="18" charset="0"/>
            </a:endParaRPr>
          </a:p>
          <a:p>
            <a:pPr marL="0" indent="0" algn="just">
              <a:buNone/>
            </a:pPr>
            <a:r>
              <a:rPr lang="en-IN" sz="2000" dirty="0" smtClean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					5-HT receptor and histamine- receptor blocking activities.</a:t>
            </a:r>
          </a:p>
          <a:p>
            <a:pPr algn="just">
              <a:buFont typeface="Wingdings" panose="05000000000000000000" pitchFamily="2" charset="2"/>
              <a:buChar char="§"/>
            </a:pPr>
            <a:r>
              <a:rPr lang="en-IN" sz="2000" dirty="0" smtClean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 </a:t>
            </a:r>
            <a:r>
              <a:rPr lang="en-IN" sz="2000" dirty="0" smtClean="0">
                <a:solidFill>
                  <a:schemeClr val="tx1"/>
                </a:solidFill>
                <a:latin typeface="Comic Sans MS" pitchFamily="66" charset="0"/>
                <a:cs typeface="Times New Roman" panose="02020603050405020304" pitchFamily="18" charset="0"/>
              </a:rPr>
              <a:t>Theses effect </a:t>
            </a:r>
            <a:r>
              <a:rPr lang="en-IN" sz="2000" dirty="0" smtClean="0">
                <a:latin typeface="Comic Sans MS" pitchFamily="66" charset="0"/>
                <a:cs typeface="Times New Roman" panose="02020603050405020304" pitchFamily="18" charset="0"/>
              </a:rPr>
              <a:t>may </a:t>
            </a:r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supplement to their pharmacological effects and/ or determine </a:t>
            </a:r>
            <a:r>
              <a:rPr lang="en-IN" sz="2000" b="1" dirty="0">
                <a:solidFill>
                  <a:srgbClr val="0070C0"/>
                </a:solidFill>
                <a:latin typeface="Comic Sans MS" pitchFamily="66" charset="0"/>
                <a:cs typeface="Times New Roman" panose="02020603050405020304" pitchFamily="18" charset="0"/>
              </a:rPr>
              <a:t>side effect profile</a:t>
            </a:r>
            <a:r>
              <a:rPr lang="en-IN" sz="2000" dirty="0" smtClean="0">
                <a:latin typeface="Comic Sans MS" pitchFamily="66" charset="0"/>
                <a:cs typeface="Times New Roman" panose="02020603050405020304" pitchFamily="18" charset="0"/>
              </a:rPr>
              <a:t>.</a:t>
            </a:r>
          </a:p>
          <a:p>
            <a:pPr marL="0" indent="0" algn="just">
              <a:buNone/>
            </a:pPr>
            <a:endParaRPr lang="en-IN" sz="2000" dirty="0">
              <a:latin typeface="Comic Sans MS" pitchFamily="66" charset="0"/>
              <a:cs typeface="Times New Roman" panose="02020603050405020304" pitchFamily="18" charset="0"/>
            </a:endParaRPr>
          </a:p>
          <a:p>
            <a:pPr algn="just"/>
            <a:r>
              <a:rPr lang="en-US" sz="2000" dirty="0">
                <a:latin typeface="Comic Sans MS" pitchFamily="66" charset="0"/>
                <a:cs typeface="Times New Roman" panose="02020603050405020304" pitchFamily="18" charset="0"/>
              </a:rPr>
              <a:t>They also </a:t>
            </a:r>
            <a:r>
              <a:rPr lang="en-US" sz="2000" dirty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antagonize central stimulant action of </a:t>
            </a:r>
            <a:r>
              <a:rPr lang="en-US" sz="2000" dirty="0" err="1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sympathomimetics</a:t>
            </a:r>
            <a:r>
              <a:rPr lang="en-US" sz="2000" dirty="0">
                <a:latin typeface="Comic Sans MS" pitchFamily="66" charset="0"/>
                <a:cs typeface="Times New Roman" panose="02020603050405020304" pitchFamily="18" charset="0"/>
              </a:rPr>
              <a:t>, but not the convulsions caused by strychnine </a:t>
            </a:r>
            <a:r>
              <a:rPr lang="en-US" sz="2000" dirty="0" smtClean="0">
                <a:latin typeface="Comic Sans MS" pitchFamily="66" charset="0"/>
                <a:cs typeface="Times New Roman" panose="02020603050405020304" pitchFamily="18" charset="0"/>
              </a:rPr>
              <a:t>or </a:t>
            </a:r>
            <a:r>
              <a:rPr lang="en-US" sz="2000" dirty="0" err="1" smtClean="0">
                <a:latin typeface="Comic Sans MS" pitchFamily="66" charset="0"/>
                <a:cs typeface="Times New Roman" panose="02020603050405020304" pitchFamily="18" charset="0"/>
              </a:rPr>
              <a:t>picrotocin</a:t>
            </a:r>
            <a:r>
              <a:rPr lang="en-US" sz="2000" dirty="0" smtClean="0">
                <a:latin typeface="Comic Sans MS" pitchFamily="66" charset="0"/>
                <a:cs typeface="Times New Roman" panose="02020603050405020304" pitchFamily="18" charset="0"/>
              </a:rPr>
              <a:t> </a:t>
            </a:r>
            <a:r>
              <a:rPr lang="en-US" sz="2000" dirty="0">
                <a:latin typeface="Comic Sans MS" pitchFamily="66" charset="0"/>
                <a:cs typeface="Times New Roman" panose="02020603050405020304" pitchFamily="18" charset="0"/>
              </a:rPr>
              <a:t>(CNS stimulants) and morphine excitation in cats</a:t>
            </a:r>
            <a:r>
              <a:rPr lang="en-US" sz="2000" dirty="0" smtClean="0">
                <a:latin typeface="Comic Sans MS" pitchFamily="66" charset="0"/>
                <a:cs typeface="Times New Roman" panose="02020603050405020304" pitchFamily="18" charset="0"/>
              </a:rPr>
              <a:t>.</a:t>
            </a:r>
          </a:p>
          <a:p>
            <a:pPr marL="0" indent="0" algn="just">
              <a:buNone/>
            </a:pPr>
            <a:endParaRPr lang="en-IN" sz="2000" dirty="0">
              <a:latin typeface="Comic Sans MS" pitchFamily="66" charset="0"/>
              <a:cs typeface="Times New Roman" panose="02020603050405020304" pitchFamily="18" charset="0"/>
            </a:endParaRPr>
          </a:p>
          <a:p>
            <a:pPr algn="just"/>
            <a:r>
              <a:rPr lang="en-US" sz="2000" dirty="0">
                <a:latin typeface="Comic Sans MS" pitchFamily="66" charset="0"/>
                <a:cs typeface="Times New Roman" panose="02020603050405020304" pitchFamily="18" charset="0"/>
              </a:rPr>
              <a:t>Phenothiazine tranquilizers should not use for control of </a:t>
            </a:r>
            <a:r>
              <a:rPr lang="en-US" sz="2000" dirty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epileptic seizures </a:t>
            </a:r>
            <a:r>
              <a:rPr lang="en-US" sz="2000" dirty="0">
                <a:latin typeface="Comic Sans MS" pitchFamily="66" charset="0"/>
                <a:cs typeface="Times New Roman" panose="02020603050405020304" pitchFamily="18" charset="0"/>
              </a:rPr>
              <a:t>(lower seizure threshold</a:t>
            </a:r>
            <a:r>
              <a:rPr lang="en-US" sz="2000" dirty="0" smtClean="0">
                <a:latin typeface="Comic Sans MS" pitchFamily="66" charset="0"/>
                <a:cs typeface="Times New Roman" panose="02020603050405020304" pitchFamily="18" charset="0"/>
              </a:rPr>
              <a:t>).</a:t>
            </a:r>
            <a:endParaRPr lang="en-IN" sz="2000" dirty="0">
              <a:latin typeface="Comic Sans MS" pitchFamily="66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8831597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52600" y="189761"/>
            <a:ext cx="9713934" cy="1054840"/>
          </a:xfrm>
        </p:spPr>
        <p:txBody>
          <a:bodyPr>
            <a:normAutofit fontScale="90000"/>
          </a:bodyPr>
          <a:lstStyle/>
          <a:p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sz="2700" b="1" dirty="0" smtClean="0">
                <a:solidFill>
                  <a:srgbClr val="7030A0"/>
                </a:solidFill>
                <a:latin typeface="Comic Sans MS" pitchFamily="66" charset="0"/>
              </a:rPr>
              <a:t>Pharmacological effect</a:t>
            </a:r>
            <a:r>
              <a:rPr lang="en-IN" dirty="0"/>
              <a:t/>
            </a:r>
            <a:br>
              <a:rPr lang="en-IN" dirty="0"/>
            </a:b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41400" y="1377863"/>
            <a:ext cx="10793548" cy="4799100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en-US" sz="2200" b="1" i="1" dirty="0" smtClean="0">
                <a:solidFill>
                  <a:schemeClr val="accent1"/>
                </a:solidFill>
                <a:latin typeface="Comic Sans MS" pitchFamily="66" charset="0"/>
              </a:rPr>
              <a:t>Central nervous system</a:t>
            </a:r>
            <a:endParaRPr lang="en-US" sz="2200" b="1" dirty="0" smtClean="0">
              <a:solidFill>
                <a:schemeClr val="accent1"/>
              </a:solidFill>
              <a:latin typeface="Comic Sans MS" pitchFamily="66" charset="0"/>
            </a:endParaRPr>
          </a:p>
          <a:p>
            <a:r>
              <a:rPr lang="en-US" sz="2200" b="1" dirty="0" smtClean="0">
                <a:latin typeface="Comic Sans MS" pitchFamily="66" charset="0"/>
              </a:rPr>
              <a:t>Sedation:</a:t>
            </a:r>
            <a:r>
              <a:rPr lang="en-US" sz="2200" dirty="0" smtClean="0">
                <a:latin typeface="Comic Sans MS" pitchFamily="66" charset="0"/>
              </a:rPr>
              <a:t> Chlorpromazine in animals produces mild to moderate sedation. </a:t>
            </a:r>
          </a:p>
          <a:p>
            <a:pPr marL="0" indent="0">
              <a:buNone/>
            </a:pPr>
            <a:endParaRPr lang="en-US" sz="2200" dirty="0" smtClean="0">
              <a:latin typeface="Comic Sans MS" pitchFamily="66" charset="0"/>
            </a:endParaRPr>
          </a:p>
          <a:p>
            <a:r>
              <a:rPr lang="en-US" sz="2200" dirty="0" smtClean="0">
                <a:latin typeface="Comic Sans MS" pitchFamily="66" charset="0"/>
              </a:rPr>
              <a:t>The sedative effect of chlorpromazine differs from that of barbiturates since </a:t>
            </a:r>
            <a:r>
              <a:rPr lang="en-US" sz="2200" dirty="0" smtClean="0">
                <a:solidFill>
                  <a:srgbClr val="FF0000"/>
                </a:solidFill>
                <a:latin typeface="Comic Sans MS" pitchFamily="66" charset="0"/>
              </a:rPr>
              <a:t>it does not appreciably affect motor </a:t>
            </a:r>
            <a:r>
              <a:rPr lang="en-US" sz="2200" dirty="0">
                <a:solidFill>
                  <a:srgbClr val="FF0000"/>
                </a:solidFill>
                <a:latin typeface="Comic Sans MS" pitchFamily="66" charset="0"/>
              </a:rPr>
              <a:t>responses of the animal and also does not produce drowsiness. </a:t>
            </a:r>
            <a:endParaRPr lang="en-US" sz="2200" dirty="0" smtClean="0">
              <a:solidFill>
                <a:srgbClr val="FF0000"/>
              </a:solidFill>
              <a:latin typeface="Comic Sans MS" pitchFamily="66" charset="0"/>
            </a:endParaRPr>
          </a:p>
          <a:p>
            <a:pPr marL="0" indent="0">
              <a:buNone/>
            </a:pPr>
            <a:endParaRPr lang="en-IN" sz="2200" dirty="0">
              <a:solidFill>
                <a:srgbClr val="FF0000"/>
              </a:solidFill>
              <a:latin typeface="Comic Sans MS" pitchFamily="66" charset="0"/>
            </a:endParaRPr>
          </a:p>
          <a:p>
            <a:r>
              <a:rPr lang="en-US" sz="2200" dirty="0">
                <a:latin typeface="Comic Sans MS" pitchFamily="66" charset="0"/>
              </a:rPr>
              <a:t>Its effect is variable and may be unpredictable</a:t>
            </a:r>
            <a:r>
              <a:rPr lang="en-US" sz="2200" dirty="0" smtClean="0">
                <a:latin typeface="Comic Sans MS" pitchFamily="66" charset="0"/>
              </a:rPr>
              <a:t>.</a:t>
            </a:r>
          </a:p>
          <a:p>
            <a:pPr marL="0" indent="0">
              <a:buNone/>
            </a:pPr>
            <a:endParaRPr lang="en-IN" sz="2200" dirty="0">
              <a:latin typeface="Comic Sans MS" pitchFamily="66" charset="0"/>
            </a:endParaRPr>
          </a:p>
          <a:p>
            <a:r>
              <a:rPr lang="en-US" sz="2200" b="1" dirty="0">
                <a:solidFill>
                  <a:srgbClr val="0070C0"/>
                </a:solidFill>
                <a:latin typeface="Comic Sans MS" pitchFamily="66" charset="0"/>
              </a:rPr>
              <a:t>Aggressive tendency of animals is strongly inhibited by chlorpromazine</a:t>
            </a:r>
            <a:r>
              <a:rPr lang="en-US" sz="2200" dirty="0" smtClean="0">
                <a:solidFill>
                  <a:srgbClr val="0070C0"/>
                </a:solidFill>
                <a:latin typeface="Comic Sans MS" pitchFamily="66" charset="0"/>
              </a:rPr>
              <a:t>.</a:t>
            </a:r>
            <a:endParaRPr lang="en-IN" sz="2200" dirty="0">
              <a:solidFill>
                <a:srgbClr val="0070C0"/>
              </a:solidFill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0881901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90805" y="739036"/>
            <a:ext cx="10348645" cy="5052164"/>
          </a:xfrm>
        </p:spPr>
        <p:txBody>
          <a:bodyPr>
            <a:normAutofit fontScale="92500" lnSpcReduction="20000"/>
          </a:bodyPr>
          <a:lstStyle/>
          <a:p>
            <a:pPr>
              <a:buNone/>
            </a:pPr>
            <a:r>
              <a:rPr lang="en-US" sz="2400" b="1" dirty="0">
                <a:solidFill>
                  <a:schemeClr val="accent1"/>
                </a:solidFill>
                <a:latin typeface="Comic Sans MS" pitchFamily="66" charset="0"/>
              </a:rPr>
              <a:t>Behavioural </a:t>
            </a:r>
            <a:r>
              <a:rPr lang="en-US" sz="2400" b="1" dirty="0" smtClean="0">
                <a:solidFill>
                  <a:schemeClr val="accent1"/>
                </a:solidFill>
                <a:latin typeface="Comic Sans MS" pitchFamily="66" charset="0"/>
              </a:rPr>
              <a:t>effects</a:t>
            </a:r>
          </a:p>
          <a:p>
            <a:pPr>
              <a:buNone/>
            </a:pPr>
            <a:endParaRPr lang="en-US" sz="2400" dirty="0" smtClean="0">
              <a:solidFill>
                <a:schemeClr val="accent1"/>
              </a:solidFill>
              <a:latin typeface="Comic Sans MS" pitchFamily="66" charset="0"/>
            </a:endParaRPr>
          </a:p>
          <a:p>
            <a:pPr algn="just"/>
            <a:r>
              <a:rPr lang="en-US" sz="2400" dirty="0" smtClean="0">
                <a:latin typeface="Comic Sans MS" pitchFamily="66" charset="0"/>
              </a:rPr>
              <a:t>Chlorpromazine  and other </a:t>
            </a:r>
            <a:r>
              <a:rPr lang="en-US" sz="2400" dirty="0">
                <a:latin typeface="Comic Sans MS" pitchFamily="66" charset="0"/>
              </a:rPr>
              <a:t>phenothiazines, may decreases spontaneous motor activity in animals</a:t>
            </a:r>
            <a:r>
              <a:rPr lang="en-US" sz="2400" dirty="0" smtClean="0">
                <a:latin typeface="Comic Sans MS" pitchFamily="66" charset="0"/>
              </a:rPr>
              <a:t>.</a:t>
            </a:r>
          </a:p>
          <a:p>
            <a:pPr marL="0" indent="0">
              <a:buNone/>
            </a:pPr>
            <a:endParaRPr lang="en-US" sz="2400" dirty="0" smtClean="0">
              <a:latin typeface="Comic Sans MS" pitchFamily="66" charset="0"/>
            </a:endParaRPr>
          </a:p>
          <a:p>
            <a:pPr algn="just"/>
            <a:r>
              <a:rPr lang="en-US" sz="2400" dirty="0" smtClean="0">
                <a:latin typeface="Comic Sans MS" pitchFamily="66" charset="0"/>
              </a:rPr>
              <a:t> </a:t>
            </a:r>
            <a:r>
              <a:rPr lang="en-US" sz="2400" dirty="0">
                <a:latin typeface="Comic Sans MS" pitchFamily="66" charset="0"/>
              </a:rPr>
              <a:t>At high doses, </a:t>
            </a:r>
            <a:r>
              <a:rPr lang="en-US" sz="2400" dirty="0">
                <a:solidFill>
                  <a:srgbClr val="FF0000"/>
                </a:solidFill>
                <a:latin typeface="Comic Sans MS" pitchFamily="66" charset="0"/>
              </a:rPr>
              <a:t>cataleptic effects </a:t>
            </a:r>
            <a:r>
              <a:rPr lang="en-US" sz="2400" dirty="0">
                <a:latin typeface="Comic Sans MS" pitchFamily="66" charset="0"/>
              </a:rPr>
              <a:t>may be produced so animals may remain immobile in a fixed position for long periods, though they may still respond to stimulation</a:t>
            </a:r>
            <a:r>
              <a:rPr lang="en-US" sz="2400" dirty="0" smtClean="0">
                <a:latin typeface="Comic Sans MS" pitchFamily="66" charset="0"/>
              </a:rPr>
              <a:t>.</a:t>
            </a:r>
          </a:p>
          <a:p>
            <a:pPr marL="0" indent="0">
              <a:buNone/>
            </a:pPr>
            <a:r>
              <a:rPr lang="en-US" sz="2400" dirty="0" smtClean="0">
                <a:latin typeface="Comic Sans MS" pitchFamily="66" charset="0"/>
              </a:rPr>
              <a:t> </a:t>
            </a:r>
            <a:endParaRPr lang="en-IN" sz="2400" dirty="0">
              <a:latin typeface="Comic Sans MS" pitchFamily="66" charset="0"/>
            </a:endParaRPr>
          </a:p>
          <a:p>
            <a:pPr algn="just"/>
            <a:r>
              <a:rPr lang="en-US" sz="2400" dirty="0">
                <a:latin typeface="Comic Sans MS" pitchFamily="66" charset="0"/>
              </a:rPr>
              <a:t>Chlorpromazine particularly </a:t>
            </a:r>
            <a:r>
              <a:rPr lang="en-US" sz="2400" dirty="0">
                <a:solidFill>
                  <a:srgbClr val="FF0000"/>
                </a:solidFill>
                <a:latin typeface="Comic Sans MS" pitchFamily="66" charset="0"/>
              </a:rPr>
              <a:t>active in suppressing conditioned avoidance responses. </a:t>
            </a:r>
            <a:endParaRPr lang="en-US" sz="2400" dirty="0" smtClean="0">
              <a:solidFill>
                <a:srgbClr val="FF0000"/>
              </a:solidFill>
              <a:latin typeface="Comic Sans MS" pitchFamily="66" charset="0"/>
            </a:endParaRPr>
          </a:p>
          <a:p>
            <a:pPr marL="0" indent="0">
              <a:buNone/>
            </a:pPr>
            <a:endParaRPr lang="en-IN" sz="2400" dirty="0">
              <a:solidFill>
                <a:srgbClr val="FF0000"/>
              </a:solidFill>
              <a:latin typeface="Comic Sans MS" pitchFamily="66" charset="0"/>
            </a:endParaRPr>
          </a:p>
          <a:p>
            <a:pPr algn="just"/>
            <a:r>
              <a:rPr lang="en-US" sz="2400" dirty="0">
                <a:latin typeface="Comic Sans MS" pitchFamily="66" charset="0"/>
              </a:rPr>
              <a:t>Various forms of </a:t>
            </a:r>
            <a:r>
              <a:rPr lang="en-US" sz="2400" dirty="0">
                <a:solidFill>
                  <a:srgbClr val="FF0000"/>
                </a:solidFill>
                <a:latin typeface="Comic Sans MS" pitchFamily="66" charset="0"/>
              </a:rPr>
              <a:t>stereotyped behavior </a:t>
            </a:r>
            <a:r>
              <a:rPr lang="en-US" sz="2400" dirty="0">
                <a:latin typeface="Comic Sans MS" pitchFamily="66" charset="0"/>
              </a:rPr>
              <a:t>in and mice induced by amphetamine are strongly inhibited by chlorpromazine. </a:t>
            </a:r>
            <a:endParaRPr lang="en-IN" sz="2400" dirty="0">
              <a:latin typeface="Comic Sans MS" pitchFamily="66" charset="0"/>
            </a:endParaRPr>
          </a:p>
          <a:p>
            <a:pPr marL="0" indent="0"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81886350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65300" y="1315233"/>
            <a:ext cx="10007600" cy="4861730"/>
          </a:xfrm>
        </p:spPr>
        <p:txBody>
          <a:bodyPr/>
          <a:lstStyle/>
          <a:p>
            <a:pPr>
              <a:buNone/>
            </a:pPr>
            <a:r>
              <a:rPr lang="en-US" sz="2200" b="1" dirty="0">
                <a:solidFill>
                  <a:schemeClr val="accent1"/>
                </a:solidFill>
                <a:latin typeface="Comic Sans MS" pitchFamily="66" charset="0"/>
              </a:rPr>
              <a:t>Antiemetic </a:t>
            </a:r>
            <a:r>
              <a:rPr lang="en-US" sz="2200" b="1" dirty="0" smtClean="0">
                <a:solidFill>
                  <a:schemeClr val="accent1"/>
                </a:solidFill>
                <a:latin typeface="Comic Sans MS" pitchFamily="66" charset="0"/>
              </a:rPr>
              <a:t>effects</a:t>
            </a:r>
          </a:p>
          <a:p>
            <a:pPr>
              <a:buNone/>
            </a:pPr>
            <a:endParaRPr lang="en-US" sz="2200" b="1" dirty="0" smtClean="0">
              <a:solidFill>
                <a:schemeClr val="accent1"/>
              </a:solidFill>
              <a:latin typeface="Comic Sans MS" pitchFamily="66" charset="0"/>
            </a:endParaRPr>
          </a:p>
          <a:p>
            <a:pPr algn="just"/>
            <a:r>
              <a:rPr lang="en-US" sz="2200" dirty="0" smtClean="0">
                <a:latin typeface="Comic Sans MS" pitchFamily="66" charset="0"/>
              </a:rPr>
              <a:t> </a:t>
            </a:r>
            <a:r>
              <a:rPr lang="en-US" sz="2200" dirty="0">
                <a:latin typeface="Comic Sans MS" pitchFamily="66" charset="0"/>
              </a:rPr>
              <a:t>Chlorpromazine is effective in </a:t>
            </a:r>
            <a:r>
              <a:rPr lang="en-US" sz="2200" dirty="0" err="1">
                <a:latin typeface="Comic Sans MS" pitchFamily="66" charset="0"/>
              </a:rPr>
              <a:t>antagonising</a:t>
            </a:r>
            <a:r>
              <a:rPr lang="en-US" sz="2200" dirty="0">
                <a:latin typeface="Comic Sans MS" pitchFamily="66" charset="0"/>
              </a:rPr>
              <a:t> </a:t>
            </a:r>
            <a:r>
              <a:rPr lang="en-US" sz="2200" dirty="0" err="1">
                <a:latin typeface="Comic Sans MS" pitchFamily="66" charset="0"/>
              </a:rPr>
              <a:t>apomorphine</a:t>
            </a:r>
            <a:r>
              <a:rPr lang="en-US" sz="2200" dirty="0">
                <a:latin typeface="Comic Sans MS" pitchFamily="66" charset="0"/>
              </a:rPr>
              <a:t> induced emesis in dogs, but not in cats. </a:t>
            </a:r>
            <a:endParaRPr lang="en-US" sz="2200" dirty="0" smtClean="0">
              <a:latin typeface="Comic Sans MS" pitchFamily="66" charset="0"/>
            </a:endParaRPr>
          </a:p>
          <a:p>
            <a:pPr marL="0" indent="0" algn="just">
              <a:buNone/>
            </a:pPr>
            <a:endParaRPr lang="en-US" sz="2200" dirty="0" smtClean="0">
              <a:latin typeface="Comic Sans MS" pitchFamily="66" charset="0"/>
            </a:endParaRPr>
          </a:p>
          <a:p>
            <a:pPr algn="just"/>
            <a:r>
              <a:rPr lang="en-US" sz="2200" dirty="0" smtClean="0">
                <a:latin typeface="Comic Sans MS" pitchFamily="66" charset="0"/>
              </a:rPr>
              <a:t>The </a:t>
            </a:r>
            <a:r>
              <a:rPr lang="en-US" sz="2200" dirty="0">
                <a:latin typeface="Comic Sans MS" pitchFamily="66" charset="0"/>
              </a:rPr>
              <a:t>antiemetic effect is related to its selective depression of the emetic </a:t>
            </a:r>
            <a:r>
              <a:rPr lang="en-US" sz="2200" dirty="0">
                <a:solidFill>
                  <a:srgbClr val="FF0000"/>
                </a:solidFill>
                <a:latin typeface="Comic Sans MS" pitchFamily="66" charset="0"/>
              </a:rPr>
              <a:t>centre CTZ located in the brain stem</a:t>
            </a:r>
            <a:r>
              <a:rPr lang="en-US" sz="2200" dirty="0" smtClean="0">
                <a:solidFill>
                  <a:srgbClr val="FF0000"/>
                </a:solidFill>
                <a:latin typeface="Comic Sans MS" pitchFamily="66" charset="0"/>
              </a:rPr>
              <a:t>.</a:t>
            </a:r>
          </a:p>
          <a:p>
            <a:pPr marL="0" indent="0" algn="just">
              <a:buNone/>
            </a:pPr>
            <a:r>
              <a:rPr lang="en-US" sz="2200" dirty="0" smtClean="0">
                <a:latin typeface="Comic Sans MS" pitchFamily="66" charset="0"/>
              </a:rPr>
              <a:t> </a:t>
            </a:r>
          </a:p>
          <a:p>
            <a:pPr algn="just"/>
            <a:r>
              <a:rPr lang="en-US" sz="2200" dirty="0" smtClean="0">
                <a:latin typeface="Comic Sans MS" pitchFamily="66" charset="0"/>
              </a:rPr>
              <a:t>Chlorpromazine </a:t>
            </a:r>
            <a:r>
              <a:rPr lang="en-US" sz="2200" dirty="0">
                <a:latin typeface="Comic Sans MS" pitchFamily="66" charset="0"/>
              </a:rPr>
              <a:t>also has </a:t>
            </a:r>
            <a:r>
              <a:rPr lang="en-US" sz="2200" dirty="0">
                <a:solidFill>
                  <a:srgbClr val="FF0000"/>
                </a:solidFill>
                <a:latin typeface="Comic Sans MS" pitchFamily="66" charset="0"/>
              </a:rPr>
              <a:t>antihistaminic and </a:t>
            </a:r>
            <a:r>
              <a:rPr lang="en-US" sz="2200" dirty="0" err="1">
                <a:solidFill>
                  <a:srgbClr val="FF0000"/>
                </a:solidFill>
                <a:latin typeface="Comic Sans MS" pitchFamily="66" charset="0"/>
              </a:rPr>
              <a:t>antimuscarinic</a:t>
            </a:r>
            <a:r>
              <a:rPr lang="en-US" sz="2200" dirty="0">
                <a:solidFill>
                  <a:srgbClr val="FF0000"/>
                </a:solidFill>
                <a:latin typeface="Comic Sans MS" pitchFamily="66" charset="0"/>
              </a:rPr>
              <a:t> activities</a:t>
            </a:r>
            <a:r>
              <a:rPr lang="en-US" sz="2200" dirty="0">
                <a:latin typeface="Comic Sans MS" pitchFamily="66" charset="0"/>
              </a:rPr>
              <a:t>, which may assist in controlling vomiting.</a:t>
            </a:r>
            <a:endParaRPr lang="en-IN" sz="2200" dirty="0">
              <a:latin typeface="Comic Sans MS" pitchFamily="66" charset="0"/>
            </a:endParaRPr>
          </a:p>
          <a:p>
            <a:pPr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7433241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816100" y="787400"/>
            <a:ext cx="10021518" cy="5179512"/>
          </a:xfrm>
        </p:spPr>
        <p:txBody>
          <a:bodyPr>
            <a:normAutofit fontScale="92500"/>
          </a:bodyPr>
          <a:lstStyle/>
          <a:p>
            <a:pPr algn="just">
              <a:buNone/>
            </a:pPr>
            <a:r>
              <a:rPr lang="en-US" sz="2000" b="1" dirty="0">
                <a:solidFill>
                  <a:schemeClr val="accent1"/>
                </a:solidFill>
                <a:latin typeface="Comic Sans MS" pitchFamily="66" charset="0"/>
              </a:rPr>
              <a:t>Endocrine effects:</a:t>
            </a:r>
            <a:r>
              <a:rPr lang="en-US" sz="2000" dirty="0">
                <a:solidFill>
                  <a:schemeClr val="accent1"/>
                </a:solidFill>
                <a:latin typeface="Comic Sans MS" pitchFamily="66" charset="0"/>
              </a:rPr>
              <a:t> </a:t>
            </a:r>
            <a:endParaRPr lang="en-US" sz="2000" dirty="0" smtClean="0">
              <a:solidFill>
                <a:schemeClr val="accent1"/>
              </a:solidFill>
              <a:latin typeface="Comic Sans MS" pitchFamily="66" charset="0"/>
            </a:endParaRPr>
          </a:p>
          <a:p>
            <a:pPr algn="just"/>
            <a:r>
              <a:rPr lang="en-US" sz="2000" dirty="0" smtClean="0">
                <a:latin typeface="Comic Sans MS" pitchFamily="66" charset="0"/>
              </a:rPr>
              <a:t>At </a:t>
            </a:r>
            <a:r>
              <a:rPr lang="en-US" sz="2000" dirty="0">
                <a:latin typeface="Comic Sans MS" pitchFamily="66" charset="0"/>
              </a:rPr>
              <a:t>high doses, chlorpromazine appears to </a:t>
            </a:r>
            <a:r>
              <a:rPr lang="en-US" sz="2000" dirty="0">
                <a:solidFill>
                  <a:srgbClr val="FF0000"/>
                </a:solidFill>
                <a:latin typeface="Comic Sans MS" pitchFamily="66" charset="0"/>
              </a:rPr>
              <a:t>block the release of follicle-stimulating hormone (FSH) and </a:t>
            </a:r>
            <a:r>
              <a:rPr lang="en-US" sz="2000" dirty="0" smtClean="0">
                <a:solidFill>
                  <a:srgbClr val="FF0000"/>
                </a:solidFill>
                <a:latin typeface="Comic Sans MS" pitchFamily="66" charset="0"/>
              </a:rPr>
              <a:t>luteinizing </a:t>
            </a:r>
            <a:r>
              <a:rPr lang="en-US" sz="2000" dirty="0">
                <a:solidFill>
                  <a:srgbClr val="FF0000"/>
                </a:solidFill>
                <a:latin typeface="Comic Sans MS" pitchFamily="66" charset="0"/>
              </a:rPr>
              <a:t>hormone (</a:t>
            </a:r>
            <a:r>
              <a:rPr lang="en-US" sz="2000" dirty="0" smtClean="0">
                <a:solidFill>
                  <a:srgbClr val="FF0000"/>
                </a:solidFill>
                <a:latin typeface="Comic Sans MS" pitchFamily="66" charset="0"/>
              </a:rPr>
              <a:t>LH). </a:t>
            </a:r>
            <a:endParaRPr lang="en-IN" sz="2000" dirty="0">
              <a:solidFill>
                <a:srgbClr val="FF0000"/>
              </a:solidFill>
              <a:latin typeface="Comic Sans MS" pitchFamily="66" charset="0"/>
            </a:endParaRPr>
          </a:p>
          <a:p>
            <a:pPr algn="just"/>
            <a:r>
              <a:rPr lang="en-US" sz="2000" dirty="0">
                <a:solidFill>
                  <a:srgbClr val="FF0000"/>
                </a:solidFill>
                <a:latin typeface="Comic Sans MS" pitchFamily="66" charset="0"/>
              </a:rPr>
              <a:t>Ovulation is blocked and oestrous cycle is </a:t>
            </a:r>
            <a:r>
              <a:rPr lang="en-US" sz="2000" dirty="0" smtClean="0">
                <a:solidFill>
                  <a:srgbClr val="FF0000"/>
                </a:solidFill>
                <a:latin typeface="Comic Sans MS" pitchFamily="66" charset="0"/>
              </a:rPr>
              <a:t>suppressed</a:t>
            </a:r>
            <a:r>
              <a:rPr lang="en-US" sz="2000" dirty="0">
                <a:solidFill>
                  <a:srgbClr val="FF0000"/>
                </a:solidFill>
                <a:latin typeface="Comic Sans MS" pitchFamily="66" charset="0"/>
              </a:rPr>
              <a:t>.</a:t>
            </a:r>
            <a:r>
              <a:rPr lang="en-US" sz="2000" dirty="0" smtClean="0">
                <a:latin typeface="Comic Sans MS" pitchFamily="66" charset="0"/>
              </a:rPr>
              <a:t> </a:t>
            </a:r>
            <a:endParaRPr lang="en-IN" sz="2000" dirty="0">
              <a:latin typeface="Comic Sans MS" pitchFamily="66" charset="0"/>
            </a:endParaRPr>
          </a:p>
          <a:p>
            <a:pPr algn="just"/>
            <a:r>
              <a:rPr lang="en-US" sz="2000" dirty="0">
                <a:latin typeface="Comic Sans MS" pitchFamily="66" charset="0"/>
              </a:rPr>
              <a:t>Chlorpromazine </a:t>
            </a:r>
            <a:r>
              <a:rPr lang="en-US" sz="2000" dirty="0">
                <a:solidFill>
                  <a:srgbClr val="FF0000"/>
                </a:solidFill>
                <a:latin typeface="Comic Sans MS" pitchFamily="66" charset="0"/>
              </a:rPr>
              <a:t>increases plasma prolactin concentration through</a:t>
            </a:r>
            <a:r>
              <a:rPr lang="en-US" sz="2000" dirty="0">
                <a:latin typeface="Comic Sans MS" pitchFamily="66" charset="0"/>
              </a:rPr>
              <a:t> </a:t>
            </a:r>
            <a:r>
              <a:rPr lang="en-US" sz="2000" b="1" dirty="0">
                <a:solidFill>
                  <a:srgbClr val="00B050"/>
                </a:solidFill>
                <a:latin typeface="Comic Sans MS" pitchFamily="66" charset="0"/>
              </a:rPr>
              <a:t>inhibition of D</a:t>
            </a:r>
            <a:r>
              <a:rPr lang="en-US" sz="2000" b="1" baseline="-25000" dirty="0">
                <a:solidFill>
                  <a:srgbClr val="00B050"/>
                </a:solidFill>
                <a:latin typeface="Comic Sans MS" pitchFamily="66" charset="0"/>
              </a:rPr>
              <a:t>2</a:t>
            </a:r>
            <a:r>
              <a:rPr lang="en-US" sz="2000" b="1" dirty="0">
                <a:solidFill>
                  <a:srgbClr val="00B050"/>
                </a:solidFill>
                <a:latin typeface="Comic Sans MS" pitchFamily="66" charset="0"/>
              </a:rPr>
              <a:t> dopamine receptors </a:t>
            </a:r>
            <a:r>
              <a:rPr lang="en-US" sz="2000" dirty="0">
                <a:latin typeface="Comic Sans MS" pitchFamily="66" charset="0"/>
              </a:rPr>
              <a:t>(Dopamine acts physiologically as an inhibitor of prolactin secretion; inhibition of dopamine receptor causes enhanced prolactin secretion). </a:t>
            </a:r>
            <a:endParaRPr lang="en-IN" sz="2000" dirty="0">
              <a:latin typeface="Comic Sans MS" pitchFamily="66" charset="0"/>
            </a:endParaRPr>
          </a:p>
          <a:p>
            <a:pPr algn="just"/>
            <a:r>
              <a:rPr lang="en-US" sz="2000" dirty="0">
                <a:latin typeface="Comic Sans MS" pitchFamily="66" charset="0"/>
              </a:rPr>
              <a:t>An increase in plasma prolactin concentration can result in </a:t>
            </a:r>
            <a:r>
              <a:rPr lang="en-US" sz="2000" b="1" dirty="0">
                <a:latin typeface="Comic Sans MS" pitchFamily="66" charset="0"/>
              </a:rPr>
              <a:t>galactorrhoea. </a:t>
            </a:r>
            <a:endParaRPr lang="en-IN" sz="2000" b="1" dirty="0">
              <a:latin typeface="Comic Sans MS" pitchFamily="66" charset="0"/>
            </a:endParaRPr>
          </a:p>
          <a:p>
            <a:pPr algn="just"/>
            <a:r>
              <a:rPr lang="en-US" sz="2000" dirty="0">
                <a:latin typeface="Comic Sans MS" pitchFamily="66" charset="0"/>
              </a:rPr>
              <a:t>Other endocrine effects include </a:t>
            </a:r>
            <a:r>
              <a:rPr lang="en-US" sz="2000" dirty="0">
                <a:solidFill>
                  <a:srgbClr val="00B050"/>
                </a:solidFill>
                <a:latin typeface="Comic Sans MS" pitchFamily="66" charset="0"/>
              </a:rPr>
              <a:t>inhibition of release of melanocyte stimulating hormone (MSH</a:t>
            </a:r>
            <a:r>
              <a:rPr lang="en-US" sz="2000" dirty="0" smtClean="0">
                <a:solidFill>
                  <a:srgbClr val="00B050"/>
                </a:solidFill>
                <a:latin typeface="Comic Sans MS" pitchFamily="66" charset="0"/>
              </a:rPr>
              <a:t>).</a:t>
            </a:r>
          </a:p>
          <a:p>
            <a:pPr algn="just">
              <a:buNone/>
            </a:pPr>
            <a:endParaRPr lang="en-US" sz="2000" dirty="0" smtClean="0">
              <a:solidFill>
                <a:srgbClr val="00B050"/>
              </a:solidFill>
              <a:latin typeface="Comic Sans MS" pitchFamily="66" charset="0"/>
            </a:endParaRPr>
          </a:p>
          <a:p>
            <a:pPr algn="just">
              <a:buNone/>
            </a:pPr>
            <a:r>
              <a:rPr lang="en-US" sz="2000" b="1" dirty="0" smtClean="0">
                <a:solidFill>
                  <a:schemeClr val="accent1"/>
                </a:solidFill>
                <a:latin typeface="Comic Sans MS" pitchFamily="66" charset="0"/>
              </a:rPr>
              <a:t>Temperature:</a:t>
            </a:r>
            <a:r>
              <a:rPr lang="en-US" sz="2000" dirty="0" smtClean="0">
                <a:solidFill>
                  <a:schemeClr val="accent1"/>
                </a:solidFill>
                <a:latin typeface="Comic Sans MS" pitchFamily="66" charset="0"/>
              </a:rPr>
              <a:t> </a:t>
            </a:r>
          </a:p>
          <a:p>
            <a:pPr algn="just"/>
            <a:r>
              <a:rPr lang="en-US" sz="2000" dirty="0" smtClean="0">
                <a:latin typeface="Comic Sans MS" pitchFamily="66" charset="0"/>
              </a:rPr>
              <a:t>Chlorpromazine produces </a:t>
            </a:r>
            <a:r>
              <a:rPr lang="en-US" sz="2000" b="1" dirty="0" smtClean="0">
                <a:solidFill>
                  <a:srgbClr val="00B050"/>
                </a:solidFill>
                <a:latin typeface="Comic Sans MS" pitchFamily="66" charset="0"/>
              </a:rPr>
              <a:t>hypothermia</a:t>
            </a:r>
            <a:r>
              <a:rPr lang="en-US" sz="2000" dirty="0" smtClean="0">
                <a:latin typeface="Comic Sans MS" pitchFamily="66" charset="0"/>
              </a:rPr>
              <a:t> in treated animals through depletion of catecholamine' in hypothalamus. </a:t>
            </a:r>
            <a:endParaRPr lang="en-IN" sz="2000" dirty="0" smtClean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0622903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43419" y="344988"/>
            <a:ext cx="11348581" cy="6195512"/>
          </a:xfrm>
        </p:spPr>
        <p:txBody>
          <a:bodyPr>
            <a:noAutofit/>
          </a:bodyPr>
          <a:lstStyle/>
          <a:p>
            <a:pPr>
              <a:buNone/>
            </a:pPr>
            <a:endParaRPr lang="en-US" sz="2400" dirty="0" smtClean="0">
              <a:latin typeface="Comic Sans MS" pitchFamily="66" charset="0"/>
              <a:cs typeface="Times New Roman" panose="02020603050405020304" pitchFamily="18" charset="0"/>
            </a:endParaRPr>
          </a:p>
          <a:p>
            <a:pPr>
              <a:buNone/>
            </a:pPr>
            <a:r>
              <a:rPr lang="en-US" sz="2400" b="1" dirty="0" smtClean="0">
                <a:solidFill>
                  <a:schemeClr val="accent3"/>
                </a:solidFill>
                <a:latin typeface="Comic Sans MS" pitchFamily="66" charset="0"/>
              </a:rPr>
              <a:t>Other effects</a:t>
            </a:r>
            <a:endParaRPr lang="en-US" sz="2400" dirty="0" smtClean="0">
              <a:solidFill>
                <a:schemeClr val="accent3"/>
              </a:solidFill>
              <a:latin typeface="Comic Sans MS" pitchFamily="66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Comic Sans MS" pitchFamily="66" charset="0"/>
                <a:cs typeface="Times New Roman" panose="02020603050405020304" pitchFamily="18" charset="0"/>
              </a:rPr>
              <a:t>Chlorpromazine </a:t>
            </a:r>
            <a:r>
              <a:rPr lang="en-US" sz="2400" dirty="0">
                <a:latin typeface="Comic Sans MS" pitchFamily="66" charset="0"/>
                <a:cs typeface="Times New Roman" panose="02020603050405020304" pitchFamily="18" charset="0"/>
              </a:rPr>
              <a:t>and other </a:t>
            </a:r>
            <a:r>
              <a:rPr lang="en-IN" sz="2400" dirty="0">
                <a:latin typeface="Comic Sans MS" pitchFamily="66" charset="0"/>
                <a:cs typeface="Times New Roman" panose="02020603050405020304" pitchFamily="18" charset="0"/>
              </a:rPr>
              <a:t>Phenothiazine </a:t>
            </a:r>
            <a:r>
              <a:rPr lang="en-US" sz="2400" dirty="0">
                <a:latin typeface="Comic Sans MS" pitchFamily="66" charset="0"/>
                <a:cs typeface="Times New Roman" panose="02020603050405020304" pitchFamily="18" charset="0"/>
              </a:rPr>
              <a:t>block a variety of receptors  including </a:t>
            </a:r>
            <a:r>
              <a:rPr lang="en-US" sz="2400" dirty="0">
                <a:solidFill>
                  <a:srgbClr val="C00000"/>
                </a:solidFill>
                <a:latin typeface="Comic Sans MS" pitchFamily="66" charset="0"/>
                <a:cs typeface="Times New Roman" panose="02020603050405020304" pitchFamily="18" charset="0"/>
              </a:rPr>
              <a:t>cholinergic-muscarinic, H</a:t>
            </a:r>
            <a:r>
              <a:rPr lang="en-US" sz="2400" baseline="-25000" dirty="0">
                <a:solidFill>
                  <a:srgbClr val="C00000"/>
                </a:solidFill>
                <a:latin typeface="Comic Sans MS" pitchFamily="66" charset="0"/>
                <a:cs typeface="Times New Roman" panose="02020603050405020304" pitchFamily="18" charset="0"/>
              </a:rPr>
              <a:t>1</a:t>
            </a:r>
            <a:r>
              <a:rPr lang="en-US" sz="2400" dirty="0">
                <a:solidFill>
                  <a:srgbClr val="C00000"/>
                </a:solidFill>
                <a:latin typeface="Comic Sans MS" pitchFamily="66" charset="0"/>
                <a:cs typeface="Times New Roman" panose="02020603050405020304" pitchFamily="18" charset="0"/>
              </a:rPr>
              <a:t>-histaminic, alpha-adrenergic, and 5-hydroxytryptaminergic receptors. </a:t>
            </a:r>
            <a:endParaRPr lang="en-IN" sz="2400" dirty="0">
              <a:solidFill>
                <a:srgbClr val="C00000"/>
              </a:solidFill>
              <a:latin typeface="Comic Sans MS" pitchFamily="66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Comic Sans MS" pitchFamily="66" charset="0"/>
                <a:cs typeface="Times New Roman" panose="02020603050405020304" pitchFamily="18" charset="0"/>
              </a:rPr>
              <a:t>Blocking of </a:t>
            </a:r>
            <a:r>
              <a:rPr lang="en-US" sz="2400" dirty="0">
                <a:solidFill>
                  <a:srgbClr val="C00000"/>
                </a:solidFill>
                <a:latin typeface="Comic Sans MS" pitchFamily="66" charset="0"/>
                <a:cs typeface="Times New Roman" panose="02020603050405020304" pitchFamily="18" charset="0"/>
              </a:rPr>
              <a:t>muscarinic receptor </a:t>
            </a:r>
            <a:r>
              <a:rPr lang="en-US" sz="2400" dirty="0">
                <a:latin typeface="Comic Sans MS" pitchFamily="66" charset="0"/>
                <a:cs typeface="Times New Roman" panose="02020603050405020304" pitchFamily="18" charset="0"/>
              </a:rPr>
              <a:t>produces a variety of peripheral effects including blurring of vision, dry mouth and eyes, constipation, and urinary retention. </a:t>
            </a:r>
            <a:endParaRPr lang="en-IN" sz="2400" dirty="0">
              <a:latin typeface="Comic Sans MS" pitchFamily="66" charset="0"/>
              <a:cs typeface="Times New Roman" panose="02020603050405020304" pitchFamily="18" charset="0"/>
            </a:endParaRPr>
          </a:p>
          <a:p>
            <a:r>
              <a:rPr lang="en-US" sz="2400" dirty="0" err="1">
                <a:solidFill>
                  <a:srgbClr val="C00000"/>
                </a:solidFill>
                <a:latin typeface="Comic Sans MS" pitchFamily="66" charset="0"/>
                <a:cs typeface="Times New Roman" panose="02020603050405020304" pitchFamily="18" charset="0"/>
              </a:rPr>
              <a:t>Alpha</a:t>
            </a:r>
            <a:r>
              <a:rPr lang="en-US" sz="2400" baseline="-25000" dirty="0" err="1">
                <a:solidFill>
                  <a:srgbClr val="C00000"/>
                </a:solidFill>
                <a:latin typeface="Comic Sans MS" pitchFamily="66" charset="0"/>
                <a:cs typeface="Times New Roman" panose="02020603050405020304" pitchFamily="18" charset="0"/>
              </a:rPr>
              <a:t>l</a:t>
            </a:r>
            <a:r>
              <a:rPr lang="en-US" sz="2400" baseline="-25000" dirty="0">
                <a:solidFill>
                  <a:srgbClr val="C00000"/>
                </a:solidFill>
                <a:latin typeface="Comic Sans MS" pitchFamily="66" charset="0"/>
                <a:cs typeface="Times New Roman" panose="02020603050405020304" pitchFamily="18" charset="0"/>
              </a:rPr>
              <a:t> </a:t>
            </a:r>
            <a:r>
              <a:rPr lang="en-US" sz="2400" dirty="0">
                <a:solidFill>
                  <a:srgbClr val="C00000"/>
                </a:solidFill>
                <a:latin typeface="Comic Sans MS" pitchFamily="66" charset="0"/>
                <a:cs typeface="Times New Roman" panose="02020603050405020304" pitchFamily="18" charset="0"/>
              </a:rPr>
              <a:t>- adrenergic receptor blocking </a:t>
            </a:r>
            <a:r>
              <a:rPr lang="en-US" sz="2400" dirty="0" smtClean="0">
                <a:latin typeface="Comic Sans MS" pitchFamily="66" charset="0"/>
                <a:cs typeface="Times New Roman" panose="02020603050405020304" pitchFamily="18" charset="0"/>
              </a:rPr>
              <a:t>action </a:t>
            </a:r>
            <a:r>
              <a:rPr lang="en-US" sz="2400" dirty="0">
                <a:latin typeface="Comic Sans MS" pitchFamily="66" charset="0"/>
                <a:cs typeface="Times New Roman" panose="02020603050405020304" pitchFamily="18" charset="0"/>
              </a:rPr>
              <a:t>results in orthostatic </a:t>
            </a:r>
            <a:r>
              <a:rPr lang="en-US" sz="2400" dirty="0">
                <a:solidFill>
                  <a:srgbClr val="C00000"/>
                </a:solidFill>
                <a:latin typeface="Comic Sans MS" pitchFamily="66" charset="0"/>
                <a:cs typeface="Times New Roman" panose="02020603050405020304" pitchFamily="18" charset="0"/>
              </a:rPr>
              <a:t>hypotension.</a:t>
            </a:r>
            <a:endParaRPr lang="en-IN" sz="2400" dirty="0">
              <a:solidFill>
                <a:srgbClr val="C00000"/>
              </a:solidFill>
              <a:latin typeface="Comic Sans MS" pitchFamily="66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Comic Sans MS" pitchFamily="66" charset="0"/>
                <a:cs typeface="Times New Roman" panose="02020603050405020304" pitchFamily="18" charset="0"/>
              </a:rPr>
              <a:t> </a:t>
            </a:r>
            <a:r>
              <a:rPr lang="en-US" sz="2400" dirty="0">
                <a:solidFill>
                  <a:srgbClr val="C00000"/>
                </a:solidFill>
                <a:latin typeface="Comic Sans MS" pitchFamily="66" charset="0"/>
                <a:cs typeface="Times New Roman" panose="02020603050405020304" pitchFamily="18" charset="0"/>
              </a:rPr>
              <a:t>Vasomotor activity </a:t>
            </a:r>
            <a:r>
              <a:rPr lang="en-US" sz="2400" dirty="0">
                <a:latin typeface="Comic Sans MS" pitchFamily="66" charset="0"/>
                <a:cs typeface="Times New Roman" panose="02020603050405020304" pitchFamily="18" charset="0"/>
              </a:rPr>
              <a:t>controlled via the hypothalamus or at the medullary level is depressed by chlorpromazine. </a:t>
            </a:r>
            <a:endParaRPr lang="en-IN" sz="2400" dirty="0">
              <a:latin typeface="Comic Sans MS" pitchFamily="66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Comic Sans MS" pitchFamily="66" charset="0"/>
                <a:cs typeface="Times New Roman" panose="02020603050405020304" pitchFamily="18" charset="0"/>
              </a:rPr>
              <a:t>Chlorpromazine also has a direct effect on the </a:t>
            </a:r>
            <a:r>
              <a:rPr lang="en-US" sz="2400" dirty="0">
                <a:solidFill>
                  <a:srgbClr val="C00000"/>
                </a:solidFill>
                <a:latin typeface="Comic Sans MS" pitchFamily="66" charset="0"/>
                <a:cs typeface="Times New Roman" panose="02020603050405020304" pitchFamily="18" charset="0"/>
              </a:rPr>
              <a:t>myocardium and can reduce contractility and cause arrhythmias. </a:t>
            </a:r>
            <a:endParaRPr lang="en-IN" sz="2400" dirty="0">
              <a:solidFill>
                <a:srgbClr val="C00000"/>
              </a:solidFill>
              <a:latin typeface="Comic Sans MS" pitchFamily="66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7826306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2925" y="624110"/>
            <a:ext cx="8911687" cy="849090"/>
          </a:xfrm>
        </p:spPr>
        <p:txBody>
          <a:bodyPr>
            <a:normAutofit/>
          </a:bodyPr>
          <a:lstStyle/>
          <a:p>
            <a:r>
              <a:rPr lang="en-US" sz="2400" dirty="0">
                <a:solidFill>
                  <a:srgbClr val="FF0000"/>
                </a:solidFill>
                <a:latin typeface="Comic Sans MS" pitchFamily="66" charset="0"/>
              </a:rPr>
              <a:t>Important </a:t>
            </a:r>
            <a:r>
              <a:rPr lang="en-US" sz="2400" dirty="0" smtClean="0">
                <a:solidFill>
                  <a:srgbClr val="FF0000"/>
                </a:solidFill>
                <a:latin typeface="Comic Sans MS" pitchFamily="66" charset="0"/>
              </a:rPr>
              <a:t>side effect  of </a:t>
            </a:r>
            <a:r>
              <a:rPr lang="en-US" sz="2400" dirty="0">
                <a:solidFill>
                  <a:srgbClr val="FF0000"/>
                </a:solidFill>
                <a:latin typeface="Comic Sans MS" pitchFamily="66" charset="0"/>
              </a:rPr>
              <a:t>chlorpromazine</a:t>
            </a:r>
            <a:endParaRPr lang="en-IN" sz="2400" dirty="0">
              <a:solidFill>
                <a:srgbClr val="FF000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336431" y="1524000"/>
            <a:ext cx="10040816" cy="4727331"/>
          </a:xfrm>
        </p:spPr>
        <p:txBody>
          <a:bodyPr>
            <a:normAutofit lnSpcReduction="10000"/>
          </a:bodyPr>
          <a:lstStyle/>
          <a:p>
            <a:pPr algn="just"/>
            <a:r>
              <a:rPr lang="en-US" sz="2200" dirty="0" smtClean="0">
                <a:latin typeface="Comic Sans MS" pitchFamily="66" charset="0"/>
              </a:rPr>
              <a:t>Important side</a:t>
            </a:r>
            <a:r>
              <a:rPr lang="en-US" sz="2200" dirty="0">
                <a:latin typeface="Comic Sans MS" pitchFamily="66" charset="0"/>
              </a:rPr>
              <a:t>/ adverse effects of chlorpromazine include </a:t>
            </a:r>
            <a:r>
              <a:rPr lang="en-US" sz="2200" b="1" dirty="0">
                <a:latin typeface="Comic Sans MS" pitchFamily="66" charset="0"/>
              </a:rPr>
              <a:t>fall in blood pressure, hypothermia, protrusion of </a:t>
            </a:r>
            <a:r>
              <a:rPr lang="en-US" sz="2200" b="1" dirty="0" smtClean="0">
                <a:latin typeface="Comic Sans MS" pitchFamily="66" charset="0"/>
              </a:rPr>
              <a:t>nictitating </a:t>
            </a:r>
            <a:r>
              <a:rPr lang="en-US" sz="2200" b="1" dirty="0">
                <a:latin typeface="Comic Sans MS" pitchFamily="66" charset="0"/>
              </a:rPr>
              <a:t>membrane, thrombocytopenia, platelet dysfunction, and ataxia</a:t>
            </a:r>
            <a:r>
              <a:rPr lang="en-US" sz="2200" b="1" dirty="0" smtClean="0">
                <a:latin typeface="Comic Sans MS" pitchFamily="66" charset="0"/>
              </a:rPr>
              <a:t>.</a:t>
            </a:r>
          </a:p>
          <a:p>
            <a:pPr algn="just"/>
            <a:r>
              <a:rPr lang="en-US" sz="2200" dirty="0" smtClean="0">
                <a:latin typeface="Comic Sans MS" pitchFamily="66" charset="0"/>
              </a:rPr>
              <a:t>Chlorpromazine </a:t>
            </a:r>
            <a:r>
              <a:rPr lang="en-US" sz="2200" dirty="0">
                <a:latin typeface="Comic Sans MS" pitchFamily="66" charset="0"/>
              </a:rPr>
              <a:t>produces extrapyramidal symptoms in cats in high doses, which are </a:t>
            </a:r>
            <a:r>
              <a:rPr lang="en-US" sz="2200" dirty="0" smtClean="0">
                <a:latin typeface="Comic Sans MS" pitchFamily="66" charset="0"/>
              </a:rPr>
              <a:t>characterized </a:t>
            </a:r>
            <a:r>
              <a:rPr lang="en-US" sz="2200" dirty="0">
                <a:latin typeface="Comic Sans MS" pitchFamily="66" charset="0"/>
              </a:rPr>
              <a:t>by tremors, shivering, </a:t>
            </a:r>
            <a:r>
              <a:rPr lang="en-US" sz="2200" dirty="0" smtClean="0">
                <a:latin typeface="Comic Sans MS" pitchFamily="66" charset="0"/>
              </a:rPr>
              <a:t>diarrhea </a:t>
            </a:r>
            <a:r>
              <a:rPr lang="en-US" sz="2200" dirty="0">
                <a:latin typeface="Comic Sans MS" pitchFamily="66" charset="0"/>
              </a:rPr>
              <a:t>and loss of righting </a:t>
            </a:r>
            <a:r>
              <a:rPr lang="en-US" sz="2200" dirty="0" smtClean="0">
                <a:latin typeface="Comic Sans MS" pitchFamily="66" charset="0"/>
              </a:rPr>
              <a:t>reflex.</a:t>
            </a:r>
          </a:p>
          <a:p>
            <a:pPr marL="0" indent="0" algn="just">
              <a:buNone/>
            </a:pPr>
            <a:endParaRPr lang="en-US" sz="2200" dirty="0" smtClean="0">
              <a:latin typeface="Comic Sans MS" pitchFamily="66" charset="0"/>
            </a:endParaRPr>
          </a:p>
          <a:p>
            <a:pPr algn="just"/>
            <a:r>
              <a:rPr lang="en-US" sz="2200" dirty="0" smtClean="0">
                <a:latin typeface="Comic Sans MS" pitchFamily="66" charset="0"/>
              </a:rPr>
              <a:t> </a:t>
            </a:r>
            <a:r>
              <a:rPr lang="en-US" sz="2200" dirty="0">
                <a:latin typeface="Comic Sans MS" pitchFamily="66" charset="0"/>
              </a:rPr>
              <a:t>Lethargy, diarrhoea, and loss of anal sphincter tone may also be seen. </a:t>
            </a:r>
            <a:endParaRPr lang="en-US" sz="2200" dirty="0" smtClean="0">
              <a:latin typeface="Comic Sans MS" pitchFamily="66" charset="0"/>
            </a:endParaRPr>
          </a:p>
          <a:p>
            <a:pPr algn="just"/>
            <a:r>
              <a:rPr lang="en-US" sz="2200" dirty="0" smtClean="0">
                <a:latin typeface="Comic Sans MS" pitchFamily="66" charset="0"/>
              </a:rPr>
              <a:t>Cardiovascular </a:t>
            </a:r>
            <a:r>
              <a:rPr lang="en-US" sz="2200" dirty="0">
                <a:latin typeface="Comic Sans MS" pitchFamily="66" charset="0"/>
              </a:rPr>
              <a:t>collapse, secondary to bradycardia and hypotension, has been reported in </a:t>
            </a:r>
            <a:r>
              <a:rPr lang="en-US" sz="2200" dirty="0" smtClean="0">
                <a:latin typeface="Comic Sans MS" pitchFamily="66" charset="0"/>
              </a:rPr>
              <a:t>all</a:t>
            </a:r>
            <a:r>
              <a:rPr lang="en-US" sz="2200" dirty="0">
                <a:latin typeface="Comic Sans MS" pitchFamily="66" charset="0"/>
              </a:rPr>
              <a:t> major </a:t>
            </a:r>
            <a:r>
              <a:rPr lang="en-US" sz="2200" dirty="0" smtClean="0">
                <a:latin typeface="Comic Sans MS" pitchFamily="66" charset="0"/>
              </a:rPr>
              <a:t>species.</a:t>
            </a:r>
          </a:p>
          <a:p>
            <a:pPr algn="just"/>
            <a:r>
              <a:rPr lang="en-US" sz="2200" dirty="0">
                <a:latin typeface="Comic Sans MS" pitchFamily="66" charset="0"/>
              </a:rPr>
              <a:t>Dogs, particularly </a:t>
            </a:r>
            <a:r>
              <a:rPr lang="en-US" sz="2200" b="1" dirty="0">
                <a:latin typeface="Comic Sans MS" pitchFamily="66" charset="0"/>
              </a:rPr>
              <a:t>Boxer breed</a:t>
            </a:r>
            <a:r>
              <a:rPr lang="en-US" sz="2200" dirty="0">
                <a:latin typeface="Comic Sans MS" pitchFamily="66" charset="0"/>
              </a:rPr>
              <a:t>, are more sensitive to these effects than </a:t>
            </a:r>
            <a:r>
              <a:rPr lang="en-US" sz="2200" dirty="0" smtClean="0">
                <a:latin typeface="Comic Sans MS" pitchFamily="66" charset="0"/>
              </a:rPr>
              <a:t>other</a:t>
            </a:r>
            <a:r>
              <a:rPr lang="en-US" sz="2200" dirty="0">
                <a:latin typeface="Comic Sans MS" pitchFamily="66" charset="0"/>
              </a:rPr>
              <a:t> </a:t>
            </a:r>
            <a:r>
              <a:rPr lang="en-US" sz="2200" dirty="0" smtClean="0">
                <a:latin typeface="Comic Sans MS" pitchFamily="66" charset="0"/>
              </a:rPr>
              <a:t>species.</a:t>
            </a:r>
            <a:endParaRPr lang="en-IN" sz="2200" dirty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1934408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FF0000"/>
                </a:solidFill>
                <a:latin typeface="Comic Sans MS" pitchFamily="66" charset="0"/>
              </a:rPr>
              <a:t>Doses and Route of Administration</a:t>
            </a:r>
            <a:r>
              <a:rPr lang="en-IN" dirty="0" smtClean="0"/>
              <a:t/>
            </a:r>
            <a:br>
              <a:rPr lang="en-IN" dirty="0" smtClean="0"/>
            </a:b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en-US" sz="2000" b="1" dirty="0" err="1" smtClean="0">
                <a:latin typeface="Comic Sans MS" pitchFamily="66" charset="0"/>
              </a:rPr>
              <a:t>Phenothiazine</a:t>
            </a:r>
            <a:r>
              <a:rPr lang="en-US" sz="2000" b="1" dirty="0" smtClean="0">
                <a:latin typeface="Comic Sans MS" pitchFamily="66" charset="0"/>
              </a:rPr>
              <a:t> Tranquilizers</a:t>
            </a:r>
          </a:p>
          <a:p>
            <a:pPr>
              <a:buNone/>
            </a:pPr>
            <a:r>
              <a:rPr lang="en-US" sz="2000" b="1" dirty="0" smtClean="0">
                <a:latin typeface="Comic Sans MS" pitchFamily="66" charset="0"/>
              </a:rPr>
              <a:t>Chlorpromazine</a:t>
            </a:r>
            <a:r>
              <a:rPr lang="en-US" sz="2000" b="1" dirty="0">
                <a:latin typeface="Comic Sans MS" pitchFamily="66" charset="0"/>
              </a:rPr>
              <a:t>: </a:t>
            </a:r>
            <a:endParaRPr lang="en-IN" sz="2000" dirty="0">
              <a:latin typeface="Comic Sans MS" pitchFamily="66" charset="0"/>
            </a:endParaRPr>
          </a:p>
          <a:p>
            <a:r>
              <a:rPr lang="en-US" sz="2000" dirty="0">
                <a:latin typeface="Comic Sans MS" pitchFamily="66" charset="0"/>
              </a:rPr>
              <a:t>Dog: Sedative or tranquilizer 0.5-4 mg/kg IV </a:t>
            </a:r>
            <a:endParaRPr lang="en-IN" sz="2000" dirty="0">
              <a:latin typeface="Comic Sans MS" pitchFamily="66" charset="0"/>
            </a:endParaRPr>
          </a:p>
          <a:p>
            <a:pPr marL="0" indent="0">
              <a:buNone/>
            </a:pPr>
            <a:r>
              <a:rPr lang="en-US" sz="2000" dirty="0" smtClean="0">
                <a:latin typeface="Comic Sans MS" pitchFamily="66" charset="0"/>
              </a:rPr>
              <a:t>         				                    or </a:t>
            </a:r>
            <a:r>
              <a:rPr lang="en-US" sz="2000" dirty="0">
                <a:latin typeface="Comic Sans MS" pitchFamily="66" charset="0"/>
              </a:rPr>
              <a:t>1-5 mg/kg </a:t>
            </a:r>
            <a:r>
              <a:rPr lang="en-US" sz="2000" dirty="0" smtClean="0">
                <a:latin typeface="Comic Sans MS" pitchFamily="66" charset="0"/>
              </a:rPr>
              <a:t>IM </a:t>
            </a:r>
          </a:p>
          <a:p>
            <a:r>
              <a:rPr lang="en-US" sz="2000" dirty="0" smtClean="0">
                <a:latin typeface="Comic Sans MS" pitchFamily="66" charset="0"/>
              </a:rPr>
              <a:t>Cat 1-2 </a:t>
            </a:r>
            <a:r>
              <a:rPr lang="en-US" sz="2000" dirty="0">
                <a:latin typeface="Comic Sans MS" pitchFamily="66" charset="0"/>
              </a:rPr>
              <a:t>mg/kg </a:t>
            </a:r>
            <a:r>
              <a:rPr lang="en-US" sz="2000" dirty="0" smtClean="0">
                <a:latin typeface="Comic Sans MS" pitchFamily="66" charset="0"/>
              </a:rPr>
              <a:t>IM or SC</a:t>
            </a:r>
            <a:endParaRPr lang="en-IN" sz="2000" dirty="0">
              <a:latin typeface="Comic Sans MS" pitchFamily="66" charset="0"/>
            </a:endParaRPr>
          </a:p>
          <a:p>
            <a:r>
              <a:rPr lang="en-IN" sz="2000" dirty="0" smtClean="0">
                <a:latin typeface="Comic Sans MS" pitchFamily="66" charset="0"/>
              </a:rPr>
              <a:t> </a:t>
            </a:r>
            <a:r>
              <a:rPr lang="en-US" sz="2000" dirty="0" smtClean="0">
                <a:latin typeface="Comic Sans MS" pitchFamily="66" charset="0"/>
              </a:rPr>
              <a:t>Pig</a:t>
            </a:r>
            <a:r>
              <a:rPr lang="en-US" sz="2000" dirty="0">
                <a:latin typeface="Comic Sans MS" pitchFamily="66" charset="0"/>
              </a:rPr>
              <a:t>: 0.5-4.5 mg/kg IM </a:t>
            </a:r>
            <a:endParaRPr lang="en-IN" sz="2000" dirty="0">
              <a:latin typeface="Comic Sans MS" pitchFamily="66" charset="0"/>
            </a:endParaRPr>
          </a:p>
          <a:p>
            <a:r>
              <a:rPr lang="en-US" sz="2000" dirty="0">
                <a:latin typeface="Comic Sans MS" pitchFamily="66" charset="0"/>
              </a:rPr>
              <a:t>Cattle as </a:t>
            </a:r>
            <a:r>
              <a:rPr lang="en-US" sz="2000" dirty="0" err="1">
                <a:latin typeface="Comic Sans MS" pitchFamily="66" charset="0"/>
              </a:rPr>
              <a:t>preanaesthetic</a:t>
            </a:r>
            <a:r>
              <a:rPr lang="en-US" sz="2000" dirty="0">
                <a:latin typeface="Comic Sans MS" pitchFamily="66" charset="0"/>
              </a:rPr>
              <a:t> @ 0.2 mg/ kg 1M</a:t>
            </a:r>
            <a:endParaRPr lang="en-IN" sz="2000" dirty="0">
              <a:latin typeface="Comic Sans MS" pitchFamily="66" charset="0"/>
            </a:endParaRPr>
          </a:p>
          <a:p>
            <a:pPr marL="0" indent="0"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38388523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006600" y="1943100"/>
            <a:ext cx="9498012" cy="3968122"/>
          </a:xfrm>
        </p:spPr>
        <p:txBody>
          <a:bodyPr>
            <a:normAutofit/>
          </a:bodyPr>
          <a:lstStyle/>
          <a:p>
            <a:pPr>
              <a:buFont typeface="Arial" pitchFamily="34" charset="0"/>
              <a:buChar char="•"/>
            </a:pPr>
            <a:r>
              <a:rPr lang="en-US" sz="2400" dirty="0" smtClean="0">
                <a:latin typeface="Comic Sans MS" pitchFamily="66" charset="0"/>
              </a:rPr>
              <a:t>Pharmacological </a:t>
            </a:r>
            <a:r>
              <a:rPr lang="en-US" sz="2400" dirty="0">
                <a:latin typeface="Comic Sans MS" pitchFamily="66" charset="0"/>
              </a:rPr>
              <a:t>effects similar to phenothiazine derivatives (blockade of D1 (+) and D2 (+++) receptor in CNS</a:t>
            </a:r>
            <a:r>
              <a:rPr lang="en-US" sz="2400" dirty="0" smtClean="0">
                <a:latin typeface="Comic Sans MS" pitchFamily="66" charset="0"/>
              </a:rPr>
              <a:t>.</a:t>
            </a:r>
          </a:p>
          <a:p>
            <a:pPr>
              <a:buNone/>
            </a:pPr>
            <a:endParaRPr lang="en-IN" sz="2400" dirty="0">
              <a:latin typeface="Comic Sans MS" pitchFamily="66" charset="0"/>
            </a:endParaRPr>
          </a:p>
          <a:p>
            <a:pPr>
              <a:buNone/>
            </a:pPr>
            <a:r>
              <a:rPr lang="en-US" sz="2400" b="1" dirty="0" err="1">
                <a:solidFill>
                  <a:srgbClr val="7030A0"/>
                </a:solidFill>
                <a:latin typeface="Comic Sans MS" pitchFamily="66" charset="0"/>
              </a:rPr>
              <a:t>Chloprothixene</a:t>
            </a:r>
            <a:r>
              <a:rPr lang="en-US" sz="2400" b="1" dirty="0">
                <a:solidFill>
                  <a:srgbClr val="7030A0"/>
                </a:solidFill>
                <a:latin typeface="Comic Sans MS" pitchFamily="66" charset="0"/>
              </a:rPr>
              <a:t>:</a:t>
            </a:r>
            <a:r>
              <a:rPr lang="en-US" sz="2400" dirty="0">
                <a:solidFill>
                  <a:srgbClr val="7030A0"/>
                </a:solidFill>
                <a:latin typeface="Comic Sans MS" pitchFamily="66" charset="0"/>
              </a:rPr>
              <a:t> </a:t>
            </a:r>
            <a:endParaRPr lang="en-US" sz="2400" dirty="0" smtClean="0">
              <a:solidFill>
                <a:srgbClr val="7030A0"/>
              </a:solidFill>
              <a:latin typeface="Comic Sans MS" pitchFamily="66" charset="0"/>
            </a:endParaRPr>
          </a:p>
          <a:p>
            <a:pPr>
              <a:buNone/>
            </a:pPr>
            <a:r>
              <a:rPr lang="en-US" sz="2400" dirty="0" smtClean="0">
                <a:latin typeface="Comic Sans MS" pitchFamily="66" charset="0"/>
              </a:rPr>
              <a:t>Has </a:t>
            </a:r>
            <a:r>
              <a:rPr lang="en-US" sz="2400" dirty="0">
                <a:latin typeface="Comic Sans MS" pitchFamily="66" charset="0"/>
              </a:rPr>
              <a:t>antiemetic and antihistaminic effects</a:t>
            </a:r>
            <a:r>
              <a:rPr lang="en-US" sz="2400" dirty="0" smtClean="0">
                <a:latin typeface="Comic Sans MS" pitchFamily="66" charset="0"/>
              </a:rPr>
              <a:t>.</a:t>
            </a:r>
          </a:p>
          <a:p>
            <a:pPr>
              <a:buNone/>
            </a:pPr>
            <a:r>
              <a:rPr lang="en-US" sz="2400" dirty="0" smtClean="0">
                <a:latin typeface="Comic Sans MS" pitchFamily="66" charset="0"/>
              </a:rPr>
              <a:t>Its </a:t>
            </a:r>
            <a:r>
              <a:rPr lang="en-US" sz="2400" dirty="0">
                <a:latin typeface="Comic Sans MS" pitchFamily="66" charset="0"/>
              </a:rPr>
              <a:t>sedative and tranquilizer doses are:</a:t>
            </a:r>
            <a:endParaRPr lang="en-IN" sz="2400" dirty="0">
              <a:latin typeface="Comic Sans MS" pitchFamily="66" charset="0"/>
            </a:endParaRPr>
          </a:p>
          <a:p>
            <a:pPr>
              <a:buNone/>
            </a:pPr>
            <a:r>
              <a:rPr lang="en-US" sz="2400" dirty="0" smtClean="0">
                <a:latin typeface="Comic Sans MS" pitchFamily="66" charset="0"/>
              </a:rPr>
              <a:t>	Dog- </a:t>
            </a:r>
            <a:r>
              <a:rPr lang="en-US" sz="2400" dirty="0">
                <a:latin typeface="Comic Sans MS" pitchFamily="66" charset="0"/>
              </a:rPr>
              <a:t>4 mg/kg 1M or IV;</a:t>
            </a:r>
            <a:endParaRPr lang="en-IN" sz="2400" dirty="0">
              <a:latin typeface="Comic Sans MS" pitchFamily="66" charset="0"/>
            </a:endParaRPr>
          </a:p>
          <a:p>
            <a:pPr>
              <a:buNone/>
            </a:pPr>
            <a:r>
              <a:rPr lang="en-US" sz="2400" dirty="0" smtClean="0">
                <a:latin typeface="Comic Sans MS" pitchFamily="66" charset="0"/>
              </a:rPr>
              <a:t>	Small </a:t>
            </a:r>
            <a:r>
              <a:rPr lang="en-US" sz="2400" dirty="0">
                <a:latin typeface="Comic Sans MS" pitchFamily="66" charset="0"/>
              </a:rPr>
              <a:t>livestock: 0.5 mg/kg IV</a:t>
            </a:r>
            <a:r>
              <a:rPr lang="en-US" sz="2400" dirty="0" smtClean="0">
                <a:latin typeface="Comic Sans MS" pitchFamily="66" charset="0"/>
              </a:rPr>
              <a:t>.</a:t>
            </a:r>
            <a:endParaRPr lang="en-IN" sz="2400" dirty="0">
              <a:latin typeface="Comic Sans MS" pitchFamily="66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2806700" y="546100"/>
            <a:ext cx="6477000" cy="825500"/>
          </a:xfrm>
        </p:spPr>
        <p:txBody>
          <a:bodyPr>
            <a:normAutofit/>
          </a:bodyPr>
          <a:lstStyle/>
          <a:p>
            <a:r>
              <a:rPr lang="en-US" sz="2800" b="1" dirty="0" smtClean="0">
                <a:solidFill>
                  <a:srgbClr val="0070C0"/>
                </a:solidFill>
                <a:latin typeface="Comic Sans MS" pitchFamily="66" charset="0"/>
              </a:rPr>
              <a:t>Thioxanthine Derivatives</a:t>
            </a:r>
            <a:endParaRPr lang="en-IN" sz="2800" dirty="0">
              <a:solidFill>
                <a:srgbClr val="0070C0"/>
              </a:solidFill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1352155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76500" y="152400"/>
            <a:ext cx="6477000" cy="825500"/>
          </a:xfrm>
        </p:spPr>
        <p:txBody>
          <a:bodyPr>
            <a:normAutofit/>
          </a:bodyPr>
          <a:lstStyle/>
          <a:p>
            <a:r>
              <a:rPr lang="en-US" sz="2800" b="1" dirty="0">
                <a:solidFill>
                  <a:srgbClr val="0070C0"/>
                </a:solidFill>
                <a:latin typeface="Comic Sans MS" pitchFamily="66" charset="0"/>
              </a:rPr>
              <a:t>Butyrophenon </a:t>
            </a:r>
            <a:r>
              <a:rPr lang="en-US" sz="2800" b="1" dirty="0" smtClean="0">
                <a:solidFill>
                  <a:srgbClr val="0070C0"/>
                </a:solidFill>
                <a:latin typeface="Comic Sans MS" pitchFamily="66" charset="0"/>
              </a:rPr>
              <a:t>Derivatives</a:t>
            </a:r>
            <a:endParaRPr lang="en-IN" sz="2800" dirty="0">
              <a:solidFill>
                <a:srgbClr val="0070C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308100" y="1104900"/>
            <a:ext cx="10401300" cy="5410201"/>
          </a:xfrm>
        </p:spPr>
        <p:txBody>
          <a:bodyPr>
            <a:normAutofit/>
          </a:bodyPr>
          <a:lstStyle/>
          <a:p>
            <a:pPr algn="just"/>
            <a:r>
              <a:rPr lang="en-US" sz="2000" dirty="0" smtClean="0">
                <a:latin typeface="Comic Sans MS" pitchFamily="66" charset="0"/>
              </a:rPr>
              <a:t>Butyrophenon</a:t>
            </a:r>
            <a:r>
              <a:rPr lang="en-US" sz="2000" b="1" dirty="0" smtClean="0">
                <a:latin typeface="Comic Sans MS" pitchFamily="66" charset="0"/>
              </a:rPr>
              <a:t> </a:t>
            </a:r>
            <a:r>
              <a:rPr lang="en-IN" sz="2000" dirty="0">
                <a:latin typeface="Comic Sans MS" pitchFamily="66" charset="0"/>
              </a:rPr>
              <a:t>tranquillizers or neuroleptics</a:t>
            </a:r>
            <a:r>
              <a:rPr lang="en-US" sz="2000" dirty="0">
                <a:latin typeface="Comic Sans MS" pitchFamily="66" charset="0"/>
              </a:rPr>
              <a:t> are commonly used in </a:t>
            </a:r>
            <a:r>
              <a:rPr lang="en-IN" sz="2000" dirty="0">
                <a:latin typeface="Comic Sans MS" pitchFamily="66" charset="0"/>
              </a:rPr>
              <a:t>veterinary medicine for sedation and </a:t>
            </a:r>
            <a:r>
              <a:rPr lang="en-IN" sz="2000" b="1" dirty="0">
                <a:solidFill>
                  <a:srgbClr val="00B050"/>
                </a:solidFill>
                <a:latin typeface="Comic Sans MS" pitchFamily="66" charset="0"/>
              </a:rPr>
              <a:t>chemical restraint</a:t>
            </a:r>
            <a:r>
              <a:rPr lang="en-IN" sz="2000" dirty="0">
                <a:latin typeface="Comic Sans MS" pitchFamily="66" charset="0"/>
              </a:rPr>
              <a:t>.  </a:t>
            </a:r>
            <a:endParaRPr lang="en-IN" sz="2000" dirty="0" smtClean="0">
              <a:latin typeface="Comic Sans MS" pitchFamily="66" charset="0"/>
            </a:endParaRPr>
          </a:p>
          <a:p>
            <a:pPr algn="just"/>
            <a:r>
              <a:rPr lang="en-IN" sz="2000" dirty="0" smtClean="0">
                <a:latin typeface="Comic Sans MS" pitchFamily="66" charset="0"/>
              </a:rPr>
              <a:t>They </a:t>
            </a:r>
            <a:r>
              <a:rPr lang="en-IN" sz="2000" dirty="0">
                <a:latin typeface="Comic Sans MS" pitchFamily="66" charset="0"/>
              </a:rPr>
              <a:t>probably act through </a:t>
            </a:r>
            <a:r>
              <a:rPr lang="en-IN" sz="2000" b="1" dirty="0">
                <a:solidFill>
                  <a:srgbClr val="00B050"/>
                </a:solidFill>
                <a:latin typeface="Comic Sans MS" pitchFamily="66" charset="0"/>
              </a:rPr>
              <a:t>similar central mechanism to the phenothiazine’s </a:t>
            </a:r>
            <a:r>
              <a:rPr lang="en-IN" sz="2000" dirty="0">
                <a:latin typeface="Comic Sans MS" pitchFamily="66" charset="0"/>
              </a:rPr>
              <a:t>and chemically there are similarities. </a:t>
            </a:r>
          </a:p>
          <a:p>
            <a:pPr algn="just"/>
            <a:r>
              <a:rPr lang="en-US" sz="2000" dirty="0">
                <a:latin typeface="Comic Sans MS" pitchFamily="66" charset="0"/>
              </a:rPr>
              <a:t>These drugs block motor activity, </a:t>
            </a:r>
            <a:r>
              <a:rPr lang="en-US" sz="2000" dirty="0">
                <a:solidFill>
                  <a:srgbClr val="C00000"/>
                </a:solidFill>
                <a:latin typeface="Comic Sans MS" pitchFamily="66" charset="0"/>
              </a:rPr>
              <a:t>suppress the adverse effects of stress and trauma and have antiemetic effect. </a:t>
            </a:r>
            <a:endParaRPr lang="en-US" sz="2000" dirty="0" smtClean="0">
              <a:solidFill>
                <a:srgbClr val="C00000"/>
              </a:solidFill>
              <a:latin typeface="Comic Sans MS" pitchFamily="66" charset="0"/>
            </a:endParaRPr>
          </a:p>
          <a:p>
            <a:pPr algn="just"/>
            <a:r>
              <a:rPr lang="en-US" sz="2000" dirty="0" smtClean="0">
                <a:latin typeface="Comic Sans MS" pitchFamily="66" charset="0"/>
              </a:rPr>
              <a:t>Their </a:t>
            </a:r>
            <a:r>
              <a:rPr lang="en-US" sz="2000" dirty="0">
                <a:latin typeface="Comic Sans MS" pitchFamily="66" charset="0"/>
              </a:rPr>
              <a:t>action is through </a:t>
            </a:r>
            <a:r>
              <a:rPr lang="en-US" sz="2000" b="1" dirty="0">
                <a:solidFill>
                  <a:srgbClr val="C00000"/>
                </a:solidFill>
                <a:latin typeface="Comic Sans MS" pitchFamily="66" charset="0"/>
              </a:rPr>
              <a:t>antagonism of dopamine </a:t>
            </a:r>
            <a:r>
              <a:rPr lang="en-US" sz="2000" b="1" dirty="0" smtClean="0">
                <a:solidFill>
                  <a:srgbClr val="C00000"/>
                </a:solidFill>
                <a:latin typeface="Comic Sans MS" pitchFamily="66" charset="0"/>
              </a:rPr>
              <a:t> </a:t>
            </a:r>
            <a:r>
              <a:rPr lang="en-US" sz="2000" b="1" dirty="0">
                <a:solidFill>
                  <a:srgbClr val="C00000"/>
                </a:solidFill>
                <a:latin typeface="Comic Sans MS" pitchFamily="66" charset="0"/>
              </a:rPr>
              <a:t>through blockade of D</a:t>
            </a:r>
            <a:r>
              <a:rPr lang="en-US" sz="2000" b="1" baseline="-25000" dirty="0">
                <a:solidFill>
                  <a:srgbClr val="C00000"/>
                </a:solidFill>
                <a:latin typeface="Comic Sans MS" pitchFamily="66" charset="0"/>
              </a:rPr>
              <a:t>1</a:t>
            </a:r>
            <a:r>
              <a:rPr lang="en-US" sz="2000" b="1" dirty="0">
                <a:solidFill>
                  <a:srgbClr val="C00000"/>
                </a:solidFill>
                <a:latin typeface="Comic Sans MS" pitchFamily="66" charset="0"/>
              </a:rPr>
              <a:t> (+) and D</a:t>
            </a:r>
            <a:r>
              <a:rPr lang="en-US" sz="2000" b="1" baseline="-25000" dirty="0">
                <a:solidFill>
                  <a:srgbClr val="C00000"/>
                </a:solidFill>
                <a:latin typeface="Comic Sans MS" pitchFamily="66" charset="0"/>
              </a:rPr>
              <a:t>2</a:t>
            </a:r>
            <a:r>
              <a:rPr lang="en-US" sz="2000" b="1" dirty="0">
                <a:solidFill>
                  <a:srgbClr val="C00000"/>
                </a:solidFill>
                <a:latin typeface="Comic Sans MS" pitchFamily="66" charset="0"/>
              </a:rPr>
              <a:t> (+++) receptors in CNS. </a:t>
            </a:r>
            <a:endParaRPr lang="en-US" sz="2000" b="1" dirty="0" smtClean="0">
              <a:solidFill>
                <a:srgbClr val="C00000"/>
              </a:solidFill>
              <a:latin typeface="Comic Sans MS" pitchFamily="66" charset="0"/>
            </a:endParaRPr>
          </a:p>
          <a:p>
            <a:pPr algn="just"/>
            <a:r>
              <a:rPr lang="en-US" sz="2000" dirty="0" smtClean="0">
                <a:latin typeface="Comic Sans MS" pitchFamily="66" charset="0"/>
              </a:rPr>
              <a:t>These drugs also exert </a:t>
            </a:r>
            <a:r>
              <a:rPr lang="en-US" sz="2000" dirty="0" smtClean="0">
                <a:solidFill>
                  <a:schemeClr val="accent2">
                    <a:lumMod val="75000"/>
                  </a:schemeClr>
                </a:solidFill>
                <a:latin typeface="Comic Sans MS" pitchFamily="66" charset="0"/>
              </a:rPr>
              <a:t>peripheral adrenergic blockade</a:t>
            </a:r>
            <a:r>
              <a:rPr lang="en-US" sz="2000" dirty="0" smtClean="0">
                <a:latin typeface="Comic Sans MS" pitchFamily="66" charset="0"/>
              </a:rPr>
              <a:t>.</a:t>
            </a:r>
          </a:p>
          <a:p>
            <a:pPr algn="just"/>
            <a:r>
              <a:rPr lang="en-US" sz="2000" dirty="0" smtClean="0">
                <a:latin typeface="Comic Sans MS" pitchFamily="66" charset="0"/>
              </a:rPr>
              <a:t>At equi-effective dose rates, butyrophenones generally </a:t>
            </a:r>
            <a:r>
              <a:rPr lang="en-US" sz="2000" dirty="0" smtClean="0">
                <a:solidFill>
                  <a:schemeClr val="accent2">
                    <a:lumMod val="75000"/>
                  </a:schemeClr>
                </a:solidFill>
                <a:latin typeface="Comic Sans MS" pitchFamily="66" charset="0"/>
              </a:rPr>
              <a:t>possess fewer side effects,</a:t>
            </a:r>
            <a:r>
              <a:rPr lang="en-US" sz="2000" dirty="0" smtClean="0">
                <a:latin typeface="Comic Sans MS" pitchFamily="66" charset="0"/>
              </a:rPr>
              <a:t> particularly the </a:t>
            </a:r>
            <a:r>
              <a:rPr lang="en-US" sz="2000" dirty="0" smtClean="0">
                <a:solidFill>
                  <a:srgbClr val="FF0000"/>
                </a:solidFill>
                <a:latin typeface="Comic Sans MS" pitchFamily="66" charset="0"/>
              </a:rPr>
              <a:t>antiadrenergic and antihistaminic effects</a:t>
            </a:r>
            <a:r>
              <a:rPr lang="en-US" sz="2000" dirty="0" smtClean="0">
                <a:latin typeface="Comic Sans MS" pitchFamily="66" charset="0"/>
              </a:rPr>
              <a:t>, than the phenothiazine’s.</a:t>
            </a:r>
          </a:p>
          <a:p>
            <a:r>
              <a:rPr lang="en-US" sz="2000" dirty="0" smtClean="0">
                <a:latin typeface="Comic Sans MS" pitchFamily="66" charset="0"/>
              </a:rPr>
              <a:t>Examples of </a:t>
            </a:r>
            <a:r>
              <a:rPr lang="en-US" sz="2000" dirty="0" err="1" smtClean="0">
                <a:latin typeface="Comic Sans MS" pitchFamily="66" charset="0"/>
              </a:rPr>
              <a:t>butyrophenon</a:t>
            </a:r>
            <a:r>
              <a:rPr lang="en-US" sz="2000" dirty="0" smtClean="0">
                <a:latin typeface="Comic Sans MS" pitchFamily="66" charset="0"/>
              </a:rPr>
              <a:t> derivatives  --</a:t>
            </a:r>
          </a:p>
          <a:p>
            <a:pPr>
              <a:buNone/>
            </a:pPr>
            <a:r>
              <a:rPr lang="en-US" sz="2000" dirty="0" smtClean="0">
                <a:latin typeface="Comic Sans MS" pitchFamily="66" charset="0"/>
              </a:rPr>
              <a:t>										Azaperone</a:t>
            </a:r>
            <a:r>
              <a:rPr lang="en-IN" sz="2000" dirty="0" smtClean="0">
                <a:latin typeface="Comic Sans MS" pitchFamily="66" charset="0"/>
              </a:rPr>
              <a:t>, </a:t>
            </a:r>
            <a:r>
              <a:rPr lang="en-US" sz="2000" dirty="0" smtClean="0">
                <a:latin typeface="Comic Sans MS" pitchFamily="66" charset="0"/>
              </a:rPr>
              <a:t> </a:t>
            </a:r>
            <a:r>
              <a:rPr lang="en-US" sz="2000" dirty="0" err="1" smtClean="0">
                <a:latin typeface="Comic Sans MS" pitchFamily="66" charset="0"/>
              </a:rPr>
              <a:t>Droperidol</a:t>
            </a:r>
            <a:endParaRPr lang="en-IN" sz="2000" dirty="0" smtClean="0">
              <a:latin typeface="Comic Sans MS" pitchFamily="66" charset="0"/>
            </a:endParaRPr>
          </a:p>
          <a:p>
            <a:pPr>
              <a:buNone/>
            </a:pPr>
            <a:endParaRPr lang="en-US" b="1" dirty="0" smtClean="0">
              <a:solidFill>
                <a:srgbClr val="0070C0"/>
              </a:solidFill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09809556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>
                <a:solidFill>
                  <a:srgbClr val="0070C0"/>
                </a:solidFill>
                <a:latin typeface="Comic Sans MS" pitchFamily="66" charset="0"/>
              </a:rPr>
              <a:t>Azaperone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latin typeface="Comic Sans MS" pitchFamily="66" charset="0"/>
              </a:rPr>
              <a:t>It is extensively </a:t>
            </a:r>
            <a:r>
              <a:rPr lang="en-US" dirty="0" smtClean="0">
                <a:solidFill>
                  <a:srgbClr val="0070C0"/>
                </a:solidFill>
                <a:latin typeface="Comic Sans MS" pitchFamily="66" charset="0"/>
              </a:rPr>
              <a:t>used in pigs</a:t>
            </a:r>
            <a:r>
              <a:rPr lang="en-US" dirty="0" smtClean="0">
                <a:latin typeface="Comic Sans MS" pitchFamily="66" charset="0"/>
              </a:rPr>
              <a:t>, for pigs it is considered as </a:t>
            </a:r>
            <a:r>
              <a:rPr lang="en-US" dirty="0" smtClean="0">
                <a:solidFill>
                  <a:srgbClr val="0070C0"/>
                </a:solidFill>
                <a:latin typeface="Comic Sans MS" pitchFamily="66" charset="0"/>
              </a:rPr>
              <a:t>sedatives of choice.</a:t>
            </a:r>
            <a:endParaRPr lang="en-IN" dirty="0" smtClean="0">
              <a:solidFill>
                <a:srgbClr val="0070C0"/>
              </a:solidFill>
              <a:latin typeface="Comic Sans MS" pitchFamily="66" charset="0"/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03300" y="1016000"/>
            <a:ext cx="10896600" cy="5486400"/>
          </a:xfrm>
        </p:spPr>
        <p:txBody>
          <a:bodyPr>
            <a:noAutofit/>
          </a:bodyPr>
          <a:lstStyle/>
          <a:p>
            <a:pPr>
              <a:buNone/>
            </a:pPr>
            <a:r>
              <a:rPr lang="en-IN" sz="2000" b="1" dirty="0">
                <a:solidFill>
                  <a:srgbClr val="0070C0"/>
                </a:solidFill>
                <a:latin typeface="Comic Sans MS" pitchFamily="66" charset="0"/>
                <a:cs typeface="Times New Roman" panose="02020603050405020304" pitchFamily="18" charset="0"/>
              </a:rPr>
              <a:t>Droperidol</a:t>
            </a:r>
            <a:r>
              <a:rPr lang="en-US" sz="2000" b="1" dirty="0">
                <a:solidFill>
                  <a:srgbClr val="0070C0"/>
                </a:solidFill>
                <a:latin typeface="Comic Sans MS" pitchFamily="66" charset="0"/>
                <a:cs typeface="Times New Roman" panose="02020603050405020304" pitchFamily="18" charset="0"/>
              </a:rPr>
              <a:t>: </a:t>
            </a:r>
            <a:endParaRPr lang="en-US" sz="2000" b="1" dirty="0" smtClean="0">
              <a:solidFill>
                <a:srgbClr val="0070C0"/>
              </a:solidFill>
              <a:latin typeface="Comic Sans MS" pitchFamily="66" charset="0"/>
              <a:cs typeface="Times New Roman" panose="02020603050405020304" pitchFamily="18" charset="0"/>
            </a:endParaRPr>
          </a:p>
          <a:p>
            <a:pPr>
              <a:buFont typeface="Wingdings" pitchFamily="2" charset="2"/>
              <a:buChar char="§"/>
            </a:pPr>
            <a:r>
              <a:rPr lang="en-IN" sz="2000" dirty="0" smtClean="0">
                <a:latin typeface="Comic Sans MS" pitchFamily="66" charset="0"/>
                <a:cs typeface="Times New Roman" panose="02020603050405020304" pitchFamily="18" charset="0"/>
              </a:rPr>
              <a:t>It is </a:t>
            </a:r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a </a:t>
            </a:r>
            <a:r>
              <a:rPr lang="en-IN" sz="2000" dirty="0" err="1">
                <a:latin typeface="Comic Sans MS" pitchFamily="66" charset="0"/>
                <a:cs typeface="Times New Roman" panose="02020603050405020304" pitchFamily="18" charset="0"/>
              </a:rPr>
              <a:t>butyrophenone</a:t>
            </a:r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 that is usually </a:t>
            </a:r>
            <a:r>
              <a:rPr lang="en-IN" sz="2000" dirty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combined with fentanyl </a:t>
            </a:r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citrate for use in dogs. </a:t>
            </a:r>
          </a:p>
          <a:p>
            <a:r>
              <a:rPr lang="en-IN" sz="2000" dirty="0" smtClean="0">
                <a:latin typeface="Comic Sans MS" pitchFamily="66" charset="0"/>
                <a:cs typeface="Times New Roman" panose="02020603050405020304" pitchFamily="18" charset="0"/>
              </a:rPr>
              <a:t>When </a:t>
            </a:r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used together, droperidol-fentanyl induces </a:t>
            </a:r>
            <a:r>
              <a:rPr lang="en-IN" sz="2000" dirty="0" smtClean="0">
                <a:latin typeface="Comic Sans MS" pitchFamily="66" charset="0"/>
                <a:cs typeface="Times New Roman" panose="02020603050405020304" pitchFamily="18" charset="0"/>
              </a:rPr>
              <a:t>considerable </a:t>
            </a:r>
            <a:r>
              <a:rPr lang="en-IN" sz="2000" b="1" dirty="0" smtClean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neuroleptanalgesia</a:t>
            </a:r>
            <a:r>
              <a:rPr lang="en-IN" sz="2000" dirty="0" smtClean="0">
                <a:latin typeface="Comic Sans MS" pitchFamily="66" charset="0"/>
                <a:cs typeface="Times New Roman" panose="02020603050405020304" pitchFamily="18" charset="0"/>
              </a:rPr>
              <a:t>.</a:t>
            </a:r>
          </a:p>
          <a:p>
            <a:r>
              <a:rPr lang="en-IN" sz="2000" dirty="0" smtClean="0">
                <a:latin typeface="Comic Sans MS" pitchFamily="66" charset="0"/>
                <a:cs typeface="Times New Roman" panose="02020603050405020304" pitchFamily="18" charset="0"/>
              </a:rPr>
              <a:t>Droperidol </a:t>
            </a:r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as a tranquillizer-sedative is about </a:t>
            </a:r>
            <a:r>
              <a:rPr lang="en-IN" sz="2000" dirty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400 and 3000 times more potent than chlorpromazine and promazine in dogs, </a:t>
            </a:r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respectively. </a:t>
            </a:r>
          </a:p>
          <a:p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It is about </a:t>
            </a:r>
            <a:r>
              <a:rPr lang="en-IN" sz="2000" dirty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1000 times more active </a:t>
            </a:r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than chlorpromazine and chlorprothixene as an </a:t>
            </a:r>
            <a:r>
              <a:rPr lang="en-IN" sz="2000" b="1" dirty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antiemetic. </a:t>
            </a:r>
          </a:p>
          <a:p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Its </a:t>
            </a:r>
            <a:r>
              <a:rPr lang="en-IN" sz="2000" dirty="0">
                <a:solidFill>
                  <a:srgbClr val="FF0000"/>
                </a:solidFill>
                <a:latin typeface="Comic Sans MS" pitchFamily="66" charset="0"/>
                <a:cs typeface="Times New Roman" panose="02020603050405020304" pitchFamily="18" charset="0"/>
              </a:rPr>
              <a:t>cataleptic immobility potential </a:t>
            </a:r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also is </a:t>
            </a:r>
            <a:r>
              <a:rPr lang="en-IN" sz="2000" b="1" dirty="0">
                <a:solidFill>
                  <a:srgbClr val="00B050"/>
                </a:solidFill>
                <a:latin typeface="Comic Sans MS" pitchFamily="66" charset="0"/>
                <a:cs typeface="Times New Roman" panose="02020603050405020304" pitchFamily="18" charset="0"/>
              </a:rPr>
              <a:t>several times higher </a:t>
            </a:r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than chlorpromazine and chlorprothixene. </a:t>
            </a:r>
          </a:p>
          <a:p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Droperidol and chlorprothixene are among the </a:t>
            </a:r>
            <a:r>
              <a:rPr lang="en-IN" sz="2000" dirty="0">
                <a:solidFill>
                  <a:srgbClr val="0070C0"/>
                </a:solidFill>
                <a:latin typeface="Comic Sans MS" pitchFamily="66" charset="0"/>
                <a:cs typeface="Times New Roman" panose="02020603050405020304" pitchFamily="18" charset="0"/>
              </a:rPr>
              <a:t>most potent </a:t>
            </a:r>
            <a:r>
              <a:rPr lang="en-IN" sz="2000" b="1" dirty="0">
                <a:solidFill>
                  <a:srgbClr val="00B050"/>
                </a:solidFill>
                <a:latin typeface="Comic Sans MS" pitchFamily="66" charset="0"/>
                <a:cs typeface="Times New Roman" panose="02020603050405020304" pitchFamily="18" charset="0"/>
              </a:rPr>
              <a:t>antitraumatic shock agents</a:t>
            </a:r>
            <a:r>
              <a:rPr lang="en-IN" sz="2000" b="1" dirty="0" smtClean="0">
                <a:solidFill>
                  <a:srgbClr val="00B050"/>
                </a:solidFill>
                <a:latin typeface="Comic Sans MS" pitchFamily="66" charset="0"/>
                <a:cs typeface="Times New Roman" panose="02020603050405020304" pitchFamily="18" charset="0"/>
              </a:rPr>
              <a:t>.</a:t>
            </a:r>
            <a:endParaRPr lang="en-IN" sz="2000" b="1" dirty="0">
              <a:solidFill>
                <a:srgbClr val="00B050"/>
              </a:solidFill>
              <a:latin typeface="Comic Sans MS" pitchFamily="66" charset="0"/>
              <a:cs typeface="Times New Roman" panose="02020603050405020304" pitchFamily="18" charset="0"/>
            </a:endParaRPr>
          </a:p>
          <a:p>
            <a:r>
              <a:rPr lang="en-IN" sz="2000" dirty="0">
                <a:latin typeface="Comic Sans MS" pitchFamily="66" charset="0"/>
                <a:cs typeface="Times New Roman" panose="02020603050405020304" pitchFamily="18" charset="0"/>
              </a:rPr>
              <a:t>In dogs, dròperidol has high margin of safety as its potential adverse effects (e.g., tremors, muscle spasticity and hyperirritability) occur only after IV administration and at high doses. </a:t>
            </a:r>
          </a:p>
        </p:txBody>
      </p:sp>
    </p:spTree>
    <p:extLst>
      <p:ext uri="{BB962C8B-B14F-4D97-AF65-F5344CB8AC3E}">
        <p14:creationId xmlns:p14="http://schemas.microsoft.com/office/powerpoint/2010/main" val="2432284309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2925" y="624110"/>
            <a:ext cx="8911687" cy="937990"/>
          </a:xfrm>
        </p:spPr>
        <p:txBody>
          <a:bodyPr>
            <a:normAutofit/>
          </a:bodyPr>
          <a:lstStyle/>
          <a:p>
            <a:r>
              <a:rPr lang="en-US" sz="2800" b="1" dirty="0">
                <a:solidFill>
                  <a:srgbClr val="0070C0"/>
                </a:solidFill>
                <a:latin typeface="Comic Sans MS" pitchFamily="66" charset="0"/>
              </a:rPr>
              <a:t>Rauwolfia </a:t>
            </a:r>
            <a:r>
              <a:rPr lang="en-US" sz="2800" b="1" dirty="0" smtClean="0">
                <a:solidFill>
                  <a:srgbClr val="0070C0"/>
                </a:solidFill>
                <a:latin typeface="Comic Sans MS" pitchFamily="66" charset="0"/>
              </a:rPr>
              <a:t>Derivatives</a:t>
            </a:r>
            <a:endParaRPr lang="en-IN" sz="2800" dirty="0">
              <a:solidFill>
                <a:srgbClr val="0070C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87500" y="1825625"/>
            <a:ext cx="10208260" cy="4351338"/>
          </a:xfrm>
        </p:spPr>
        <p:txBody>
          <a:bodyPr/>
          <a:lstStyle/>
          <a:p>
            <a:pPr algn="just"/>
            <a:r>
              <a:rPr lang="en-US" sz="2000" dirty="0" smtClean="0">
                <a:latin typeface="Comic Sans MS" pitchFamily="66" charset="0"/>
              </a:rPr>
              <a:t>Reserpine </a:t>
            </a:r>
            <a:r>
              <a:rPr lang="en-US" sz="2000" dirty="0">
                <a:latin typeface="Comic Sans MS" pitchFamily="66" charset="0"/>
              </a:rPr>
              <a:t>is the alkaloid obtained from the roots of an Indian medicinal plant </a:t>
            </a:r>
            <a:r>
              <a:rPr lang="en-US" sz="2000" b="1" i="1" dirty="0">
                <a:solidFill>
                  <a:srgbClr val="C00000"/>
                </a:solidFill>
                <a:latin typeface="Comic Sans MS" pitchFamily="66" charset="0"/>
              </a:rPr>
              <a:t>Rauwolfia serpentina. </a:t>
            </a:r>
            <a:endParaRPr lang="en-US" sz="2000" b="1" i="1" dirty="0" smtClean="0">
              <a:solidFill>
                <a:srgbClr val="C00000"/>
              </a:solidFill>
              <a:latin typeface="Comic Sans MS" pitchFamily="66" charset="0"/>
            </a:endParaRPr>
          </a:p>
          <a:p>
            <a:pPr algn="just"/>
            <a:r>
              <a:rPr lang="en-US" sz="2000" dirty="0" smtClean="0">
                <a:latin typeface="Comic Sans MS" pitchFamily="66" charset="0"/>
              </a:rPr>
              <a:t>It </a:t>
            </a:r>
            <a:r>
              <a:rPr lang="en-US" sz="2000" dirty="0">
                <a:latin typeface="Comic Sans MS" pitchFamily="66" charset="0"/>
              </a:rPr>
              <a:t>is used as a </a:t>
            </a:r>
            <a:r>
              <a:rPr lang="en-US" sz="2000" dirty="0" smtClean="0">
                <a:latin typeface="Comic Sans MS" pitchFamily="66" charset="0"/>
              </a:rPr>
              <a:t>tranquilizer </a:t>
            </a:r>
            <a:r>
              <a:rPr lang="en-US" sz="2000" dirty="0">
                <a:latin typeface="Comic Sans MS" pitchFamily="66" charset="0"/>
              </a:rPr>
              <a:t>and as an </a:t>
            </a:r>
            <a:r>
              <a:rPr lang="en-US" sz="2000" b="1" dirty="0">
                <a:solidFill>
                  <a:srgbClr val="0070C0"/>
                </a:solidFill>
                <a:latin typeface="Comic Sans MS" pitchFamily="66" charset="0"/>
              </a:rPr>
              <a:t>antihypertensive drug in man. </a:t>
            </a:r>
            <a:endParaRPr lang="en-US" sz="2000" b="1" dirty="0" smtClean="0">
              <a:solidFill>
                <a:srgbClr val="0070C0"/>
              </a:solidFill>
              <a:latin typeface="Comic Sans MS" pitchFamily="66" charset="0"/>
            </a:endParaRPr>
          </a:p>
          <a:p>
            <a:pPr algn="just"/>
            <a:r>
              <a:rPr lang="en-US" sz="2000" dirty="0" smtClean="0">
                <a:latin typeface="Comic Sans MS" pitchFamily="66" charset="0"/>
              </a:rPr>
              <a:t>In </a:t>
            </a:r>
            <a:r>
              <a:rPr lang="en-US" sz="2000" dirty="0">
                <a:latin typeface="Comic Sans MS" pitchFamily="66" charset="0"/>
              </a:rPr>
              <a:t>veterinary practice </a:t>
            </a:r>
            <a:r>
              <a:rPr lang="en-US" sz="2000" b="1" dirty="0">
                <a:latin typeface="Comic Sans MS" pitchFamily="66" charset="0"/>
              </a:rPr>
              <a:t>other tranquilizers are preferred</a:t>
            </a:r>
            <a:r>
              <a:rPr lang="en-US" sz="2000" dirty="0">
                <a:latin typeface="Comic Sans MS" pitchFamily="66" charset="0"/>
              </a:rPr>
              <a:t> to reserpine</a:t>
            </a:r>
            <a:r>
              <a:rPr lang="en-US" sz="2000" dirty="0" smtClean="0">
                <a:latin typeface="Comic Sans MS" pitchFamily="66" charset="0"/>
              </a:rPr>
              <a:t>.</a:t>
            </a:r>
          </a:p>
          <a:p>
            <a:pPr marL="0" indent="0" algn="just">
              <a:buNone/>
            </a:pPr>
            <a:endParaRPr lang="en-IN" sz="2000" dirty="0">
              <a:latin typeface="Comic Sans MS" pitchFamily="66" charset="0"/>
            </a:endParaRPr>
          </a:p>
          <a:p>
            <a:pPr algn="just"/>
            <a:r>
              <a:rPr lang="en-US" sz="2000" b="1" dirty="0">
                <a:solidFill>
                  <a:srgbClr val="7030A0"/>
                </a:solidFill>
                <a:latin typeface="Comic Sans MS" pitchFamily="66" charset="0"/>
              </a:rPr>
              <a:t>Metoserpate HCI</a:t>
            </a:r>
            <a:r>
              <a:rPr lang="en-US" sz="2000" dirty="0">
                <a:solidFill>
                  <a:srgbClr val="7030A0"/>
                </a:solidFill>
                <a:latin typeface="Comic Sans MS" pitchFamily="66" charset="0"/>
              </a:rPr>
              <a:t> </a:t>
            </a:r>
            <a:endParaRPr lang="en-US" sz="2000" dirty="0" smtClean="0">
              <a:solidFill>
                <a:srgbClr val="7030A0"/>
              </a:solidFill>
              <a:latin typeface="Comic Sans MS" pitchFamily="66" charset="0"/>
            </a:endParaRPr>
          </a:p>
          <a:p>
            <a:pPr algn="just">
              <a:buNone/>
            </a:pPr>
            <a:r>
              <a:rPr lang="en-US" sz="2000" dirty="0" smtClean="0">
                <a:latin typeface="Comic Sans MS" pitchFamily="66" charset="0"/>
              </a:rPr>
              <a:t>			Synthetic </a:t>
            </a:r>
            <a:r>
              <a:rPr lang="en-US" sz="2000" dirty="0">
                <a:latin typeface="Comic Sans MS" pitchFamily="66" charset="0"/>
              </a:rPr>
              <a:t>analog of </a:t>
            </a:r>
            <a:r>
              <a:rPr lang="en-US" sz="2000" dirty="0" smtClean="0">
                <a:latin typeface="Comic Sans MS" pitchFamily="66" charset="0"/>
              </a:rPr>
              <a:t>reserpine.</a:t>
            </a:r>
          </a:p>
          <a:p>
            <a:pPr algn="just">
              <a:buNone/>
            </a:pPr>
            <a:r>
              <a:rPr lang="en-US" sz="2000" dirty="0" smtClean="0">
                <a:latin typeface="Comic Sans MS" pitchFamily="66" charset="0"/>
              </a:rPr>
              <a:t>			It </a:t>
            </a:r>
            <a:r>
              <a:rPr lang="en-US" sz="2000" dirty="0">
                <a:latin typeface="Comic Sans MS" pitchFamily="66" charset="0"/>
              </a:rPr>
              <a:t>is used as tranquilizer for flock treatment of </a:t>
            </a:r>
            <a:r>
              <a:rPr lang="en-US" sz="2000" b="1" dirty="0" smtClean="0">
                <a:solidFill>
                  <a:srgbClr val="C00000"/>
                </a:solidFill>
                <a:latin typeface="Comic Sans MS" pitchFamily="66" charset="0"/>
              </a:rPr>
              <a:t>birds</a:t>
            </a:r>
            <a:endParaRPr lang="en-US" sz="2000" b="1" dirty="0">
              <a:solidFill>
                <a:srgbClr val="C00000"/>
              </a:solidFill>
              <a:latin typeface="Comic Sans MS" pitchFamily="66" charset="0"/>
            </a:endParaRPr>
          </a:p>
          <a:p>
            <a:pPr algn="just">
              <a:buNone/>
            </a:pPr>
            <a:r>
              <a:rPr lang="en-US" sz="2000" b="1" dirty="0" smtClean="0">
                <a:solidFill>
                  <a:srgbClr val="C00000"/>
                </a:solidFill>
                <a:latin typeface="Comic Sans MS" pitchFamily="66" charset="0"/>
              </a:rPr>
              <a:t>			</a:t>
            </a:r>
            <a:r>
              <a:rPr lang="en-US" sz="2000" dirty="0" smtClean="0">
                <a:latin typeface="Comic Sans MS" pitchFamily="66" charset="0"/>
              </a:rPr>
              <a:t>It is used as @ </a:t>
            </a:r>
            <a:r>
              <a:rPr lang="en-US" sz="2000" dirty="0">
                <a:latin typeface="Comic Sans MS" pitchFamily="66" charset="0"/>
              </a:rPr>
              <a:t>568.5 mg/3.8 </a:t>
            </a:r>
            <a:r>
              <a:rPr lang="en-US" sz="2000" dirty="0" smtClean="0">
                <a:latin typeface="Comic Sans MS" pitchFamily="66" charset="0"/>
              </a:rPr>
              <a:t>litres </a:t>
            </a:r>
            <a:r>
              <a:rPr lang="en-US" sz="2000" dirty="0">
                <a:latin typeface="Comic Sans MS" pitchFamily="66" charset="0"/>
              </a:rPr>
              <a:t>of drinking water or at 150 ppm level in </a:t>
            </a:r>
            <a:r>
              <a:rPr lang="en-US" sz="2000" dirty="0" smtClean="0">
                <a:latin typeface="Comic Sans MS" pitchFamily="66" charset="0"/>
              </a:rPr>
              <a:t>		feed</a:t>
            </a:r>
            <a:r>
              <a:rPr lang="en-US" sz="2000" dirty="0">
                <a:latin typeface="Comic Sans MS" pitchFamily="66" charset="0"/>
              </a:rPr>
              <a:t>.</a:t>
            </a:r>
            <a:endParaRPr lang="en-IN" sz="2000" dirty="0">
              <a:latin typeface="Comic Sans MS" pitchFamily="66" charset="0"/>
            </a:endParaRPr>
          </a:p>
          <a:p>
            <a:pPr algn="just"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633748818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15125" y="154210"/>
            <a:ext cx="6246275" cy="950690"/>
          </a:xfrm>
        </p:spPr>
        <p:txBody>
          <a:bodyPr>
            <a:normAutofit/>
          </a:bodyPr>
          <a:lstStyle/>
          <a:p>
            <a:r>
              <a:rPr lang="en-US" sz="2800" b="1" dirty="0">
                <a:solidFill>
                  <a:srgbClr val="0070C0"/>
                </a:solidFill>
                <a:latin typeface="Comic Sans MS" pitchFamily="66" charset="0"/>
              </a:rPr>
              <a:t>Benzodiazepine </a:t>
            </a:r>
            <a:r>
              <a:rPr lang="en-US" sz="2800" b="1" dirty="0" smtClean="0">
                <a:solidFill>
                  <a:srgbClr val="0070C0"/>
                </a:solidFill>
                <a:latin typeface="Comic Sans MS" pitchFamily="66" charset="0"/>
              </a:rPr>
              <a:t>Derivatives</a:t>
            </a:r>
            <a:endParaRPr lang="en-IN" sz="2800" dirty="0">
              <a:solidFill>
                <a:srgbClr val="0070C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16000" y="1485900"/>
            <a:ext cx="10756900" cy="4673600"/>
          </a:xfrm>
        </p:spPr>
        <p:txBody>
          <a:bodyPr>
            <a:normAutofit/>
          </a:bodyPr>
          <a:lstStyle/>
          <a:p>
            <a:pPr algn="just"/>
            <a:r>
              <a:rPr lang="en-US" sz="1900" dirty="0" smtClean="0">
                <a:latin typeface="Comic Sans MS" pitchFamily="66" charset="0"/>
                <a:cs typeface="Times New Roman" panose="02020603050405020304" pitchFamily="18" charset="0"/>
              </a:rPr>
              <a:t>These </a:t>
            </a:r>
            <a:r>
              <a:rPr lang="en-US" sz="1900" dirty="0">
                <a:latin typeface="Comic Sans MS" pitchFamily="66" charset="0"/>
                <a:cs typeface="Times New Roman" panose="02020603050405020304" pitchFamily="18" charset="0"/>
              </a:rPr>
              <a:t>drugs exert central depression ranging from sedation through hypnosis to anticonvulsant effect and relaxation of skeletal muscles. </a:t>
            </a:r>
            <a:endParaRPr lang="en-US" sz="1900" dirty="0" smtClean="0">
              <a:latin typeface="Comic Sans MS" pitchFamily="66" charset="0"/>
              <a:cs typeface="Times New Roman" panose="02020603050405020304" pitchFamily="18" charset="0"/>
            </a:endParaRPr>
          </a:p>
          <a:p>
            <a:pPr algn="just"/>
            <a:r>
              <a:rPr lang="en-US" sz="1900" dirty="0" smtClean="0">
                <a:latin typeface="Comic Sans MS" pitchFamily="66" charset="0"/>
                <a:cs typeface="Times New Roman" panose="02020603050405020304" pitchFamily="18" charset="0"/>
              </a:rPr>
              <a:t>MOA:  facilitating </a:t>
            </a:r>
            <a:r>
              <a:rPr lang="en-US" sz="1900" dirty="0">
                <a:latin typeface="Comic Sans MS" pitchFamily="66" charset="0"/>
                <a:cs typeface="Times New Roman" panose="02020603050405020304" pitchFamily="18" charset="0"/>
              </a:rPr>
              <a:t>the opening of GABA-activated chloride channels. </a:t>
            </a:r>
            <a:endParaRPr lang="en-US" sz="1900" dirty="0" smtClean="0">
              <a:latin typeface="Comic Sans MS" pitchFamily="66" charset="0"/>
              <a:cs typeface="Times New Roman" panose="02020603050405020304" pitchFamily="18" charset="0"/>
            </a:endParaRPr>
          </a:p>
          <a:p>
            <a:pPr algn="just">
              <a:buNone/>
            </a:pPr>
            <a:endParaRPr lang="en-US" sz="1900" dirty="0" smtClean="0">
              <a:latin typeface="Comic Sans MS" pitchFamily="66" charset="0"/>
              <a:cs typeface="Times New Roman" panose="02020603050405020304" pitchFamily="18" charset="0"/>
            </a:endParaRPr>
          </a:p>
          <a:p>
            <a:pPr algn="just"/>
            <a:r>
              <a:rPr lang="en-US" sz="1900" dirty="0" smtClean="0">
                <a:latin typeface="Comic Sans MS" pitchFamily="66" charset="0"/>
                <a:cs typeface="Times New Roman" panose="02020603050405020304" pitchFamily="18" charset="0"/>
              </a:rPr>
              <a:t>These </a:t>
            </a:r>
            <a:r>
              <a:rPr lang="en-US" sz="1900" dirty="0">
                <a:latin typeface="Comic Sans MS" pitchFamily="66" charset="0"/>
                <a:cs typeface="Times New Roman" panose="02020603050405020304" pitchFamily="18" charset="0"/>
              </a:rPr>
              <a:t>drugs have </a:t>
            </a:r>
            <a:r>
              <a:rPr lang="en-US" sz="1900" b="1" dirty="0">
                <a:latin typeface="Comic Sans MS" pitchFamily="66" charset="0"/>
                <a:cs typeface="Times New Roman" panose="02020603050405020304" pitchFamily="18" charset="0"/>
              </a:rPr>
              <a:t>no significant effect on cardiovascular and respiratory system at sedative or tranquilizer doses. </a:t>
            </a:r>
            <a:endParaRPr lang="en-US" sz="1900" b="1" dirty="0" smtClean="0">
              <a:latin typeface="Comic Sans MS" pitchFamily="66" charset="0"/>
              <a:cs typeface="Times New Roman" panose="02020603050405020304" pitchFamily="18" charset="0"/>
            </a:endParaRPr>
          </a:p>
          <a:p>
            <a:pPr algn="just">
              <a:buNone/>
            </a:pPr>
            <a:endParaRPr lang="en-US" sz="1900" b="1" dirty="0" smtClean="0">
              <a:latin typeface="Comic Sans MS" pitchFamily="66" charset="0"/>
              <a:cs typeface="Times New Roman" panose="02020603050405020304" pitchFamily="18" charset="0"/>
            </a:endParaRPr>
          </a:p>
          <a:p>
            <a:r>
              <a:rPr lang="en-US" sz="1900" dirty="0" smtClean="0">
                <a:latin typeface="Comic Sans MS" pitchFamily="66" charset="0"/>
                <a:cs typeface="Times New Roman" panose="02020603050405020304" pitchFamily="18" charset="0"/>
              </a:rPr>
              <a:t>The </a:t>
            </a:r>
            <a:r>
              <a:rPr lang="en-US" sz="1900" dirty="0">
                <a:latin typeface="Comic Sans MS" pitchFamily="66" charset="0"/>
                <a:cs typeface="Times New Roman" panose="02020603050405020304" pitchFamily="18" charset="0"/>
              </a:rPr>
              <a:t>most commonly drug under this group </a:t>
            </a:r>
            <a:r>
              <a:rPr lang="en-US" sz="1900" dirty="0" smtClean="0">
                <a:latin typeface="Comic Sans MS" pitchFamily="66" charset="0"/>
                <a:cs typeface="Times New Roman" panose="02020603050405020304" pitchFamily="18" charset="0"/>
              </a:rPr>
              <a:t>is---</a:t>
            </a:r>
            <a:r>
              <a:rPr lang="en-IN" sz="1900" b="1" dirty="0">
                <a:solidFill>
                  <a:srgbClr val="FF0000"/>
                </a:solidFill>
                <a:latin typeface="Comic Sans MS" pitchFamily="66" charset="0"/>
              </a:rPr>
              <a:t>Benzodiazepines</a:t>
            </a:r>
            <a:r>
              <a:rPr lang="en-IN" sz="1900" b="1" dirty="0">
                <a:latin typeface="Comic Sans MS" pitchFamily="66" charset="0"/>
              </a:rPr>
              <a:t>- Diazepam, </a:t>
            </a:r>
            <a:r>
              <a:rPr lang="en-IN" sz="1900" b="1" dirty="0" err="1" smtClean="0">
                <a:latin typeface="Comic Sans MS" pitchFamily="66" charset="0"/>
              </a:rPr>
              <a:t>lorazepam</a:t>
            </a:r>
            <a:r>
              <a:rPr lang="en-IN" sz="1900" b="1" dirty="0" smtClean="0">
                <a:latin typeface="Comic Sans MS" pitchFamily="66" charset="0"/>
              </a:rPr>
              <a:t>, </a:t>
            </a:r>
            <a:endParaRPr lang="en-IN" sz="1900" b="1" dirty="0">
              <a:latin typeface="Comic Sans MS" pitchFamily="66" charset="0"/>
            </a:endParaRPr>
          </a:p>
          <a:p>
            <a:pPr marL="0" indent="0">
              <a:buNone/>
            </a:pPr>
            <a:r>
              <a:rPr lang="en-IN" sz="1900" b="1" dirty="0">
                <a:latin typeface="Comic Sans MS" pitchFamily="66" charset="0"/>
              </a:rPr>
              <a:t>	</a:t>
            </a:r>
            <a:r>
              <a:rPr lang="en-IN" sz="1900" b="1" dirty="0" smtClean="0">
                <a:latin typeface="Comic Sans MS" pitchFamily="66" charset="0"/>
              </a:rPr>
              <a:t>											 </a:t>
            </a:r>
            <a:r>
              <a:rPr lang="en-IN" sz="1900" b="1" dirty="0" err="1" smtClean="0">
                <a:latin typeface="Comic Sans MS" pitchFamily="66" charset="0"/>
              </a:rPr>
              <a:t>oxazepzm</a:t>
            </a:r>
            <a:r>
              <a:rPr lang="en-IN" sz="1900" b="1" dirty="0">
                <a:latin typeface="Comic Sans MS" pitchFamily="66" charset="0"/>
              </a:rPr>
              <a:t>, </a:t>
            </a:r>
            <a:r>
              <a:rPr lang="en-IN" sz="1900" b="1" dirty="0" smtClean="0">
                <a:latin typeface="Comic Sans MS" pitchFamily="66" charset="0"/>
              </a:rPr>
              <a:t>    </a:t>
            </a:r>
            <a:r>
              <a:rPr lang="en-IN" sz="1900" b="1" dirty="0" err="1" smtClean="0">
                <a:latin typeface="Comic Sans MS" pitchFamily="66" charset="0"/>
              </a:rPr>
              <a:t>temazepam</a:t>
            </a:r>
            <a:r>
              <a:rPr lang="en-IN" sz="1900" b="1" dirty="0">
                <a:latin typeface="Comic Sans MS" pitchFamily="66" charset="0"/>
              </a:rPr>
              <a:t>, </a:t>
            </a:r>
            <a:r>
              <a:rPr lang="en-IN" sz="1900" b="1" dirty="0" smtClean="0">
                <a:latin typeface="Comic Sans MS" pitchFamily="66" charset="0"/>
              </a:rPr>
              <a:t>  </a:t>
            </a:r>
            <a:r>
              <a:rPr lang="en-IN" sz="1900" b="1" dirty="0" err="1" smtClean="0">
                <a:latin typeface="Comic Sans MS" pitchFamily="66" charset="0"/>
              </a:rPr>
              <a:t>nitrazepam</a:t>
            </a:r>
            <a:r>
              <a:rPr lang="en-IN" sz="1900" b="1" dirty="0" smtClean="0">
                <a:latin typeface="Comic Sans MS" pitchFamily="66" charset="0"/>
              </a:rPr>
              <a:t>,         										          </a:t>
            </a:r>
            <a:r>
              <a:rPr lang="en-IN" sz="1900" b="1" dirty="0" err="1" smtClean="0">
                <a:latin typeface="Comic Sans MS" pitchFamily="66" charset="0"/>
              </a:rPr>
              <a:t>flurazepam</a:t>
            </a:r>
            <a:r>
              <a:rPr lang="en-IN" sz="1900" b="1" dirty="0">
                <a:latin typeface="Comic Sans MS" pitchFamily="66" charset="0"/>
              </a:rPr>
              <a:t>, </a:t>
            </a:r>
            <a:r>
              <a:rPr lang="en-IN" sz="1900" b="1" dirty="0" err="1" smtClean="0">
                <a:latin typeface="Comic Sans MS" pitchFamily="66" charset="0"/>
              </a:rPr>
              <a:t>chlonazepam</a:t>
            </a:r>
            <a:r>
              <a:rPr lang="en-IN" sz="1900" b="1" dirty="0">
                <a:latin typeface="Comic Sans MS" pitchFamily="66" charset="0"/>
              </a:rPr>
              <a:t>, </a:t>
            </a:r>
            <a:r>
              <a:rPr lang="en-IN" sz="1900" b="1" dirty="0" smtClean="0">
                <a:latin typeface="Comic Sans MS" pitchFamily="66" charset="0"/>
              </a:rPr>
              <a:t>   </a:t>
            </a:r>
            <a:r>
              <a:rPr lang="en-IN" sz="1900" b="1" dirty="0" err="1" smtClean="0">
                <a:latin typeface="Comic Sans MS" pitchFamily="66" charset="0"/>
              </a:rPr>
              <a:t>midazolam</a:t>
            </a:r>
            <a:r>
              <a:rPr lang="en-IN" sz="1900" b="1" dirty="0" smtClean="0">
                <a:latin typeface="Comic Sans MS" pitchFamily="66" charset="0"/>
              </a:rPr>
              <a:t>, </a:t>
            </a:r>
          </a:p>
          <a:p>
            <a:pPr marL="0" indent="0">
              <a:buNone/>
            </a:pPr>
            <a:r>
              <a:rPr lang="en-IN" sz="1900" b="1" dirty="0" smtClean="0">
                <a:latin typeface="Comic Sans MS" pitchFamily="66" charset="0"/>
              </a:rPr>
              <a:t>												 </a:t>
            </a:r>
            <a:r>
              <a:rPr lang="en-IN" sz="1900" b="1" dirty="0" err="1" smtClean="0">
                <a:latin typeface="Comic Sans MS" pitchFamily="66" charset="0"/>
              </a:rPr>
              <a:t>zolpidem</a:t>
            </a:r>
            <a:r>
              <a:rPr lang="en-IN" sz="1900" b="1" dirty="0" smtClean="0">
                <a:latin typeface="Comic Sans MS" pitchFamily="66" charset="0"/>
              </a:rPr>
              <a:t>.</a:t>
            </a:r>
          </a:p>
          <a:p>
            <a:pPr algn="just">
              <a:buNone/>
            </a:pP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06360302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19300" y="704390"/>
            <a:ext cx="9359900" cy="807888"/>
          </a:xfrm>
        </p:spPr>
        <p:txBody>
          <a:bodyPr>
            <a:normAutofit fontScale="90000"/>
          </a:bodyPr>
          <a:lstStyle/>
          <a:p>
            <a:pPr algn="ctr"/>
            <a:r>
              <a:rPr lang="en-IN" sz="2800" dirty="0">
                <a:solidFill>
                  <a:srgbClr val="0070C0"/>
                </a:solidFill>
                <a:latin typeface="Comic Sans MS" pitchFamily="66" charset="0"/>
              </a:rPr>
              <a:t>Therapeutic uses of </a:t>
            </a:r>
            <a:r>
              <a:rPr lang="en-IN" sz="2800" dirty="0" smtClean="0">
                <a:solidFill>
                  <a:srgbClr val="0070C0"/>
                </a:solidFill>
                <a:latin typeface="Comic Sans MS" pitchFamily="66" charset="0"/>
              </a:rPr>
              <a:t>Tranquillizers</a:t>
            </a:r>
            <a:r>
              <a:rPr lang="en-IN" dirty="0"/>
              <a:t/>
            </a:r>
            <a:br>
              <a:rPr lang="en-IN" dirty="0"/>
            </a:b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638300" y="2133600"/>
            <a:ext cx="10121900" cy="3777622"/>
          </a:xfrm>
        </p:spPr>
        <p:txBody>
          <a:bodyPr>
            <a:normAutofit/>
          </a:bodyPr>
          <a:lstStyle/>
          <a:p>
            <a:pPr lvl="0"/>
            <a:r>
              <a:rPr lang="en-IN" sz="2000" dirty="0" smtClean="0">
                <a:latin typeface="Comic Sans MS" pitchFamily="66" charset="0"/>
              </a:rPr>
              <a:t>As </a:t>
            </a:r>
            <a:r>
              <a:rPr lang="en-IN" sz="2000" dirty="0">
                <a:latin typeface="Comic Sans MS" pitchFamily="66" charset="0"/>
              </a:rPr>
              <a:t>preanaesthetic sedatives for smooth induction of anaesthesia and reduce the dose of anaesthetic</a:t>
            </a:r>
            <a:r>
              <a:rPr lang="en-IN" sz="2000" dirty="0" smtClean="0">
                <a:latin typeface="Comic Sans MS" pitchFamily="66" charset="0"/>
              </a:rPr>
              <a:t>.</a:t>
            </a:r>
          </a:p>
          <a:p>
            <a:pPr marL="0" lvl="0" indent="0">
              <a:buNone/>
            </a:pPr>
            <a:endParaRPr lang="en-IN" sz="2000" dirty="0">
              <a:latin typeface="Comic Sans MS" pitchFamily="66" charset="0"/>
            </a:endParaRPr>
          </a:p>
          <a:p>
            <a:pPr lvl="0"/>
            <a:r>
              <a:rPr lang="en-IN" sz="2000" dirty="0">
                <a:latin typeface="Comic Sans MS" pitchFamily="66" charset="0"/>
              </a:rPr>
              <a:t>To calm or quieten an excited animal for clinical examination</a:t>
            </a:r>
            <a:r>
              <a:rPr lang="en-IN" sz="2000" dirty="0" smtClean="0">
                <a:latin typeface="Comic Sans MS" pitchFamily="66" charset="0"/>
              </a:rPr>
              <a:t>.</a:t>
            </a:r>
          </a:p>
          <a:p>
            <a:pPr marL="0" lvl="0" indent="0">
              <a:buNone/>
            </a:pPr>
            <a:endParaRPr lang="en-IN" sz="2000" dirty="0">
              <a:latin typeface="Comic Sans MS" pitchFamily="66" charset="0"/>
            </a:endParaRPr>
          </a:p>
          <a:p>
            <a:pPr lvl="0"/>
            <a:r>
              <a:rPr lang="en-IN" sz="2000" dirty="0">
                <a:latin typeface="Comic Sans MS" pitchFamily="66" charset="0"/>
              </a:rPr>
              <a:t>To relive the stress of transport or </a:t>
            </a:r>
            <a:r>
              <a:rPr lang="en-IN" sz="2000" b="1" dirty="0">
                <a:latin typeface="Comic Sans MS" pitchFamily="66" charset="0"/>
              </a:rPr>
              <a:t>vomition (motion sickness</a:t>
            </a:r>
            <a:r>
              <a:rPr lang="en-IN" sz="2000" b="1" dirty="0" smtClean="0">
                <a:latin typeface="Comic Sans MS" pitchFamily="66" charset="0"/>
              </a:rPr>
              <a:t>).</a:t>
            </a:r>
            <a:endParaRPr lang="en-IN" sz="2000" b="1" dirty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64993404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90670" y="2559485"/>
            <a:ext cx="5778174" cy="1461370"/>
          </a:xfrm>
          <a:effectLst>
            <a:outerShdw blurRad="152400" dist="317500" dir="5400000" sx="90000" sy="-19000" rotWithShape="0">
              <a:prstClr val="black">
                <a:alpha val="15000"/>
              </a:prstClr>
            </a:outerShdw>
          </a:effectLst>
        </p:spPr>
        <p:txBody>
          <a:bodyPr>
            <a:normAutofit/>
          </a:bodyPr>
          <a:lstStyle/>
          <a:p>
            <a:pPr>
              <a:buNone/>
            </a:pPr>
            <a:r>
              <a:rPr lang="en-US" sz="6000" b="1" dirty="0" smtClean="0">
                <a:ln w="18000">
                  <a:solidFill>
                    <a:schemeClr val="accent2">
                      <a:satMod val="140000"/>
                    </a:schemeClr>
                  </a:solidFill>
                  <a:prstDash val="solid"/>
                  <a:miter lim="800000"/>
                </a:ln>
                <a:noFill/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</a:rPr>
              <a:t>Thank You</a:t>
            </a:r>
            <a:endParaRPr lang="en-US" sz="6000" b="1" dirty="0">
              <a:ln w="18000">
                <a:solidFill>
                  <a:schemeClr val="accent2">
                    <a:satMod val="140000"/>
                  </a:schemeClr>
                </a:solidFill>
                <a:prstDash val="solid"/>
                <a:miter lim="800000"/>
              </a:ln>
              <a:noFill/>
              <a:effectLst>
                <a:outerShdw blurRad="25500" dist="23000" dir="7020000" algn="tl">
                  <a:srgbClr val="000000">
                    <a:alpha val="50000"/>
                  </a:srgbClr>
                </a:outerShdw>
              </a:effectLst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Wisp">
  <a:themeElements>
    <a:clrScheme name="Wisp">
      <a:dk1>
        <a:sysClr val="windowText" lastClr="000000"/>
      </a:dk1>
      <a:lt1>
        <a:sysClr val="window" lastClr="FFFFFF"/>
      </a:lt1>
      <a:dk2>
        <a:srgbClr val="766F54"/>
      </a:dk2>
      <a:lt2>
        <a:srgbClr val="E3EACF"/>
      </a:lt2>
      <a:accent1>
        <a:srgbClr val="A53010"/>
      </a:accent1>
      <a:accent2>
        <a:srgbClr val="DE7E18"/>
      </a:accent2>
      <a:accent3>
        <a:srgbClr val="9F8351"/>
      </a:accent3>
      <a:accent4>
        <a:srgbClr val="728653"/>
      </a:accent4>
      <a:accent5>
        <a:srgbClr val="92AA4C"/>
      </a:accent5>
      <a:accent6>
        <a:srgbClr val="6AAC91"/>
      </a:accent6>
      <a:hlink>
        <a:srgbClr val="FB4A18"/>
      </a:hlink>
      <a:folHlink>
        <a:srgbClr val="FB9318"/>
      </a:folHlink>
    </a:clrScheme>
    <a:fontScheme name="Wisp">
      <a:majorFont>
        <a:latin typeface="Century Gothic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Wisp">
      <a:fillStyleLst>
        <a:solidFill>
          <a:schemeClr val="phClr"/>
        </a:solidFill>
        <a:solidFill>
          <a:schemeClr val="phClr">
            <a:tint val="70000"/>
            <a:lumMod val="104000"/>
          </a:schemeClr>
        </a:solidFill>
        <a:gradFill rotWithShape="1">
          <a:gsLst>
            <a:gs pos="0">
              <a:schemeClr val="phClr">
                <a:tint val="96000"/>
                <a:lumMod val="104000"/>
              </a:schemeClr>
            </a:gs>
            <a:gs pos="100000">
              <a:schemeClr val="phClr">
                <a:shade val="98000"/>
                <a:lumMod val="9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shade val="90000"/>
            </a:schemeClr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2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satMod val="92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isp" id="{7CB32D59-10C0-40DD-B7BD-2E94284A981C}" vid="{24B1A44C-C006-48B2-A4D7-E5549B3D8CD4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Wisp</Template>
  <TotalTime>3351</TotalTime>
  <Words>1519</Words>
  <Application>Microsoft Office PowerPoint</Application>
  <PresentationFormat>Widescreen</PresentationFormat>
  <Paragraphs>194</Paragraphs>
  <Slides>26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26</vt:i4>
      </vt:variant>
    </vt:vector>
  </HeadingPairs>
  <TitlesOfParts>
    <vt:vector size="35" baseType="lpstr">
      <vt:lpstr>Aharoni</vt:lpstr>
      <vt:lpstr>Arial</vt:lpstr>
      <vt:lpstr>Calibri</vt:lpstr>
      <vt:lpstr>Century Gothic</vt:lpstr>
      <vt:lpstr>Comic Sans MS</vt:lpstr>
      <vt:lpstr>Times New Roman</vt:lpstr>
      <vt:lpstr>Wingdings</vt:lpstr>
      <vt:lpstr>Wingdings 3</vt:lpstr>
      <vt:lpstr>Wisp</vt:lpstr>
      <vt:lpstr>PowerPoint Presentation</vt:lpstr>
      <vt:lpstr>Overview of the chapter </vt:lpstr>
      <vt:lpstr>TRANQUILLIZER-SEDATIVES/TRANQUILIZERS</vt:lpstr>
      <vt:lpstr>PowerPoint Presentation</vt:lpstr>
      <vt:lpstr>PowerPoint Presentation</vt:lpstr>
      <vt:lpstr> Phenothiazine derivatives</vt:lpstr>
      <vt:lpstr>PowerPoint Presentation</vt:lpstr>
      <vt:lpstr>PowerPoint Presentation</vt:lpstr>
      <vt:lpstr>Mechanism of Action    </vt:lpstr>
      <vt:lpstr>PowerPoint Presentation</vt:lpstr>
      <vt:lpstr>PowerPoint Presentation</vt:lpstr>
      <vt:lpstr> Pharmacological effect </vt:lpstr>
      <vt:lpstr>PowerPoint Presentation</vt:lpstr>
      <vt:lpstr>PowerPoint Presentation</vt:lpstr>
      <vt:lpstr>PowerPoint Presentation</vt:lpstr>
      <vt:lpstr>PowerPoint Presentation</vt:lpstr>
      <vt:lpstr>Important side effect  of chlorpromazine</vt:lpstr>
      <vt:lpstr>Doses and Route of Administration </vt:lpstr>
      <vt:lpstr>Thioxanthine Derivatives</vt:lpstr>
      <vt:lpstr>Butyrophenon Derivatives</vt:lpstr>
      <vt:lpstr>Azaperone</vt:lpstr>
      <vt:lpstr>PowerPoint Presentation</vt:lpstr>
      <vt:lpstr>Rauwolfia Derivatives</vt:lpstr>
      <vt:lpstr>Benzodiazepine Derivatives</vt:lpstr>
      <vt:lpstr>Therapeutic uses of Tranquillizers </vt:lpstr>
      <vt:lpstr>PowerPoint Presentation</vt:lpstr>
    </vt:vector>
  </TitlesOfParts>
  <Company>HP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HP</dc:creator>
  <cp:lastModifiedBy>Dr. Anjana</cp:lastModifiedBy>
  <cp:revision>272</cp:revision>
  <dcterms:created xsi:type="dcterms:W3CDTF">2019-01-23T05:57:38Z</dcterms:created>
  <dcterms:modified xsi:type="dcterms:W3CDTF">2021-08-12T07:36:36Z</dcterms:modified>
</cp:coreProperties>
</file>