
<file path=[Content_Types].xml><?xml version="1.0" encoding="utf-8"?>
<Types xmlns="http://schemas.openxmlformats.org/package/2006/content-types"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8" r:id="rId1"/>
  </p:sldMasterIdLst>
  <p:notesMasterIdLst>
    <p:notesMasterId r:id="rId25"/>
  </p:notesMasterIdLst>
  <p:sldIdLst>
    <p:sldId id="344" r:id="rId2"/>
    <p:sldId id="375" r:id="rId3"/>
    <p:sldId id="333" r:id="rId4"/>
    <p:sldId id="346" r:id="rId5"/>
    <p:sldId id="335" r:id="rId6"/>
    <p:sldId id="383" r:id="rId7"/>
    <p:sldId id="336" r:id="rId8"/>
    <p:sldId id="382" r:id="rId9"/>
    <p:sldId id="380" r:id="rId10"/>
    <p:sldId id="376" r:id="rId11"/>
    <p:sldId id="384" r:id="rId12"/>
    <p:sldId id="338" r:id="rId13"/>
    <p:sldId id="385" r:id="rId14"/>
    <p:sldId id="339" r:id="rId15"/>
    <p:sldId id="340" r:id="rId16"/>
    <p:sldId id="341" r:id="rId17"/>
    <p:sldId id="343" r:id="rId18"/>
    <p:sldId id="367" r:id="rId19"/>
    <p:sldId id="368" r:id="rId20"/>
    <p:sldId id="386" r:id="rId21"/>
    <p:sldId id="369" r:id="rId22"/>
    <p:sldId id="373" r:id="rId23"/>
    <p:sldId id="332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420" autoAdjust="0"/>
    <p:restoredTop sz="94660"/>
  </p:normalViewPr>
  <p:slideViewPr>
    <p:cSldViewPr snapToGrid="0">
      <p:cViewPr varScale="1">
        <p:scale>
          <a:sx n="109" d="100"/>
          <a:sy n="109" d="100"/>
        </p:scale>
        <p:origin x="702" y="10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9986E2BF-2A76-43B2-BDD2-9B46533B20EB}" type="doc">
      <dgm:prSet loTypeId="urn:microsoft.com/office/officeart/2005/8/layout/hList1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FBFEFD87-4B7B-4155-B272-E228D85958E6}">
      <dgm:prSet/>
      <dgm:spPr/>
      <dgm:t>
        <a:bodyPr/>
        <a:lstStyle/>
        <a:p>
          <a:r>
            <a:rPr lang="en-US" b="1" dirty="0" smtClean="0">
              <a:solidFill>
                <a:srgbClr val="FF0000"/>
              </a:solidFill>
              <a:latin typeface="Comic Sans MS" pitchFamily="66" charset="0"/>
            </a:rPr>
            <a:t>Barbiturates</a:t>
          </a:r>
          <a:endParaRPr lang="en-US" dirty="0">
            <a:latin typeface="Comic Sans MS" pitchFamily="66" charset="0"/>
          </a:endParaRPr>
        </a:p>
      </dgm:t>
    </dgm:pt>
    <dgm:pt modelId="{3505110B-2157-420F-8182-5C9C4866348A}" type="parTrans" cxnId="{21BC07D5-0455-4307-B848-C792C39B4CF6}">
      <dgm:prSet/>
      <dgm:spPr/>
      <dgm:t>
        <a:bodyPr/>
        <a:lstStyle/>
        <a:p>
          <a:endParaRPr lang="en-US"/>
        </a:p>
      </dgm:t>
    </dgm:pt>
    <dgm:pt modelId="{27CE92D1-216E-4B2A-9B9B-FEC48E229F3D}" type="sibTrans" cxnId="{21BC07D5-0455-4307-B848-C792C39B4CF6}">
      <dgm:prSet/>
      <dgm:spPr/>
      <dgm:t>
        <a:bodyPr/>
        <a:lstStyle/>
        <a:p>
          <a:endParaRPr lang="en-US"/>
        </a:p>
      </dgm:t>
    </dgm:pt>
    <dgm:pt modelId="{1B221FCC-73B3-475E-B506-5A633C30AE39}">
      <dgm:prSet/>
      <dgm:spPr/>
      <dgm:t>
        <a:bodyPr/>
        <a:lstStyle/>
        <a:p>
          <a:r>
            <a:rPr lang="en-US" b="1" dirty="0" smtClean="0">
              <a:latin typeface="Comic Sans MS" pitchFamily="66" charset="0"/>
            </a:rPr>
            <a:t>Barbitone,</a:t>
          </a:r>
          <a:endParaRPr lang="en-US" dirty="0">
            <a:latin typeface="Comic Sans MS" pitchFamily="66" charset="0"/>
          </a:endParaRPr>
        </a:p>
      </dgm:t>
    </dgm:pt>
    <dgm:pt modelId="{98BD1AA4-FDC8-4B64-877D-7371FE4BAA09}" type="parTrans" cxnId="{4B673D83-C912-40E6-98CE-430270A449D1}">
      <dgm:prSet/>
      <dgm:spPr/>
      <dgm:t>
        <a:bodyPr/>
        <a:lstStyle/>
        <a:p>
          <a:endParaRPr lang="en-US"/>
        </a:p>
      </dgm:t>
    </dgm:pt>
    <dgm:pt modelId="{13F14E86-1F15-4B36-AAB0-BFBB2A0CA845}" type="sibTrans" cxnId="{4B673D83-C912-40E6-98CE-430270A449D1}">
      <dgm:prSet/>
      <dgm:spPr/>
      <dgm:t>
        <a:bodyPr/>
        <a:lstStyle/>
        <a:p>
          <a:endParaRPr lang="en-US"/>
        </a:p>
      </dgm:t>
    </dgm:pt>
    <dgm:pt modelId="{8265D8FF-9DD7-4E90-A385-0A0DF66DF3B8}">
      <dgm:prSet/>
      <dgm:spPr/>
      <dgm:t>
        <a:bodyPr/>
        <a:lstStyle/>
        <a:p>
          <a:r>
            <a:rPr lang="en-US" b="1" dirty="0" smtClean="0">
              <a:solidFill>
                <a:srgbClr val="FF0000"/>
              </a:solidFill>
              <a:latin typeface="Comic Sans MS" pitchFamily="66" charset="0"/>
            </a:rPr>
            <a:t>Benzodiazepines</a:t>
          </a:r>
          <a:r>
            <a:rPr lang="en-US" b="1" dirty="0" smtClean="0">
              <a:solidFill>
                <a:srgbClr val="FF0000"/>
              </a:solidFill>
            </a:rPr>
            <a:t> </a:t>
          </a:r>
          <a:r>
            <a:rPr lang="en-US" b="1" dirty="0" smtClean="0">
              <a:solidFill>
                <a:srgbClr val="0070C0"/>
              </a:solidFill>
            </a:rPr>
            <a:t> </a:t>
          </a:r>
        </a:p>
      </dgm:t>
    </dgm:pt>
    <dgm:pt modelId="{B6228BF5-16CC-4F1A-9B77-6A565530738E}" type="parTrans" cxnId="{E7142AEF-9664-468B-96B0-73C80B1074D8}">
      <dgm:prSet/>
      <dgm:spPr/>
      <dgm:t>
        <a:bodyPr/>
        <a:lstStyle/>
        <a:p>
          <a:endParaRPr lang="en-US"/>
        </a:p>
      </dgm:t>
    </dgm:pt>
    <dgm:pt modelId="{02C83DE8-6C34-4CB6-8BDB-4753497E7DEA}" type="sibTrans" cxnId="{E7142AEF-9664-468B-96B0-73C80B1074D8}">
      <dgm:prSet/>
      <dgm:spPr/>
      <dgm:t>
        <a:bodyPr/>
        <a:lstStyle/>
        <a:p>
          <a:endParaRPr lang="en-US"/>
        </a:p>
      </dgm:t>
    </dgm:pt>
    <dgm:pt modelId="{35B83CC8-468B-4AC1-8040-7D2B6B3372A0}">
      <dgm:prSet/>
      <dgm:spPr/>
      <dgm:t>
        <a:bodyPr/>
        <a:lstStyle/>
        <a:p>
          <a:r>
            <a:rPr lang="en-US" b="1" dirty="0" smtClean="0">
              <a:solidFill>
                <a:srgbClr val="0070C0"/>
              </a:solidFill>
              <a:latin typeface="Comic Sans MS" pitchFamily="66" charset="0"/>
            </a:rPr>
            <a:t>Long acting Benzodiazepines</a:t>
          </a:r>
          <a:r>
            <a:rPr lang="en-US" b="1" dirty="0" smtClean="0">
              <a:solidFill>
                <a:srgbClr val="FF0000"/>
              </a:solidFill>
              <a:latin typeface="Comic Sans MS" pitchFamily="66" charset="0"/>
            </a:rPr>
            <a:t>: </a:t>
          </a:r>
          <a:r>
            <a:rPr lang="en-US" b="1" dirty="0" smtClean="0">
              <a:solidFill>
                <a:srgbClr val="0070C0"/>
              </a:solidFill>
              <a:latin typeface="Comic Sans MS" pitchFamily="66" charset="0"/>
            </a:rPr>
            <a:t> </a:t>
          </a:r>
          <a:r>
            <a:rPr lang="en-US" b="1" dirty="0" smtClean="0">
              <a:latin typeface="Comic Sans MS" pitchFamily="66" charset="0"/>
            </a:rPr>
            <a:t>Diazepam, </a:t>
          </a:r>
          <a:r>
            <a:rPr lang="en-US" b="1" dirty="0" err="1" smtClean="0">
              <a:latin typeface="Comic Sans MS" pitchFamily="66" charset="0"/>
            </a:rPr>
            <a:t>Flurazepam</a:t>
          </a:r>
          <a:r>
            <a:rPr lang="en-US" b="1" dirty="0" smtClean="0">
              <a:latin typeface="Comic Sans MS" pitchFamily="66" charset="0"/>
            </a:rPr>
            <a:t>, </a:t>
          </a:r>
          <a:r>
            <a:rPr lang="en-US" b="1" dirty="0" err="1" smtClean="0">
              <a:latin typeface="Comic Sans MS" pitchFamily="66" charset="0"/>
            </a:rPr>
            <a:t>nitrazipam</a:t>
          </a:r>
          <a:r>
            <a:rPr lang="en-US" b="1" dirty="0" smtClean="0">
              <a:latin typeface="Comic Sans MS" pitchFamily="66" charset="0"/>
            </a:rPr>
            <a:t> and </a:t>
          </a:r>
          <a:r>
            <a:rPr lang="en-US" b="1" dirty="0" err="1" smtClean="0">
              <a:latin typeface="Comic Sans MS" pitchFamily="66" charset="0"/>
            </a:rPr>
            <a:t>flunitrazepam</a:t>
          </a:r>
          <a:r>
            <a:rPr lang="en-US" b="1" dirty="0" smtClean="0">
              <a:latin typeface="Comic Sans MS" pitchFamily="66" charset="0"/>
            </a:rPr>
            <a:t>.</a:t>
          </a:r>
          <a:endParaRPr lang="en-US" dirty="0">
            <a:latin typeface="Comic Sans MS" pitchFamily="66" charset="0"/>
          </a:endParaRPr>
        </a:p>
      </dgm:t>
    </dgm:pt>
    <dgm:pt modelId="{DDF12ED4-A2E5-4941-AEDB-3EA1537BA10C}" type="parTrans" cxnId="{E456EE3C-FB70-40AB-8B78-697D1AF82896}">
      <dgm:prSet/>
      <dgm:spPr/>
      <dgm:t>
        <a:bodyPr/>
        <a:lstStyle/>
        <a:p>
          <a:endParaRPr lang="en-US"/>
        </a:p>
      </dgm:t>
    </dgm:pt>
    <dgm:pt modelId="{DC873869-7B1C-42D9-8EC1-669ACA1D7F8C}" type="sibTrans" cxnId="{E456EE3C-FB70-40AB-8B78-697D1AF82896}">
      <dgm:prSet/>
      <dgm:spPr/>
      <dgm:t>
        <a:bodyPr/>
        <a:lstStyle/>
        <a:p>
          <a:endParaRPr lang="en-US"/>
        </a:p>
      </dgm:t>
    </dgm:pt>
    <dgm:pt modelId="{B39BCB51-C72E-4066-AC1D-CB68804D5686}">
      <dgm:prSet/>
      <dgm:spPr/>
      <dgm:t>
        <a:bodyPr/>
        <a:lstStyle/>
        <a:p>
          <a:r>
            <a:rPr lang="en-US" b="1" dirty="0" smtClean="0">
              <a:solidFill>
                <a:srgbClr val="0070C0"/>
              </a:solidFill>
              <a:latin typeface="Comic Sans MS" pitchFamily="66" charset="0"/>
            </a:rPr>
            <a:t>Short acting Benzodiazepines: </a:t>
          </a:r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Midazolam</a:t>
          </a:r>
          <a:r>
            <a:rPr lang="en-US" b="1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triazolam</a:t>
          </a:r>
          <a:r>
            <a:rPr lang="en-US" b="1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timazepam</a:t>
          </a:r>
          <a:r>
            <a:rPr lang="en-US" b="1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lorazepam</a:t>
          </a:r>
          <a:r>
            <a:rPr lang="en-US" b="1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oxazepam</a:t>
          </a:r>
          <a:r>
            <a:rPr lang="en-US" b="1" dirty="0" smtClean="0">
              <a:solidFill>
                <a:schemeClr val="tx1"/>
              </a:solidFill>
            </a:rPr>
            <a:t>.</a:t>
          </a:r>
        </a:p>
      </dgm:t>
    </dgm:pt>
    <dgm:pt modelId="{67BC13DD-E0DB-479A-B84A-540609724B1D}" type="parTrans" cxnId="{399FE23A-1C8F-4B00-BCF5-1B24FB27D336}">
      <dgm:prSet/>
      <dgm:spPr/>
      <dgm:t>
        <a:bodyPr/>
        <a:lstStyle/>
        <a:p>
          <a:endParaRPr lang="en-US"/>
        </a:p>
      </dgm:t>
    </dgm:pt>
    <dgm:pt modelId="{0D6ADFE4-42A3-47CB-A41D-2D2C3F0CE6EC}" type="sibTrans" cxnId="{399FE23A-1C8F-4B00-BCF5-1B24FB27D336}">
      <dgm:prSet/>
      <dgm:spPr/>
      <dgm:t>
        <a:bodyPr/>
        <a:lstStyle/>
        <a:p>
          <a:endParaRPr lang="en-US"/>
        </a:p>
      </dgm:t>
    </dgm:pt>
    <dgm:pt modelId="{9ABFA3C3-E11F-4068-ACC1-753C04B549D6}">
      <dgm:prSet/>
      <dgm:spPr/>
      <dgm:t>
        <a:bodyPr/>
        <a:lstStyle/>
        <a:p>
          <a:r>
            <a:rPr lang="en-US" b="1" dirty="0" smtClean="0">
              <a:solidFill>
                <a:srgbClr val="FF0000"/>
              </a:solidFill>
            </a:rPr>
            <a:t>Miscellaneous agents</a:t>
          </a:r>
          <a:endParaRPr lang="en-US" dirty="0"/>
        </a:p>
      </dgm:t>
    </dgm:pt>
    <dgm:pt modelId="{256B4118-F3E3-414D-8902-98A47BE52A8A}" type="parTrans" cxnId="{3E75CB68-E851-4D9E-BD8E-C8C5BC60DC17}">
      <dgm:prSet/>
      <dgm:spPr/>
      <dgm:t>
        <a:bodyPr/>
        <a:lstStyle/>
        <a:p>
          <a:endParaRPr lang="en-US"/>
        </a:p>
      </dgm:t>
    </dgm:pt>
    <dgm:pt modelId="{CC322827-3D72-4E65-80EE-7E428EF0C721}" type="sibTrans" cxnId="{3E75CB68-E851-4D9E-BD8E-C8C5BC60DC17}">
      <dgm:prSet/>
      <dgm:spPr/>
      <dgm:t>
        <a:bodyPr/>
        <a:lstStyle/>
        <a:p>
          <a:endParaRPr lang="en-US"/>
        </a:p>
      </dgm:t>
    </dgm:pt>
    <dgm:pt modelId="{DCA2DF0F-FE7C-486D-B994-FD5711876EF2}">
      <dgm:prSet/>
      <dgm:spPr/>
      <dgm:t>
        <a:bodyPr/>
        <a:lstStyle/>
        <a:p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Cloralhydrates</a:t>
          </a:r>
          <a:endParaRPr lang="en-US" dirty="0">
            <a:solidFill>
              <a:schemeClr val="tx1"/>
            </a:solidFill>
            <a:latin typeface="Comic Sans MS" pitchFamily="66" charset="0"/>
          </a:endParaRPr>
        </a:p>
      </dgm:t>
    </dgm:pt>
    <dgm:pt modelId="{44BFFEF2-E963-4E55-B8C8-681A7F30C18F}" type="parTrans" cxnId="{8F59D780-8885-4AA1-9516-32E4E1B9B30A}">
      <dgm:prSet/>
      <dgm:spPr/>
      <dgm:t>
        <a:bodyPr/>
        <a:lstStyle/>
        <a:p>
          <a:endParaRPr lang="en-US"/>
        </a:p>
      </dgm:t>
    </dgm:pt>
    <dgm:pt modelId="{6F0B9117-4331-4D95-958B-01B47B1190E6}" type="sibTrans" cxnId="{8F59D780-8885-4AA1-9516-32E4E1B9B30A}">
      <dgm:prSet/>
      <dgm:spPr/>
      <dgm:t>
        <a:bodyPr/>
        <a:lstStyle/>
        <a:p>
          <a:endParaRPr lang="en-US"/>
        </a:p>
      </dgm:t>
    </dgm:pt>
    <dgm:pt modelId="{74AB1D5D-B03D-4D1C-99F2-32FACEB5B2FC}">
      <dgm:prSet/>
      <dgm:spPr/>
      <dgm:t>
        <a:bodyPr/>
        <a:lstStyle/>
        <a:p>
          <a:r>
            <a:rPr lang="en-US" b="1" dirty="0" smtClean="0">
              <a:solidFill>
                <a:schemeClr val="tx1"/>
              </a:solidFill>
              <a:latin typeface="Comic Sans MS" pitchFamily="66" charset="0"/>
            </a:rPr>
            <a:t>Paraldehyde</a:t>
          </a:r>
        </a:p>
      </dgm:t>
    </dgm:pt>
    <dgm:pt modelId="{2F0A12D0-3846-4C76-AF12-99502578A2B2}" type="parTrans" cxnId="{C83FA138-E751-4528-8FB4-8EA607C0F813}">
      <dgm:prSet/>
      <dgm:spPr/>
      <dgm:t>
        <a:bodyPr/>
        <a:lstStyle/>
        <a:p>
          <a:endParaRPr lang="en-US"/>
        </a:p>
      </dgm:t>
    </dgm:pt>
    <dgm:pt modelId="{5D1CF69A-206B-4F38-BA68-46252F996064}" type="sibTrans" cxnId="{C83FA138-E751-4528-8FB4-8EA607C0F813}">
      <dgm:prSet/>
      <dgm:spPr/>
      <dgm:t>
        <a:bodyPr/>
        <a:lstStyle/>
        <a:p>
          <a:endParaRPr lang="en-US"/>
        </a:p>
      </dgm:t>
    </dgm:pt>
    <dgm:pt modelId="{EE6E600B-8115-49A6-ACAB-48278BD1B826}">
      <dgm:prSet/>
      <dgm:spPr/>
      <dgm:t>
        <a:bodyPr/>
        <a:lstStyle/>
        <a:p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Methaqualone</a:t>
          </a:r>
          <a:endParaRPr lang="en-US" b="1" dirty="0" smtClean="0">
            <a:solidFill>
              <a:schemeClr val="tx1"/>
            </a:solidFill>
            <a:latin typeface="Comic Sans MS" pitchFamily="66" charset="0"/>
          </a:endParaRPr>
        </a:p>
      </dgm:t>
    </dgm:pt>
    <dgm:pt modelId="{AE619B09-B94C-42EF-AFA3-AE841B8EC43C}" type="parTrans" cxnId="{FCCC5117-AFA9-46E7-9BB2-EF8F98E78AC6}">
      <dgm:prSet/>
      <dgm:spPr/>
      <dgm:t>
        <a:bodyPr/>
        <a:lstStyle/>
        <a:p>
          <a:endParaRPr lang="en-US"/>
        </a:p>
      </dgm:t>
    </dgm:pt>
    <dgm:pt modelId="{422A8C5C-372D-4C53-9A03-DD407967D925}" type="sibTrans" cxnId="{FCCC5117-AFA9-46E7-9BB2-EF8F98E78AC6}">
      <dgm:prSet/>
      <dgm:spPr/>
      <dgm:t>
        <a:bodyPr/>
        <a:lstStyle/>
        <a:p>
          <a:endParaRPr lang="en-US"/>
        </a:p>
      </dgm:t>
    </dgm:pt>
    <dgm:pt modelId="{5A70F297-A63B-4CC7-8909-38EBFEF1A543}">
      <dgm:prSet/>
      <dgm:spPr/>
      <dgm:t>
        <a:bodyPr/>
        <a:lstStyle/>
        <a:p>
          <a:r>
            <a:rPr lang="en-US" b="1" dirty="0" err="1" smtClean="0">
              <a:solidFill>
                <a:schemeClr val="tx1"/>
              </a:solidFill>
              <a:latin typeface="Comic Sans MS" pitchFamily="66" charset="0"/>
            </a:rPr>
            <a:t>Glutithimide</a:t>
          </a:r>
          <a:endParaRPr lang="en-IN" b="1" dirty="0" smtClean="0">
            <a:solidFill>
              <a:schemeClr val="tx1"/>
            </a:solidFill>
            <a:latin typeface="Comic Sans MS" pitchFamily="66" charset="0"/>
          </a:endParaRPr>
        </a:p>
      </dgm:t>
    </dgm:pt>
    <dgm:pt modelId="{F7C0A74F-2256-4C72-825C-D4FA8EA0CBD2}" type="parTrans" cxnId="{33D1F567-60AD-4FBD-AF5A-901ED5A82440}">
      <dgm:prSet/>
      <dgm:spPr/>
      <dgm:t>
        <a:bodyPr/>
        <a:lstStyle/>
        <a:p>
          <a:endParaRPr lang="en-US"/>
        </a:p>
      </dgm:t>
    </dgm:pt>
    <dgm:pt modelId="{56982FB3-589C-47B2-8CFF-9F0EA6EE6B27}" type="sibTrans" cxnId="{33D1F567-60AD-4FBD-AF5A-901ED5A82440}">
      <dgm:prSet/>
      <dgm:spPr/>
      <dgm:t>
        <a:bodyPr/>
        <a:lstStyle/>
        <a:p>
          <a:endParaRPr lang="en-US"/>
        </a:p>
      </dgm:t>
    </dgm:pt>
    <dgm:pt modelId="{5B447F75-B704-48B7-AA1F-4E2638E14DD0}">
      <dgm:prSet/>
      <dgm:spPr/>
      <dgm:t>
        <a:bodyPr/>
        <a:lstStyle/>
        <a:p>
          <a:r>
            <a:rPr lang="en-IN" b="1" dirty="0" smtClean="0">
              <a:solidFill>
                <a:schemeClr val="tx1"/>
              </a:solidFill>
              <a:latin typeface="Comic Sans MS" pitchFamily="66" charset="0"/>
            </a:rPr>
            <a:t>Xylazine hydrochloride</a:t>
          </a:r>
        </a:p>
      </dgm:t>
    </dgm:pt>
    <dgm:pt modelId="{FDBACDA5-B92D-45A6-9C73-BF94D74F2ED4}" type="parTrans" cxnId="{536F3287-99D7-4DD5-AEE3-05C198ABAC6D}">
      <dgm:prSet/>
      <dgm:spPr/>
      <dgm:t>
        <a:bodyPr/>
        <a:lstStyle/>
        <a:p>
          <a:endParaRPr lang="en-US"/>
        </a:p>
      </dgm:t>
    </dgm:pt>
    <dgm:pt modelId="{889DEC77-CA84-40CE-B3BD-65ACD8E3CC19}" type="sibTrans" cxnId="{536F3287-99D7-4DD5-AEE3-05C198ABAC6D}">
      <dgm:prSet/>
      <dgm:spPr/>
      <dgm:t>
        <a:bodyPr/>
        <a:lstStyle/>
        <a:p>
          <a:endParaRPr lang="en-US"/>
        </a:p>
      </dgm:t>
    </dgm:pt>
    <dgm:pt modelId="{BE244ED2-7741-4C38-AFB8-DF3FDCD6F49C}">
      <dgm:prSet/>
      <dgm:spPr/>
      <dgm:t>
        <a:bodyPr/>
        <a:lstStyle/>
        <a:p>
          <a:r>
            <a:rPr lang="en-IN" b="1" dirty="0" smtClean="0">
              <a:solidFill>
                <a:schemeClr val="tx1"/>
              </a:solidFill>
              <a:latin typeface="Comic Sans MS" pitchFamily="66" charset="0"/>
            </a:rPr>
            <a:t>Detomidine hydrochloride</a:t>
          </a:r>
        </a:p>
      </dgm:t>
    </dgm:pt>
    <dgm:pt modelId="{D4904325-7839-4C7E-B4DE-179CB91E37B5}" type="parTrans" cxnId="{8FBC3E93-CBE6-4517-9B75-4B2F1C74DCEB}">
      <dgm:prSet/>
      <dgm:spPr/>
      <dgm:t>
        <a:bodyPr/>
        <a:lstStyle/>
        <a:p>
          <a:endParaRPr lang="en-US"/>
        </a:p>
      </dgm:t>
    </dgm:pt>
    <dgm:pt modelId="{B31F169C-96BE-4E07-8186-E5ACA175A138}" type="sibTrans" cxnId="{8FBC3E93-CBE6-4517-9B75-4B2F1C74DCEB}">
      <dgm:prSet/>
      <dgm:spPr/>
      <dgm:t>
        <a:bodyPr/>
        <a:lstStyle/>
        <a:p>
          <a:endParaRPr lang="en-US"/>
        </a:p>
      </dgm:t>
    </dgm:pt>
    <dgm:pt modelId="{53238CB1-AA50-4E88-83B0-E7F76DB0AB06}">
      <dgm:prSet/>
      <dgm:spPr/>
      <dgm:t>
        <a:bodyPr/>
        <a:lstStyle/>
        <a:p>
          <a:r>
            <a:rPr lang="en-IN" b="1" dirty="0" smtClean="0">
              <a:solidFill>
                <a:schemeClr val="tx1"/>
              </a:solidFill>
              <a:latin typeface="Comic Sans MS" pitchFamily="66" charset="0"/>
            </a:rPr>
            <a:t>Medetomidine hydrochloride</a:t>
          </a:r>
          <a:endParaRPr lang="en-US" dirty="0">
            <a:solidFill>
              <a:schemeClr val="tx1"/>
            </a:solidFill>
            <a:latin typeface="Comic Sans MS" pitchFamily="66" charset="0"/>
          </a:endParaRPr>
        </a:p>
      </dgm:t>
    </dgm:pt>
    <dgm:pt modelId="{20EFC1FF-B550-472E-A9FF-049E644720E7}" type="parTrans" cxnId="{F11206AD-E6D8-4329-BD47-EA8C6C294A1B}">
      <dgm:prSet/>
      <dgm:spPr/>
      <dgm:t>
        <a:bodyPr/>
        <a:lstStyle/>
        <a:p>
          <a:endParaRPr lang="en-US"/>
        </a:p>
      </dgm:t>
    </dgm:pt>
    <dgm:pt modelId="{98AFFB12-B266-4780-84A0-2432C98913A0}" type="sibTrans" cxnId="{F11206AD-E6D8-4329-BD47-EA8C6C294A1B}">
      <dgm:prSet/>
      <dgm:spPr/>
      <dgm:t>
        <a:bodyPr/>
        <a:lstStyle/>
        <a:p>
          <a:endParaRPr lang="en-US"/>
        </a:p>
      </dgm:t>
    </dgm:pt>
    <dgm:pt modelId="{F0ACFACB-5923-42C1-B0CE-358A8A2E461E}">
      <dgm:prSet/>
      <dgm:spPr/>
      <dgm:t>
        <a:bodyPr/>
        <a:lstStyle/>
        <a:p>
          <a:r>
            <a:rPr lang="en-US" b="1" dirty="0" err="1" smtClean="0">
              <a:latin typeface="Comic Sans MS" pitchFamily="66" charset="0"/>
            </a:rPr>
            <a:t>Phenobarbione</a:t>
          </a:r>
          <a:r>
            <a:rPr lang="en-US" b="1" dirty="0" smtClean="0">
              <a:latin typeface="Comic Sans MS" pitchFamily="66" charset="0"/>
            </a:rPr>
            <a:t>,</a:t>
          </a:r>
          <a:endParaRPr lang="en-US" dirty="0">
            <a:latin typeface="Comic Sans MS" pitchFamily="66" charset="0"/>
          </a:endParaRPr>
        </a:p>
      </dgm:t>
    </dgm:pt>
    <dgm:pt modelId="{9AC9D54C-3210-4DBB-9CD6-E673E723FE06}" type="parTrans" cxnId="{9C4AA9F8-4B8A-42D0-83F9-B7323E1845AA}">
      <dgm:prSet/>
      <dgm:spPr/>
      <dgm:t>
        <a:bodyPr/>
        <a:lstStyle/>
        <a:p>
          <a:endParaRPr lang="en-US"/>
        </a:p>
      </dgm:t>
    </dgm:pt>
    <dgm:pt modelId="{AF404FCC-8A63-4047-9412-D5F7B23A7B4C}" type="sibTrans" cxnId="{9C4AA9F8-4B8A-42D0-83F9-B7323E1845AA}">
      <dgm:prSet/>
      <dgm:spPr/>
      <dgm:t>
        <a:bodyPr/>
        <a:lstStyle/>
        <a:p>
          <a:endParaRPr lang="en-US"/>
        </a:p>
      </dgm:t>
    </dgm:pt>
    <dgm:pt modelId="{BBB18FC4-91D6-4CA0-BFFF-CDB01C9FB2BC}">
      <dgm:prSet/>
      <dgm:spPr/>
      <dgm:t>
        <a:bodyPr/>
        <a:lstStyle/>
        <a:p>
          <a:r>
            <a:rPr lang="en-US" b="1" dirty="0" err="1" smtClean="0">
              <a:latin typeface="Comic Sans MS" pitchFamily="66" charset="0"/>
            </a:rPr>
            <a:t>Pentobarbitone</a:t>
          </a:r>
          <a:r>
            <a:rPr lang="en-IN" b="1" dirty="0" smtClean="0">
              <a:latin typeface="Comic Sans MS" pitchFamily="66" charset="0"/>
            </a:rPr>
            <a:t>,</a:t>
          </a:r>
          <a:endParaRPr lang="en-US" dirty="0">
            <a:latin typeface="Comic Sans MS" pitchFamily="66" charset="0"/>
          </a:endParaRPr>
        </a:p>
      </dgm:t>
    </dgm:pt>
    <dgm:pt modelId="{1CC4B35C-5473-4BBC-8600-0A83890207BF}" type="parTrans" cxnId="{E5255AE8-6532-440B-9A0D-C509F4314736}">
      <dgm:prSet/>
      <dgm:spPr/>
      <dgm:t>
        <a:bodyPr/>
        <a:lstStyle/>
        <a:p>
          <a:endParaRPr lang="en-US"/>
        </a:p>
      </dgm:t>
    </dgm:pt>
    <dgm:pt modelId="{0BEA5900-B943-459D-9333-B7389F9921D3}" type="sibTrans" cxnId="{E5255AE8-6532-440B-9A0D-C509F4314736}">
      <dgm:prSet/>
      <dgm:spPr/>
      <dgm:t>
        <a:bodyPr/>
        <a:lstStyle/>
        <a:p>
          <a:endParaRPr lang="en-US"/>
        </a:p>
      </dgm:t>
    </dgm:pt>
    <dgm:pt modelId="{1ABE5948-3F0C-4DA2-89EF-3B71A6427EA5}">
      <dgm:prSet/>
      <dgm:spPr/>
      <dgm:t>
        <a:bodyPr/>
        <a:lstStyle/>
        <a:p>
          <a:r>
            <a:rPr lang="en-US" b="1" dirty="0" err="1" smtClean="0">
              <a:latin typeface="Comic Sans MS" pitchFamily="66" charset="0"/>
            </a:rPr>
            <a:t>Amobarbitone</a:t>
          </a:r>
          <a:r>
            <a:rPr lang="en-IN" b="1" dirty="0" smtClean="0">
              <a:latin typeface="Comic Sans MS" pitchFamily="66" charset="0"/>
            </a:rPr>
            <a:t>,</a:t>
          </a:r>
          <a:endParaRPr lang="en-US" dirty="0">
            <a:latin typeface="Comic Sans MS" pitchFamily="66" charset="0"/>
          </a:endParaRPr>
        </a:p>
      </dgm:t>
    </dgm:pt>
    <dgm:pt modelId="{F1BF3849-94DC-4664-B4C5-1B545FA922BE}" type="parTrans" cxnId="{132729D0-657A-4C7B-ADB0-400A5E3B1081}">
      <dgm:prSet/>
      <dgm:spPr/>
      <dgm:t>
        <a:bodyPr/>
        <a:lstStyle/>
        <a:p>
          <a:endParaRPr lang="en-US"/>
        </a:p>
      </dgm:t>
    </dgm:pt>
    <dgm:pt modelId="{131CBD65-7404-4477-B934-FD899A67AC5C}" type="sibTrans" cxnId="{132729D0-657A-4C7B-ADB0-400A5E3B1081}">
      <dgm:prSet/>
      <dgm:spPr/>
      <dgm:t>
        <a:bodyPr/>
        <a:lstStyle/>
        <a:p>
          <a:endParaRPr lang="en-US"/>
        </a:p>
      </dgm:t>
    </dgm:pt>
    <dgm:pt modelId="{1322E249-E6C7-42EE-9E58-C682F3F81586}">
      <dgm:prSet/>
      <dgm:spPr/>
      <dgm:t>
        <a:bodyPr/>
        <a:lstStyle/>
        <a:p>
          <a:r>
            <a:rPr lang="en-US" b="1" dirty="0" err="1" smtClean="0">
              <a:latin typeface="Comic Sans MS" pitchFamily="66" charset="0"/>
            </a:rPr>
            <a:t>Secobarbitone</a:t>
          </a:r>
          <a:r>
            <a:rPr lang="en-US" dirty="0" smtClean="0">
              <a:latin typeface="Comic Sans MS" pitchFamily="66" charset="0"/>
            </a:rPr>
            <a:t>.</a:t>
          </a:r>
          <a:endParaRPr lang="en-US" dirty="0">
            <a:latin typeface="Comic Sans MS" pitchFamily="66" charset="0"/>
          </a:endParaRPr>
        </a:p>
      </dgm:t>
    </dgm:pt>
    <dgm:pt modelId="{DED606ED-4153-43CF-88B6-537FCAD74273}" type="parTrans" cxnId="{B307D1DA-6B7F-4281-8882-B70F140CD1FE}">
      <dgm:prSet/>
      <dgm:spPr/>
      <dgm:t>
        <a:bodyPr/>
        <a:lstStyle/>
        <a:p>
          <a:endParaRPr lang="en-US"/>
        </a:p>
      </dgm:t>
    </dgm:pt>
    <dgm:pt modelId="{620E3512-B6AC-49B4-A6F5-60B0ED115B80}" type="sibTrans" cxnId="{B307D1DA-6B7F-4281-8882-B70F140CD1FE}">
      <dgm:prSet/>
      <dgm:spPr/>
      <dgm:t>
        <a:bodyPr/>
        <a:lstStyle/>
        <a:p>
          <a:endParaRPr lang="en-US"/>
        </a:p>
      </dgm:t>
    </dgm:pt>
    <dgm:pt modelId="{F4B02DC4-C260-4BB4-8C78-67E6B6E76BD6}" type="pres">
      <dgm:prSet presAssocID="{9986E2BF-2A76-43B2-BDD2-9B46533B20EB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53F99324-920A-42FC-95C6-ACD7BF279C72}" type="pres">
      <dgm:prSet presAssocID="{FBFEFD87-4B7B-4155-B272-E228D85958E6}" presName="composite" presStyleCnt="0"/>
      <dgm:spPr/>
    </dgm:pt>
    <dgm:pt modelId="{F1125134-FC5E-4D8E-BB08-24FF62651659}" type="pres">
      <dgm:prSet presAssocID="{FBFEFD87-4B7B-4155-B272-E228D85958E6}" presName="parTx" presStyleLbl="alignNode1" presStyleIdx="0" presStyleCnt="3" custLinFactNeighborX="-103" custLinFactNeighborY="-27851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C01F270-EF50-4464-9D3B-3B17515F9FBA}" type="pres">
      <dgm:prSet presAssocID="{FBFEFD87-4B7B-4155-B272-E228D85958E6}" presName="desTx" presStyleLbl="alignAccFollowNode1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4A57C0D8-0185-4097-8236-252ADDFEAF32}" type="pres">
      <dgm:prSet presAssocID="{27CE92D1-216E-4B2A-9B9B-FEC48E229F3D}" presName="space" presStyleCnt="0"/>
      <dgm:spPr/>
    </dgm:pt>
    <dgm:pt modelId="{5270ECA5-4105-48E4-BB40-5739FD86B213}" type="pres">
      <dgm:prSet presAssocID="{8265D8FF-9DD7-4E90-A385-0A0DF66DF3B8}" presName="composite" presStyleCnt="0"/>
      <dgm:spPr/>
    </dgm:pt>
    <dgm:pt modelId="{A0A793B6-EE0A-4C39-81EB-CC8EB02DD800}" type="pres">
      <dgm:prSet presAssocID="{8265D8FF-9DD7-4E90-A385-0A0DF66DF3B8}" presName="parTx" presStyleLbl="alignNode1" presStyleIdx="1" presStyleCnt="3" custLinFactNeighborX="-398" custLinFactNeighborY="-2729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6AB92DB0-6DF2-4602-8368-AEC083A8E4CE}" type="pres">
      <dgm:prSet presAssocID="{8265D8FF-9DD7-4E90-A385-0A0DF66DF3B8}" presName="desTx" presStyleLbl="alignAccFollowNode1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99FE29A-9C4D-4BAD-95B6-62C4BC08C89C}" type="pres">
      <dgm:prSet presAssocID="{02C83DE8-6C34-4CB6-8BDB-4753497E7DEA}" presName="space" presStyleCnt="0"/>
      <dgm:spPr/>
    </dgm:pt>
    <dgm:pt modelId="{06BE361E-698A-4F2D-8929-E633DFEBCA48}" type="pres">
      <dgm:prSet presAssocID="{9ABFA3C3-E11F-4068-ACC1-753C04B549D6}" presName="composite" presStyleCnt="0"/>
      <dgm:spPr/>
    </dgm:pt>
    <dgm:pt modelId="{5CD7F6F0-9EFE-4174-AA67-EC1934FA1E95}" type="pres">
      <dgm:prSet presAssocID="{9ABFA3C3-E11F-4068-ACC1-753C04B549D6}" presName="parTx" presStyleLbl="alignNode1" presStyleIdx="2" presStyleCnt="3" custScaleX="111903" custLinFactNeighborX="-3983" custLinFactNeighborY="-3713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99FADE9-E8F6-4624-A314-2337AD2C887B}" type="pres">
      <dgm:prSet presAssocID="{9ABFA3C3-E11F-4068-ACC1-753C04B549D6}" presName="desTx" presStyleLbl="alignAccFollowNode1" presStyleIdx="2" presStyleCnt="3" custScaleX="108508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3E75CB68-E851-4D9E-BD8E-C8C5BC60DC17}" srcId="{9986E2BF-2A76-43B2-BDD2-9B46533B20EB}" destId="{9ABFA3C3-E11F-4068-ACC1-753C04B549D6}" srcOrd="2" destOrd="0" parTransId="{256B4118-F3E3-414D-8902-98A47BE52A8A}" sibTransId="{CC322827-3D72-4E65-80EE-7E428EF0C721}"/>
    <dgm:cxn modelId="{D512D62E-3C12-46DD-9582-E46BE9733401}" type="presOf" srcId="{1322E249-E6C7-42EE-9E58-C682F3F81586}" destId="{BC01F270-EF50-4464-9D3B-3B17515F9FBA}" srcOrd="0" destOrd="4" presId="urn:microsoft.com/office/officeart/2005/8/layout/hList1"/>
    <dgm:cxn modelId="{4A16D414-9910-496D-8F1F-9CCF0D386046}" type="presOf" srcId="{8265D8FF-9DD7-4E90-A385-0A0DF66DF3B8}" destId="{A0A793B6-EE0A-4C39-81EB-CC8EB02DD800}" srcOrd="0" destOrd="0" presId="urn:microsoft.com/office/officeart/2005/8/layout/hList1"/>
    <dgm:cxn modelId="{4BFB5E5C-E420-4AB1-92A8-2F9CC2A4CCF8}" type="presOf" srcId="{5B447F75-B704-48B7-AA1F-4E2638E14DD0}" destId="{D99FADE9-E8F6-4624-A314-2337AD2C887B}" srcOrd="0" destOrd="4" presId="urn:microsoft.com/office/officeart/2005/8/layout/hList1"/>
    <dgm:cxn modelId="{3C6AE2C5-68E9-47A5-87C1-515D340A0B07}" type="presOf" srcId="{BBB18FC4-91D6-4CA0-BFFF-CDB01C9FB2BC}" destId="{BC01F270-EF50-4464-9D3B-3B17515F9FBA}" srcOrd="0" destOrd="2" presId="urn:microsoft.com/office/officeart/2005/8/layout/hList1"/>
    <dgm:cxn modelId="{21BC07D5-0455-4307-B848-C792C39B4CF6}" srcId="{9986E2BF-2A76-43B2-BDD2-9B46533B20EB}" destId="{FBFEFD87-4B7B-4155-B272-E228D85958E6}" srcOrd="0" destOrd="0" parTransId="{3505110B-2157-420F-8182-5C9C4866348A}" sibTransId="{27CE92D1-216E-4B2A-9B9B-FEC48E229F3D}"/>
    <dgm:cxn modelId="{B307D1DA-6B7F-4281-8882-B70F140CD1FE}" srcId="{FBFEFD87-4B7B-4155-B272-E228D85958E6}" destId="{1322E249-E6C7-42EE-9E58-C682F3F81586}" srcOrd="4" destOrd="0" parTransId="{DED606ED-4153-43CF-88B6-537FCAD74273}" sibTransId="{620E3512-B6AC-49B4-A6F5-60B0ED115B80}"/>
    <dgm:cxn modelId="{FA648A0D-64CB-4FAE-8BD9-CA2DE4224F8B}" type="presOf" srcId="{1ABE5948-3F0C-4DA2-89EF-3B71A6427EA5}" destId="{BC01F270-EF50-4464-9D3B-3B17515F9FBA}" srcOrd="0" destOrd="3" presId="urn:microsoft.com/office/officeart/2005/8/layout/hList1"/>
    <dgm:cxn modelId="{E9B86DDE-B96D-4E29-9B23-ABF8B24DA506}" type="presOf" srcId="{DCA2DF0F-FE7C-486D-B994-FD5711876EF2}" destId="{D99FADE9-E8F6-4624-A314-2337AD2C887B}" srcOrd="0" destOrd="0" presId="urn:microsoft.com/office/officeart/2005/8/layout/hList1"/>
    <dgm:cxn modelId="{21308342-2CA9-4EC2-88D8-C7B26B6147B4}" type="presOf" srcId="{BE244ED2-7741-4C38-AFB8-DF3FDCD6F49C}" destId="{D99FADE9-E8F6-4624-A314-2337AD2C887B}" srcOrd="0" destOrd="5" presId="urn:microsoft.com/office/officeart/2005/8/layout/hList1"/>
    <dgm:cxn modelId="{294E2EBE-19ED-45E5-A6E4-B4B6DBBACB1C}" type="presOf" srcId="{9ABFA3C3-E11F-4068-ACC1-753C04B549D6}" destId="{5CD7F6F0-9EFE-4174-AA67-EC1934FA1E95}" srcOrd="0" destOrd="0" presId="urn:microsoft.com/office/officeart/2005/8/layout/hList1"/>
    <dgm:cxn modelId="{33D1F567-60AD-4FBD-AF5A-901ED5A82440}" srcId="{DCA2DF0F-FE7C-486D-B994-FD5711876EF2}" destId="{5A70F297-A63B-4CC7-8909-38EBFEF1A543}" srcOrd="2" destOrd="0" parTransId="{F7C0A74F-2256-4C72-825C-D4FA8EA0CBD2}" sibTransId="{56982FB3-589C-47B2-8CFF-9F0EA6EE6B27}"/>
    <dgm:cxn modelId="{C83FA138-E751-4528-8FB4-8EA607C0F813}" srcId="{DCA2DF0F-FE7C-486D-B994-FD5711876EF2}" destId="{74AB1D5D-B03D-4D1C-99F2-32FACEB5B2FC}" srcOrd="0" destOrd="0" parTransId="{2F0A12D0-3846-4C76-AF12-99502578A2B2}" sibTransId="{5D1CF69A-206B-4F38-BA68-46252F996064}"/>
    <dgm:cxn modelId="{E7142AEF-9664-468B-96B0-73C80B1074D8}" srcId="{9986E2BF-2A76-43B2-BDD2-9B46533B20EB}" destId="{8265D8FF-9DD7-4E90-A385-0A0DF66DF3B8}" srcOrd="1" destOrd="0" parTransId="{B6228BF5-16CC-4F1A-9B77-6A565530738E}" sibTransId="{02C83DE8-6C34-4CB6-8BDB-4753497E7DEA}"/>
    <dgm:cxn modelId="{8FBC3E93-CBE6-4517-9B75-4B2F1C74DCEB}" srcId="{DCA2DF0F-FE7C-486D-B994-FD5711876EF2}" destId="{BE244ED2-7741-4C38-AFB8-DF3FDCD6F49C}" srcOrd="4" destOrd="0" parTransId="{D4904325-7839-4C7E-B4DE-179CB91E37B5}" sibTransId="{B31F169C-96BE-4E07-8186-E5ACA175A138}"/>
    <dgm:cxn modelId="{E5255AE8-6532-440B-9A0D-C509F4314736}" srcId="{FBFEFD87-4B7B-4155-B272-E228D85958E6}" destId="{BBB18FC4-91D6-4CA0-BFFF-CDB01C9FB2BC}" srcOrd="2" destOrd="0" parTransId="{1CC4B35C-5473-4BBC-8600-0A83890207BF}" sibTransId="{0BEA5900-B943-459D-9333-B7389F9921D3}"/>
    <dgm:cxn modelId="{4B673D83-C912-40E6-98CE-430270A449D1}" srcId="{FBFEFD87-4B7B-4155-B272-E228D85958E6}" destId="{1B221FCC-73B3-475E-B506-5A633C30AE39}" srcOrd="0" destOrd="0" parTransId="{98BD1AA4-FDC8-4B64-877D-7371FE4BAA09}" sibTransId="{13F14E86-1F15-4B36-AAB0-BFBB2A0CA845}"/>
    <dgm:cxn modelId="{9C4AA9F8-4B8A-42D0-83F9-B7323E1845AA}" srcId="{FBFEFD87-4B7B-4155-B272-E228D85958E6}" destId="{F0ACFACB-5923-42C1-B0CE-358A8A2E461E}" srcOrd="1" destOrd="0" parTransId="{9AC9D54C-3210-4DBB-9CD6-E673E723FE06}" sibTransId="{AF404FCC-8A63-4047-9412-D5F7B23A7B4C}"/>
    <dgm:cxn modelId="{8D9CF74A-E0BB-495A-955D-758BC6FF7075}" type="presOf" srcId="{B39BCB51-C72E-4066-AC1D-CB68804D5686}" destId="{6AB92DB0-6DF2-4602-8368-AEC083A8E4CE}" srcOrd="0" destOrd="1" presId="urn:microsoft.com/office/officeart/2005/8/layout/hList1"/>
    <dgm:cxn modelId="{13D82333-B2AB-48B7-9F34-0FF35A8D970F}" type="presOf" srcId="{53238CB1-AA50-4E88-83B0-E7F76DB0AB06}" destId="{D99FADE9-E8F6-4624-A314-2337AD2C887B}" srcOrd="0" destOrd="6" presId="urn:microsoft.com/office/officeart/2005/8/layout/hList1"/>
    <dgm:cxn modelId="{E525E558-D195-4743-B326-EAE44C054A99}" type="presOf" srcId="{74AB1D5D-B03D-4D1C-99F2-32FACEB5B2FC}" destId="{D99FADE9-E8F6-4624-A314-2337AD2C887B}" srcOrd="0" destOrd="1" presId="urn:microsoft.com/office/officeart/2005/8/layout/hList1"/>
    <dgm:cxn modelId="{B863C6E2-186A-4409-895C-5B8F1411D6DB}" type="presOf" srcId="{FBFEFD87-4B7B-4155-B272-E228D85958E6}" destId="{F1125134-FC5E-4D8E-BB08-24FF62651659}" srcOrd="0" destOrd="0" presId="urn:microsoft.com/office/officeart/2005/8/layout/hList1"/>
    <dgm:cxn modelId="{8F59D780-8885-4AA1-9516-32E4E1B9B30A}" srcId="{9ABFA3C3-E11F-4068-ACC1-753C04B549D6}" destId="{DCA2DF0F-FE7C-486D-B994-FD5711876EF2}" srcOrd="0" destOrd="0" parTransId="{44BFFEF2-E963-4E55-B8C8-681A7F30C18F}" sibTransId="{6F0B9117-4331-4D95-958B-01B47B1190E6}"/>
    <dgm:cxn modelId="{6DC5DF53-791C-4090-886B-3A954F611CAA}" type="presOf" srcId="{5A70F297-A63B-4CC7-8909-38EBFEF1A543}" destId="{D99FADE9-E8F6-4624-A314-2337AD2C887B}" srcOrd="0" destOrd="3" presId="urn:microsoft.com/office/officeart/2005/8/layout/hList1"/>
    <dgm:cxn modelId="{536F3287-99D7-4DD5-AEE3-05C198ABAC6D}" srcId="{DCA2DF0F-FE7C-486D-B994-FD5711876EF2}" destId="{5B447F75-B704-48B7-AA1F-4E2638E14DD0}" srcOrd="3" destOrd="0" parTransId="{FDBACDA5-B92D-45A6-9C73-BF94D74F2ED4}" sibTransId="{889DEC77-CA84-40CE-B3BD-65ACD8E3CC19}"/>
    <dgm:cxn modelId="{8BC97DD0-846C-47BE-8F53-E50AFF06F6DA}" type="presOf" srcId="{35B83CC8-468B-4AC1-8040-7D2B6B3372A0}" destId="{6AB92DB0-6DF2-4602-8368-AEC083A8E4CE}" srcOrd="0" destOrd="0" presId="urn:microsoft.com/office/officeart/2005/8/layout/hList1"/>
    <dgm:cxn modelId="{F11206AD-E6D8-4329-BD47-EA8C6C294A1B}" srcId="{DCA2DF0F-FE7C-486D-B994-FD5711876EF2}" destId="{53238CB1-AA50-4E88-83B0-E7F76DB0AB06}" srcOrd="5" destOrd="0" parTransId="{20EFC1FF-B550-472E-A9FF-049E644720E7}" sibTransId="{98AFFB12-B266-4780-84A0-2432C98913A0}"/>
    <dgm:cxn modelId="{A5710F55-186C-48FF-BEA1-10FBD68A8D22}" type="presOf" srcId="{EE6E600B-8115-49A6-ACAB-48278BD1B826}" destId="{D99FADE9-E8F6-4624-A314-2337AD2C887B}" srcOrd="0" destOrd="2" presId="urn:microsoft.com/office/officeart/2005/8/layout/hList1"/>
    <dgm:cxn modelId="{FCCC5117-AFA9-46E7-9BB2-EF8F98E78AC6}" srcId="{DCA2DF0F-FE7C-486D-B994-FD5711876EF2}" destId="{EE6E600B-8115-49A6-ACAB-48278BD1B826}" srcOrd="1" destOrd="0" parTransId="{AE619B09-B94C-42EF-AFA3-AE841B8EC43C}" sibTransId="{422A8C5C-372D-4C53-9A03-DD407967D925}"/>
    <dgm:cxn modelId="{E456EE3C-FB70-40AB-8B78-697D1AF82896}" srcId="{8265D8FF-9DD7-4E90-A385-0A0DF66DF3B8}" destId="{35B83CC8-468B-4AC1-8040-7D2B6B3372A0}" srcOrd="0" destOrd="0" parTransId="{DDF12ED4-A2E5-4941-AEDB-3EA1537BA10C}" sibTransId="{DC873869-7B1C-42D9-8EC1-669ACA1D7F8C}"/>
    <dgm:cxn modelId="{D516FFFA-F3C4-45CE-A731-9E02B9AC06DB}" type="presOf" srcId="{1B221FCC-73B3-475E-B506-5A633C30AE39}" destId="{BC01F270-EF50-4464-9D3B-3B17515F9FBA}" srcOrd="0" destOrd="0" presId="urn:microsoft.com/office/officeart/2005/8/layout/hList1"/>
    <dgm:cxn modelId="{E8183A9F-067A-4508-AC7C-4BFC72F3B7B5}" type="presOf" srcId="{F0ACFACB-5923-42C1-B0CE-358A8A2E461E}" destId="{BC01F270-EF50-4464-9D3B-3B17515F9FBA}" srcOrd="0" destOrd="1" presId="urn:microsoft.com/office/officeart/2005/8/layout/hList1"/>
    <dgm:cxn modelId="{132729D0-657A-4C7B-ADB0-400A5E3B1081}" srcId="{FBFEFD87-4B7B-4155-B272-E228D85958E6}" destId="{1ABE5948-3F0C-4DA2-89EF-3B71A6427EA5}" srcOrd="3" destOrd="0" parTransId="{F1BF3849-94DC-4664-B4C5-1B545FA922BE}" sibTransId="{131CBD65-7404-4477-B934-FD899A67AC5C}"/>
    <dgm:cxn modelId="{7D0482D0-00AA-4102-960D-EEBC28AE12D1}" type="presOf" srcId="{9986E2BF-2A76-43B2-BDD2-9B46533B20EB}" destId="{F4B02DC4-C260-4BB4-8C78-67E6B6E76BD6}" srcOrd="0" destOrd="0" presId="urn:microsoft.com/office/officeart/2005/8/layout/hList1"/>
    <dgm:cxn modelId="{399FE23A-1C8F-4B00-BCF5-1B24FB27D336}" srcId="{35B83CC8-468B-4AC1-8040-7D2B6B3372A0}" destId="{B39BCB51-C72E-4066-AC1D-CB68804D5686}" srcOrd="0" destOrd="0" parTransId="{67BC13DD-E0DB-479A-B84A-540609724B1D}" sibTransId="{0D6ADFE4-42A3-47CB-A41D-2D2C3F0CE6EC}"/>
    <dgm:cxn modelId="{FAB6D8FD-DDDE-453D-90EC-10B0E315011A}" type="presParOf" srcId="{F4B02DC4-C260-4BB4-8C78-67E6B6E76BD6}" destId="{53F99324-920A-42FC-95C6-ACD7BF279C72}" srcOrd="0" destOrd="0" presId="urn:microsoft.com/office/officeart/2005/8/layout/hList1"/>
    <dgm:cxn modelId="{53685613-9DDD-4E1E-A9CF-5148DD527FFB}" type="presParOf" srcId="{53F99324-920A-42FC-95C6-ACD7BF279C72}" destId="{F1125134-FC5E-4D8E-BB08-24FF62651659}" srcOrd="0" destOrd="0" presId="urn:microsoft.com/office/officeart/2005/8/layout/hList1"/>
    <dgm:cxn modelId="{CED5A794-B631-4D3D-AFD8-4566B4BCF294}" type="presParOf" srcId="{53F99324-920A-42FC-95C6-ACD7BF279C72}" destId="{BC01F270-EF50-4464-9D3B-3B17515F9FBA}" srcOrd="1" destOrd="0" presId="urn:microsoft.com/office/officeart/2005/8/layout/hList1"/>
    <dgm:cxn modelId="{3522E87E-BEB0-4D8F-BE04-83FA9A97E8C0}" type="presParOf" srcId="{F4B02DC4-C260-4BB4-8C78-67E6B6E76BD6}" destId="{4A57C0D8-0185-4097-8236-252ADDFEAF32}" srcOrd="1" destOrd="0" presId="urn:microsoft.com/office/officeart/2005/8/layout/hList1"/>
    <dgm:cxn modelId="{13208219-24C2-4884-8869-D3F1053B03F4}" type="presParOf" srcId="{F4B02DC4-C260-4BB4-8C78-67E6B6E76BD6}" destId="{5270ECA5-4105-48E4-BB40-5739FD86B213}" srcOrd="2" destOrd="0" presId="urn:microsoft.com/office/officeart/2005/8/layout/hList1"/>
    <dgm:cxn modelId="{AD8964B7-409D-486F-8234-6C648BA08104}" type="presParOf" srcId="{5270ECA5-4105-48E4-BB40-5739FD86B213}" destId="{A0A793B6-EE0A-4C39-81EB-CC8EB02DD800}" srcOrd="0" destOrd="0" presId="urn:microsoft.com/office/officeart/2005/8/layout/hList1"/>
    <dgm:cxn modelId="{6EA4DEB7-141D-4725-ADE6-68E38B66DAE6}" type="presParOf" srcId="{5270ECA5-4105-48E4-BB40-5739FD86B213}" destId="{6AB92DB0-6DF2-4602-8368-AEC083A8E4CE}" srcOrd="1" destOrd="0" presId="urn:microsoft.com/office/officeart/2005/8/layout/hList1"/>
    <dgm:cxn modelId="{27721A7B-1FD8-4E13-BB9F-269630C33DDF}" type="presParOf" srcId="{F4B02DC4-C260-4BB4-8C78-67E6B6E76BD6}" destId="{D99FE29A-9C4D-4BAD-95B6-62C4BC08C89C}" srcOrd="3" destOrd="0" presId="urn:microsoft.com/office/officeart/2005/8/layout/hList1"/>
    <dgm:cxn modelId="{5B339D64-B997-4A79-83ED-7D4967861594}" type="presParOf" srcId="{F4B02DC4-C260-4BB4-8C78-67E6B6E76BD6}" destId="{06BE361E-698A-4F2D-8929-E633DFEBCA48}" srcOrd="4" destOrd="0" presId="urn:microsoft.com/office/officeart/2005/8/layout/hList1"/>
    <dgm:cxn modelId="{27157736-303E-4DEC-97A8-5962B64186E1}" type="presParOf" srcId="{06BE361E-698A-4F2D-8929-E633DFEBCA48}" destId="{5CD7F6F0-9EFE-4174-AA67-EC1934FA1E95}" srcOrd="0" destOrd="0" presId="urn:microsoft.com/office/officeart/2005/8/layout/hList1"/>
    <dgm:cxn modelId="{356D1B8F-2B86-4941-B2D9-0E69533FFC5E}" type="presParOf" srcId="{06BE361E-698A-4F2D-8929-E633DFEBCA48}" destId="{D99FADE9-E8F6-4624-A314-2337AD2C887B}" srcOrd="1" destOrd="0" presId="urn:microsoft.com/office/officeart/2005/8/layout/h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1125134-FC5E-4D8E-BB08-24FF62651659}">
      <dsp:nvSpPr>
        <dsp:cNvPr id="0" name=""/>
        <dsp:cNvSpPr/>
      </dsp:nvSpPr>
      <dsp:spPr>
        <a:xfrm>
          <a:off x="1389" y="0"/>
          <a:ext cx="3076078" cy="54720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5875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5128" tIns="77216" rIns="135128" bIns="77216" numCol="1" spcCol="1270" anchor="ctr" anchorCtr="0">
          <a:noAutofit/>
        </a:bodyPr>
        <a:lstStyle/>
        <a:p>
          <a:pPr lvl="0" algn="ctr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900" b="1" kern="1200" dirty="0" smtClean="0">
              <a:solidFill>
                <a:srgbClr val="FF0000"/>
              </a:solidFill>
              <a:latin typeface="Comic Sans MS" pitchFamily="66" charset="0"/>
            </a:rPr>
            <a:t>Barbiturates</a:t>
          </a:r>
          <a:endParaRPr lang="en-US" sz="1900" kern="1200" dirty="0">
            <a:latin typeface="Comic Sans MS" pitchFamily="66" charset="0"/>
          </a:endParaRPr>
        </a:p>
      </dsp:txBody>
      <dsp:txXfrm>
        <a:off x="1389" y="0"/>
        <a:ext cx="3076078" cy="547200"/>
      </dsp:txXfrm>
    </dsp:sp>
    <dsp:sp modelId="{BC01F270-EF50-4464-9D3B-3B17515F9FBA}">
      <dsp:nvSpPr>
        <dsp:cNvPr id="0" name=""/>
        <dsp:cNvSpPr/>
      </dsp:nvSpPr>
      <dsp:spPr>
        <a:xfrm>
          <a:off x="4557" y="616274"/>
          <a:ext cx="3076078" cy="4335384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5875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1346" tIns="101346" rIns="135128" bIns="152019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smtClean="0">
              <a:latin typeface="Comic Sans MS" pitchFamily="66" charset="0"/>
            </a:rPr>
            <a:t>Barbitone,</a:t>
          </a:r>
          <a:endParaRPr lang="en-US" sz="1900" kern="1200" dirty="0">
            <a:latin typeface="Comic Sans MS" pitchFamily="66" charset="0"/>
          </a:endParaRP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latin typeface="Comic Sans MS" pitchFamily="66" charset="0"/>
            </a:rPr>
            <a:t>Phenobarbione</a:t>
          </a:r>
          <a:r>
            <a:rPr lang="en-US" sz="1900" b="1" kern="1200" dirty="0" smtClean="0">
              <a:latin typeface="Comic Sans MS" pitchFamily="66" charset="0"/>
            </a:rPr>
            <a:t>,</a:t>
          </a:r>
          <a:endParaRPr lang="en-US" sz="1900" kern="1200" dirty="0">
            <a:latin typeface="Comic Sans MS" pitchFamily="66" charset="0"/>
          </a:endParaRP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latin typeface="Comic Sans MS" pitchFamily="66" charset="0"/>
            </a:rPr>
            <a:t>Pentobarbitone</a:t>
          </a:r>
          <a:r>
            <a:rPr lang="en-IN" sz="1900" b="1" kern="1200" dirty="0" smtClean="0">
              <a:latin typeface="Comic Sans MS" pitchFamily="66" charset="0"/>
            </a:rPr>
            <a:t>,</a:t>
          </a:r>
          <a:endParaRPr lang="en-US" sz="1900" kern="1200" dirty="0">
            <a:latin typeface="Comic Sans MS" pitchFamily="66" charset="0"/>
          </a:endParaRP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latin typeface="Comic Sans MS" pitchFamily="66" charset="0"/>
            </a:rPr>
            <a:t>Amobarbitone</a:t>
          </a:r>
          <a:r>
            <a:rPr lang="en-IN" sz="1900" b="1" kern="1200" dirty="0" smtClean="0">
              <a:latin typeface="Comic Sans MS" pitchFamily="66" charset="0"/>
            </a:rPr>
            <a:t>,</a:t>
          </a:r>
          <a:endParaRPr lang="en-US" sz="1900" kern="1200" dirty="0">
            <a:latin typeface="Comic Sans MS" pitchFamily="66" charset="0"/>
          </a:endParaRPr>
        </a:p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latin typeface="Comic Sans MS" pitchFamily="66" charset="0"/>
            </a:rPr>
            <a:t>Secobarbitone</a:t>
          </a:r>
          <a:r>
            <a:rPr lang="en-US" sz="1900" kern="1200" dirty="0" smtClean="0">
              <a:latin typeface="Comic Sans MS" pitchFamily="66" charset="0"/>
            </a:rPr>
            <a:t>.</a:t>
          </a:r>
          <a:endParaRPr lang="en-US" sz="1900" kern="1200" dirty="0">
            <a:latin typeface="Comic Sans MS" pitchFamily="66" charset="0"/>
          </a:endParaRPr>
        </a:p>
      </dsp:txBody>
      <dsp:txXfrm>
        <a:off x="4557" y="616274"/>
        <a:ext cx="3076078" cy="4335384"/>
      </dsp:txXfrm>
    </dsp:sp>
    <dsp:sp modelId="{A0A793B6-EE0A-4C39-81EB-CC8EB02DD800}">
      <dsp:nvSpPr>
        <dsp:cNvPr id="0" name=""/>
        <dsp:cNvSpPr/>
      </dsp:nvSpPr>
      <dsp:spPr>
        <a:xfrm>
          <a:off x="3499044" y="0"/>
          <a:ext cx="3076078" cy="54720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5875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5128" tIns="77216" rIns="135128" bIns="77216" numCol="1" spcCol="1270" anchor="ctr" anchorCtr="0">
          <a:noAutofit/>
        </a:bodyPr>
        <a:lstStyle/>
        <a:p>
          <a:pPr lvl="0" algn="ctr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900" b="1" kern="1200" dirty="0" smtClean="0">
              <a:solidFill>
                <a:srgbClr val="FF0000"/>
              </a:solidFill>
              <a:latin typeface="Comic Sans MS" pitchFamily="66" charset="0"/>
            </a:rPr>
            <a:t>Benzodiazepines</a:t>
          </a:r>
          <a:r>
            <a:rPr lang="en-US" sz="1900" b="1" kern="1200" dirty="0" smtClean="0">
              <a:solidFill>
                <a:srgbClr val="FF0000"/>
              </a:solidFill>
            </a:rPr>
            <a:t> </a:t>
          </a:r>
          <a:r>
            <a:rPr lang="en-US" sz="1900" b="1" kern="1200" dirty="0" smtClean="0">
              <a:solidFill>
                <a:srgbClr val="0070C0"/>
              </a:solidFill>
            </a:rPr>
            <a:t> </a:t>
          </a:r>
        </a:p>
      </dsp:txBody>
      <dsp:txXfrm>
        <a:off x="3499044" y="0"/>
        <a:ext cx="3076078" cy="547200"/>
      </dsp:txXfrm>
    </dsp:sp>
    <dsp:sp modelId="{6AB92DB0-6DF2-4602-8368-AEC083A8E4CE}">
      <dsp:nvSpPr>
        <dsp:cNvPr id="0" name=""/>
        <dsp:cNvSpPr/>
      </dsp:nvSpPr>
      <dsp:spPr>
        <a:xfrm>
          <a:off x="3511287" y="616274"/>
          <a:ext cx="3076078" cy="4335384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5875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1346" tIns="101346" rIns="135128" bIns="152019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smtClean="0">
              <a:solidFill>
                <a:srgbClr val="0070C0"/>
              </a:solidFill>
              <a:latin typeface="Comic Sans MS" pitchFamily="66" charset="0"/>
            </a:rPr>
            <a:t>Long acting Benzodiazepines</a:t>
          </a:r>
          <a:r>
            <a:rPr lang="en-US" sz="1900" b="1" kern="1200" dirty="0" smtClean="0">
              <a:solidFill>
                <a:srgbClr val="FF0000"/>
              </a:solidFill>
              <a:latin typeface="Comic Sans MS" pitchFamily="66" charset="0"/>
            </a:rPr>
            <a:t>: </a:t>
          </a:r>
          <a:r>
            <a:rPr lang="en-US" sz="1900" b="1" kern="1200" dirty="0" smtClean="0">
              <a:solidFill>
                <a:srgbClr val="0070C0"/>
              </a:solidFill>
              <a:latin typeface="Comic Sans MS" pitchFamily="66" charset="0"/>
            </a:rPr>
            <a:t> </a:t>
          </a:r>
          <a:r>
            <a:rPr lang="en-US" sz="1900" b="1" kern="1200" dirty="0" smtClean="0">
              <a:latin typeface="Comic Sans MS" pitchFamily="66" charset="0"/>
            </a:rPr>
            <a:t>Diazepam, </a:t>
          </a:r>
          <a:r>
            <a:rPr lang="en-US" sz="1900" b="1" kern="1200" dirty="0" err="1" smtClean="0">
              <a:latin typeface="Comic Sans MS" pitchFamily="66" charset="0"/>
            </a:rPr>
            <a:t>Flurazepam</a:t>
          </a:r>
          <a:r>
            <a:rPr lang="en-US" sz="1900" b="1" kern="1200" dirty="0" smtClean="0">
              <a:latin typeface="Comic Sans MS" pitchFamily="66" charset="0"/>
            </a:rPr>
            <a:t>, </a:t>
          </a:r>
          <a:r>
            <a:rPr lang="en-US" sz="1900" b="1" kern="1200" dirty="0" err="1" smtClean="0">
              <a:latin typeface="Comic Sans MS" pitchFamily="66" charset="0"/>
            </a:rPr>
            <a:t>nitrazipam</a:t>
          </a:r>
          <a:r>
            <a:rPr lang="en-US" sz="1900" b="1" kern="1200" dirty="0" smtClean="0">
              <a:latin typeface="Comic Sans MS" pitchFamily="66" charset="0"/>
            </a:rPr>
            <a:t> and </a:t>
          </a:r>
          <a:r>
            <a:rPr lang="en-US" sz="1900" b="1" kern="1200" dirty="0" err="1" smtClean="0">
              <a:latin typeface="Comic Sans MS" pitchFamily="66" charset="0"/>
            </a:rPr>
            <a:t>flunitrazepam</a:t>
          </a:r>
          <a:r>
            <a:rPr lang="en-US" sz="1900" b="1" kern="1200" dirty="0" smtClean="0">
              <a:latin typeface="Comic Sans MS" pitchFamily="66" charset="0"/>
            </a:rPr>
            <a:t>.</a:t>
          </a:r>
          <a:endParaRPr lang="en-US" sz="1900" kern="1200" dirty="0">
            <a:latin typeface="Comic Sans MS" pitchFamily="66" charset="0"/>
          </a:endParaRP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smtClean="0">
              <a:solidFill>
                <a:srgbClr val="0070C0"/>
              </a:solidFill>
              <a:latin typeface="Comic Sans MS" pitchFamily="66" charset="0"/>
            </a:rPr>
            <a:t>Short acting Benzodiazepines: </a:t>
          </a: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Midazolam</a:t>
          </a:r>
          <a:r>
            <a:rPr lang="en-US" sz="1900" b="1" kern="1200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triazolam</a:t>
          </a:r>
          <a:r>
            <a:rPr lang="en-US" sz="1900" b="1" kern="1200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timazepam</a:t>
          </a:r>
          <a:r>
            <a:rPr lang="en-US" sz="1900" b="1" kern="1200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lorazepam</a:t>
          </a:r>
          <a:r>
            <a:rPr lang="en-US" sz="1900" b="1" kern="1200" dirty="0" smtClean="0">
              <a:solidFill>
                <a:schemeClr val="tx1"/>
              </a:solidFill>
              <a:latin typeface="Comic Sans MS" pitchFamily="66" charset="0"/>
            </a:rPr>
            <a:t>, </a:t>
          </a: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oxazepam</a:t>
          </a:r>
          <a:r>
            <a:rPr lang="en-US" sz="1900" b="1" kern="1200" dirty="0" smtClean="0">
              <a:solidFill>
                <a:schemeClr val="tx1"/>
              </a:solidFill>
            </a:rPr>
            <a:t>.</a:t>
          </a:r>
        </a:p>
      </dsp:txBody>
      <dsp:txXfrm>
        <a:off x="3511287" y="616274"/>
        <a:ext cx="3076078" cy="4335384"/>
      </dsp:txXfrm>
    </dsp:sp>
    <dsp:sp modelId="{5CD7F6F0-9EFE-4174-AA67-EC1934FA1E95}">
      <dsp:nvSpPr>
        <dsp:cNvPr id="0" name=""/>
        <dsp:cNvSpPr/>
      </dsp:nvSpPr>
      <dsp:spPr>
        <a:xfrm>
          <a:off x="6895497" y="0"/>
          <a:ext cx="3442224" cy="547200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5875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5128" tIns="77216" rIns="135128" bIns="77216" numCol="1" spcCol="1270" anchor="ctr" anchorCtr="0">
          <a:noAutofit/>
        </a:bodyPr>
        <a:lstStyle/>
        <a:p>
          <a:pPr lvl="0" algn="ctr" defTabSz="8445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900" b="1" kern="1200" dirty="0" smtClean="0">
              <a:solidFill>
                <a:srgbClr val="FF0000"/>
              </a:solidFill>
            </a:rPr>
            <a:t>Miscellaneous agents</a:t>
          </a:r>
          <a:endParaRPr lang="en-US" sz="1900" kern="1200" dirty="0"/>
        </a:p>
      </dsp:txBody>
      <dsp:txXfrm>
        <a:off x="6895497" y="0"/>
        <a:ext cx="3442224" cy="547200"/>
      </dsp:txXfrm>
    </dsp:sp>
    <dsp:sp modelId="{D99FADE9-E8F6-4624-A314-2337AD2C887B}">
      <dsp:nvSpPr>
        <dsp:cNvPr id="0" name=""/>
        <dsp:cNvSpPr/>
      </dsp:nvSpPr>
      <dsp:spPr>
        <a:xfrm>
          <a:off x="7070234" y="616274"/>
          <a:ext cx="3337791" cy="4335384"/>
        </a:xfrm>
        <a:prstGeom prst="rect">
          <a:avLst/>
        </a:prstGeom>
        <a:solidFill>
          <a:schemeClr val="accent1">
            <a:alpha val="90000"/>
            <a:tint val="40000"/>
            <a:hueOff val="0"/>
            <a:satOff val="0"/>
            <a:lumOff val="0"/>
            <a:alphaOff val="0"/>
          </a:schemeClr>
        </a:solidFill>
        <a:ln w="15875" cap="rnd" cmpd="sng" algn="ctr">
          <a:solidFill>
            <a:schemeClr val="accent1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1346" tIns="101346" rIns="135128" bIns="152019" numCol="1" spcCol="1270" anchor="t" anchorCtr="0">
          <a:noAutofit/>
        </a:bodyPr>
        <a:lstStyle/>
        <a:p>
          <a:pPr marL="171450" lvl="1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Cloralhydrates</a:t>
          </a:r>
          <a:endParaRPr lang="en-US" sz="1900" kern="1200" dirty="0">
            <a:solidFill>
              <a:schemeClr val="tx1"/>
            </a:solidFill>
            <a:latin typeface="Comic Sans MS" pitchFamily="66" charset="0"/>
          </a:endParaRP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smtClean="0">
              <a:solidFill>
                <a:schemeClr val="tx1"/>
              </a:solidFill>
              <a:latin typeface="Comic Sans MS" pitchFamily="66" charset="0"/>
            </a:rPr>
            <a:t>Paraldehyde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Methaqualone</a:t>
          </a:r>
          <a:endParaRPr lang="en-US" sz="1900" b="1" kern="1200" dirty="0" smtClean="0">
            <a:solidFill>
              <a:schemeClr val="tx1"/>
            </a:solidFill>
            <a:latin typeface="Comic Sans MS" pitchFamily="66" charset="0"/>
          </a:endParaRP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US" sz="1900" b="1" kern="1200" dirty="0" err="1" smtClean="0">
              <a:solidFill>
                <a:schemeClr val="tx1"/>
              </a:solidFill>
              <a:latin typeface="Comic Sans MS" pitchFamily="66" charset="0"/>
            </a:rPr>
            <a:t>Glutithimide</a:t>
          </a:r>
          <a:endParaRPr lang="en-IN" sz="1900" b="1" kern="1200" dirty="0" smtClean="0">
            <a:solidFill>
              <a:schemeClr val="tx1"/>
            </a:solidFill>
            <a:latin typeface="Comic Sans MS" pitchFamily="66" charset="0"/>
          </a:endParaRP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IN" sz="1900" b="1" kern="1200" dirty="0" smtClean="0">
              <a:solidFill>
                <a:schemeClr val="tx1"/>
              </a:solidFill>
              <a:latin typeface="Comic Sans MS" pitchFamily="66" charset="0"/>
            </a:rPr>
            <a:t>Xylazine hydrochloride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IN" sz="1900" b="1" kern="1200" dirty="0" smtClean="0">
              <a:solidFill>
                <a:schemeClr val="tx1"/>
              </a:solidFill>
              <a:latin typeface="Comic Sans MS" pitchFamily="66" charset="0"/>
            </a:rPr>
            <a:t>Detomidine hydrochloride</a:t>
          </a:r>
        </a:p>
        <a:p>
          <a:pPr marL="342900" lvl="2" indent="-171450" algn="l" defTabSz="84455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•"/>
          </a:pPr>
          <a:r>
            <a:rPr lang="en-IN" sz="1900" b="1" kern="1200" dirty="0" smtClean="0">
              <a:solidFill>
                <a:schemeClr val="tx1"/>
              </a:solidFill>
              <a:latin typeface="Comic Sans MS" pitchFamily="66" charset="0"/>
            </a:rPr>
            <a:t>Medetomidine hydrochloride</a:t>
          </a:r>
          <a:endParaRPr lang="en-US" sz="1900" kern="1200" dirty="0">
            <a:solidFill>
              <a:schemeClr val="tx1"/>
            </a:solidFill>
            <a:latin typeface="Comic Sans MS" pitchFamily="66" charset="0"/>
          </a:endParaRPr>
        </a:p>
      </dsp:txBody>
      <dsp:txXfrm>
        <a:off x="7070234" y="616274"/>
        <a:ext cx="3337791" cy="433538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6EC8D16-9F80-4185-A71B-B6C3008F1A6A}" type="datetimeFigureOut">
              <a:rPr lang="en-US" smtClean="0"/>
              <a:pPr/>
              <a:t>7/8/2021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94191B6-041B-440F-9710-B26570C0027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94191B6-041B-440F-9710-B26570C00277}" type="slidenum">
              <a:rPr lang="en-US" smtClean="0"/>
              <a:pPr/>
              <a:t>3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159029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5985248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2873743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943360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8097611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6614304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3255267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675932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61189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9647760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7516824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2609971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90581221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1905105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0697680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1043034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4584CE-57CF-4789-8F34-82536B9775A0}" type="datetimeFigureOut">
              <a:rPr lang="en-IN" smtClean="0"/>
              <a:pPr/>
              <a:t>08-07-2021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3A4F7DF9-9D7E-472B-96ED-24B299E4DFE2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6356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  <p:sldLayoutId id="2147483693" r:id="rId15"/>
    <p:sldLayoutId id="2147483694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lowchart: Alternate Process 3"/>
          <p:cNvSpPr/>
          <p:nvPr/>
        </p:nvSpPr>
        <p:spPr>
          <a:xfrm>
            <a:off x="1828800" y="1903956"/>
            <a:ext cx="8968636" cy="2267211"/>
          </a:xfrm>
          <a:prstGeom prst="flowChartAlternateProces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000" b="1" dirty="0" smtClean="0">
                <a:solidFill>
                  <a:srgbClr val="FF0000"/>
                </a:solidFill>
              </a:rPr>
              <a:t>Hypnotic - Sedative </a:t>
            </a:r>
            <a:endParaRPr lang="en-US" sz="4000" dirty="0">
              <a:latin typeface="Aharoni" pitchFamily="2" charset="-79"/>
              <a:cs typeface="Aharoni" pitchFamily="2" charset="-79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676909" y="354904"/>
            <a:ext cx="1220783" cy="1243358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45874" y="277791"/>
            <a:ext cx="1565166" cy="1316736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2893512" y="5308276"/>
            <a:ext cx="7603299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IN" b="1" dirty="0" err="1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Dr.Kumari</a:t>
            </a:r>
            <a: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 </a:t>
            </a:r>
            <a:r>
              <a:rPr lang="en-IN" b="1" dirty="0" err="1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>Anjana</a:t>
            </a:r>
            <a: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  <a:t/>
            </a:r>
            <a:br>
              <a:rPr lang="en-IN" b="1" dirty="0" smtClean="0">
                <a:solidFill>
                  <a:srgbClr val="000099"/>
                </a:solidFill>
                <a:latin typeface="Aharoni" pitchFamily="2" charset="-79"/>
                <a:cs typeface="Aharoni" pitchFamily="2" charset="-79"/>
              </a:rPr>
            </a:br>
            <a:r>
              <a:rPr lang="en-IN" dirty="0" smtClean="0">
                <a:latin typeface="Aharoni" pitchFamily="2" charset="-79"/>
                <a:cs typeface="Aharoni" pitchFamily="2" charset="-79"/>
              </a:rPr>
              <a:t>Assistant Professor</a:t>
            </a:r>
            <a:br>
              <a:rPr lang="en-IN" dirty="0" smtClean="0">
                <a:latin typeface="Aharoni" pitchFamily="2" charset="-79"/>
                <a:cs typeface="Aharoni" pitchFamily="2" charset="-79"/>
              </a:rPr>
            </a:br>
            <a:r>
              <a:rPr lang="en-IN" dirty="0" err="1" smtClean="0">
                <a:latin typeface="Aharoni" pitchFamily="2" charset="-79"/>
                <a:cs typeface="Aharoni" pitchFamily="2" charset="-79"/>
              </a:rPr>
              <a:t>Deptt</a:t>
            </a:r>
            <a:r>
              <a:rPr lang="en-IN" dirty="0" smtClean="0">
                <a:latin typeface="Aharoni" pitchFamily="2" charset="-79"/>
                <a:cs typeface="Aharoni" pitchFamily="2" charset="-79"/>
              </a:rPr>
              <a:t>. of Veterinary Pharmacology &amp; Toxicology</a:t>
            </a:r>
          </a:p>
          <a:p>
            <a:pPr algn="ctr"/>
            <a:r>
              <a:rPr lang="en-IN" dirty="0" smtClean="0">
                <a:latin typeface="Aharoni" pitchFamily="2" charset="-79"/>
                <a:cs typeface="Aharoni" pitchFamily="2" charset="-79"/>
              </a:rPr>
              <a:t>Bihar Veterinary College, Bihar Animal Sciences University, Patna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67664" y="187890"/>
            <a:ext cx="7828731" cy="1093000"/>
          </a:xfrm>
        </p:spPr>
        <p:txBody>
          <a:bodyPr/>
          <a:lstStyle/>
          <a:p>
            <a:r>
              <a:rPr lang="en-US" dirty="0" smtClean="0">
                <a:latin typeface="Comic Sans MS" pitchFamily="66" charset="0"/>
              </a:rPr>
              <a:t>Overview of the chapter </a:t>
            </a:r>
            <a:endParaRPr lang="en-US" dirty="0"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503123" y="1600200"/>
            <a:ext cx="7465031" cy="4763021"/>
          </a:xfrm>
        </p:spPr>
        <p:txBody>
          <a:bodyPr>
            <a:normAutofit lnSpcReduction="10000"/>
          </a:bodyPr>
          <a:lstStyle/>
          <a:p>
            <a:r>
              <a:rPr lang="en-US" dirty="0" smtClean="0">
                <a:latin typeface="Comic Sans MS" pitchFamily="66" charset="0"/>
              </a:rPr>
              <a:t>Introduction (</a:t>
            </a:r>
            <a:r>
              <a:rPr lang="en-US" b="1" dirty="0" smtClean="0">
                <a:solidFill>
                  <a:srgbClr val="00B0F0"/>
                </a:solidFill>
                <a:latin typeface="Comic Sans MS" pitchFamily="66" charset="0"/>
              </a:rPr>
              <a:t>Sedatives, Hypnotics</a:t>
            </a:r>
            <a:r>
              <a:rPr lang="en-US" dirty="0" smtClean="0">
                <a:latin typeface="Comic Sans MS" pitchFamily="66" charset="0"/>
              </a:rPr>
              <a:t>).</a:t>
            </a:r>
          </a:p>
          <a:p>
            <a:r>
              <a:rPr lang="en-US" b="1" dirty="0" smtClean="0">
                <a:solidFill>
                  <a:srgbClr val="7030A0"/>
                </a:solidFill>
                <a:latin typeface="Comic Sans MS" pitchFamily="66" charset="0"/>
              </a:rPr>
              <a:t>Salient features of Sedatives and Hypnotics.</a:t>
            </a:r>
          </a:p>
          <a:p>
            <a:r>
              <a:rPr lang="en-US" b="1" dirty="0" smtClean="0">
                <a:solidFill>
                  <a:srgbClr val="FFC000"/>
                </a:solidFill>
                <a:latin typeface="Comic Sans MS" pitchFamily="66" charset="0"/>
              </a:rPr>
              <a:t>Classification of Hypnotic- Sedatives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Barbiturates</a:t>
            </a: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Benzodiazepines (advantages over barbiturates, MOA)</a:t>
            </a:r>
          </a:p>
          <a:p>
            <a:r>
              <a:rPr lang="en-US" b="1" dirty="0" err="1" smtClean="0">
                <a:solidFill>
                  <a:srgbClr val="0070C0"/>
                </a:solidFill>
                <a:latin typeface="Comic Sans MS" pitchFamily="66" charset="0"/>
              </a:rPr>
              <a:t>Cloralhydrates</a:t>
            </a:r>
            <a:endParaRPr lang="en-US" b="1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Paraldehyde</a:t>
            </a:r>
          </a:p>
          <a:p>
            <a:r>
              <a:rPr lang="en-US" b="1" dirty="0" err="1" smtClean="0">
                <a:solidFill>
                  <a:srgbClr val="0070C0"/>
                </a:solidFill>
                <a:latin typeface="Comic Sans MS" pitchFamily="66" charset="0"/>
              </a:rPr>
              <a:t>Methaqualone</a:t>
            </a:r>
            <a:endParaRPr lang="en-US" b="1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r>
              <a:rPr lang="en-US" b="1" dirty="0" err="1" smtClean="0">
                <a:solidFill>
                  <a:srgbClr val="0070C0"/>
                </a:solidFill>
                <a:latin typeface="Comic Sans MS" pitchFamily="66" charset="0"/>
              </a:rPr>
              <a:t>Glutithimide</a:t>
            </a:r>
            <a:endParaRPr lang="en-IN" b="1" dirty="0" smtClean="0">
              <a:solidFill>
                <a:srgbClr val="0070C0"/>
              </a:solidFill>
              <a:latin typeface="Comic Sans MS" pitchFamily="66" charset="0"/>
            </a:endParaRPr>
          </a:p>
          <a:p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Xylazine hydrochloride</a:t>
            </a:r>
          </a:p>
          <a:p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Detomidine hydrochloride</a:t>
            </a:r>
          </a:p>
          <a:p>
            <a:r>
              <a:rPr lang="en-IN" b="1" dirty="0" smtClean="0">
                <a:solidFill>
                  <a:srgbClr val="0070C0"/>
                </a:solidFill>
                <a:latin typeface="Comic Sans MS" pitchFamily="66" charset="0"/>
              </a:rPr>
              <a:t>Medetomidine hydrochloride</a:t>
            </a:r>
            <a:endParaRPr lang="en-US" dirty="0"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53225" y="433610"/>
            <a:ext cx="8911687" cy="1166590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  <a:latin typeface="Comic Sans MS" pitchFamily="66" charset="0"/>
              </a:rPr>
              <a:t>Sedatives</a:t>
            </a:r>
            <a:endParaRPr lang="en-IN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8175" y="1752600"/>
            <a:ext cx="10359025" cy="4724400"/>
          </a:xfrm>
        </p:spPr>
        <p:txBody>
          <a:bodyPr>
            <a:normAutofit lnSpcReduction="10000"/>
          </a:bodyPr>
          <a:lstStyle/>
          <a:p>
            <a:pPr algn="just">
              <a:buNone/>
            </a:pPr>
            <a:r>
              <a:rPr lang="en-US" sz="2400" b="1" dirty="0">
                <a:solidFill>
                  <a:srgbClr val="00B0F0"/>
                </a:solidFill>
                <a:latin typeface="Comic Sans MS" pitchFamily="66" charset="0"/>
              </a:rPr>
              <a:t>Sedatives:</a:t>
            </a:r>
            <a:r>
              <a:rPr lang="en-US" sz="2400" dirty="0">
                <a:solidFill>
                  <a:srgbClr val="00B0F0"/>
                </a:solidFill>
                <a:latin typeface="Comic Sans MS" pitchFamily="66" charset="0"/>
              </a:rPr>
              <a:t> </a:t>
            </a:r>
            <a:endParaRPr lang="en-US" sz="2400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pPr algn="just"/>
            <a:r>
              <a:rPr lang="en-US" sz="2400" dirty="0" smtClean="0">
                <a:solidFill>
                  <a:schemeClr val="tx1"/>
                </a:solidFill>
                <a:latin typeface="Comic Sans MS" pitchFamily="66" charset="0"/>
              </a:rPr>
              <a:t>A </a:t>
            </a:r>
            <a:r>
              <a:rPr lang="en-US" sz="2400" dirty="0">
                <a:solidFill>
                  <a:schemeClr val="tx1"/>
                </a:solidFill>
                <a:latin typeface="Comic Sans MS" pitchFamily="66" charset="0"/>
              </a:rPr>
              <a:t>drug that subdues excitement and calms the subject without inducing sleep, though drowsiness may be produced. </a:t>
            </a:r>
            <a:endParaRPr lang="en-US" sz="2400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algn="just">
              <a:buNone/>
            </a:pPr>
            <a:endParaRPr lang="en-US" sz="2400" dirty="0" smtClean="0">
              <a:solidFill>
                <a:schemeClr val="tx1"/>
              </a:solidFill>
              <a:latin typeface="Comic Sans MS" pitchFamily="66" charset="0"/>
            </a:endParaRPr>
          </a:p>
          <a:p>
            <a:pPr algn="just"/>
            <a:r>
              <a:rPr lang="en-US" sz="2400" dirty="0" smtClean="0">
                <a:solidFill>
                  <a:schemeClr val="tx1"/>
                </a:solidFill>
                <a:latin typeface="Comic Sans MS" pitchFamily="66" charset="0"/>
              </a:rPr>
              <a:t>Sedation </a:t>
            </a:r>
            <a:r>
              <a:rPr lang="en-US" sz="2400" dirty="0">
                <a:solidFill>
                  <a:schemeClr val="tx1"/>
                </a:solidFill>
                <a:latin typeface="Comic Sans MS" pitchFamily="66" charset="0"/>
              </a:rPr>
              <a:t>refers to decreased responsiveness to any level of stimulation; is associated with some decrease in motor activity and ideation</a:t>
            </a:r>
            <a:r>
              <a:rPr lang="en-US" sz="2400" dirty="0" smtClean="0">
                <a:solidFill>
                  <a:schemeClr val="tx1"/>
                </a:solidFill>
                <a:latin typeface="Comic Sans MS" pitchFamily="66" charset="0"/>
              </a:rPr>
              <a:t>.</a:t>
            </a:r>
          </a:p>
          <a:p>
            <a:pPr algn="just"/>
            <a:r>
              <a:rPr lang="en-US" sz="2400" dirty="0" smtClean="0">
                <a:solidFill>
                  <a:schemeClr val="tx1"/>
                </a:solidFill>
                <a:latin typeface="Comic Sans MS" pitchFamily="66" charset="0"/>
              </a:rPr>
              <a:t>On the basis of the type of effect  produced by sedatives, it can be classified into two major groups:</a:t>
            </a:r>
          </a:p>
          <a:p>
            <a:pPr algn="just">
              <a:buNone/>
            </a:pPr>
            <a:r>
              <a:rPr lang="en-US" sz="2400" dirty="0" smtClean="0">
                <a:solidFill>
                  <a:schemeClr val="tx1"/>
                </a:solidFill>
                <a:latin typeface="Comic Sans MS" pitchFamily="66" charset="0"/>
              </a:rPr>
              <a:t>				 </a:t>
            </a:r>
            <a:r>
              <a:rPr lang="en-US" sz="2400" b="1" dirty="0" smtClean="0">
                <a:solidFill>
                  <a:srgbClr val="7030A0"/>
                </a:solidFill>
                <a:latin typeface="Comic Sans MS" pitchFamily="66" charset="0"/>
              </a:rPr>
              <a:t>Hypnotic – Sedative</a:t>
            </a:r>
          </a:p>
          <a:p>
            <a:pPr algn="just">
              <a:buNone/>
            </a:pPr>
            <a:r>
              <a:rPr lang="en-US" sz="2400" b="1" dirty="0" smtClean="0">
                <a:solidFill>
                  <a:srgbClr val="7030A0"/>
                </a:solidFill>
                <a:latin typeface="Comic Sans MS" pitchFamily="66" charset="0"/>
              </a:rPr>
              <a:t>				</a:t>
            </a:r>
            <a:r>
              <a:rPr lang="en-IN" sz="2400" b="1" dirty="0" smtClean="0">
                <a:solidFill>
                  <a:srgbClr val="7030A0"/>
                </a:solidFill>
                <a:latin typeface="Comic Sans MS" pitchFamily="66" charset="0"/>
              </a:rPr>
              <a:t>Tranquillizers- </a:t>
            </a:r>
            <a:r>
              <a:rPr lang="en-US" sz="2400" b="1" dirty="0" smtClean="0">
                <a:solidFill>
                  <a:srgbClr val="7030A0"/>
                </a:solidFill>
                <a:latin typeface="Comic Sans MS" pitchFamily="66" charset="0"/>
              </a:rPr>
              <a:t>Sedative</a:t>
            </a:r>
          </a:p>
          <a:p>
            <a:pPr algn="just"/>
            <a:endParaRPr lang="en-US" sz="2400" dirty="0" smtClean="0">
              <a:latin typeface="Comic Sans MS" pitchFamily="66" charset="0"/>
            </a:endParaRPr>
          </a:p>
          <a:p>
            <a:pPr algn="just"/>
            <a:endParaRPr lang="en-IN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19104424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71612" y="1231900"/>
            <a:ext cx="10237788" cy="5168900"/>
          </a:xfrm>
        </p:spPr>
        <p:txBody>
          <a:bodyPr/>
          <a:lstStyle/>
          <a:p>
            <a:pPr marL="0" indent="0" algn="just">
              <a:buNone/>
            </a:pPr>
            <a:r>
              <a:rPr lang="en-US" sz="2400" b="1" dirty="0" smtClean="0">
                <a:solidFill>
                  <a:srgbClr val="00B0F0"/>
                </a:solidFill>
                <a:latin typeface="Comic Sans MS" pitchFamily="66" charset="0"/>
              </a:rPr>
              <a:t>Hypnotics:  </a:t>
            </a:r>
          </a:p>
          <a:p>
            <a:pPr algn="just"/>
            <a:r>
              <a:rPr lang="en-US" sz="2400" dirty="0" smtClean="0">
                <a:latin typeface="Comic Sans MS" pitchFamily="66" charset="0"/>
              </a:rPr>
              <a:t>A drug that induces and/or maintains sleep, similar to normal arousable sleep. </a:t>
            </a:r>
          </a:p>
          <a:p>
            <a:pPr algn="just"/>
            <a:r>
              <a:rPr lang="en-US" sz="2400" dirty="0" smtClean="0">
                <a:latin typeface="Comic Sans MS" pitchFamily="66" charset="0"/>
              </a:rPr>
              <a:t>Hypnosis is derived from ‘Hypnos’, the Greek god of sleep.</a:t>
            </a:r>
          </a:p>
          <a:p>
            <a:pPr algn="just"/>
            <a:r>
              <a:rPr lang="en-US" sz="2400" dirty="0" smtClean="0">
                <a:latin typeface="Comic Sans MS" pitchFamily="66" charset="0"/>
              </a:rPr>
              <a:t>Effect produced by </a:t>
            </a:r>
            <a:r>
              <a:rPr lang="en-US" sz="2400" dirty="0" smtClean="0">
                <a:solidFill>
                  <a:schemeClr val="tx1"/>
                </a:solidFill>
                <a:latin typeface="Comic Sans MS" pitchFamily="66" charset="0"/>
              </a:rPr>
              <a:t>hypnotics</a:t>
            </a:r>
            <a:r>
              <a:rPr lang="en-US" sz="2400" b="1" dirty="0" smtClean="0">
                <a:solidFill>
                  <a:srgbClr val="00B0F0"/>
                </a:solidFill>
                <a:latin typeface="Comic Sans MS" pitchFamily="66" charset="0"/>
              </a:rPr>
              <a:t> </a:t>
            </a:r>
            <a:r>
              <a:rPr lang="en-US" sz="2400" dirty="0" smtClean="0">
                <a:latin typeface="Comic Sans MS" pitchFamily="66" charset="0"/>
              </a:rPr>
              <a:t>– hypnosis.</a:t>
            </a:r>
          </a:p>
          <a:p>
            <a:pPr algn="just"/>
            <a:r>
              <a:rPr lang="en-US" sz="2400" dirty="0" smtClean="0">
                <a:latin typeface="Comic Sans MS" pitchFamily="66" charset="0"/>
              </a:rPr>
              <a:t>These drugs produces drowsiness and facilitate the onset and maintenance of a state of sleep. </a:t>
            </a:r>
            <a:endParaRPr lang="en-IN" sz="2400" dirty="0" smtClean="0">
              <a:latin typeface="Comic Sans MS" pitchFamily="66" charset="0"/>
            </a:endParaRPr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63252" y="1405565"/>
            <a:ext cx="11023948" cy="513493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000" b="1" dirty="0">
                <a:solidFill>
                  <a:srgbClr val="00B0F0"/>
                </a:solidFill>
                <a:latin typeface="Comic Sans MS" pitchFamily="66" charset="0"/>
              </a:rPr>
              <a:t>Salient features of Sedatives and Hypnotics: </a:t>
            </a:r>
            <a:endParaRPr lang="en-US" sz="2000" b="1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000" b="1" dirty="0" smtClean="0">
                <a:solidFill>
                  <a:srgbClr val="7030A0"/>
                </a:solidFill>
                <a:latin typeface="Comic Sans MS" pitchFamily="66" charset="0"/>
              </a:rPr>
              <a:t> </a:t>
            </a:r>
            <a:endParaRPr lang="en-IN" sz="2000" b="1" dirty="0">
              <a:solidFill>
                <a:srgbClr val="7030A0"/>
              </a:solidFill>
              <a:latin typeface="Comic Sans MS" pitchFamily="66" charset="0"/>
            </a:endParaRPr>
          </a:p>
          <a:p>
            <a:pPr lvl="0"/>
            <a:r>
              <a:rPr lang="en-US" sz="2000" dirty="0">
                <a:latin typeface="Comic Sans MS" pitchFamily="66" charset="0"/>
              </a:rPr>
              <a:t>The Sedatives and Hypnotics are more or less general CNS depressants with </a:t>
            </a:r>
            <a:r>
              <a:rPr lang="en-US" sz="2000" dirty="0" smtClean="0">
                <a:latin typeface="Comic Sans MS" pitchFamily="66" charset="0"/>
              </a:rPr>
              <a:t>some what </a:t>
            </a:r>
            <a:r>
              <a:rPr lang="en-US" sz="2000" dirty="0">
                <a:latin typeface="Comic Sans MS" pitchFamily="66" charset="0"/>
              </a:rPr>
              <a:t>differing 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</a:rPr>
              <a:t>time-action</a:t>
            </a:r>
            <a:r>
              <a:rPr lang="en-US" sz="2000" dirty="0">
                <a:latin typeface="Comic Sans MS" pitchFamily="66" charset="0"/>
              </a:rPr>
              <a:t> and 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</a:rPr>
              <a:t>dose action </a:t>
            </a:r>
            <a:r>
              <a:rPr lang="en-US" sz="2000" dirty="0">
                <a:latin typeface="Comic Sans MS" pitchFamily="66" charset="0"/>
              </a:rPr>
              <a:t>relationships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marL="0" lvl="0" indent="0">
              <a:buNone/>
            </a:pPr>
            <a:endParaRPr lang="en-IN" sz="2000" dirty="0">
              <a:latin typeface="Comic Sans MS" pitchFamily="66" charset="0"/>
            </a:endParaRPr>
          </a:p>
          <a:p>
            <a:pPr lvl="0"/>
            <a:r>
              <a:rPr lang="en-US" sz="2000" dirty="0">
                <a:latin typeface="Comic Sans MS" pitchFamily="66" charset="0"/>
              </a:rPr>
              <a:t>Those with </a:t>
            </a:r>
            <a:r>
              <a:rPr lang="en-US" sz="2000" b="1" dirty="0">
                <a:solidFill>
                  <a:srgbClr val="00B050"/>
                </a:solidFill>
                <a:latin typeface="Comic Sans MS" pitchFamily="66" charset="0"/>
              </a:rPr>
              <a:t>quicker onset, shorter duration and steeper dose-response curves </a:t>
            </a:r>
            <a:r>
              <a:rPr lang="en-US" sz="2000" dirty="0">
                <a:latin typeface="Comic Sans MS" pitchFamily="66" charset="0"/>
              </a:rPr>
              <a:t>are preferred as </a:t>
            </a:r>
            <a:r>
              <a:rPr lang="en-US" sz="2000" i="1" dirty="0">
                <a:solidFill>
                  <a:srgbClr val="C00000"/>
                </a:solidFill>
                <a:latin typeface="Comic Sans MS" pitchFamily="66" charset="0"/>
              </a:rPr>
              <a:t>hypnotics</a:t>
            </a:r>
            <a:r>
              <a:rPr lang="en-US" sz="2000" dirty="0">
                <a:latin typeface="Comic Sans MS" pitchFamily="66" charset="0"/>
              </a:rPr>
              <a:t> while more </a:t>
            </a:r>
            <a:r>
              <a:rPr lang="en-US" sz="2000" b="1" dirty="0">
                <a:solidFill>
                  <a:srgbClr val="00B050"/>
                </a:solidFill>
                <a:latin typeface="Comic Sans MS" pitchFamily="66" charset="0"/>
              </a:rPr>
              <a:t>slowly acting drugs with flatter dose-response curves </a:t>
            </a:r>
            <a:r>
              <a:rPr lang="en-US" sz="2000" dirty="0">
                <a:latin typeface="Comic Sans MS" pitchFamily="66" charset="0"/>
              </a:rPr>
              <a:t>are employed as </a:t>
            </a:r>
            <a:r>
              <a:rPr lang="en-US" sz="2000" i="1" dirty="0">
                <a:solidFill>
                  <a:srgbClr val="C00000"/>
                </a:solidFill>
                <a:latin typeface="Comic Sans MS" pitchFamily="66" charset="0"/>
              </a:rPr>
              <a:t>sedatives</a:t>
            </a:r>
            <a:r>
              <a:rPr lang="en-US" sz="2000" dirty="0">
                <a:latin typeface="Comic Sans MS" pitchFamily="66" charset="0"/>
              </a:rPr>
              <a:t>. </a:t>
            </a:r>
            <a:endParaRPr lang="en-US" sz="2000" dirty="0" smtClean="0">
              <a:latin typeface="Comic Sans MS" pitchFamily="66" charset="0"/>
            </a:endParaRPr>
          </a:p>
          <a:p>
            <a:pPr marL="0" lvl="0" indent="0">
              <a:buNone/>
            </a:pPr>
            <a:endParaRPr lang="en-IN" sz="2000" dirty="0">
              <a:latin typeface="Comic Sans MS" pitchFamily="66" charset="0"/>
            </a:endParaRPr>
          </a:p>
          <a:p>
            <a:pPr lvl="0"/>
            <a:r>
              <a:rPr lang="en-US" sz="2000" dirty="0">
                <a:latin typeface="Comic Sans MS" pitchFamily="66" charset="0"/>
              </a:rPr>
              <a:t>However, there is considerable overlap; a hypnotic at lower dose may act as sedatives</a:t>
            </a:r>
            <a:r>
              <a:rPr lang="en-US" sz="2000" dirty="0" smtClean="0">
                <a:latin typeface="Comic Sans MS" pitchFamily="66" charset="0"/>
              </a:rPr>
              <a:t>.</a:t>
            </a:r>
            <a:endParaRPr lang="en-IN" sz="2000" dirty="0">
              <a:latin typeface="Comic Sans MS" pitchFamily="66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2552700" y="223973"/>
            <a:ext cx="8055779" cy="866487"/>
          </a:xfrm>
        </p:spPr>
        <p:txBody>
          <a:bodyPr/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Comic Sans MS" pitchFamily="66" charset="0"/>
              </a:rPr>
              <a:t>Hypnotic- Sedatives</a:t>
            </a:r>
            <a:endParaRPr lang="en-IN" dirty="0">
              <a:solidFill>
                <a:srgbClr val="FF0000"/>
              </a:solidFill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8061177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54015" y="1433146"/>
            <a:ext cx="10150597" cy="4478076"/>
          </a:xfrm>
        </p:spPr>
        <p:txBody>
          <a:bodyPr>
            <a:normAutofit fontScale="92500" lnSpcReduction="10000"/>
          </a:bodyPr>
          <a:lstStyle/>
          <a:p>
            <a:pPr lvl="0"/>
            <a:endParaRPr lang="en-US" dirty="0" smtClean="0">
              <a:latin typeface="Comic Sans MS" pitchFamily="66" charset="0"/>
            </a:endParaRPr>
          </a:p>
          <a:p>
            <a:r>
              <a:rPr lang="en-US" sz="2200" dirty="0">
                <a:latin typeface="Comic Sans MS" pitchFamily="66" charset="0"/>
              </a:rPr>
              <a:t>Thus, </a:t>
            </a:r>
            <a:r>
              <a:rPr lang="en-US" sz="2200" dirty="0">
                <a:solidFill>
                  <a:srgbClr val="00B0F0"/>
                </a:solidFill>
                <a:latin typeface="Comic Sans MS" pitchFamily="66" charset="0"/>
              </a:rPr>
              <a:t>sedation-hypnosis-general anesthesia </a:t>
            </a:r>
            <a:r>
              <a:rPr lang="en-US" sz="2200" dirty="0">
                <a:latin typeface="Comic Sans MS" pitchFamily="66" charset="0"/>
              </a:rPr>
              <a:t>may be regarded as 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increasing grades of CNS depression</a:t>
            </a:r>
            <a:r>
              <a:rPr lang="en-US" sz="2200" dirty="0">
                <a:latin typeface="Comic Sans MS" pitchFamily="66" charset="0"/>
              </a:rPr>
              <a:t>.</a:t>
            </a:r>
          </a:p>
          <a:p>
            <a:pPr lvl="0"/>
            <a:r>
              <a:rPr lang="en-US" sz="2200" dirty="0" smtClean="0">
                <a:latin typeface="Comic Sans MS" pitchFamily="66" charset="0"/>
              </a:rPr>
              <a:t>Both </a:t>
            </a:r>
            <a:r>
              <a:rPr lang="en-US" sz="2200" dirty="0">
                <a:latin typeface="Comic Sans MS" pitchFamily="66" charset="0"/>
              </a:rPr>
              <a:t>Sedatives and Hypnotics do not possess analgesic property, but </a:t>
            </a:r>
            <a:r>
              <a:rPr lang="en-US" sz="2200" dirty="0">
                <a:solidFill>
                  <a:srgbClr val="0070C0"/>
                </a:solidFill>
                <a:latin typeface="Comic Sans MS" pitchFamily="66" charset="0"/>
              </a:rPr>
              <a:t>dull the perception of pain sensation</a:t>
            </a:r>
            <a:r>
              <a:rPr lang="en-US" sz="2200" dirty="0" smtClean="0">
                <a:solidFill>
                  <a:srgbClr val="0070C0"/>
                </a:solidFill>
                <a:latin typeface="Comic Sans MS" pitchFamily="66" charset="0"/>
              </a:rPr>
              <a:t>.</a:t>
            </a:r>
          </a:p>
          <a:p>
            <a:pPr marL="0" lvl="0" indent="0">
              <a:buNone/>
            </a:pPr>
            <a:endParaRPr lang="en-IN" sz="2200" dirty="0">
              <a:solidFill>
                <a:srgbClr val="0070C0"/>
              </a:solidFill>
              <a:latin typeface="Comic Sans MS" pitchFamily="66" charset="0"/>
            </a:endParaRPr>
          </a:p>
          <a:p>
            <a:pPr lvl="0"/>
            <a:r>
              <a:rPr lang="en-US" sz="2200" dirty="0">
                <a:latin typeface="Comic Sans MS" pitchFamily="66" charset="0"/>
              </a:rPr>
              <a:t>Hypnotics given in high doses can produce general anesthesia. </a:t>
            </a:r>
            <a:endParaRPr lang="en-US" sz="2200" dirty="0" smtClean="0">
              <a:latin typeface="Comic Sans MS" pitchFamily="66" charset="0"/>
            </a:endParaRPr>
          </a:p>
          <a:p>
            <a:pPr marL="0" lvl="0" indent="0">
              <a:buNone/>
            </a:pPr>
            <a:endParaRPr lang="en-US" sz="2200" dirty="0" smtClean="0">
              <a:latin typeface="Comic Sans MS" pitchFamily="66" charset="0"/>
            </a:endParaRPr>
          </a:p>
          <a:p>
            <a:pPr lvl="0" algn="just"/>
            <a:r>
              <a:rPr lang="en-US" sz="2200" dirty="0">
                <a:latin typeface="Comic Sans MS" pitchFamily="66" charset="0"/>
              </a:rPr>
              <a:t>Hypnotics in 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higher doses </a:t>
            </a:r>
            <a:r>
              <a:rPr lang="en-US" sz="2200" dirty="0">
                <a:latin typeface="Comic Sans MS" pitchFamily="66" charset="0"/>
              </a:rPr>
              <a:t>cause deep sleep (narcosis) and hence are also called as </a:t>
            </a:r>
            <a:r>
              <a:rPr lang="en-US" sz="2200" dirty="0">
                <a:solidFill>
                  <a:srgbClr val="FF0000"/>
                </a:solidFill>
                <a:latin typeface="Comic Sans MS" pitchFamily="66" charset="0"/>
              </a:rPr>
              <a:t>narcotics</a:t>
            </a:r>
            <a:r>
              <a:rPr lang="en-US" sz="2200" dirty="0" smtClean="0">
                <a:latin typeface="Comic Sans MS" pitchFamily="66" charset="0"/>
              </a:rPr>
              <a:t>.</a:t>
            </a:r>
          </a:p>
          <a:p>
            <a:pPr marL="0" lvl="0" indent="0" algn="just">
              <a:buNone/>
            </a:pPr>
            <a:endParaRPr lang="en-IN" sz="2200" dirty="0">
              <a:latin typeface="Comic Sans MS" pitchFamily="66" charset="0"/>
            </a:endParaRPr>
          </a:p>
          <a:p>
            <a:pPr lvl="0" algn="just"/>
            <a:r>
              <a:rPr lang="en-US" sz="2200" dirty="0">
                <a:latin typeface="Comic Sans MS" pitchFamily="66" charset="0"/>
              </a:rPr>
              <a:t>Treatment of insomnia is the most important use of this class of drugs.</a:t>
            </a:r>
          </a:p>
          <a:p>
            <a:pPr marL="0" lvl="0" indent="0">
              <a:buNone/>
            </a:pPr>
            <a:endParaRPr lang="en-IN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96742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39714" y="1219200"/>
            <a:ext cx="9821009" cy="5359400"/>
          </a:xfrm>
        </p:spPr>
        <p:txBody>
          <a:bodyPr>
            <a:normAutofit/>
          </a:bodyPr>
          <a:lstStyle/>
          <a:p>
            <a:pPr lvl="0" algn="just">
              <a:buNone/>
            </a:pPr>
            <a:endParaRPr lang="en-IN" sz="2000" dirty="0">
              <a:latin typeface="Comic Sans MS" pitchFamily="66" charset="0"/>
            </a:endParaRPr>
          </a:p>
          <a:p>
            <a:pPr lvl="0" algn="just"/>
            <a:r>
              <a:rPr lang="en-US" sz="2000" dirty="0">
                <a:latin typeface="Comic Sans MS" pitchFamily="66" charset="0"/>
              </a:rPr>
              <a:t>The difference between sedatives and tranquillizers is also indistinct except that the </a:t>
            </a:r>
            <a:r>
              <a:rPr lang="en-US" sz="2000" dirty="0">
                <a:solidFill>
                  <a:srgbClr val="00B0F0"/>
                </a:solidFill>
                <a:latin typeface="Comic Sans MS" pitchFamily="66" charset="0"/>
              </a:rPr>
              <a:t>tranquillizers produce a state of calmness with less drowsiness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marL="0" lvl="0" indent="0" algn="just">
              <a:buNone/>
            </a:pPr>
            <a:endParaRPr lang="en-IN" sz="2000" dirty="0">
              <a:latin typeface="Comic Sans MS" pitchFamily="66" charset="0"/>
            </a:endParaRPr>
          </a:p>
          <a:p>
            <a:pPr lvl="0" algn="just"/>
            <a:r>
              <a:rPr lang="en-US" sz="2000" dirty="0">
                <a:latin typeface="Comic Sans MS" pitchFamily="66" charset="0"/>
              </a:rPr>
              <a:t>Tranquillized animals are usually easy to handle, but they may be </a:t>
            </a:r>
            <a:r>
              <a:rPr lang="en-US" sz="2000" dirty="0">
                <a:solidFill>
                  <a:srgbClr val="00B0F0"/>
                </a:solidFill>
                <a:latin typeface="Comic Sans MS" pitchFamily="66" charset="0"/>
              </a:rPr>
              <a:t>aroused </a:t>
            </a:r>
            <a:r>
              <a:rPr lang="en-US" sz="2000" dirty="0" smtClean="0">
                <a:solidFill>
                  <a:srgbClr val="00B0F0"/>
                </a:solidFill>
                <a:latin typeface="Comic Sans MS" pitchFamily="66" charset="0"/>
              </a:rPr>
              <a:t>by </a:t>
            </a:r>
            <a:r>
              <a:rPr lang="en-US" sz="2000" dirty="0">
                <a:solidFill>
                  <a:srgbClr val="00B0F0"/>
                </a:solidFill>
                <a:latin typeface="Comic Sans MS" pitchFamily="66" charset="0"/>
              </a:rPr>
              <a:t>and respond to stimuli in a normal way (biting, scratching and kicking</a:t>
            </a:r>
            <a:r>
              <a:rPr lang="en-US" sz="2000" dirty="0" smtClean="0">
                <a:solidFill>
                  <a:srgbClr val="00B0F0"/>
                </a:solidFill>
                <a:latin typeface="Comic Sans MS" pitchFamily="66" charset="0"/>
              </a:rPr>
              <a:t>).</a:t>
            </a:r>
          </a:p>
          <a:p>
            <a:pPr lvl="0" algn="just">
              <a:buNone/>
            </a:pPr>
            <a:endParaRPr lang="en-IN" sz="2000" dirty="0" smtClean="0">
              <a:solidFill>
                <a:srgbClr val="00B0F0"/>
              </a:solidFill>
              <a:latin typeface="Comic Sans MS" pitchFamily="66" charset="0"/>
            </a:endParaRPr>
          </a:p>
          <a:p>
            <a:pPr lvl="0" algn="just"/>
            <a:r>
              <a:rPr lang="en-US" sz="2000" dirty="0" smtClean="0">
                <a:latin typeface="Comic Sans MS" pitchFamily="66" charset="0"/>
              </a:rPr>
              <a:t>In </a:t>
            </a:r>
            <a:r>
              <a:rPr lang="en-US" sz="2000" dirty="0">
                <a:latin typeface="Comic Sans MS" pitchFamily="66" charset="0"/>
              </a:rPr>
              <a:t>veterinary medicine Sedatives are generally used </a:t>
            </a:r>
            <a:r>
              <a:rPr lang="en-US" sz="2000" dirty="0" smtClean="0">
                <a:latin typeface="Comic Sans MS" pitchFamily="66" charset="0"/>
              </a:rPr>
              <a:t>to </a:t>
            </a:r>
            <a:r>
              <a:rPr lang="en-US" sz="2000" dirty="0" smtClean="0">
                <a:solidFill>
                  <a:srgbClr val="0070C0"/>
                </a:solidFill>
                <a:latin typeface="Comic Sans MS" pitchFamily="66" charset="0"/>
              </a:rPr>
              <a:t>restrain</a:t>
            </a:r>
            <a:r>
              <a:rPr lang="en-US" sz="2000" dirty="0">
                <a:latin typeface="Comic Sans MS" pitchFamily="66" charset="0"/>
              </a:rPr>
              <a:t>, to facilitate handling and transport, and to 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modify behavior of </a:t>
            </a:r>
            <a:r>
              <a:rPr lang="en-US" sz="2000" dirty="0" smtClean="0">
                <a:solidFill>
                  <a:srgbClr val="0070C0"/>
                </a:solidFill>
                <a:latin typeface="Comic Sans MS" pitchFamily="66" charset="0"/>
              </a:rPr>
              <a:t>animals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marL="0" lvl="0" indent="0" algn="just">
              <a:buNone/>
            </a:pPr>
            <a:endParaRPr lang="en-US" sz="2000" dirty="0" smtClean="0">
              <a:latin typeface="Comic Sans MS" pitchFamily="66" charset="0"/>
            </a:endParaRPr>
          </a:p>
          <a:p>
            <a:pPr lvl="0" algn="just"/>
            <a:r>
              <a:rPr lang="en-US" sz="2000" dirty="0" smtClean="0">
                <a:latin typeface="Comic Sans MS" pitchFamily="66" charset="0"/>
              </a:rPr>
              <a:t>Sedatives </a:t>
            </a:r>
            <a:r>
              <a:rPr lang="en-US" sz="2000" dirty="0">
                <a:latin typeface="Comic Sans MS" pitchFamily="66" charset="0"/>
              </a:rPr>
              <a:t>are commonly included in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pre- anesthetic medication </a:t>
            </a:r>
            <a:r>
              <a:rPr lang="en-US" sz="2000" dirty="0">
                <a:latin typeface="Comic Sans MS" pitchFamily="66" charset="0"/>
              </a:rPr>
              <a:t>and are also used to facilitate minor surgery or diagnostic procedures. </a:t>
            </a:r>
            <a:endParaRPr lang="en-IN" sz="20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4609145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99224" y="636810"/>
            <a:ext cx="9243476" cy="772890"/>
          </a:xfrm>
        </p:spPr>
        <p:txBody>
          <a:bodyPr>
            <a:normAutofit/>
          </a:bodyPr>
          <a:lstStyle/>
          <a:p>
            <a:r>
              <a:rPr lang="en-US" sz="2800" dirty="0" smtClean="0">
                <a:solidFill>
                  <a:srgbClr val="0070C0"/>
                </a:solidFill>
                <a:latin typeface="Comic Sans MS" pitchFamily="66" charset="0"/>
              </a:rPr>
              <a:t>Dose response curve of sedative and hypnotics</a:t>
            </a:r>
            <a:endParaRPr lang="en-US" sz="2800" dirty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171700" y="2082800"/>
            <a:ext cx="4731376" cy="3828422"/>
          </a:xfrm>
        </p:spPr>
        <p:txBody>
          <a:bodyPr/>
          <a:lstStyle/>
          <a:p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Drug A </a:t>
            </a:r>
          </a:p>
          <a:p>
            <a:pPr>
              <a:buNone/>
            </a:pPr>
            <a:r>
              <a:rPr lang="en-US" dirty="0" smtClean="0">
                <a:latin typeface="Comic Sans MS" pitchFamily="66" charset="0"/>
              </a:rPr>
              <a:t>			Barbiturates</a:t>
            </a:r>
          </a:p>
          <a:p>
            <a:pPr>
              <a:buNone/>
            </a:pPr>
            <a:r>
              <a:rPr lang="en-US" dirty="0" smtClean="0">
                <a:latin typeface="Comic Sans MS" pitchFamily="66" charset="0"/>
              </a:rPr>
              <a:t>			Steeper DRC</a:t>
            </a:r>
          </a:p>
          <a:p>
            <a:pPr>
              <a:buNone/>
            </a:pPr>
            <a:r>
              <a:rPr lang="en-US" dirty="0" smtClean="0">
                <a:latin typeface="Comic Sans MS" pitchFamily="66" charset="0"/>
              </a:rPr>
              <a:t>			Narrow margin of safety</a:t>
            </a:r>
          </a:p>
          <a:p>
            <a:pPr>
              <a:buNone/>
            </a:pPr>
            <a:endParaRPr lang="en-US" dirty="0" smtClean="0">
              <a:latin typeface="Comic Sans MS" pitchFamily="66" charset="0"/>
            </a:endParaRPr>
          </a:p>
          <a:p>
            <a:pPr>
              <a:buFont typeface="Wingdings" pitchFamily="2" charset="2"/>
              <a:buChar char="Ø"/>
            </a:pPr>
            <a:r>
              <a:rPr lang="en-US" b="1" dirty="0" smtClean="0">
                <a:solidFill>
                  <a:srgbClr val="0070C0"/>
                </a:solidFill>
                <a:latin typeface="Comic Sans MS" pitchFamily="66" charset="0"/>
              </a:rPr>
              <a:t>Drug B</a:t>
            </a:r>
          </a:p>
          <a:p>
            <a:pPr>
              <a:buNone/>
            </a:pPr>
            <a:r>
              <a:rPr lang="en-US" dirty="0" smtClean="0">
                <a:latin typeface="Comic Sans MS" pitchFamily="66" charset="0"/>
              </a:rPr>
              <a:t>			Benzodiazepines</a:t>
            </a:r>
          </a:p>
          <a:p>
            <a:pPr>
              <a:buNone/>
            </a:pPr>
            <a:r>
              <a:rPr lang="en-US" dirty="0" smtClean="0">
                <a:latin typeface="Comic Sans MS" pitchFamily="66" charset="0"/>
              </a:rPr>
              <a:t>			 Flatter DRC</a:t>
            </a:r>
          </a:p>
          <a:p>
            <a:pPr>
              <a:buNone/>
            </a:pPr>
            <a:r>
              <a:rPr lang="en-US" dirty="0" smtClean="0">
                <a:latin typeface="Comic Sans MS" pitchFamily="66" charset="0"/>
              </a:rPr>
              <a:t>			 Wide margin of safety</a:t>
            </a:r>
          </a:p>
          <a:p>
            <a:pPr>
              <a:buFont typeface="Wingdings" pitchFamily="2" charset="2"/>
              <a:buChar char="Ø"/>
            </a:pPr>
            <a:endParaRPr lang="en-US" dirty="0"/>
          </a:p>
        </p:txBody>
      </p:sp>
      <p:pic>
        <p:nvPicPr>
          <p:cNvPr id="6" name="Picture 2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/>
          <a:srcRect/>
          <a:stretch>
            <a:fillRect/>
          </a:stretch>
        </p:blipFill>
        <p:spPr bwMode="auto">
          <a:xfrm>
            <a:off x="7302500" y="2171700"/>
            <a:ext cx="4229100" cy="36575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Diagram 2"/>
          <p:cNvGraphicFramePr/>
          <p:nvPr/>
        </p:nvGraphicFramePr>
        <p:xfrm>
          <a:off x="1295400" y="1587500"/>
          <a:ext cx="10464800" cy="502073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4" name="Rectangle 3"/>
          <p:cNvSpPr/>
          <p:nvPr/>
        </p:nvSpPr>
        <p:spPr>
          <a:xfrm>
            <a:off x="2692401" y="304800"/>
            <a:ext cx="6032499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 smtClean="0">
                <a:solidFill>
                  <a:srgbClr val="FF0000"/>
                </a:solidFill>
                <a:latin typeface="Comic Sans MS" pitchFamily="66" charset="0"/>
              </a:rPr>
              <a:t>Classification of Hypnotic- Sedatives</a:t>
            </a:r>
            <a:endParaRPr lang="en-US" sz="2400" dirty="0"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62725" y="293910"/>
            <a:ext cx="8911687" cy="1280890"/>
          </a:xfrm>
        </p:spPr>
        <p:txBody>
          <a:bodyPr/>
          <a:lstStyle/>
          <a:p>
            <a:r>
              <a:rPr lang="en-US" dirty="0" smtClean="0">
                <a:solidFill>
                  <a:srgbClr val="FF0000"/>
                </a:solidFill>
                <a:latin typeface="Comic Sans MS" pitchFamily="66" charset="0"/>
              </a:rPr>
              <a:t>Barbiturates</a:t>
            </a:r>
            <a:endParaRPr lang="en-US" dirty="0">
              <a:solidFill>
                <a:srgbClr val="FF000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73823" y="1384300"/>
            <a:ext cx="10032024" cy="5118100"/>
          </a:xfrm>
        </p:spPr>
        <p:txBody>
          <a:bodyPr>
            <a:normAutofit/>
          </a:bodyPr>
          <a:lstStyle/>
          <a:p>
            <a:r>
              <a:rPr lang="en-US" sz="2000" dirty="0" smtClean="0">
                <a:latin typeface="Comic Sans MS" pitchFamily="66" charset="0"/>
              </a:rPr>
              <a:t>Derivative of barbituric acid (</a:t>
            </a:r>
            <a:r>
              <a:rPr lang="en-IN" sz="2000" dirty="0" smtClean="0">
                <a:latin typeface="Comic Sans MS" pitchFamily="66" charset="0"/>
              </a:rPr>
              <a:t>A condensation product of urea and </a:t>
            </a:r>
            <a:r>
              <a:rPr lang="en-IN" sz="2000" dirty="0" err="1" smtClean="0">
                <a:latin typeface="Comic Sans MS" pitchFamily="66" charset="0"/>
              </a:rPr>
              <a:t>malonic</a:t>
            </a:r>
            <a:r>
              <a:rPr lang="en-IN" sz="2000" dirty="0" smtClean="0">
                <a:latin typeface="Comic Sans MS" pitchFamily="66" charset="0"/>
              </a:rPr>
              <a:t> acid</a:t>
            </a:r>
            <a:r>
              <a:rPr lang="en-US" sz="2000" dirty="0" smtClean="0">
                <a:latin typeface="Comic Sans MS" pitchFamily="66" charset="0"/>
              </a:rPr>
              <a:t>).</a:t>
            </a:r>
          </a:p>
          <a:p>
            <a:pPr marL="0" indent="0">
              <a:buNone/>
            </a:pPr>
            <a:endParaRPr lang="en-US" sz="2000" b="1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000" b="1" dirty="0" smtClean="0">
                <a:solidFill>
                  <a:srgbClr val="0070C0"/>
                </a:solidFill>
                <a:latin typeface="Comic Sans MS" pitchFamily="66" charset="0"/>
              </a:rPr>
              <a:t>Classification 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</a:rPr>
              <a:t>of </a:t>
            </a:r>
            <a:r>
              <a:rPr lang="en-US" sz="2000" b="1" dirty="0" smtClean="0">
                <a:solidFill>
                  <a:srgbClr val="0070C0"/>
                </a:solidFill>
                <a:latin typeface="Comic Sans MS" pitchFamily="66" charset="0"/>
              </a:rPr>
              <a:t>barbiturates </a:t>
            </a:r>
            <a:r>
              <a:rPr lang="en-IN" sz="2000" b="1" dirty="0">
                <a:solidFill>
                  <a:srgbClr val="0070C0"/>
                </a:solidFill>
                <a:latin typeface="Comic Sans MS" panose="030F0702030302020204" pitchFamily="66" charset="0"/>
              </a:rPr>
              <a:t>b</a:t>
            </a:r>
            <a:r>
              <a:rPr lang="en-IN" sz="2000" b="1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ased </a:t>
            </a:r>
            <a:r>
              <a:rPr lang="en-IN" sz="2000" b="1" dirty="0">
                <a:solidFill>
                  <a:srgbClr val="0070C0"/>
                </a:solidFill>
                <a:latin typeface="Comic Sans MS" panose="030F0702030302020204" pitchFamily="66" charset="0"/>
              </a:rPr>
              <a:t>on duration of action: </a:t>
            </a:r>
          </a:p>
          <a:p>
            <a:pPr marL="536575" indent="-536575"/>
            <a:r>
              <a:rPr lang="en-IN" sz="2000" dirty="0">
                <a:solidFill>
                  <a:srgbClr val="FF0000"/>
                </a:solidFill>
                <a:latin typeface="Comic Sans MS" panose="030F0702030302020204" pitchFamily="66" charset="0"/>
              </a:rPr>
              <a:t>Long acting-(4-6 hr) - </a:t>
            </a:r>
            <a:r>
              <a:rPr lang="en-IN" sz="2000" dirty="0" err="1">
                <a:latin typeface="Comic Sans MS" panose="030F0702030302020204" pitchFamily="66" charset="0"/>
              </a:rPr>
              <a:t>Barbitone</a:t>
            </a:r>
            <a:r>
              <a:rPr lang="en-IN" sz="2000" dirty="0">
                <a:latin typeface="Comic Sans MS" panose="030F0702030302020204" pitchFamily="66" charset="0"/>
              </a:rPr>
              <a:t>, </a:t>
            </a:r>
            <a:r>
              <a:rPr lang="en-IN" sz="2000" dirty="0" smtClean="0">
                <a:latin typeface="Comic Sans MS" panose="030F0702030302020204" pitchFamily="66" charset="0"/>
              </a:rPr>
              <a:t> </a:t>
            </a:r>
            <a:r>
              <a:rPr lang="en-IN" sz="2000" dirty="0" err="1" smtClean="0">
                <a:latin typeface="Comic Sans MS" panose="030F0702030302020204" pitchFamily="66" charset="0"/>
              </a:rPr>
              <a:t>Phenobarbitone</a:t>
            </a:r>
            <a:r>
              <a:rPr lang="en-IN" sz="2000" dirty="0" smtClean="0">
                <a:latin typeface="Comic Sans MS" panose="030F0702030302020204" pitchFamily="66" charset="0"/>
              </a:rPr>
              <a:t>, </a:t>
            </a:r>
            <a:r>
              <a:rPr lang="en-IN" sz="2000" dirty="0" err="1" smtClean="0">
                <a:latin typeface="Comic Sans MS" panose="030F0702030302020204" pitchFamily="66" charset="0"/>
              </a:rPr>
              <a:t>methylphenobarbitone</a:t>
            </a:r>
            <a:r>
              <a:rPr lang="en-IN" sz="2000" dirty="0" smtClean="0">
                <a:latin typeface="Comic Sans MS" panose="030F0702030302020204" pitchFamily="66" charset="0"/>
              </a:rPr>
              <a:t>,</a:t>
            </a:r>
          </a:p>
          <a:p>
            <a:pPr marL="0" indent="0">
              <a:buNone/>
            </a:pPr>
            <a:r>
              <a:rPr lang="en-GB" sz="2000" dirty="0">
                <a:latin typeface="Comic Sans MS" panose="030F0702030302020204" pitchFamily="66" charset="0"/>
              </a:rPr>
              <a:t>	</a:t>
            </a:r>
            <a:r>
              <a:rPr lang="en-GB" sz="2000" dirty="0" smtClean="0">
                <a:latin typeface="Comic Sans MS" panose="030F0702030302020204" pitchFamily="66" charset="0"/>
              </a:rPr>
              <a:t>						</a:t>
            </a:r>
            <a:r>
              <a:rPr lang="en-GB" sz="2000" dirty="0" err="1" smtClean="0">
                <a:latin typeface="Comic Sans MS" panose="030F0702030302020204" pitchFamily="66" charset="0"/>
              </a:rPr>
              <a:t>aprobarbitone</a:t>
            </a:r>
            <a:endParaRPr lang="en-IN" sz="2000" dirty="0">
              <a:latin typeface="Comic Sans MS" panose="030F0702030302020204" pitchFamily="66" charset="0"/>
            </a:endParaRPr>
          </a:p>
          <a:p>
            <a:pPr marL="536575" indent="-536575"/>
            <a:r>
              <a:rPr lang="en-IN" sz="2000" dirty="0">
                <a:solidFill>
                  <a:srgbClr val="FF0000"/>
                </a:solidFill>
                <a:latin typeface="Comic Sans MS" panose="030F0702030302020204" pitchFamily="66" charset="0"/>
              </a:rPr>
              <a:t>Intermediate acting (2-4 hr) </a:t>
            </a:r>
            <a:r>
              <a:rPr lang="en-IN" sz="2000" dirty="0">
                <a:latin typeface="Comic Sans MS" panose="030F0702030302020204" pitchFamily="66" charset="0"/>
              </a:rPr>
              <a:t>- </a:t>
            </a:r>
            <a:r>
              <a:rPr lang="en-IN" sz="2000" dirty="0" err="1">
                <a:latin typeface="Comic Sans MS" panose="030F0702030302020204" pitchFamily="66" charset="0"/>
              </a:rPr>
              <a:t>Pentobarbitone</a:t>
            </a:r>
            <a:r>
              <a:rPr lang="en-IN" sz="2000" dirty="0">
                <a:latin typeface="Comic Sans MS" panose="030F0702030302020204" pitchFamily="66" charset="0"/>
              </a:rPr>
              <a:t>, </a:t>
            </a:r>
            <a:r>
              <a:rPr lang="en-IN" sz="2000" dirty="0" smtClean="0">
                <a:latin typeface="Comic Sans MS" panose="030F0702030302020204" pitchFamily="66" charset="0"/>
              </a:rPr>
              <a:t> </a:t>
            </a:r>
            <a:r>
              <a:rPr lang="en-IN" sz="2000" dirty="0" err="1" smtClean="0">
                <a:latin typeface="Comic Sans MS" panose="030F0702030302020204" pitchFamily="66" charset="0"/>
              </a:rPr>
              <a:t>Butobarbitone</a:t>
            </a:r>
            <a:endParaRPr lang="en-IN" sz="2000" dirty="0" smtClean="0">
              <a:latin typeface="Comic Sans MS" panose="030F0702030302020204" pitchFamily="66" charset="0"/>
            </a:endParaRPr>
          </a:p>
          <a:p>
            <a:pPr marL="0" indent="0">
              <a:buNone/>
            </a:pPr>
            <a:endParaRPr lang="en-IN" sz="2000" dirty="0">
              <a:latin typeface="Comic Sans MS" panose="030F0702030302020204" pitchFamily="66" charset="0"/>
            </a:endParaRPr>
          </a:p>
          <a:p>
            <a:pPr marL="536575" indent="-536575"/>
            <a:r>
              <a:rPr lang="en-IN" sz="2000" dirty="0">
                <a:solidFill>
                  <a:srgbClr val="FF0000"/>
                </a:solidFill>
                <a:latin typeface="Comic Sans MS" panose="030F0702030302020204" pitchFamily="66" charset="0"/>
              </a:rPr>
              <a:t>Short acting (1-2 hr)  - </a:t>
            </a:r>
            <a:r>
              <a:rPr lang="en-IN" sz="2000" dirty="0" err="1" smtClean="0">
                <a:solidFill>
                  <a:srgbClr val="FF0000"/>
                </a:solidFill>
                <a:latin typeface="Comic Sans MS" panose="030F0702030302020204" pitchFamily="66" charset="0"/>
              </a:rPr>
              <a:t>S</a:t>
            </a:r>
            <a:r>
              <a:rPr lang="en-IN" sz="2000" dirty="0" err="1" smtClean="0">
                <a:latin typeface="Comic Sans MS" panose="030F0702030302020204" pitchFamily="66" charset="0"/>
              </a:rPr>
              <a:t>ecobarbitone</a:t>
            </a:r>
            <a:r>
              <a:rPr lang="en-IN" sz="2000" dirty="0" smtClean="0">
                <a:latin typeface="Comic Sans MS" panose="030F0702030302020204" pitchFamily="66" charset="0"/>
              </a:rPr>
              <a:t>, </a:t>
            </a:r>
            <a:r>
              <a:rPr lang="en-IN" sz="2000" dirty="0" err="1" smtClean="0">
                <a:latin typeface="Comic Sans MS" panose="030F0702030302020204" pitchFamily="66" charset="0"/>
              </a:rPr>
              <a:t>Pentobarbitone</a:t>
            </a:r>
            <a:r>
              <a:rPr lang="en-IN" sz="2000" dirty="0" smtClean="0">
                <a:latin typeface="Comic Sans MS" panose="030F0702030302020204" pitchFamily="66" charset="0"/>
              </a:rPr>
              <a:t>, </a:t>
            </a:r>
            <a:r>
              <a:rPr lang="en-IN" sz="2000" dirty="0" err="1" smtClean="0">
                <a:latin typeface="Comic Sans MS" panose="030F0702030302020204" pitchFamily="66" charset="0"/>
              </a:rPr>
              <a:t>quinalbarbitone</a:t>
            </a:r>
            <a:endParaRPr lang="en-IN" sz="2000" dirty="0" smtClean="0">
              <a:latin typeface="Comic Sans MS" panose="030F0702030302020204" pitchFamily="66" charset="0"/>
            </a:endParaRPr>
          </a:p>
          <a:p>
            <a:pPr marL="0" indent="0">
              <a:buNone/>
            </a:pPr>
            <a:endParaRPr lang="en-IN" sz="2000" dirty="0">
              <a:latin typeface="Comic Sans MS" panose="030F0702030302020204" pitchFamily="66" charset="0"/>
            </a:endParaRPr>
          </a:p>
          <a:p>
            <a:pPr marL="536575" indent="-536575"/>
            <a:r>
              <a:rPr lang="en-IN" sz="2000" dirty="0">
                <a:solidFill>
                  <a:srgbClr val="FF0000"/>
                </a:solidFill>
                <a:latin typeface="Comic Sans MS" panose="030F0702030302020204" pitchFamily="66" charset="0"/>
              </a:rPr>
              <a:t>Ultra Short acting (20-40 min.)</a:t>
            </a:r>
            <a:r>
              <a:rPr lang="en-IN" sz="2000" dirty="0">
                <a:latin typeface="Comic Sans MS" panose="030F0702030302020204" pitchFamily="66" charset="0"/>
              </a:rPr>
              <a:t> </a:t>
            </a:r>
            <a:r>
              <a:rPr lang="en-IN" sz="2000" dirty="0" smtClean="0">
                <a:latin typeface="Comic Sans MS" panose="030F0702030302020204" pitchFamily="66" charset="0"/>
              </a:rPr>
              <a:t> - </a:t>
            </a:r>
            <a:r>
              <a:rPr lang="en-IN" sz="2000" dirty="0" err="1" smtClean="0">
                <a:latin typeface="Comic Sans MS" panose="030F0702030302020204" pitchFamily="66" charset="0"/>
              </a:rPr>
              <a:t>Thiopentone</a:t>
            </a:r>
            <a:r>
              <a:rPr lang="en-IN" sz="2000" dirty="0">
                <a:latin typeface="Comic Sans MS" panose="030F0702030302020204" pitchFamily="66" charset="0"/>
              </a:rPr>
              <a:t>, </a:t>
            </a:r>
            <a:r>
              <a:rPr lang="en-IN" sz="2000" dirty="0" err="1" smtClean="0">
                <a:latin typeface="Comic Sans MS" panose="030F0702030302020204" pitchFamily="66" charset="0"/>
              </a:rPr>
              <a:t>Thiamylal</a:t>
            </a:r>
            <a:r>
              <a:rPr lang="en-IN" sz="2000" dirty="0" smtClean="0">
                <a:latin typeface="Comic Sans MS" panose="030F0702030302020204" pitchFamily="66" charset="0"/>
              </a:rPr>
              <a:t>,</a:t>
            </a:r>
            <a:r>
              <a:rPr lang="en-IN" sz="2000" dirty="0">
                <a:latin typeface="Comic Sans MS" panose="030F0702030302020204" pitchFamily="66" charset="0"/>
              </a:rPr>
              <a:t> </a:t>
            </a:r>
            <a:r>
              <a:rPr lang="en-IN" sz="2000" dirty="0" err="1" smtClean="0">
                <a:latin typeface="Comic Sans MS" panose="030F0702030302020204" pitchFamily="66" charset="0"/>
              </a:rPr>
              <a:t>hexobarbitone</a:t>
            </a:r>
            <a:r>
              <a:rPr lang="en-IN" sz="2000" dirty="0" smtClean="0">
                <a:latin typeface="Comic Sans MS" panose="030F0702030302020204" pitchFamily="66" charset="0"/>
              </a:rPr>
              <a:t>, 										 </a:t>
            </a:r>
            <a:r>
              <a:rPr lang="en-IN" sz="2000" dirty="0" err="1" smtClean="0">
                <a:latin typeface="Comic Sans MS" panose="030F0702030302020204" pitchFamily="66" charset="0"/>
              </a:rPr>
              <a:t>methylhexitone</a:t>
            </a:r>
            <a:endParaRPr lang="en-IN" sz="2000" dirty="0">
              <a:latin typeface="Comic Sans MS" panose="030F0702030302020204" pitchFamily="66" charset="0"/>
            </a:endParaRPr>
          </a:p>
          <a:p>
            <a:pPr marL="536575" indent="-536575"/>
            <a:endParaRPr lang="en-IN" sz="2000" dirty="0">
              <a:latin typeface="Comic Sans MS" panose="030F0702030302020204" pitchFamily="66" charset="0"/>
            </a:endParaRPr>
          </a:p>
          <a:p>
            <a:pPr marL="0" indent="0">
              <a:buNone/>
            </a:pPr>
            <a:endParaRPr lang="en-US" sz="2000" dirty="0" smtClean="0">
              <a:latin typeface="Comic Sans MS" pitchFamily="66" charset="0"/>
            </a:endParaRPr>
          </a:p>
          <a:p>
            <a:pPr>
              <a:buNone/>
            </a:pPr>
            <a:endParaRPr lang="en-IN" dirty="0" smtClean="0">
              <a:latin typeface="Comic Sans MS" pitchFamily="66" charset="0"/>
            </a:endParaRPr>
          </a:p>
          <a:p>
            <a:endParaRPr lang="en-IN" dirty="0" smtClean="0">
              <a:latin typeface="Comic Sans MS" pitchFamily="66" charset="0"/>
            </a:endParaRPr>
          </a:p>
          <a:p>
            <a:endParaRPr lang="en-US" dirty="0" smtClean="0"/>
          </a:p>
          <a:p>
            <a:endParaRPr lang="en-US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08992" y="993532"/>
            <a:ext cx="9895620" cy="5407268"/>
          </a:xfrm>
        </p:spPr>
        <p:txBody>
          <a:bodyPr>
            <a:normAutofit fontScale="85000" lnSpcReduction="20000"/>
          </a:bodyPr>
          <a:lstStyle/>
          <a:p>
            <a:r>
              <a:rPr lang="en-US" sz="2200" dirty="0">
                <a:latin typeface="Comic Sans MS" pitchFamily="66" charset="0"/>
              </a:rPr>
              <a:t>MOA of barbiturates: </a:t>
            </a:r>
            <a:r>
              <a:rPr lang="en-IN" sz="2200" dirty="0">
                <a:latin typeface="Comic Sans MS" pitchFamily="66" charset="0"/>
              </a:rPr>
              <a:t> potentiate GABAergic inhibition</a:t>
            </a:r>
            <a:r>
              <a:rPr lang="en-IN" sz="22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US" sz="2200" dirty="0">
              <a:latin typeface="Comic Sans MS" pitchFamily="66" charset="0"/>
            </a:endParaRPr>
          </a:p>
          <a:p>
            <a:r>
              <a:rPr lang="en-US" sz="2200" b="1" dirty="0">
                <a:solidFill>
                  <a:srgbClr val="002060"/>
                </a:solidFill>
                <a:latin typeface="Comic Sans MS" pitchFamily="66" charset="0"/>
              </a:rPr>
              <a:t>The long, medium and  short acting barbiturates are generally used as hypnotics and sedative. </a:t>
            </a:r>
            <a:endParaRPr lang="en-US" sz="2200" b="1" dirty="0" smtClean="0">
              <a:solidFill>
                <a:srgbClr val="002060"/>
              </a:solidFill>
              <a:latin typeface="Comic Sans MS" pitchFamily="66" charset="0"/>
            </a:endParaRPr>
          </a:p>
          <a:p>
            <a:pPr marL="0" indent="0">
              <a:buNone/>
            </a:pPr>
            <a:endParaRPr lang="en-US" sz="2200" b="1" dirty="0">
              <a:solidFill>
                <a:srgbClr val="002060"/>
              </a:solidFill>
              <a:latin typeface="Comic Sans MS" pitchFamily="66" charset="0"/>
            </a:endParaRPr>
          </a:p>
          <a:p>
            <a:r>
              <a:rPr lang="en-US" sz="2200" dirty="0" err="1">
                <a:solidFill>
                  <a:srgbClr val="00B0F0"/>
                </a:solidFill>
                <a:latin typeface="Comic Sans MS" pitchFamily="66" charset="0"/>
              </a:rPr>
              <a:t>Barbitone</a:t>
            </a:r>
            <a:r>
              <a:rPr lang="en-US" sz="2200" dirty="0">
                <a:solidFill>
                  <a:srgbClr val="00B0F0"/>
                </a:solidFill>
                <a:latin typeface="Comic Sans MS" pitchFamily="66" charset="0"/>
              </a:rPr>
              <a:t>,</a:t>
            </a:r>
            <a:r>
              <a:rPr lang="en-IN" sz="2200" dirty="0">
                <a:solidFill>
                  <a:srgbClr val="00B0F0"/>
                </a:solidFill>
                <a:latin typeface="Comic Sans MS" pitchFamily="66" charset="0"/>
              </a:rPr>
              <a:t> </a:t>
            </a:r>
            <a:r>
              <a:rPr lang="en-US" sz="2200" dirty="0" err="1">
                <a:solidFill>
                  <a:srgbClr val="00B0F0"/>
                </a:solidFill>
                <a:latin typeface="Comic Sans MS" pitchFamily="66" charset="0"/>
              </a:rPr>
              <a:t>Phenobarbione</a:t>
            </a:r>
            <a:r>
              <a:rPr lang="en-US" sz="2200" dirty="0">
                <a:solidFill>
                  <a:srgbClr val="00B0F0"/>
                </a:solidFill>
                <a:latin typeface="Comic Sans MS" pitchFamily="66" charset="0"/>
              </a:rPr>
              <a:t>, </a:t>
            </a:r>
            <a:r>
              <a:rPr lang="en-US" sz="2200" dirty="0" err="1">
                <a:solidFill>
                  <a:srgbClr val="00B0F0"/>
                </a:solidFill>
                <a:latin typeface="Comic Sans MS" pitchFamily="66" charset="0"/>
              </a:rPr>
              <a:t>methylphenobarbione</a:t>
            </a:r>
            <a:r>
              <a:rPr lang="en-US" sz="2200" dirty="0">
                <a:solidFill>
                  <a:srgbClr val="00B0F0"/>
                </a:solidFill>
                <a:latin typeface="Comic Sans MS" pitchFamily="66" charset="0"/>
              </a:rPr>
              <a:t>, </a:t>
            </a:r>
            <a:r>
              <a:rPr lang="en-US" sz="2200" dirty="0" err="1">
                <a:solidFill>
                  <a:srgbClr val="00B0F0"/>
                </a:solidFill>
                <a:latin typeface="Comic Sans MS" pitchFamily="66" charset="0"/>
              </a:rPr>
              <a:t>butobarbitone</a:t>
            </a:r>
            <a:r>
              <a:rPr lang="en-US" sz="2200" dirty="0">
                <a:solidFill>
                  <a:srgbClr val="00B0F0"/>
                </a:solidFill>
                <a:latin typeface="Comic Sans MS" pitchFamily="66" charset="0"/>
              </a:rPr>
              <a:t>, </a:t>
            </a:r>
            <a:r>
              <a:rPr lang="en-US" sz="2200" dirty="0" err="1">
                <a:solidFill>
                  <a:srgbClr val="00B0F0"/>
                </a:solidFill>
                <a:latin typeface="Comic Sans MS" pitchFamily="66" charset="0"/>
              </a:rPr>
              <a:t>Pentobarbitone</a:t>
            </a:r>
            <a:r>
              <a:rPr lang="en-IN" sz="2200" dirty="0">
                <a:solidFill>
                  <a:srgbClr val="00B0F0"/>
                </a:solidFill>
                <a:latin typeface="Comic Sans MS" pitchFamily="66" charset="0"/>
              </a:rPr>
              <a:t> and </a:t>
            </a:r>
            <a:r>
              <a:rPr lang="en-US" sz="2200" dirty="0">
                <a:solidFill>
                  <a:srgbClr val="00B0F0"/>
                </a:solidFill>
                <a:latin typeface="Comic Sans MS" pitchFamily="66" charset="0"/>
              </a:rPr>
              <a:t> </a:t>
            </a:r>
            <a:r>
              <a:rPr lang="en-US" sz="2200" dirty="0" err="1">
                <a:solidFill>
                  <a:srgbClr val="00B0F0"/>
                </a:solidFill>
                <a:latin typeface="Comic Sans MS" pitchFamily="66" charset="0"/>
              </a:rPr>
              <a:t>Amobarbitone</a:t>
            </a:r>
            <a:r>
              <a:rPr lang="en-IN" sz="2200" dirty="0">
                <a:solidFill>
                  <a:srgbClr val="00B0F0"/>
                </a:solidFill>
                <a:latin typeface="Comic Sans MS" pitchFamily="66" charset="0"/>
              </a:rPr>
              <a:t> are the most commonly used barbiturates</a:t>
            </a:r>
            <a:r>
              <a:rPr lang="en-IN" sz="22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r>
              <a:rPr lang="en-IN" sz="2200" dirty="0" smtClean="0">
                <a:latin typeface="Comic Sans MS" pitchFamily="66" charset="0"/>
              </a:rPr>
              <a:t> </a:t>
            </a:r>
            <a:endParaRPr lang="en-IN" sz="2200" dirty="0">
              <a:latin typeface="Comic Sans MS" pitchFamily="66" charset="0"/>
            </a:endParaRPr>
          </a:p>
          <a:p>
            <a:r>
              <a:rPr lang="en-IN" sz="2200" dirty="0">
                <a:latin typeface="Comic Sans MS" pitchFamily="66" charset="0"/>
              </a:rPr>
              <a:t>All barbiturates have reversible depressant effect on the activity of  all excitable cells, the CNS being more sensitive</a:t>
            </a:r>
            <a:r>
              <a:rPr lang="en-IN" sz="22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IN" sz="2200" dirty="0">
              <a:latin typeface="Comic Sans MS" pitchFamily="66" charset="0"/>
            </a:endParaRPr>
          </a:p>
          <a:p>
            <a:r>
              <a:rPr lang="en-IN" sz="2200" dirty="0">
                <a:latin typeface="Comic Sans MS" pitchFamily="66" charset="0"/>
              </a:rPr>
              <a:t>At hypnotic doses, it produce very little effects on cardiac smooth or skeletal muscle</a:t>
            </a:r>
            <a:r>
              <a:rPr lang="en-IN" sz="22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IN" sz="2200" dirty="0">
              <a:latin typeface="Comic Sans MS" pitchFamily="66" charset="0"/>
            </a:endParaRPr>
          </a:p>
          <a:p>
            <a:r>
              <a:rPr lang="en-IN" sz="2200" dirty="0">
                <a:latin typeface="Comic Sans MS" pitchFamily="66" charset="0"/>
              </a:rPr>
              <a:t>Long acting barbiturates are better inducer of  </a:t>
            </a:r>
            <a:r>
              <a:rPr lang="en-IN" sz="2200" dirty="0" err="1">
                <a:latin typeface="Comic Sans MS" pitchFamily="66" charset="0"/>
              </a:rPr>
              <a:t>hepato</a:t>
            </a:r>
            <a:r>
              <a:rPr lang="en-IN" sz="2200" dirty="0">
                <a:latin typeface="Comic Sans MS" pitchFamily="66" charset="0"/>
              </a:rPr>
              <a:t>-microsomal  enzymes in comparison to short acting barbiturates .</a:t>
            </a:r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2913759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89764" y="1321618"/>
            <a:ext cx="10201405" cy="4929713"/>
          </a:xfrm>
        </p:spPr>
        <p:txBody>
          <a:bodyPr>
            <a:noAutofit/>
          </a:bodyPr>
          <a:lstStyle/>
          <a:p>
            <a:pPr algn="just"/>
            <a:r>
              <a:rPr lang="en-US" sz="2000" dirty="0">
                <a:solidFill>
                  <a:srgbClr val="C00000"/>
                </a:solidFill>
                <a:latin typeface="Comic Sans MS" pitchFamily="66" charset="0"/>
              </a:rPr>
              <a:t>Benzodiazepines </a:t>
            </a:r>
            <a:r>
              <a:rPr lang="en-US" sz="2000" dirty="0">
                <a:latin typeface="Comic Sans MS" pitchFamily="66" charset="0"/>
              </a:rPr>
              <a:t>are commonly used as 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sedatives or hypnotics </a:t>
            </a:r>
            <a:r>
              <a:rPr lang="en-US" sz="2000" dirty="0">
                <a:latin typeface="Comic Sans MS" pitchFamily="66" charset="0"/>
              </a:rPr>
              <a:t>in man and dog. </a:t>
            </a:r>
            <a:endParaRPr lang="en-US" sz="2000" dirty="0" smtClean="0"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latin typeface="Comic Sans MS" pitchFamily="66" charset="0"/>
              </a:rPr>
              <a:t>These </a:t>
            </a:r>
            <a:r>
              <a:rPr lang="en-US" sz="2000" dirty="0">
                <a:latin typeface="Comic Sans MS" pitchFamily="66" charset="0"/>
              </a:rPr>
              <a:t>compounds have several </a:t>
            </a:r>
            <a:r>
              <a:rPr lang="en-US" sz="2000" dirty="0">
                <a:solidFill>
                  <a:srgbClr val="00B0F0"/>
                </a:solidFill>
                <a:latin typeface="Comic Sans MS" pitchFamily="66" charset="0"/>
              </a:rPr>
              <a:t>advantages</a:t>
            </a:r>
            <a:r>
              <a:rPr lang="en-US" sz="2000" dirty="0">
                <a:latin typeface="Comic Sans MS" pitchFamily="66" charset="0"/>
              </a:rPr>
              <a:t> over barbiturates as hypnotic and sedatives. </a:t>
            </a:r>
            <a:r>
              <a:rPr lang="en-US" sz="2000" dirty="0" smtClean="0">
                <a:latin typeface="Comic Sans MS" pitchFamily="66" charset="0"/>
              </a:rPr>
              <a:t>---</a:t>
            </a:r>
            <a:endParaRPr lang="en-IN" sz="2000" dirty="0">
              <a:latin typeface="Comic Sans MS" pitchFamily="66" charset="0"/>
            </a:endParaRPr>
          </a:p>
          <a:p>
            <a:pPr lvl="1" algn="just">
              <a:buFont typeface="Courier New" pitchFamily="49" charset="0"/>
              <a:buChar char="o"/>
            </a:pPr>
            <a:r>
              <a:rPr lang="en-US" sz="2000" b="1" dirty="0">
                <a:latin typeface="Comic Sans MS" pitchFamily="66" charset="0"/>
              </a:rPr>
              <a:t>Benzodiazepines have </a:t>
            </a:r>
            <a:r>
              <a:rPr lang="en-US" sz="2000" b="1" dirty="0">
                <a:solidFill>
                  <a:srgbClr val="C00000"/>
                </a:solidFill>
                <a:latin typeface="Comic Sans MS" pitchFamily="66" charset="0"/>
              </a:rPr>
              <a:t>high therapeutic index</a:t>
            </a:r>
            <a:r>
              <a:rPr lang="en-US" sz="2000" b="1" dirty="0">
                <a:latin typeface="Comic Sans MS" pitchFamily="66" charset="0"/>
              </a:rPr>
              <a:t>. Ingestion of even 20 hypnotic doses does not usually endanger life—there is no loss of consciousness. </a:t>
            </a:r>
            <a:endParaRPr lang="en-IN" sz="2000" b="1" dirty="0">
              <a:latin typeface="Comic Sans MS" pitchFamily="66" charset="0"/>
            </a:endParaRPr>
          </a:p>
          <a:p>
            <a:pPr lvl="1" algn="just">
              <a:buFont typeface="Courier New" pitchFamily="49" charset="0"/>
              <a:buChar char="o"/>
            </a:pPr>
            <a:r>
              <a:rPr lang="en-US" sz="2000" b="1" dirty="0">
                <a:latin typeface="Comic Sans MS" pitchFamily="66" charset="0"/>
              </a:rPr>
              <a:t>Hypnotic doses </a:t>
            </a:r>
            <a:r>
              <a:rPr lang="en-US" sz="2000" b="1" dirty="0">
                <a:solidFill>
                  <a:schemeClr val="accent2"/>
                </a:solidFill>
                <a:latin typeface="Comic Sans MS" pitchFamily="66" charset="0"/>
              </a:rPr>
              <a:t>do not affect respiration </a:t>
            </a:r>
            <a:r>
              <a:rPr lang="en-US" sz="2000" b="1" dirty="0">
                <a:latin typeface="Comic Sans MS" pitchFamily="66" charset="0"/>
              </a:rPr>
              <a:t>or </a:t>
            </a:r>
            <a:r>
              <a:rPr lang="en-US" sz="2000" b="1" dirty="0">
                <a:solidFill>
                  <a:schemeClr val="accent2"/>
                </a:solidFill>
                <a:latin typeface="Comic Sans MS" pitchFamily="66" charset="0"/>
              </a:rPr>
              <a:t>cardiovascular function</a:t>
            </a:r>
            <a:r>
              <a:rPr lang="en-US" sz="2000" b="1" dirty="0" smtClean="0">
                <a:latin typeface="Comic Sans MS" pitchFamily="66" charset="0"/>
              </a:rPr>
              <a:t>.</a:t>
            </a:r>
            <a:endParaRPr lang="en-IN" sz="2000" b="1" dirty="0">
              <a:latin typeface="Comic Sans MS" pitchFamily="66" charset="0"/>
            </a:endParaRPr>
          </a:p>
          <a:p>
            <a:pPr lvl="1" algn="just">
              <a:buFont typeface="Courier New" pitchFamily="49" charset="0"/>
              <a:buChar char="o"/>
            </a:pPr>
            <a:r>
              <a:rPr lang="en-US" sz="2000" b="1" dirty="0">
                <a:latin typeface="Comic Sans MS" pitchFamily="66" charset="0"/>
              </a:rPr>
              <a:t>BZDs have practically </a:t>
            </a:r>
            <a:r>
              <a:rPr lang="en-US" sz="2000" b="1" dirty="0">
                <a:solidFill>
                  <a:srgbClr val="00B050"/>
                </a:solidFill>
                <a:latin typeface="Comic Sans MS" pitchFamily="66" charset="0"/>
              </a:rPr>
              <a:t>no action on other body systems</a:t>
            </a:r>
            <a:r>
              <a:rPr lang="en-US" sz="2000" b="1" dirty="0">
                <a:latin typeface="Comic Sans MS" pitchFamily="66" charset="0"/>
              </a:rPr>
              <a:t>. Only on </a:t>
            </a:r>
            <a:r>
              <a:rPr lang="en-US" sz="2000" b="1" dirty="0" err="1">
                <a:latin typeface="Comic Sans MS" pitchFamily="66" charset="0"/>
              </a:rPr>
              <a:t>i.v.</a:t>
            </a:r>
            <a:r>
              <a:rPr lang="en-US" sz="2000" b="1" dirty="0">
                <a:latin typeface="Comic Sans MS" pitchFamily="66" charset="0"/>
              </a:rPr>
              <a:t> injection the BP falls and cardiac contractibility </a:t>
            </a:r>
            <a:r>
              <a:rPr lang="en-US" sz="2000" b="1" dirty="0" smtClean="0">
                <a:latin typeface="Comic Sans MS" pitchFamily="66" charset="0"/>
              </a:rPr>
              <a:t>decreases.</a:t>
            </a:r>
            <a:endParaRPr lang="en-IN" sz="2000" b="1" dirty="0" smtClean="0">
              <a:latin typeface="Comic Sans MS" pitchFamily="66" charset="0"/>
            </a:endParaRPr>
          </a:p>
          <a:p>
            <a:pPr lvl="1" algn="just">
              <a:buFont typeface="Courier New" pitchFamily="49" charset="0"/>
              <a:buChar char="o"/>
            </a:pPr>
            <a:r>
              <a:rPr lang="en-US" sz="2000" b="1" dirty="0" smtClean="0">
                <a:latin typeface="Comic Sans MS" pitchFamily="66" charset="0"/>
              </a:rPr>
              <a:t>BZDs </a:t>
            </a:r>
            <a:r>
              <a:rPr lang="en-US" sz="2000" b="1" dirty="0">
                <a:latin typeface="Comic Sans MS" pitchFamily="66" charset="0"/>
              </a:rPr>
              <a:t>do </a:t>
            </a:r>
            <a:r>
              <a:rPr lang="en-US" sz="2000" b="1" dirty="0">
                <a:solidFill>
                  <a:srgbClr val="00B050"/>
                </a:solidFill>
                <a:latin typeface="Comic Sans MS" pitchFamily="66" charset="0"/>
              </a:rPr>
              <a:t>not alter disposition </a:t>
            </a:r>
            <a:r>
              <a:rPr lang="en-US" sz="2000" b="1" dirty="0">
                <a:latin typeface="Comic Sans MS" pitchFamily="66" charset="0"/>
              </a:rPr>
              <a:t>of other drugs by microsomal enzyme </a:t>
            </a:r>
            <a:r>
              <a:rPr lang="en-US" sz="2000" b="1" dirty="0" smtClean="0">
                <a:latin typeface="Comic Sans MS" pitchFamily="66" charset="0"/>
              </a:rPr>
              <a:t>induction.</a:t>
            </a:r>
            <a:endParaRPr lang="en-IN" sz="2000" b="1" dirty="0" smtClean="0">
              <a:latin typeface="Comic Sans MS" pitchFamily="66" charset="0"/>
            </a:endParaRPr>
          </a:p>
          <a:p>
            <a:pPr lvl="1" algn="just">
              <a:buFont typeface="Courier New" pitchFamily="49" charset="0"/>
              <a:buChar char="o"/>
            </a:pPr>
            <a:r>
              <a:rPr lang="en-US" sz="2000" b="1" dirty="0" smtClean="0">
                <a:latin typeface="Comic Sans MS" pitchFamily="66" charset="0"/>
              </a:rPr>
              <a:t>Their </a:t>
            </a:r>
            <a:r>
              <a:rPr lang="en-US" sz="2000" b="1" dirty="0">
                <a:latin typeface="Comic Sans MS" pitchFamily="66" charset="0"/>
              </a:rPr>
              <a:t>toxicity (due to higher dosage) can be overcome by giving specific benzodiazepine receptor </a:t>
            </a:r>
            <a:r>
              <a:rPr lang="en-US" sz="2000" b="1" dirty="0">
                <a:solidFill>
                  <a:srgbClr val="C00000"/>
                </a:solidFill>
                <a:latin typeface="Comic Sans MS" pitchFamily="66" charset="0"/>
              </a:rPr>
              <a:t>antagonist flumazenil</a:t>
            </a:r>
            <a:r>
              <a:rPr lang="en-US" sz="2000" b="1" dirty="0">
                <a:latin typeface="Comic Sans MS" pitchFamily="66" charset="0"/>
              </a:rPr>
              <a:t>.</a:t>
            </a:r>
            <a:endParaRPr lang="en-IN" sz="2000" b="1" dirty="0">
              <a:latin typeface="Comic Sans MS" pitchFamily="66" charset="0"/>
            </a:endParaRPr>
          </a:p>
          <a:p>
            <a:endParaRPr lang="en-IN" sz="2000" dirty="0">
              <a:latin typeface="Comic Sans MS" pitchFamily="66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3608975" y="551237"/>
            <a:ext cx="396927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</a:rPr>
              <a:t> </a:t>
            </a:r>
            <a:r>
              <a:rPr lang="en-US" sz="3600" b="1" dirty="0" smtClean="0">
                <a:solidFill>
                  <a:srgbClr val="FF0000"/>
                </a:solidFill>
                <a:latin typeface="Comic Sans MS" pitchFamily="66" charset="0"/>
              </a:rPr>
              <a:t>Benzodiazepines </a:t>
            </a:r>
            <a:endParaRPr lang="en-US" sz="36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3309142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412750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b="1" dirty="0" smtClean="0">
                <a:solidFill>
                  <a:srgbClr val="0070C0"/>
                </a:solidFill>
              </a:rPr>
              <a:t>	      </a:t>
            </a:r>
            <a:r>
              <a:rPr lang="en-US" sz="2200" b="1" dirty="0" smtClean="0">
                <a:solidFill>
                  <a:srgbClr val="0070C0"/>
                </a:solidFill>
                <a:latin typeface="Comic Sans MS" pitchFamily="66" charset="0"/>
              </a:rPr>
              <a:t>Hypnotic-     </a:t>
            </a:r>
            <a:r>
              <a:rPr lang="en-US" sz="2200" dirty="0" smtClean="0">
                <a:latin typeface="Comic Sans MS" pitchFamily="66" charset="0"/>
              </a:rPr>
              <a:t>Diazepam, 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	    </a:t>
            </a:r>
            <a:r>
              <a:rPr lang="en-US" sz="2200" dirty="0" err="1" smtClean="0">
                <a:latin typeface="Comic Sans MS" pitchFamily="66" charset="0"/>
              </a:rPr>
              <a:t>Flurazepam</a:t>
            </a:r>
            <a:r>
              <a:rPr lang="en-US" sz="2200" dirty="0" smtClean="0">
                <a:latin typeface="Comic Sans MS" pitchFamily="66" charset="0"/>
              </a:rPr>
              <a:t>, 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         </a:t>
            </a:r>
            <a:r>
              <a:rPr lang="en-US" sz="2200" dirty="0" err="1" smtClean="0">
                <a:latin typeface="Comic Sans MS" pitchFamily="66" charset="0"/>
              </a:rPr>
              <a:t>nitrazipam</a:t>
            </a:r>
            <a:r>
              <a:rPr lang="en-US" sz="2200" dirty="0" smtClean="0">
                <a:latin typeface="Comic Sans MS" pitchFamily="66" charset="0"/>
              </a:rPr>
              <a:t>  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         </a:t>
            </a:r>
            <a:r>
              <a:rPr lang="en-US" sz="2200" dirty="0" err="1" smtClean="0">
                <a:latin typeface="Comic Sans MS" pitchFamily="66" charset="0"/>
              </a:rPr>
              <a:t>flunitrazepam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          </a:t>
            </a:r>
            <a:r>
              <a:rPr lang="en-US" sz="2200" b="1" dirty="0" err="1" smtClean="0">
                <a:solidFill>
                  <a:srgbClr val="0070C0"/>
                </a:solidFill>
                <a:latin typeface="Comic Sans MS" pitchFamily="66" charset="0"/>
              </a:rPr>
              <a:t>Anxiolytics</a:t>
            </a:r>
            <a:r>
              <a:rPr lang="en-US" sz="2200" b="1" dirty="0" smtClean="0">
                <a:solidFill>
                  <a:srgbClr val="0070C0"/>
                </a:solidFill>
                <a:latin typeface="Comic Sans MS" pitchFamily="66" charset="0"/>
              </a:rPr>
              <a:t>:-   </a:t>
            </a:r>
            <a:r>
              <a:rPr lang="en-US" sz="2200" dirty="0" smtClean="0">
                <a:latin typeface="Comic Sans MS" pitchFamily="66" charset="0"/>
              </a:rPr>
              <a:t>Diazepam, 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           </a:t>
            </a:r>
            <a:r>
              <a:rPr lang="en-US" sz="2200" dirty="0" err="1" smtClean="0">
                <a:latin typeface="Comic Sans MS" pitchFamily="66" charset="0"/>
              </a:rPr>
              <a:t>Chlordiazepoxide</a:t>
            </a:r>
            <a:r>
              <a:rPr lang="en-US" sz="2200" dirty="0" smtClean="0">
                <a:latin typeface="Comic Sans MS" pitchFamily="66" charset="0"/>
              </a:rPr>
              <a:t>,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           </a:t>
            </a:r>
            <a:r>
              <a:rPr lang="en-US" sz="2200" dirty="0" err="1" smtClean="0">
                <a:latin typeface="Comic Sans MS" pitchFamily="66" charset="0"/>
              </a:rPr>
              <a:t>Oxazepam</a:t>
            </a:r>
            <a:r>
              <a:rPr lang="en-US" sz="2200" dirty="0" smtClean="0">
                <a:latin typeface="Comic Sans MS" pitchFamily="66" charset="0"/>
              </a:rPr>
              <a:t>  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           </a:t>
            </a:r>
            <a:r>
              <a:rPr lang="en-US" sz="2200" dirty="0" err="1" smtClean="0">
                <a:latin typeface="Comic Sans MS" pitchFamily="66" charset="0"/>
              </a:rPr>
              <a:t>Lorazepam</a:t>
            </a:r>
            <a:r>
              <a:rPr lang="en-US" sz="2200" dirty="0" smtClean="0">
                <a:latin typeface="Comic Sans MS" pitchFamily="66" charset="0"/>
              </a:rPr>
              <a:t>.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          </a:t>
            </a:r>
            <a:r>
              <a:rPr lang="en-US" sz="2200" b="1" dirty="0" smtClean="0">
                <a:solidFill>
                  <a:srgbClr val="0070C0"/>
                </a:solidFill>
                <a:latin typeface="Comic Sans MS" pitchFamily="66" charset="0"/>
              </a:rPr>
              <a:t> Anticonvulsants-</a:t>
            </a:r>
            <a:r>
              <a:rPr lang="en-US" sz="2200" dirty="0" smtClean="0">
                <a:latin typeface="Comic Sans MS" pitchFamily="66" charset="0"/>
              </a:rPr>
              <a:t>Diazepam,</a:t>
            </a:r>
            <a:endParaRPr lang="en-IN" sz="2200" dirty="0" smtClean="0">
              <a:latin typeface="Comic Sans MS" pitchFamily="66" charset="0"/>
            </a:endParaRPr>
          </a:p>
          <a:p>
            <a:pPr marL="0" indent="0">
              <a:buNone/>
            </a:pPr>
            <a:r>
              <a:rPr lang="en-US" sz="2200" dirty="0" smtClean="0">
                <a:latin typeface="Comic Sans MS" pitchFamily="66" charset="0"/>
              </a:rPr>
              <a:t>	                                </a:t>
            </a:r>
            <a:r>
              <a:rPr lang="en-US" sz="2200" dirty="0" err="1" smtClean="0">
                <a:latin typeface="Comic Sans MS" pitchFamily="66" charset="0"/>
              </a:rPr>
              <a:t>Clonazepam</a:t>
            </a:r>
            <a:endParaRPr lang="en-IN" sz="2200" dirty="0" smtClean="0">
              <a:latin typeface="Comic Sans MS" pitchFamily="66" charset="0"/>
            </a:endParaRPr>
          </a:p>
          <a:p>
            <a:endParaRPr lang="en-US" dirty="0"/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  <a:latin typeface="Comic Sans MS" pitchFamily="66" charset="0"/>
              </a:rPr>
              <a:t>Classification of Benzodiazepines </a:t>
            </a:r>
            <a:r>
              <a:rPr lang="en-US" sz="3200" b="1" dirty="0" smtClean="0">
                <a:solidFill>
                  <a:srgbClr val="0070C0"/>
                </a:solidFill>
                <a:latin typeface="Comic Sans MS" pitchFamily="66" charset="0"/>
              </a:rPr>
              <a:t> </a:t>
            </a:r>
            <a:r>
              <a:rPr lang="en-US" sz="3200" b="1" dirty="0" smtClean="0">
                <a:solidFill>
                  <a:srgbClr val="0070C0"/>
                </a:solidFill>
              </a:rPr>
              <a:t/>
            </a:r>
            <a:br>
              <a:rPr lang="en-US" sz="3200" b="1" dirty="0" smtClean="0">
                <a:solidFill>
                  <a:srgbClr val="0070C0"/>
                </a:solidFill>
              </a:rPr>
            </a:br>
            <a:endParaRPr lang="en-IN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160098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605625" y="217710"/>
            <a:ext cx="8532275" cy="887190"/>
          </a:xfrm>
        </p:spPr>
        <p:txBody>
          <a:bodyPr>
            <a:normAutofit fontScale="90000"/>
          </a:bodyPr>
          <a:lstStyle/>
          <a:p>
            <a:r>
              <a:rPr lang="en-US" sz="3100" dirty="0">
                <a:solidFill>
                  <a:srgbClr val="FF0000"/>
                </a:solidFill>
                <a:latin typeface="Comic Sans MS" pitchFamily="66" charset="0"/>
              </a:rPr>
              <a:t>Mechanism of Action of </a:t>
            </a:r>
            <a:r>
              <a:rPr lang="en-US" sz="3100" dirty="0" smtClean="0">
                <a:solidFill>
                  <a:srgbClr val="FF0000"/>
                </a:solidFill>
                <a:latin typeface="Comic Sans MS" pitchFamily="66" charset="0"/>
              </a:rPr>
              <a:t>Benzodiazepines</a:t>
            </a:r>
            <a:r>
              <a:rPr lang="en-US" dirty="0" smtClean="0">
                <a:solidFill>
                  <a:srgbClr val="FF0000"/>
                </a:solidFill>
                <a:latin typeface="Comic Sans MS" pitchFamily="66" charset="0"/>
              </a:rPr>
              <a:t> 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pic>
        <p:nvPicPr>
          <p:cNvPr id="4" name="Content Placeholder 3"/>
          <p:cNvPicPr>
            <a:picLocks noGrp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7739" y="1327639"/>
            <a:ext cx="6462345" cy="5196254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extBox 2"/>
          <p:cNvSpPr txBox="1"/>
          <p:nvPr/>
        </p:nvSpPr>
        <p:spPr>
          <a:xfrm>
            <a:off x="8713177" y="4066442"/>
            <a:ext cx="3376246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 smtClean="0">
                <a:latin typeface="Comic Sans MS" panose="030F0702030302020204" pitchFamily="66" charset="0"/>
              </a:rPr>
              <a:t>Fig:</a:t>
            </a:r>
            <a:r>
              <a:rPr lang="en-US" dirty="0">
                <a:solidFill>
                  <a:srgbClr val="0070C0"/>
                </a:solidFill>
                <a:latin typeface="Comic Sans MS" pitchFamily="66" charset="0"/>
              </a:rPr>
              <a:t> </a:t>
            </a:r>
            <a:r>
              <a:rPr lang="en-US" dirty="0" smtClean="0">
                <a:solidFill>
                  <a:srgbClr val="7030A0"/>
                </a:solidFill>
                <a:latin typeface="Comic Sans MS" pitchFamily="66" charset="0"/>
              </a:rPr>
              <a:t>GABA</a:t>
            </a:r>
            <a:r>
              <a:rPr lang="en-US" baseline="-25000" dirty="0" smtClean="0">
                <a:solidFill>
                  <a:srgbClr val="7030A0"/>
                </a:solidFill>
                <a:latin typeface="Comic Sans MS" pitchFamily="66" charset="0"/>
              </a:rPr>
              <a:t>A</a:t>
            </a:r>
            <a:r>
              <a:rPr lang="en-US" dirty="0" smtClean="0">
                <a:solidFill>
                  <a:srgbClr val="7030A0"/>
                </a:solidFill>
                <a:latin typeface="Comic Sans MS" pitchFamily="66" charset="0"/>
              </a:rPr>
              <a:t> Benzodiazepines receptor-Cl</a:t>
            </a:r>
            <a:r>
              <a:rPr lang="en-US" baseline="30000" dirty="0" smtClean="0">
                <a:solidFill>
                  <a:srgbClr val="7030A0"/>
                </a:solidFill>
                <a:latin typeface="Comic Sans MS" pitchFamily="66" charset="0"/>
              </a:rPr>
              <a:t>- </a:t>
            </a:r>
            <a:r>
              <a:rPr lang="en-US" dirty="0" smtClean="0">
                <a:solidFill>
                  <a:srgbClr val="7030A0"/>
                </a:solidFill>
                <a:latin typeface="Comic Sans MS" pitchFamily="66" charset="0"/>
              </a:rPr>
              <a:t>channel complex</a:t>
            </a:r>
          </a:p>
          <a:p>
            <a:endParaRPr lang="en-US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r>
              <a:rPr lang="en-US" dirty="0" smtClean="0">
                <a:latin typeface="Comic Sans MS" pitchFamily="66" charset="0"/>
              </a:rPr>
              <a:t>Source: </a:t>
            </a:r>
            <a:r>
              <a:rPr lang="en-GB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Book : Essentials  of Medical Pharmacology</a:t>
            </a:r>
            <a:endParaRPr lang="en-IN" dirty="0">
              <a:solidFill>
                <a:srgbClr val="7030A0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9327449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78279" y="1714500"/>
            <a:ext cx="10146084" cy="3930162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endParaRPr lang="en-IN" dirty="0"/>
          </a:p>
          <a:p>
            <a:pPr algn="just"/>
            <a:r>
              <a:rPr lang="en-US" sz="2000" dirty="0">
                <a:latin typeface="Comic Sans MS" pitchFamily="66" charset="0"/>
              </a:rPr>
              <a:t>Benzodiazepines preferentially act on 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</a:rPr>
              <a:t>mid brain ascending reticular formation</a:t>
            </a:r>
            <a:r>
              <a:rPr lang="en-US" sz="2000" dirty="0">
                <a:latin typeface="Comic Sans MS" pitchFamily="66" charset="0"/>
              </a:rPr>
              <a:t> (maintains sleep-wakefulness cycle) and on </a:t>
            </a:r>
            <a:r>
              <a:rPr lang="en-US" sz="2000" b="1" dirty="0">
                <a:solidFill>
                  <a:srgbClr val="0070C0"/>
                </a:solidFill>
                <a:latin typeface="Comic Sans MS" pitchFamily="66" charset="0"/>
              </a:rPr>
              <a:t>limbic system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 </a:t>
            </a:r>
            <a:r>
              <a:rPr lang="en-US" sz="2000" dirty="0">
                <a:latin typeface="Comic Sans MS" pitchFamily="66" charset="0"/>
              </a:rPr>
              <a:t>(thought and mental functions). </a:t>
            </a:r>
            <a:endParaRPr lang="en-US" sz="2000" dirty="0" smtClean="0">
              <a:latin typeface="Comic Sans MS" pitchFamily="66" charset="0"/>
            </a:endParaRPr>
          </a:p>
          <a:p>
            <a:pPr marL="0" indent="0" algn="just">
              <a:buNone/>
            </a:pPr>
            <a:endParaRPr lang="en-IN" sz="2000" dirty="0"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Their mechanism of action is through 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enhancing presynaptic or postsynaptic inhibition </a:t>
            </a:r>
            <a:r>
              <a:rPr lang="en-US" sz="2000" dirty="0">
                <a:latin typeface="Comic Sans MS" pitchFamily="66" charset="0"/>
              </a:rPr>
              <a:t>of specific benzodiazepine receptor which is an integral part of 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GABA</a:t>
            </a:r>
            <a:r>
              <a:rPr lang="en-US" sz="2000" baseline="-25000" dirty="0">
                <a:solidFill>
                  <a:srgbClr val="0070C0"/>
                </a:solidFill>
                <a:latin typeface="Comic Sans MS" pitchFamily="66" charset="0"/>
              </a:rPr>
              <a:t>A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 receptor-Cl</a:t>
            </a:r>
            <a:r>
              <a:rPr lang="en-US" sz="2000" baseline="30000" dirty="0">
                <a:solidFill>
                  <a:srgbClr val="0070C0"/>
                </a:solidFill>
                <a:latin typeface="Comic Sans MS" pitchFamily="66" charset="0"/>
              </a:rPr>
              <a:t>- </a:t>
            </a:r>
            <a:r>
              <a:rPr lang="en-US" sz="2000" dirty="0">
                <a:solidFill>
                  <a:srgbClr val="0070C0"/>
                </a:solidFill>
                <a:latin typeface="Comic Sans MS" pitchFamily="66" charset="0"/>
              </a:rPr>
              <a:t>channel complex</a:t>
            </a:r>
            <a:r>
              <a:rPr lang="en-US" sz="2000" dirty="0">
                <a:latin typeface="Comic Sans MS" pitchFamily="66" charset="0"/>
              </a:rPr>
              <a:t>.    </a:t>
            </a:r>
            <a:endParaRPr lang="en-US" sz="2000" dirty="0" smtClean="0">
              <a:latin typeface="Comic Sans MS" pitchFamily="66" charset="0"/>
            </a:endParaRPr>
          </a:p>
          <a:p>
            <a:pPr marL="0" indent="0" algn="just">
              <a:buNone/>
            </a:pPr>
            <a:r>
              <a:rPr lang="en-US" sz="2000" dirty="0" smtClean="0">
                <a:latin typeface="Comic Sans MS" pitchFamily="66" charset="0"/>
              </a:rPr>
              <a:t> </a:t>
            </a:r>
            <a:endParaRPr lang="en-IN" sz="2000" dirty="0"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The subunit of this complex form a pentameric transmembrane anion channel gated by the primary ligand (GABA), and modulated by secondary ligands BZDs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IN" sz="3400" dirty="0">
              <a:latin typeface="Comic Sans MS" pitchFamily="66" charset="0"/>
            </a:endParaRPr>
          </a:p>
          <a:p>
            <a:endParaRPr lang="en-IN" sz="3400" dirty="0"/>
          </a:p>
        </p:txBody>
      </p:sp>
    </p:spTree>
    <p:extLst>
      <p:ext uri="{BB962C8B-B14F-4D97-AF65-F5344CB8AC3E}">
        <p14:creationId xmlns:p14="http://schemas.microsoft.com/office/powerpoint/2010/main" val="215626395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03031" y="1430654"/>
            <a:ext cx="11112500" cy="4891016"/>
          </a:xfrm>
        </p:spPr>
        <p:txBody>
          <a:bodyPr>
            <a:normAutofit/>
          </a:bodyPr>
          <a:lstStyle/>
          <a:p>
            <a:r>
              <a:rPr lang="en-US" sz="2000" dirty="0" smtClean="0">
                <a:latin typeface="Comic Sans MS" pitchFamily="66" charset="0"/>
              </a:rPr>
              <a:t>Only the α and β subunits are required for GABA action, and most likely the </a:t>
            </a:r>
            <a:r>
              <a:rPr lang="en-US" sz="2000" dirty="0" smtClean="0">
                <a:solidFill>
                  <a:srgbClr val="0070C0"/>
                </a:solidFill>
                <a:latin typeface="Comic Sans MS" pitchFamily="66" charset="0"/>
              </a:rPr>
              <a:t>binding site for GABA is located on the β subunits</a:t>
            </a:r>
            <a:r>
              <a:rPr lang="en-US" sz="2000" dirty="0" smtClean="0">
                <a:latin typeface="Comic Sans MS" pitchFamily="66" charset="0"/>
              </a:rPr>
              <a:t>, while the α /γ subunit interface carries the BZDs binding site. </a:t>
            </a:r>
          </a:p>
          <a:p>
            <a:pPr marL="0" indent="0">
              <a:buNone/>
            </a:pPr>
            <a:endParaRPr lang="en-IN" sz="2000" dirty="0" smtClean="0">
              <a:latin typeface="Comic Sans MS" pitchFamily="66" charset="0"/>
            </a:endParaRPr>
          </a:p>
          <a:p>
            <a:r>
              <a:rPr lang="en-US" sz="2000" dirty="0" smtClean="0">
                <a:latin typeface="Comic Sans MS" pitchFamily="66" charset="0"/>
              </a:rPr>
              <a:t>The </a:t>
            </a:r>
            <a:r>
              <a:rPr lang="en-US" sz="2000" dirty="0" err="1" smtClean="0">
                <a:latin typeface="Comic Sans MS" pitchFamily="66" charset="0"/>
              </a:rPr>
              <a:t>modulatory</a:t>
            </a:r>
            <a:r>
              <a:rPr lang="en-US" sz="2000" dirty="0" smtClean="0">
                <a:latin typeface="Comic Sans MS" pitchFamily="66" charset="0"/>
              </a:rPr>
              <a:t> BZD receptor </a:t>
            </a:r>
            <a:r>
              <a:rPr lang="en-US" sz="2000" b="1" dirty="0" smtClean="0">
                <a:solidFill>
                  <a:srgbClr val="0070C0"/>
                </a:solidFill>
                <a:latin typeface="Comic Sans MS" pitchFamily="66" charset="0"/>
              </a:rPr>
              <a:t>increases the frequency of CI</a:t>
            </a:r>
            <a:r>
              <a:rPr lang="en-US" sz="2000" b="1" baseline="30000" dirty="0" smtClean="0">
                <a:solidFill>
                  <a:srgbClr val="0070C0"/>
                </a:solidFill>
                <a:latin typeface="Comic Sans MS" pitchFamily="66" charset="0"/>
              </a:rPr>
              <a:t>-</a:t>
            </a:r>
            <a:r>
              <a:rPr lang="en-US" sz="2000" b="1" dirty="0" smtClean="0">
                <a:solidFill>
                  <a:srgbClr val="0070C0"/>
                </a:solidFill>
                <a:latin typeface="Comic Sans MS" pitchFamily="66" charset="0"/>
              </a:rPr>
              <a:t> channel opening </a:t>
            </a:r>
            <a:r>
              <a:rPr lang="en-US" sz="2000" dirty="0" smtClean="0">
                <a:latin typeface="Comic Sans MS" pitchFamily="66" charset="0"/>
              </a:rPr>
              <a:t>induced by </a:t>
            </a:r>
            <a:r>
              <a:rPr lang="en-US" sz="2000" dirty="0" err="1" smtClean="0">
                <a:latin typeface="Comic Sans MS" pitchFamily="66" charset="0"/>
              </a:rPr>
              <a:t>submaximal</a:t>
            </a:r>
            <a:r>
              <a:rPr lang="en-US" sz="2000" dirty="0" smtClean="0">
                <a:latin typeface="Comic Sans MS" pitchFamily="66" charset="0"/>
              </a:rPr>
              <a:t> concentrations of GABA. The BZDs also enhance binding of GABA to GABA</a:t>
            </a:r>
            <a:r>
              <a:rPr lang="en-US" sz="2000" baseline="-25000" dirty="0" smtClean="0">
                <a:latin typeface="Comic Sans MS" pitchFamily="66" charset="0"/>
              </a:rPr>
              <a:t>A</a:t>
            </a:r>
            <a:r>
              <a:rPr lang="en-US" sz="2000" dirty="0" smtClean="0">
                <a:latin typeface="Comic Sans MS" pitchFamily="66" charset="0"/>
              </a:rPr>
              <a:t> receptor. </a:t>
            </a:r>
          </a:p>
          <a:p>
            <a:pPr marL="0" indent="0">
              <a:buNone/>
            </a:pPr>
            <a:endParaRPr lang="en-IN" sz="2000" dirty="0" smtClean="0">
              <a:latin typeface="Comic Sans MS" pitchFamily="66" charset="0"/>
            </a:endParaRPr>
          </a:p>
          <a:p>
            <a:r>
              <a:rPr lang="en-US" sz="2000" dirty="0" smtClean="0">
                <a:latin typeface="Comic Sans MS" pitchFamily="66" charset="0"/>
              </a:rPr>
              <a:t>It is noteworthy that, the BZDs do not themselves increase CI</a:t>
            </a:r>
            <a:r>
              <a:rPr lang="en-US" sz="2000" baseline="30000" dirty="0" smtClean="0">
                <a:latin typeface="Comic Sans MS" pitchFamily="66" charset="0"/>
              </a:rPr>
              <a:t>-</a:t>
            </a:r>
            <a:r>
              <a:rPr lang="en-US" sz="2000" dirty="0" smtClean="0">
                <a:latin typeface="Comic Sans MS" pitchFamily="66" charset="0"/>
              </a:rPr>
              <a:t> conductance, these exert </a:t>
            </a:r>
            <a:r>
              <a:rPr lang="en-US" sz="2000" dirty="0" smtClean="0">
                <a:solidFill>
                  <a:srgbClr val="0070C0"/>
                </a:solidFill>
                <a:latin typeface="Comic Sans MS" pitchFamily="66" charset="0"/>
              </a:rPr>
              <a:t>only GABA facilitation</a:t>
            </a:r>
            <a:r>
              <a:rPr lang="en-US" sz="2000" dirty="0" smtClean="0">
                <a:latin typeface="Comic Sans MS" pitchFamily="66" charset="0"/>
              </a:rPr>
              <a:t>, but </a:t>
            </a:r>
            <a:r>
              <a:rPr lang="en-US" sz="2000" dirty="0" smtClean="0">
                <a:solidFill>
                  <a:srgbClr val="C00000"/>
                </a:solidFill>
                <a:latin typeface="Comic Sans MS" pitchFamily="66" charset="0"/>
              </a:rPr>
              <a:t>not GABA mimetic action</a:t>
            </a:r>
            <a:r>
              <a:rPr lang="en-US" sz="2000" dirty="0" smtClean="0">
                <a:latin typeface="Comic Sans MS" pitchFamily="66" charset="0"/>
              </a:rPr>
              <a:t>.</a:t>
            </a:r>
          </a:p>
          <a:p>
            <a:pPr marL="0" indent="0">
              <a:buNone/>
            </a:pPr>
            <a:endParaRPr lang="en-IN" sz="2000" dirty="0" smtClean="0">
              <a:latin typeface="Comic Sans MS" pitchFamily="66" charset="0"/>
            </a:endParaRPr>
          </a:p>
          <a:p>
            <a:r>
              <a:rPr lang="en-US" sz="2000" dirty="0" smtClean="0">
                <a:latin typeface="Comic Sans MS" pitchFamily="66" charset="0"/>
              </a:rPr>
              <a:t>GABA modulates activation of </a:t>
            </a:r>
            <a:r>
              <a:rPr lang="en-US" sz="2000" dirty="0" err="1" smtClean="0">
                <a:latin typeface="Comic Sans MS" pitchFamily="66" charset="0"/>
              </a:rPr>
              <a:t>Cl</a:t>
            </a:r>
            <a:r>
              <a:rPr lang="en-US" sz="2000" baseline="30000" dirty="0" smtClean="0">
                <a:latin typeface="Comic Sans MS" pitchFamily="66" charset="0"/>
              </a:rPr>
              <a:t>-</a:t>
            </a:r>
            <a:r>
              <a:rPr lang="en-US" sz="2000" dirty="0" smtClean="0">
                <a:latin typeface="Comic Sans MS" pitchFamily="66" charset="0"/>
              </a:rPr>
              <a:t>channels within the neuronal membrane of excitable neurons.</a:t>
            </a:r>
            <a:endParaRPr lang="en-IN" sz="2000" dirty="0" smtClean="0"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2513" y="365126"/>
            <a:ext cx="10521287" cy="835878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solidFill>
                  <a:srgbClr val="00B050"/>
                </a:solidFill>
                <a:latin typeface="Comic Sans MS" pitchFamily="66" charset="0"/>
              </a:rPr>
              <a:t>Pharmacokinetics: </a:t>
            </a:r>
            <a:r>
              <a:rPr lang="en-IN" dirty="0" smtClean="0">
                <a:latin typeface="Comic Sans MS" pitchFamily="66" charset="0"/>
              </a:rPr>
              <a:t/>
            </a:r>
            <a:br>
              <a:rPr lang="en-IN" dirty="0" smtClean="0">
                <a:latin typeface="Comic Sans MS" pitchFamily="66" charset="0"/>
              </a:rPr>
            </a:br>
            <a:endParaRPr lang="en-IN" dirty="0"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14400" y="1214652"/>
            <a:ext cx="10814538" cy="5300448"/>
          </a:xfrm>
        </p:spPr>
        <p:txBody>
          <a:bodyPr>
            <a:normAutofit/>
          </a:bodyPr>
          <a:lstStyle/>
          <a:p>
            <a:pPr algn="just"/>
            <a:r>
              <a:rPr lang="en-US" sz="2000" dirty="0" smtClean="0">
                <a:latin typeface="Comic Sans MS" pitchFamily="66" charset="0"/>
              </a:rPr>
              <a:t>Oral </a:t>
            </a:r>
            <a:r>
              <a:rPr lang="en-US" sz="2000" dirty="0">
                <a:latin typeface="Comic Sans MS" pitchFamily="66" charset="0"/>
              </a:rPr>
              <a:t>absorption of benzodiazepines differs due to their </a:t>
            </a:r>
            <a:r>
              <a:rPr lang="en-US" sz="2000" dirty="0">
                <a:solidFill>
                  <a:srgbClr val="00B050"/>
                </a:solidFill>
                <a:latin typeface="Comic Sans MS" pitchFamily="66" charset="0"/>
              </a:rPr>
              <a:t>variation in lipid solubility. </a:t>
            </a:r>
            <a:endParaRPr lang="en-US" sz="2000" dirty="0" smtClean="0">
              <a:solidFill>
                <a:srgbClr val="00B050"/>
              </a:solidFill>
              <a:latin typeface="Comic Sans MS" pitchFamily="66" charset="0"/>
            </a:endParaRPr>
          </a:p>
          <a:p>
            <a:pPr algn="just">
              <a:buNone/>
            </a:pPr>
            <a:endParaRPr lang="en-US" sz="2000" dirty="0" smtClean="0">
              <a:solidFill>
                <a:srgbClr val="00B050"/>
              </a:solidFill>
              <a:latin typeface="Comic Sans MS" pitchFamily="66" charset="0"/>
            </a:endParaRPr>
          </a:p>
          <a:p>
            <a:pPr algn="just"/>
            <a:r>
              <a:rPr lang="en-US" sz="2000" dirty="0" smtClean="0">
                <a:solidFill>
                  <a:srgbClr val="FF0000"/>
                </a:solidFill>
                <a:latin typeface="Comic Sans MS" pitchFamily="66" charset="0"/>
              </a:rPr>
              <a:t>These </a:t>
            </a:r>
            <a:r>
              <a:rPr lang="en-US" sz="2000" dirty="0">
                <a:solidFill>
                  <a:srgbClr val="FF0000"/>
                </a:solidFill>
                <a:latin typeface="Comic Sans MS" pitchFamily="66" charset="0"/>
              </a:rPr>
              <a:t>drugs due to lipid solubility gain access into CNS. </a:t>
            </a:r>
            <a:endParaRPr lang="en-US" sz="2000" dirty="0" smtClean="0">
              <a:solidFill>
                <a:srgbClr val="FF0000"/>
              </a:solidFill>
              <a:latin typeface="Comic Sans MS" pitchFamily="66" charset="0"/>
            </a:endParaRPr>
          </a:p>
          <a:p>
            <a:pPr algn="just">
              <a:buNone/>
            </a:pPr>
            <a:endParaRPr lang="en-IN" sz="2000" dirty="0">
              <a:solidFill>
                <a:srgbClr val="FF0000"/>
              </a:solidFill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Benzodiazepines are metabolized in liver through Most of the benzodiazepine drugs have active metabolites (</a:t>
            </a:r>
            <a:r>
              <a:rPr lang="en-US" sz="2000" dirty="0">
                <a:solidFill>
                  <a:srgbClr val="C00000"/>
                </a:solidFill>
                <a:latin typeface="Comic Sans MS" pitchFamily="66" charset="0"/>
              </a:rPr>
              <a:t>glucuronide conjugates</a:t>
            </a:r>
            <a:r>
              <a:rPr lang="en-US" sz="2000" dirty="0">
                <a:latin typeface="Comic Sans MS" pitchFamily="66" charset="0"/>
              </a:rPr>
              <a:t>) are excreted through urine. </a:t>
            </a:r>
            <a:endParaRPr lang="en-US" sz="2000" dirty="0" smtClean="0">
              <a:latin typeface="Comic Sans MS" pitchFamily="66" charset="0"/>
            </a:endParaRPr>
          </a:p>
          <a:p>
            <a:pPr algn="just">
              <a:buNone/>
            </a:pPr>
            <a:endParaRPr lang="en-IN" sz="2000" dirty="0">
              <a:latin typeface="Comic Sans MS" pitchFamily="66" charset="0"/>
            </a:endParaRPr>
          </a:p>
          <a:p>
            <a:pPr algn="just"/>
            <a:r>
              <a:rPr lang="en-US" sz="2000" dirty="0">
                <a:latin typeface="Comic Sans MS" pitchFamily="66" charset="0"/>
              </a:rPr>
              <a:t>Most of the benzodiazepine drugs have </a:t>
            </a:r>
            <a:r>
              <a:rPr lang="en-US" sz="2000" dirty="0">
                <a:solidFill>
                  <a:srgbClr val="00B050"/>
                </a:solidFill>
                <a:latin typeface="Comic Sans MS" pitchFamily="66" charset="0"/>
              </a:rPr>
              <a:t>active metabolites </a:t>
            </a:r>
            <a:r>
              <a:rPr lang="en-US" sz="2000" dirty="0">
                <a:latin typeface="Comic Sans MS" pitchFamily="66" charset="0"/>
              </a:rPr>
              <a:t>(</a:t>
            </a:r>
            <a:r>
              <a:rPr lang="en-US" sz="2000" dirty="0" err="1">
                <a:latin typeface="Comic Sans MS" pitchFamily="66" charset="0"/>
              </a:rPr>
              <a:t>chlordiazepoxide</a:t>
            </a:r>
            <a:r>
              <a:rPr lang="en-US" sz="2000" dirty="0">
                <a:latin typeface="Comic Sans MS" pitchFamily="66" charset="0"/>
              </a:rPr>
              <a:t>, </a:t>
            </a:r>
            <a:r>
              <a:rPr lang="en-US" sz="2000" dirty="0" err="1">
                <a:latin typeface="Comic Sans MS" pitchFamily="66" charset="0"/>
              </a:rPr>
              <a:t>desmethyldiazepam</a:t>
            </a:r>
            <a:r>
              <a:rPr lang="en-US" sz="2000" dirty="0">
                <a:latin typeface="Comic Sans MS" pitchFamily="66" charset="0"/>
              </a:rPr>
              <a:t>, diazepam, </a:t>
            </a:r>
            <a:r>
              <a:rPr lang="en-US" sz="2000" dirty="0" err="1">
                <a:latin typeface="Comic Sans MS" pitchFamily="66" charset="0"/>
              </a:rPr>
              <a:t>flurazepam</a:t>
            </a:r>
            <a:r>
              <a:rPr lang="en-US" sz="2000" dirty="0">
                <a:latin typeface="Comic Sans MS" pitchFamily="66" charset="0"/>
              </a:rPr>
              <a:t> etc.) which undergo </a:t>
            </a:r>
            <a:r>
              <a:rPr lang="en-US" sz="2000" b="1" dirty="0">
                <a:solidFill>
                  <a:srgbClr val="7030A0"/>
                </a:solidFill>
                <a:latin typeface="Comic Sans MS" pitchFamily="66" charset="0"/>
              </a:rPr>
              <a:t>enterohepatic recycling (have long half-lives). </a:t>
            </a:r>
            <a:endParaRPr lang="en-US" sz="2000" b="1" dirty="0" smtClean="0">
              <a:solidFill>
                <a:srgbClr val="7030A0"/>
              </a:solidFill>
              <a:latin typeface="Comic Sans MS" pitchFamily="66" charset="0"/>
            </a:endParaRPr>
          </a:p>
          <a:p>
            <a:pPr algn="just">
              <a:buNone/>
            </a:pPr>
            <a:endParaRPr lang="en-IN" sz="2000" b="1" dirty="0">
              <a:solidFill>
                <a:srgbClr val="7030A0"/>
              </a:solidFill>
              <a:latin typeface="Comic Sans MS" pitchFamily="66" charset="0"/>
            </a:endParaRPr>
          </a:p>
          <a:p>
            <a:pPr algn="just"/>
            <a:r>
              <a:rPr lang="en-US" sz="2000" dirty="0" err="1">
                <a:solidFill>
                  <a:srgbClr val="00B0F0"/>
                </a:solidFill>
                <a:latin typeface="Comic Sans MS" pitchFamily="66" charset="0"/>
              </a:rPr>
              <a:t>Chlorazepine</a:t>
            </a:r>
            <a:r>
              <a:rPr lang="en-US" sz="2000" dirty="0">
                <a:latin typeface="Comic Sans MS" pitchFamily="66" charset="0"/>
              </a:rPr>
              <a:t> is metabolically activated to </a:t>
            </a:r>
            <a:r>
              <a:rPr lang="en-US" sz="2000" dirty="0" err="1">
                <a:latin typeface="Comic Sans MS" pitchFamily="66" charset="0"/>
              </a:rPr>
              <a:t>desmethyldiazepine</a:t>
            </a:r>
            <a:r>
              <a:rPr lang="en-US" sz="2000" dirty="0">
                <a:latin typeface="Comic Sans MS" pitchFamily="66" charset="0"/>
              </a:rPr>
              <a:t>, which is further metabolically activated to </a:t>
            </a:r>
            <a:r>
              <a:rPr lang="en-US" sz="2000" dirty="0" err="1">
                <a:solidFill>
                  <a:srgbClr val="00B0F0"/>
                </a:solidFill>
                <a:latin typeface="Comic Sans MS" pitchFamily="66" charset="0"/>
              </a:rPr>
              <a:t>oxazepam</a:t>
            </a:r>
            <a:r>
              <a:rPr lang="en-US" sz="2000" dirty="0" smtClean="0">
                <a:latin typeface="Comic Sans MS" pitchFamily="66" charset="0"/>
              </a:rPr>
              <a:t>.</a:t>
            </a:r>
            <a:endParaRPr lang="en-IN" sz="2000" dirty="0">
              <a:latin typeface="Comic Sans MS" pitchFamily="66" charset="0"/>
            </a:endParaRPr>
          </a:p>
          <a:p>
            <a:pPr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30512350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0225" y="205010"/>
            <a:ext cx="8911687" cy="1026890"/>
          </a:xfrm>
        </p:spPr>
        <p:txBody>
          <a:bodyPr>
            <a:normAutofit/>
          </a:bodyPr>
          <a:lstStyle/>
          <a:p>
            <a:pPr marL="0" indent="0"/>
            <a:r>
              <a:rPr lang="en-US" sz="3200" b="1" dirty="0" smtClean="0">
                <a:solidFill>
                  <a:srgbClr val="FF0000"/>
                </a:solidFill>
                <a:latin typeface="Comic Sans MS" pitchFamily="66" charset="0"/>
              </a:rPr>
              <a:t>Miscellaneous agents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66800" y="1409700"/>
            <a:ext cx="10731500" cy="5232400"/>
          </a:xfrm>
        </p:spPr>
        <p:txBody>
          <a:bodyPr>
            <a:normAutofit fontScale="25000" lnSpcReduction="20000"/>
          </a:bodyPr>
          <a:lstStyle/>
          <a:p>
            <a:pPr marL="0" indent="0">
              <a:buNone/>
            </a:pPr>
            <a:r>
              <a:rPr lang="en-US" sz="11200" b="1" dirty="0" smtClean="0">
                <a:solidFill>
                  <a:srgbClr val="0070C0"/>
                </a:solidFill>
                <a:latin typeface="Comic Sans MS" pitchFamily="66" charset="0"/>
              </a:rPr>
              <a:t>Chloral hydrates:</a:t>
            </a:r>
          </a:p>
          <a:p>
            <a:pPr marL="0" indent="0">
              <a:buFont typeface="Wingdings" pitchFamily="2" charset="2"/>
              <a:buChar char="q"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	It is one of the oldest and most important drug for induction </a:t>
            </a:r>
            <a:r>
              <a:rPr lang="en-US" sz="8000" dirty="0" err="1" smtClean="0">
                <a:solidFill>
                  <a:schemeClr val="tx1"/>
                </a:solidFill>
                <a:latin typeface="Comic Sans MS" pitchFamily="66" charset="0"/>
              </a:rPr>
              <a:t>ofsedation</a:t>
            </a: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in large    	animals.</a:t>
            </a:r>
          </a:p>
          <a:p>
            <a:pPr marL="0" indent="0">
              <a:buFont typeface="Wingdings" pitchFamily="2" charset="2"/>
              <a:buChar char="q"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 For sedation it is administered IV or oral route, however, IV route is 	 	   	preferred. </a:t>
            </a:r>
          </a:p>
          <a:p>
            <a:pPr marL="0" indent="0">
              <a:buFont typeface="Wingdings" pitchFamily="2" charset="2"/>
              <a:buChar char="q"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 Horse: It is used to quiten the animals for shoeing or other procedures and it 	  	is also  used  in treatment of colic.</a:t>
            </a:r>
          </a:p>
          <a:p>
            <a:pPr marL="0" indent="0">
              <a:buNone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              Horses:          22.5-30 g /450kg by IV route.</a:t>
            </a:r>
          </a:p>
          <a:p>
            <a:pPr marL="0" indent="0">
              <a:buNone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		                         60g /450kg by stomach tube.</a:t>
            </a:r>
          </a:p>
          <a:p>
            <a:pPr marL="0" indent="0">
              <a:buNone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              Cattle:           10.5- 17.5 g /450kg by IV route</a:t>
            </a:r>
          </a:p>
          <a:p>
            <a:pPr marL="0" indent="0">
              <a:buNone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		                        15- 45 g /450kg by oral route.</a:t>
            </a:r>
          </a:p>
          <a:p>
            <a:pPr marL="0" indent="0">
              <a:buNone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             Sheep and Pigs: 2-4 g by oral route.</a:t>
            </a:r>
          </a:p>
          <a:p>
            <a:pPr marL="0" indent="0">
              <a:buNone/>
            </a:pPr>
            <a:r>
              <a:rPr lang="en-US" sz="8000" dirty="0" smtClean="0">
                <a:solidFill>
                  <a:schemeClr val="tx1"/>
                </a:solidFill>
                <a:latin typeface="Comic Sans MS" pitchFamily="66" charset="0"/>
              </a:rPr>
              <a:t>              Camel:            100mg/kg by IV route.</a:t>
            </a:r>
          </a:p>
          <a:p>
            <a:pPr marL="0" indent="0">
              <a:buNone/>
            </a:pPr>
            <a:endParaRPr lang="en-US" sz="2000" b="1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US" sz="2000" b="1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US" sz="2000" b="1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US" sz="2000" b="1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US" b="1" dirty="0" smtClean="0">
              <a:solidFill>
                <a:srgbClr val="0070C0"/>
              </a:solidFill>
            </a:endParaRPr>
          </a:p>
          <a:p>
            <a:pPr marL="0" indent="0">
              <a:buNone/>
            </a:pPr>
            <a:r>
              <a:rPr lang="en-US" b="1" dirty="0" smtClean="0">
                <a:solidFill>
                  <a:srgbClr val="0070C0"/>
                </a:solidFill>
              </a:rPr>
              <a:t>	</a:t>
            </a:r>
            <a:endParaRPr lang="en-US" dirty="0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10325" y="166910"/>
            <a:ext cx="8911687" cy="798290"/>
          </a:xfrm>
        </p:spPr>
        <p:txBody>
          <a:bodyPr>
            <a:normAutofit/>
          </a:bodyPr>
          <a:lstStyle/>
          <a:p>
            <a:r>
              <a:rPr lang="en-IN" sz="2800" b="1" dirty="0" smtClean="0">
                <a:solidFill>
                  <a:srgbClr val="0070C0"/>
                </a:solidFill>
                <a:latin typeface="Comic Sans MS" pitchFamily="66" charset="0"/>
              </a:rPr>
              <a:t>Xylazine hydrochloride</a:t>
            </a:r>
            <a:endParaRPr lang="en-US" sz="2800" dirty="0">
              <a:solidFill>
                <a:srgbClr val="0070C0"/>
              </a:solidFill>
              <a:latin typeface="Comic Sans MS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45223" y="1375507"/>
            <a:ext cx="9676789" cy="4471377"/>
          </a:xfrm>
        </p:spPr>
        <p:txBody>
          <a:bodyPr>
            <a:normAutofit/>
          </a:bodyPr>
          <a:lstStyle/>
          <a:p>
            <a:pPr marL="0" lvl="0" indent="0">
              <a:buNone/>
            </a:pPr>
            <a:r>
              <a:rPr lang="en-US" dirty="0" smtClean="0"/>
              <a:t> </a:t>
            </a:r>
            <a:r>
              <a:rPr lang="en-US" sz="2000" dirty="0" smtClean="0">
                <a:latin typeface="Comic Sans MS" pitchFamily="66" charset="0"/>
              </a:rPr>
              <a:t>Xylazine is classified as an analgesic as well as a sedative and skeletal muscle relaxant.</a:t>
            </a:r>
          </a:p>
          <a:p>
            <a:pPr lvl="0"/>
            <a:r>
              <a:rPr lang="en-US" sz="2000" dirty="0" smtClean="0">
                <a:latin typeface="Comic Sans MS" pitchFamily="66" charset="0"/>
              </a:rPr>
              <a:t> It is not a neuroleptic or tranquillizer nor an anaesthetic agent.</a:t>
            </a:r>
          </a:p>
          <a:p>
            <a:pPr lvl="0"/>
            <a:r>
              <a:rPr lang="en-US" sz="2000" dirty="0" smtClean="0">
                <a:latin typeface="Comic Sans MS" pitchFamily="66" charset="0"/>
              </a:rPr>
              <a:t>Xylazine is a potent a</a:t>
            </a:r>
            <a:r>
              <a:rPr lang="en-US" sz="2000" baseline="-25000" dirty="0" smtClean="0">
                <a:latin typeface="Comic Sans MS" pitchFamily="66" charset="0"/>
              </a:rPr>
              <a:t>2</a:t>
            </a:r>
            <a:r>
              <a:rPr lang="en-US" sz="2000" dirty="0" smtClean="0">
                <a:latin typeface="Comic Sans MS" pitchFamily="66" charset="0"/>
              </a:rPr>
              <a:t>-adrenergic agonist. </a:t>
            </a:r>
          </a:p>
          <a:p>
            <a:pPr lvl="0"/>
            <a:r>
              <a:rPr lang="en-US" sz="2000" dirty="0" smtClean="0">
                <a:latin typeface="Comic Sans MS" pitchFamily="66" charset="0"/>
              </a:rPr>
              <a:t>Through its central stimulation of a</a:t>
            </a:r>
            <a:r>
              <a:rPr lang="en-US" sz="2000" baseline="-25000" dirty="0" smtClean="0">
                <a:latin typeface="Comic Sans MS" pitchFamily="66" charset="0"/>
              </a:rPr>
              <a:t>2</a:t>
            </a:r>
            <a:r>
              <a:rPr lang="en-US" sz="2000" dirty="0" smtClean="0">
                <a:latin typeface="Comic Sans MS" pitchFamily="66" charset="0"/>
              </a:rPr>
              <a:t>-adrenergic receptors, xylazine has potent antinociceptive or analgesic activity.</a:t>
            </a:r>
          </a:p>
          <a:p>
            <a:pPr lvl="0"/>
            <a:r>
              <a:rPr lang="en-US" sz="2000" dirty="0" smtClean="0">
                <a:solidFill>
                  <a:srgbClr val="FF0000"/>
                </a:solidFill>
                <a:latin typeface="Comic Sans MS" pitchFamily="66" charset="0"/>
              </a:rPr>
              <a:t>It is most suitable sedative for use in ruminants. </a:t>
            </a:r>
            <a:r>
              <a:rPr lang="en-US" sz="2000" dirty="0" smtClean="0">
                <a:latin typeface="Comic Sans MS" pitchFamily="66" charset="0"/>
              </a:rPr>
              <a:t>In cattle, doses that produce deep sedation and analgesia are 1/10</a:t>
            </a:r>
            <a:r>
              <a:rPr lang="en-US" sz="2000" baseline="30000" dirty="0" smtClean="0">
                <a:latin typeface="Comic Sans MS" pitchFamily="66" charset="0"/>
              </a:rPr>
              <a:t>th</a:t>
            </a:r>
            <a:r>
              <a:rPr lang="en-US" sz="2000" dirty="0" smtClean="0">
                <a:latin typeface="Comic Sans MS" pitchFamily="66" charset="0"/>
              </a:rPr>
              <a:t> those required in horses, dogs and cats.</a:t>
            </a:r>
          </a:p>
          <a:p>
            <a:pPr lvl="0"/>
            <a:r>
              <a:rPr lang="en-US" sz="2000" b="1" dirty="0" smtClean="0">
                <a:solidFill>
                  <a:srgbClr val="0070C0"/>
                </a:solidFill>
                <a:latin typeface="Comic Sans MS" pitchFamily="66" charset="0"/>
              </a:rPr>
              <a:t>It is not effective in swine</a:t>
            </a:r>
            <a:r>
              <a:rPr lang="en-US" sz="2000" b="1" dirty="0" smtClean="0">
                <a:solidFill>
                  <a:srgbClr val="0070C0"/>
                </a:solidFill>
                <a:latin typeface="Comic Sans MS" pitchFamily="66" charset="0"/>
              </a:rPr>
              <a:t>.</a:t>
            </a:r>
            <a:endParaRPr lang="en-US" sz="2000" b="1" dirty="0" smtClean="0">
              <a:solidFill>
                <a:srgbClr val="0070C0"/>
              </a:solidFill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40877" y="2133600"/>
            <a:ext cx="9763735" cy="3777622"/>
          </a:xfrm>
        </p:spPr>
        <p:txBody>
          <a:bodyPr>
            <a:normAutofit/>
          </a:bodyPr>
          <a:lstStyle/>
          <a:p>
            <a:pPr lvl="0">
              <a:buNone/>
            </a:pPr>
            <a:r>
              <a:rPr lang="en-US" sz="2400" dirty="0">
                <a:solidFill>
                  <a:srgbClr val="C00000"/>
                </a:solidFill>
                <a:latin typeface="Comic Sans MS" pitchFamily="66" charset="0"/>
              </a:rPr>
              <a:t>Doses: </a:t>
            </a:r>
          </a:p>
          <a:p>
            <a:r>
              <a:rPr lang="en-US" sz="2400" dirty="0">
                <a:latin typeface="Comic Sans MS" pitchFamily="66" charset="0"/>
              </a:rPr>
              <a:t>Dog &amp; cat :   1.1 mg/kg I.V. route	;      </a:t>
            </a:r>
            <a:r>
              <a:rPr lang="en-US" sz="2400" dirty="0" smtClean="0">
                <a:latin typeface="Comic Sans MS" pitchFamily="66" charset="0"/>
              </a:rPr>
              <a:t>2.2 </a:t>
            </a:r>
            <a:r>
              <a:rPr lang="en-US" sz="2400" dirty="0">
                <a:latin typeface="Comic Sans MS" pitchFamily="66" charset="0"/>
              </a:rPr>
              <a:t>mg/kg I.M. or SC route.</a:t>
            </a:r>
          </a:p>
          <a:p>
            <a:r>
              <a:rPr lang="en-US" sz="2400" dirty="0">
                <a:latin typeface="Comic Sans MS" pitchFamily="66" charset="0"/>
              </a:rPr>
              <a:t>Horse:   </a:t>
            </a:r>
            <a:r>
              <a:rPr lang="en-US" sz="2400" dirty="0" smtClean="0">
                <a:latin typeface="Comic Sans MS" pitchFamily="66" charset="0"/>
              </a:rPr>
              <a:t> 1.1 </a:t>
            </a:r>
            <a:r>
              <a:rPr lang="en-US" sz="2400" dirty="0">
                <a:latin typeface="Comic Sans MS" pitchFamily="66" charset="0"/>
              </a:rPr>
              <a:t>mg/kg I.V. route	</a:t>
            </a:r>
            <a:r>
              <a:rPr lang="en-US" sz="2400" dirty="0" smtClean="0">
                <a:latin typeface="Comic Sans MS" pitchFamily="66" charset="0"/>
              </a:rPr>
              <a:t>;        2.2 </a:t>
            </a:r>
            <a:r>
              <a:rPr lang="en-US" sz="2400" dirty="0">
                <a:latin typeface="Comic Sans MS" pitchFamily="66" charset="0"/>
              </a:rPr>
              <a:t>mg/kg I.M. or route.</a:t>
            </a:r>
          </a:p>
          <a:p>
            <a:r>
              <a:rPr lang="en-US" sz="2400" dirty="0">
                <a:latin typeface="Comic Sans MS" pitchFamily="66" charset="0"/>
              </a:rPr>
              <a:t>Cattle:   0.1 – 0.35 mg/kg I.M. route.</a:t>
            </a:r>
          </a:p>
          <a:p>
            <a:r>
              <a:rPr lang="en-US" sz="2400" dirty="0">
                <a:latin typeface="Comic Sans MS" pitchFamily="66" charset="0"/>
              </a:rPr>
              <a:t>Goat:     0.1  mg/kg I.V. or route</a:t>
            </a:r>
            <a:r>
              <a:rPr lang="en-US" sz="2400" dirty="0" smtClean="0">
                <a:latin typeface="Comic Sans MS" pitchFamily="66" charset="0"/>
              </a:rPr>
              <a:t>.</a:t>
            </a:r>
            <a:endParaRPr lang="en-US" sz="2400" dirty="0">
              <a:latin typeface="Comic Sans MS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2430118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95400" y="1104900"/>
            <a:ext cx="10198100" cy="5600700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en-IN" sz="2000" b="1" dirty="0" smtClean="0">
                <a:solidFill>
                  <a:srgbClr val="0070C0"/>
                </a:solidFill>
                <a:latin typeface="Comic Sans MS" pitchFamily="66" charset="0"/>
              </a:rPr>
              <a:t>Detomidine hdrochloride:  </a:t>
            </a:r>
          </a:p>
          <a:p>
            <a:pPr marL="0" indent="0" algn="just"/>
            <a:r>
              <a:rPr lang="en-IN" dirty="0" smtClean="0">
                <a:solidFill>
                  <a:schemeClr val="tx1"/>
                </a:solidFill>
                <a:latin typeface="Comic Sans MS" pitchFamily="66" charset="0"/>
              </a:rPr>
              <a:t>It is selective 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a</a:t>
            </a:r>
            <a:r>
              <a:rPr lang="en-US" baseline="-25000" dirty="0" smtClean="0">
                <a:solidFill>
                  <a:schemeClr val="tx1"/>
                </a:solidFill>
                <a:latin typeface="Comic Sans MS" pitchFamily="66" charset="0"/>
              </a:rPr>
              <a:t>2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-adrenergic agonist, developed as sedative and analgesic for use in animals.</a:t>
            </a:r>
          </a:p>
          <a:p>
            <a:pPr marL="0" indent="0" algn="just"/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It produces biphasic response on BP, (initial rise in BP but subsequently, BP falls).</a:t>
            </a:r>
          </a:p>
          <a:p>
            <a:pPr marL="0" indent="0"/>
            <a:r>
              <a:rPr lang="en-US" sz="2000" dirty="0" smtClean="0">
                <a:solidFill>
                  <a:schemeClr val="tx1"/>
                </a:solidFill>
                <a:latin typeface="Comic Sans MS" pitchFamily="66" charset="0"/>
              </a:rPr>
              <a:t>It is effective in very  low concentration.</a:t>
            </a:r>
          </a:p>
          <a:p>
            <a:pPr marL="0" indent="0">
              <a:buNone/>
            </a:pP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	Cattle and Horse:  10-30 </a:t>
            </a:r>
            <a:r>
              <a:rPr lang="en-US" dirty="0" smtClean="0">
                <a:solidFill>
                  <a:schemeClr val="tx1"/>
                </a:solidFill>
              </a:rPr>
              <a:t>µ 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g/kg I.V. route.</a:t>
            </a:r>
          </a:p>
          <a:p>
            <a:pPr marL="0" indent="0">
              <a:buNone/>
            </a:pP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	Goat: 10-40 </a:t>
            </a:r>
            <a:r>
              <a:rPr lang="en-US" dirty="0" smtClean="0">
                <a:solidFill>
                  <a:schemeClr val="tx1"/>
                </a:solidFill>
              </a:rPr>
              <a:t>µ 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g/kg I.V. or route.</a:t>
            </a:r>
          </a:p>
          <a:p>
            <a:pPr marL="0" indent="0">
              <a:buNone/>
            </a:pP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	Sheep : 30 </a:t>
            </a:r>
            <a:r>
              <a:rPr lang="en-US" dirty="0" smtClean="0">
                <a:solidFill>
                  <a:schemeClr val="tx1"/>
                </a:solidFill>
              </a:rPr>
              <a:t>µ 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g/kg I.V. or route.  </a:t>
            </a:r>
          </a:p>
          <a:p>
            <a:pPr marL="0" indent="0">
              <a:buNone/>
            </a:pPr>
            <a:endParaRPr lang="en-IN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r>
              <a:rPr lang="en-IN" sz="2000" b="1" dirty="0" smtClean="0">
                <a:solidFill>
                  <a:srgbClr val="0070C0"/>
                </a:solidFill>
                <a:latin typeface="Comic Sans MS" pitchFamily="66" charset="0"/>
              </a:rPr>
              <a:t>Medetomidine hydrochloride:</a:t>
            </a:r>
          </a:p>
          <a:p>
            <a:pPr marL="0" indent="0"/>
            <a:r>
              <a:rPr lang="en-IN" dirty="0" smtClean="0">
                <a:solidFill>
                  <a:schemeClr val="tx1"/>
                </a:solidFill>
                <a:latin typeface="Comic Sans MS" pitchFamily="66" charset="0"/>
              </a:rPr>
              <a:t>It is also  selective 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a</a:t>
            </a:r>
            <a:r>
              <a:rPr lang="en-US" baseline="-25000" dirty="0" smtClean="0">
                <a:solidFill>
                  <a:schemeClr val="tx1"/>
                </a:solidFill>
                <a:latin typeface="Comic Sans MS" pitchFamily="66" charset="0"/>
              </a:rPr>
              <a:t>2</a:t>
            </a:r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-adrenergic agonist.</a:t>
            </a:r>
          </a:p>
          <a:p>
            <a:pPr marL="0" indent="0"/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It is a mixture of two optical  isomers, the dextrorotatory isomer being the active  	components. </a:t>
            </a:r>
          </a:p>
          <a:p>
            <a:pPr marL="0" indent="0"/>
            <a:r>
              <a:rPr lang="en-US" dirty="0" smtClean="0">
                <a:solidFill>
                  <a:schemeClr val="tx1"/>
                </a:solidFill>
                <a:latin typeface="Comic Sans MS" pitchFamily="66" charset="0"/>
              </a:rPr>
              <a:t>It is used in animals as a sedative hypnotic analgesic and as pre-anesthetic medication. </a:t>
            </a:r>
            <a:endParaRPr lang="en-IN" b="1" dirty="0" smtClean="0">
              <a:solidFill>
                <a:schemeClr val="tx1"/>
              </a:solidFill>
            </a:endParaRPr>
          </a:p>
          <a:p>
            <a:endParaRPr lang="en-US" dirty="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US" sz="3600" dirty="0" smtClean="0">
                <a:solidFill>
                  <a:schemeClr val="accent1"/>
                </a:solidFill>
                <a:latin typeface="Comic Sans MS" pitchFamily="66" charset="0"/>
              </a:rPr>
              <a:t>Uses :</a:t>
            </a:r>
          </a:p>
          <a:p>
            <a:pPr>
              <a:buNone/>
            </a:pPr>
            <a:r>
              <a:rPr lang="en-US" sz="3600" dirty="0" smtClean="0">
                <a:solidFill>
                  <a:schemeClr val="tx1"/>
                </a:solidFill>
                <a:latin typeface="Comic Sans MS" pitchFamily="66" charset="0"/>
              </a:rPr>
              <a:t>   As chemical restraints.</a:t>
            </a:r>
          </a:p>
          <a:p>
            <a:pPr>
              <a:buNone/>
            </a:pPr>
            <a:r>
              <a:rPr lang="en-US" sz="3600" dirty="0" smtClean="0">
                <a:solidFill>
                  <a:schemeClr val="tx1"/>
                </a:solidFill>
                <a:latin typeface="Comic Sans MS" pitchFamily="66" charset="0"/>
              </a:rPr>
              <a:t>	To induce sleep.</a:t>
            </a:r>
          </a:p>
          <a:p>
            <a:pPr>
              <a:buNone/>
            </a:pPr>
            <a:r>
              <a:rPr lang="en-US" sz="3600" dirty="0" smtClean="0">
                <a:solidFill>
                  <a:schemeClr val="tx1"/>
                </a:solidFill>
                <a:latin typeface="Comic Sans MS" pitchFamily="66" charset="0"/>
              </a:rPr>
              <a:t>	As preanaesthetics.</a:t>
            </a:r>
            <a:endParaRPr lang="en-US" sz="3600" dirty="0">
              <a:solidFill>
                <a:schemeClr val="tx1"/>
              </a:solidFill>
              <a:latin typeface="Comic Sans MS" pitchFamily="66" charset="0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90670" y="2559485"/>
            <a:ext cx="5778174" cy="1461370"/>
          </a:xfrm>
          <a:effectLst>
            <a:outerShdw blurRad="152400" dist="317500" dir="5400000" sx="90000" sy="-19000" rotWithShape="0">
              <a:prstClr val="black">
                <a:alpha val="15000"/>
              </a:prstClr>
            </a:outerShdw>
          </a:effectLst>
        </p:spPr>
        <p:txBody>
          <a:bodyPr>
            <a:normAutofit/>
          </a:bodyPr>
          <a:lstStyle/>
          <a:p>
            <a:pPr>
              <a:buNone/>
            </a:pPr>
            <a:r>
              <a:rPr lang="en-US" sz="6000" b="1" dirty="0" smtClean="0">
                <a:ln w="18000">
                  <a:solidFill>
                    <a:schemeClr val="accent2">
                      <a:satMod val="140000"/>
                    </a:schemeClr>
                  </a:solidFill>
                  <a:prstDash val="solid"/>
                  <a:miter lim="800000"/>
                </a:ln>
                <a:noFill/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</a:rPr>
              <a:t>Thank You</a:t>
            </a:r>
            <a:endParaRPr lang="en-US" sz="6000" b="1" dirty="0">
              <a:ln w="18000">
                <a:solidFill>
                  <a:schemeClr val="accent2">
                    <a:satMod val="140000"/>
                  </a:schemeClr>
                </a:solidFill>
                <a:prstDash val="solid"/>
                <a:miter lim="800000"/>
              </a:ln>
              <a:noFill/>
              <a:effectLst>
                <a:outerShdw blurRad="25500" dist="23000" dir="7020000" algn="tl">
                  <a:srgbClr val="000000">
                    <a:alpha val="50000"/>
                  </a:srgbClr>
                </a:outerShdw>
              </a:effectLst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Wisp</Template>
  <TotalTime>3197</TotalTime>
  <Words>1182</Words>
  <Application>Microsoft Office PowerPoint</Application>
  <PresentationFormat>Widescreen</PresentationFormat>
  <Paragraphs>202</Paragraphs>
  <Slides>23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32" baseType="lpstr">
      <vt:lpstr>Aharoni</vt:lpstr>
      <vt:lpstr>Arial</vt:lpstr>
      <vt:lpstr>Calibri</vt:lpstr>
      <vt:lpstr>Century Gothic</vt:lpstr>
      <vt:lpstr>Comic Sans MS</vt:lpstr>
      <vt:lpstr>Courier New</vt:lpstr>
      <vt:lpstr>Wingdings</vt:lpstr>
      <vt:lpstr>Wingdings 3</vt:lpstr>
      <vt:lpstr>Wisp</vt:lpstr>
      <vt:lpstr>PowerPoint Presentation</vt:lpstr>
      <vt:lpstr>Overview of the chapter </vt:lpstr>
      <vt:lpstr>Sedatives</vt:lpstr>
      <vt:lpstr>PowerPoint Presentation</vt:lpstr>
      <vt:lpstr>Hypnotic- Sedatives</vt:lpstr>
      <vt:lpstr>PowerPoint Presentation</vt:lpstr>
      <vt:lpstr>PowerPoint Presentation</vt:lpstr>
      <vt:lpstr>Dose response curve of sedative and hypnotics</vt:lpstr>
      <vt:lpstr>PowerPoint Presentation</vt:lpstr>
      <vt:lpstr>Barbiturates</vt:lpstr>
      <vt:lpstr>PowerPoint Presentation</vt:lpstr>
      <vt:lpstr>PowerPoint Presentation</vt:lpstr>
      <vt:lpstr>Classification of Benzodiazepines   </vt:lpstr>
      <vt:lpstr>Mechanism of Action of Benzodiazepines  </vt:lpstr>
      <vt:lpstr>PowerPoint Presentation</vt:lpstr>
      <vt:lpstr>PowerPoint Presentation</vt:lpstr>
      <vt:lpstr>Pharmacokinetics:  </vt:lpstr>
      <vt:lpstr>Miscellaneous agents</vt:lpstr>
      <vt:lpstr>Xylazine hydrochloride</vt:lpstr>
      <vt:lpstr>PowerPoint Presentation</vt:lpstr>
      <vt:lpstr>PowerPoint Presentation</vt:lpstr>
      <vt:lpstr>PowerPoint Presentation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HP</dc:creator>
  <cp:lastModifiedBy>Dr. Anjana</cp:lastModifiedBy>
  <cp:revision>256</cp:revision>
  <dcterms:created xsi:type="dcterms:W3CDTF">2019-01-23T05:57:38Z</dcterms:created>
  <dcterms:modified xsi:type="dcterms:W3CDTF">2021-07-08T09:42:14Z</dcterms:modified>
</cp:coreProperties>
</file>