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comments/comment1.xml" ContentType="application/vnd.openxmlformats-officedocument.presentationml.comments+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24" r:id="rId1"/>
  </p:sldMasterIdLst>
  <p:notesMasterIdLst>
    <p:notesMasterId r:id="rId22"/>
  </p:notesMasterIdLst>
  <p:sldIdLst>
    <p:sldId id="584" r:id="rId2"/>
    <p:sldId id="671" r:id="rId3"/>
    <p:sldId id="666" r:id="rId4"/>
    <p:sldId id="699" r:id="rId5"/>
    <p:sldId id="668" r:id="rId6"/>
    <p:sldId id="674" r:id="rId7"/>
    <p:sldId id="675" r:id="rId8"/>
    <p:sldId id="677" r:id="rId9"/>
    <p:sldId id="703" r:id="rId10"/>
    <p:sldId id="704" r:id="rId11"/>
    <p:sldId id="705" r:id="rId12"/>
    <p:sldId id="681" r:id="rId13"/>
    <p:sldId id="702" r:id="rId14"/>
    <p:sldId id="682" r:id="rId15"/>
    <p:sldId id="683" r:id="rId16"/>
    <p:sldId id="706" r:id="rId17"/>
    <p:sldId id="707" r:id="rId18"/>
    <p:sldId id="708" r:id="rId19"/>
    <p:sldId id="709" r:id="rId20"/>
    <p:sldId id="613" r:id="rId21"/>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Ajit Kumar" initials="AK" lastIdx="3"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3EA0E2"/>
    <a:srgbClr val="F96FF2"/>
    <a:srgbClr val="10E6CD"/>
    <a:srgbClr val="30F0D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1635" autoAdjust="0"/>
  </p:normalViewPr>
  <p:slideViewPr>
    <p:cSldViewPr>
      <p:cViewPr varScale="1">
        <p:scale>
          <a:sx n="80" d="100"/>
          <a:sy n="80" d="100"/>
        </p:scale>
        <p:origin x="1522" y="67"/>
      </p:cViewPr>
      <p:guideLst>
        <p:guide orient="horz" pos="2160"/>
        <p:guide pos="2880"/>
      </p:guideLst>
    </p:cSldViewPr>
  </p:slideViewPr>
  <p:notesTextViewPr>
    <p:cViewPr>
      <p:scale>
        <a:sx n="100" d="100"/>
        <a:sy n="100" d="100"/>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commentAuthors" Target="commentAuthor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 Id="rId27" Type="http://schemas.openxmlformats.org/officeDocument/2006/relationships/tableStyles" Target="tableStyles.xml"/></Relationships>
</file>

<file path=ppt/comments/comment1.xml><?xml version="1.0" encoding="utf-8"?>
<p:cmLst xmlns:a="http://schemas.openxmlformats.org/drawingml/2006/main" xmlns:r="http://schemas.openxmlformats.org/officeDocument/2006/relationships" xmlns:p="http://schemas.openxmlformats.org/presentationml/2006/main">
  <p:cm authorId="1" dt="2021-06-01T18:08:00.022" idx="3">
    <p:pos x="2805" y="3483"/>
    <p:text/>
    <p:extLst>
      <p:ext uri="{C676402C-5697-4E1C-873F-D02D1690AC5C}">
        <p15:threadingInfo xmlns:p15="http://schemas.microsoft.com/office/powerpoint/2012/main" timeZoneBias="-330"/>
      </p:ext>
    </p:extLs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IN"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B36AC89-1D24-4F9E-982F-DA5BF7ECD9F4}" type="datetimeFigureOut">
              <a:rPr lang="en-IN" smtClean="0"/>
              <a:pPr/>
              <a:t>16-08-2022</a:t>
            </a:fld>
            <a:endParaRPr lang="en-IN"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IN"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IN"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1856353-8F37-4299-9A00-D215CE4B5BD8}" type="slidenum">
              <a:rPr lang="en-IN" smtClean="0"/>
              <a:pPr/>
              <a:t>‹#›</a:t>
            </a:fld>
            <a:endParaRPr lang="en-IN" dirty="0"/>
          </a:p>
        </p:txBody>
      </p:sp>
    </p:spTree>
    <p:extLst>
      <p:ext uri="{BB962C8B-B14F-4D97-AF65-F5344CB8AC3E}">
        <p14:creationId xmlns:p14="http://schemas.microsoft.com/office/powerpoint/2010/main" val="101039512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a:t>
            </a:fld>
            <a:endParaRPr lang="en-IN" dirty="0"/>
          </a:p>
        </p:txBody>
      </p:sp>
    </p:spTree>
    <p:extLst>
      <p:ext uri="{BB962C8B-B14F-4D97-AF65-F5344CB8AC3E}">
        <p14:creationId xmlns:p14="http://schemas.microsoft.com/office/powerpoint/2010/main" val="410293876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2</a:t>
            </a:fld>
            <a:endParaRPr lang="en-IN"/>
          </a:p>
        </p:txBody>
      </p:sp>
    </p:spTree>
    <p:extLst>
      <p:ext uri="{BB962C8B-B14F-4D97-AF65-F5344CB8AC3E}">
        <p14:creationId xmlns:p14="http://schemas.microsoft.com/office/powerpoint/2010/main" val="187709837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3</a:t>
            </a:fld>
            <a:endParaRPr lang="en-IN"/>
          </a:p>
        </p:txBody>
      </p:sp>
    </p:spTree>
    <p:extLst>
      <p:ext uri="{BB962C8B-B14F-4D97-AF65-F5344CB8AC3E}">
        <p14:creationId xmlns:p14="http://schemas.microsoft.com/office/powerpoint/2010/main" val="405950405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4</a:t>
            </a:fld>
            <a:endParaRPr lang="en-IN"/>
          </a:p>
        </p:txBody>
      </p:sp>
    </p:spTree>
    <p:extLst>
      <p:ext uri="{BB962C8B-B14F-4D97-AF65-F5344CB8AC3E}">
        <p14:creationId xmlns:p14="http://schemas.microsoft.com/office/powerpoint/2010/main" val="1144252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5</a:t>
            </a:fld>
            <a:endParaRPr lang="en-IN"/>
          </a:p>
        </p:txBody>
      </p:sp>
    </p:spTree>
    <p:extLst>
      <p:ext uri="{BB962C8B-B14F-4D97-AF65-F5344CB8AC3E}">
        <p14:creationId xmlns:p14="http://schemas.microsoft.com/office/powerpoint/2010/main" val="36731412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6</a:t>
            </a:fld>
            <a:endParaRPr lang="en-IN"/>
          </a:p>
        </p:txBody>
      </p:sp>
    </p:spTree>
    <p:extLst>
      <p:ext uri="{BB962C8B-B14F-4D97-AF65-F5344CB8AC3E}">
        <p14:creationId xmlns:p14="http://schemas.microsoft.com/office/powerpoint/2010/main" val="97549825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7</a:t>
            </a:fld>
            <a:endParaRPr lang="en-IN"/>
          </a:p>
        </p:txBody>
      </p:sp>
    </p:spTree>
    <p:extLst>
      <p:ext uri="{BB962C8B-B14F-4D97-AF65-F5344CB8AC3E}">
        <p14:creationId xmlns:p14="http://schemas.microsoft.com/office/powerpoint/2010/main" val="18918918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8</a:t>
            </a:fld>
            <a:endParaRPr lang="en-IN"/>
          </a:p>
        </p:txBody>
      </p:sp>
    </p:spTree>
    <p:extLst>
      <p:ext uri="{BB962C8B-B14F-4D97-AF65-F5344CB8AC3E}">
        <p14:creationId xmlns:p14="http://schemas.microsoft.com/office/powerpoint/2010/main" val="352708768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9</a:t>
            </a:fld>
            <a:endParaRPr lang="en-IN"/>
          </a:p>
        </p:txBody>
      </p:sp>
    </p:spTree>
    <p:extLst>
      <p:ext uri="{BB962C8B-B14F-4D97-AF65-F5344CB8AC3E}">
        <p14:creationId xmlns:p14="http://schemas.microsoft.com/office/powerpoint/2010/main" val="172620348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10</a:t>
            </a:fld>
            <a:endParaRPr lang="en-IN"/>
          </a:p>
        </p:txBody>
      </p:sp>
    </p:spTree>
    <p:extLst>
      <p:ext uri="{BB962C8B-B14F-4D97-AF65-F5344CB8AC3E}">
        <p14:creationId xmlns:p14="http://schemas.microsoft.com/office/powerpoint/2010/main" val="277696838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11</a:t>
            </a:fld>
            <a:endParaRPr lang="en-IN"/>
          </a:p>
        </p:txBody>
      </p:sp>
    </p:spTree>
    <p:extLst>
      <p:ext uri="{BB962C8B-B14F-4D97-AF65-F5344CB8AC3E}">
        <p14:creationId xmlns:p14="http://schemas.microsoft.com/office/powerpoint/2010/main" val="151952134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12</a:t>
            </a:fld>
            <a:endParaRPr lang="en-IN"/>
          </a:p>
        </p:txBody>
      </p:sp>
    </p:spTree>
    <p:extLst>
      <p:ext uri="{BB962C8B-B14F-4D97-AF65-F5344CB8AC3E}">
        <p14:creationId xmlns:p14="http://schemas.microsoft.com/office/powerpoint/2010/main" val="26962462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13</a:t>
            </a:fld>
            <a:endParaRPr lang="en-IN"/>
          </a:p>
        </p:txBody>
      </p:sp>
    </p:spTree>
    <p:extLst>
      <p:ext uri="{BB962C8B-B14F-4D97-AF65-F5344CB8AC3E}">
        <p14:creationId xmlns:p14="http://schemas.microsoft.com/office/powerpoint/2010/main" val="269624624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14</a:t>
            </a:fld>
            <a:endParaRPr lang="en-IN"/>
          </a:p>
        </p:txBody>
      </p:sp>
    </p:spTree>
    <p:extLst>
      <p:ext uri="{BB962C8B-B14F-4D97-AF65-F5344CB8AC3E}">
        <p14:creationId xmlns:p14="http://schemas.microsoft.com/office/powerpoint/2010/main" val="318943771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15</a:t>
            </a:fld>
            <a:endParaRPr lang="en-IN"/>
          </a:p>
        </p:txBody>
      </p:sp>
    </p:spTree>
    <p:extLst>
      <p:ext uri="{BB962C8B-B14F-4D97-AF65-F5344CB8AC3E}">
        <p14:creationId xmlns:p14="http://schemas.microsoft.com/office/powerpoint/2010/main" val="179854514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16</a:t>
            </a:fld>
            <a:endParaRPr lang="en-IN"/>
          </a:p>
        </p:txBody>
      </p:sp>
    </p:spTree>
    <p:extLst>
      <p:ext uri="{BB962C8B-B14F-4D97-AF65-F5344CB8AC3E}">
        <p14:creationId xmlns:p14="http://schemas.microsoft.com/office/powerpoint/2010/main" val="242203348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17</a:t>
            </a:fld>
            <a:endParaRPr lang="en-IN"/>
          </a:p>
        </p:txBody>
      </p:sp>
    </p:spTree>
    <p:extLst>
      <p:ext uri="{BB962C8B-B14F-4D97-AF65-F5344CB8AC3E}">
        <p14:creationId xmlns:p14="http://schemas.microsoft.com/office/powerpoint/2010/main" val="65913960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18</a:t>
            </a:fld>
            <a:endParaRPr lang="en-IN"/>
          </a:p>
        </p:txBody>
      </p:sp>
    </p:spTree>
    <p:extLst>
      <p:ext uri="{BB962C8B-B14F-4D97-AF65-F5344CB8AC3E}">
        <p14:creationId xmlns:p14="http://schemas.microsoft.com/office/powerpoint/2010/main" val="66316100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19</a:t>
            </a:fld>
            <a:endParaRPr lang="en-IN"/>
          </a:p>
        </p:txBody>
      </p:sp>
    </p:spTree>
    <p:extLst>
      <p:ext uri="{BB962C8B-B14F-4D97-AF65-F5344CB8AC3E}">
        <p14:creationId xmlns:p14="http://schemas.microsoft.com/office/powerpoint/2010/main" val="156704403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pPr/>
              <a:t>20</a:t>
            </a:fld>
            <a:endParaRPr lang="en-IN"/>
          </a:p>
        </p:txBody>
      </p:sp>
    </p:spTree>
    <p:extLst>
      <p:ext uri="{BB962C8B-B14F-4D97-AF65-F5344CB8AC3E}">
        <p14:creationId xmlns:p14="http://schemas.microsoft.com/office/powerpoint/2010/main" val="103609462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8466" y="-8468"/>
            <a:ext cx="9169804" cy="6874935"/>
            <a:chOff x="-8466" y="-8468"/>
            <a:chExt cx="9169804" cy="6874935"/>
          </a:xfrm>
        </p:grpSpPr>
        <p:cxnSp>
          <p:nvCxnSpPr>
            <p:cNvPr id="17" name="Straight Connector 16"/>
            <p:cNvCxnSpPr/>
            <p:nvPr/>
          </p:nvCxnSpPr>
          <p:spPr>
            <a:xfrm flipV="1">
              <a:off x="5130830" y="4175605"/>
              <a:ext cx="4022475"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7042707"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8077231"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8060297"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8466" y="-8468"/>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130595" y="2404534"/>
            <a:ext cx="5826719"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130595" y="4050834"/>
            <a:ext cx="5826719"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208833963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309991043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09598" y="2700868"/>
            <a:ext cx="6347715"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09598" y="4527448"/>
            <a:ext cx="6347715"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326945133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1320800"/>
          </a:xfrm>
        </p:spPr>
        <p:txBody>
          <a:bodyPr/>
          <a:lstStyle/>
          <a:p>
            <a:r>
              <a:rPr lang="en-US"/>
              <a:t>Click to edit Master title style</a:t>
            </a:r>
            <a:endParaRPr lang="en-US" dirty="0"/>
          </a:p>
        </p:txBody>
      </p:sp>
      <p:sp>
        <p:nvSpPr>
          <p:cNvPr id="3" name="Content Placeholder 2"/>
          <p:cNvSpPr>
            <a:spLocks noGrp="1"/>
          </p:cNvSpPr>
          <p:nvPr>
            <p:ph sz="half" idx="1"/>
          </p:nvPr>
        </p:nvSpPr>
        <p:spPr>
          <a:xfrm>
            <a:off x="609600" y="2160589"/>
            <a:ext cx="308810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3869204" y="2160590"/>
            <a:ext cx="308811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158291864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3" cy="1320800"/>
          </a:xfrm>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09599"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599" y="2737246"/>
            <a:ext cx="3090672"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3866640"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3866640" y="2737246"/>
            <a:ext cx="3090672"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264116163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4"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222199703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347706334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1498604"/>
            <a:ext cx="2790182"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3571275" y="514925"/>
            <a:ext cx="3386037"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09599" y="2777069"/>
            <a:ext cx="2790182"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297631182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4800600"/>
            <a:ext cx="6347714"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09599" y="609600"/>
            <a:ext cx="6347714"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09599" y="5367338"/>
            <a:ext cx="6347714"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400847399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09600" y="4470400"/>
            <a:ext cx="6347714"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368177994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101074" y="3632200"/>
            <a:ext cx="541980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09598" y="4470400"/>
            <a:ext cx="6347715"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60704543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09598" y="1931988"/>
            <a:ext cx="6347715"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216222396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6293512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15848" y="609600"/>
            <a:ext cx="6341465"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300731846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160467819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977312" y="609600"/>
            <a:ext cx="978812"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09599" y="609600"/>
            <a:ext cx="5195026" cy="525145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54858566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17" name="Group 16"/>
          <p:cNvGrpSpPr/>
          <p:nvPr/>
        </p:nvGrpSpPr>
        <p:grpSpPr>
          <a:xfrm>
            <a:off x="-8467" y="-8468"/>
            <a:ext cx="9169805" cy="6874935"/>
            <a:chOff x="-8467" y="-8468"/>
            <a:chExt cx="9169805" cy="6874935"/>
          </a:xfrm>
        </p:grpSpPr>
        <p:sp>
          <p:nvSpPr>
            <p:cNvPr id="7" name="Freeform 6"/>
            <p:cNvSpPr/>
            <p:nvPr/>
          </p:nvSpPr>
          <p:spPr>
            <a:xfrm>
              <a:off x="-8467" y="4013200"/>
              <a:ext cx="4572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830" y="4175605"/>
              <a:ext cx="4022475"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2707"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77231"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0297"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09599" y="609600"/>
            <a:ext cx="6347713"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09599" y="2160590"/>
            <a:ext cx="6347714"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5405258" y="6041363"/>
            <a:ext cx="684132"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1D8BD707-D9CF-40AE-B4C6-C98DA3205C09}" type="datetimeFigureOut">
              <a:rPr lang="en-US" smtClean="0"/>
              <a:pPr/>
              <a:t>8/16/2022</a:t>
            </a:fld>
            <a:endParaRPr lang="en-US" dirty="0"/>
          </a:p>
        </p:txBody>
      </p:sp>
      <p:sp>
        <p:nvSpPr>
          <p:cNvPr id="5" name="Footer Placeholder 4"/>
          <p:cNvSpPr>
            <a:spLocks noGrp="1"/>
          </p:cNvSpPr>
          <p:nvPr>
            <p:ph type="ftr" sz="quarter" idx="3"/>
          </p:nvPr>
        </p:nvSpPr>
        <p:spPr>
          <a:xfrm>
            <a:off x="609599" y="6041363"/>
            <a:ext cx="4622973"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444676" y="6041363"/>
            <a:ext cx="512638" cy="365125"/>
          </a:xfrm>
          <a:prstGeom prst="rect">
            <a:avLst/>
          </a:prstGeom>
        </p:spPr>
        <p:txBody>
          <a:bodyPr vert="horz" lIns="91440" tIns="45720" rIns="91440" bIns="45720" rtlCol="0" anchor="ctr"/>
          <a:lstStyle>
            <a:lvl1pPr algn="r">
              <a:defRPr sz="900">
                <a:solidFill>
                  <a:schemeClr val="accent1"/>
                </a:solidFill>
              </a:defRPr>
            </a:lvl1pPr>
          </a:lstStyle>
          <a:p>
            <a:fld id="{B6F15528-21DE-4FAA-801E-634DDDAF4B2B}" type="slidenum">
              <a:rPr lang="en-US" smtClean="0"/>
              <a:pPr/>
              <a:t>‹#›</a:t>
            </a:fld>
            <a:endParaRPr lang="en-US" dirty="0"/>
          </a:p>
        </p:txBody>
      </p:sp>
    </p:spTree>
    <p:extLst>
      <p:ext uri="{BB962C8B-B14F-4D97-AF65-F5344CB8AC3E}">
        <p14:creationId xmlns:p14="http://schemas.microsoft.com/office/powerpoint/2010/main" val="150547291"/>
      </p:ext>
    </p:extLst>
  </p:cSld>
  <p:clrMap bg1="lt1" tx1="dk1" bg2="lt2" tx2="dk2" accent1="accent1" accent2="accent2" accent3="accent3" accent4="accent4" accent5="accent5" accent6="accent6" hlink="hlink" folHlink="folHlink"/>
  <p:sldLayoutIdLst>
    <p:sldLayoutId id="2147483725" r:id="rId1"/>
    <p:sldLayoutId id="2147483726" r:id="rId2"/>
    <p:sldLayoutId id="2147483727" r:id="rId3"/>
    <p:sldLayoutId id="2147483728" r:id="rId4"/>
    <p:sldLayoutId id="2147483729" r:id="rId5"/>
    <p:sldLayoutId id="2147483730" r:id="rId6"/>
    <p:sldLayoutId id="2147483731" r:id="rId7"/>
    <p:sldLayoutId id="2147483732" r:id="rId8"/>
    <p:sldLayoutId id="2147483733" r:id="rId9"/>
    <p:sldLayoutId id="2147483734" r:id="rId10"/>
    <p:sldLayoutId id="2147483735" r:id="rId11"/>
    <p:sldLayoutId id="2147483736" r:id="rId12"/>
    <p:sldLayoutId id="2147483737" r:id="rId13"/>
    <p:sldLayoutId id="2147483738" r:id="rId14"/>
    <p:sldLayoutId id="2147483739" r:id="rId15"/>
    <p:sldLayoutId id="2147483740" r:id="rId16"/>
  </p:sldLayoutIdLst>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5.jpeg"/><Relationship Id="rId3" Type="http://schemas.openxmlformats.org/officeDocument/2006/relationships/hyperlink" Target="https://www.basu.org.in/" TargetMode="External"/><Relationship Id="rId7"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3.jpeg"/><Relationship Id="rId5" Type="http://schemas.openxmlformats.org/officeDocument/2006/relationships/image" Target="../media/image2.jpeg"/><Relationship Id="rId10" Type="http://schemas.openxmlformats.org/officeDocument/2006/relationships/image" Target="../media/image7.gif"/><Relationship Id="rId4" Type="http://schemas.openxmlformats.org/officeDocument/2006/relationships/image" Target="../media/image1.png"/><Relationship Id="rId9" Type="http://schemas.openxmlformats.org/officeDocument/2006/relationships/image" Target="../media/image6.jpe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xml"/><Relationship Id="rId1" Type="http://schemas.openxmlformats.org/officeDocument/2006/relationships/slideLayout" Target="../slideLayouts/slideLayout1.xml"/><Relationship Id="rId4" Type="http://schemas.openxmlformats.org/officeDocument/2006/relationships/image" Target="../media/image9.jpeg"/></Relationships>
</file>

<file path=ppt/slides/_rels/slide4.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4.xml"/><Relationship Id="rId1" Type="http://schemas.openxmlformats.org/officeDocument/2006/relationships/slideLayout" Target="../slideLayouts/slideLayout1.xml"/><Relationship Id="rId4" Type="http://schemas.openxmlformats.org/officeDocument/2006/relationships/image" Target="../media/image11.png"/></Relationships>
</file>

<file path=ppt/slides/_rels/slide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5.xml"/><Relationship Id="rId1" Type="http://schemas.openxmlformats.org/officeDocument/2006/relationships/slideLayout" Target="../slideLayouts/slideLayout1.xml"/><Relationship Id="rId5" Type="http://schemas.openxmlformats.org/officeDocument/2006/relationships/image" Target="../media/image13.png"/><Relationship Id="rId4" Type="http://schemas.openxmlformats.org/officeDocument/2006/relationships/image" Target="../media/image12.jpeg"/></Relationships>
</file>

<file path=ppt/slides/_rels/slide6.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xml"/><Relationship Id="rId1" Type="http://schemas.openxmlformats.org/officeDocument/2006/relationships/slideLayout" Target="../slideLayouts/slideLayout1.xml"/><Relationship Id="rId4" Type="http://schemas.openxmlformats.org/officeDocument/2006/relationships/comments" Target="../comments/comment1.xml"/></Relationships>
</file>

<file path=ppt/slides/_rels/slide7.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7.xml"/><Relationship Id="rId1" Type="http://schemas.openxmlformats.org/officeDocument/2006/relationships/slideLayout" Target="../slideLayouts/slideLayout1.xml"/><Relationship Id="rId4" Type="http://schemas.openxmlformats.org/officeDocument/2006/relationships/image" Target="../media/image16.jpeg"/></Relationships>
</file>

<file path=ppt/slides/_rels/slide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8.xml"/><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3.xml"/><Relationship Id="rId1" Type="http://schemas.openxmlformats.org/officeDocument/2006/relationships/slideLayout" Target="../slideLayouts/slideLayout1.xml"/><Relationship Id="rId5" Type="http://schemas.openxmlformats.org/officeDocument/2006/relationships/image" Target="../media/image11.png"/><Relationship Id="rId4" Type="http://schemas.openxmlformats.org/officeDocument/2006/relationships/image" Target="../media/image21.jpeg"/></Relationships>
</file>

<file path=ppt/slides/_rels/slide14.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15.xml"/><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25.jpeg"/></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19.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Bihar Animal Sciences University | बिहार पशु विज्ञान विश्वविद्यालय">
            <a:hlinkClick r:id="rId3" tooltip="&quot;Bihar Animal Sciences University | बिहार पशु विज्ञान विश्वविद्यालय - &quot;"/>
          </p:cNvPr>
          <p:cNvPicPr/>
          <p:nvPr/>
        </p:nvPicPr>
        <p:blipFill>
          <a:blip r:embed="rId4"/>
          <a:srcRect/>
          <a:stretch>
            <a:fillRect/>
          </a:stretch>
        </p:blipFill>
        <p:spPr bwMode="auto">
          <a:xfrm>
            <a:off x="168374" y="373676"/>
            <a:ext cx="1149087" cy="1193163"/>
          </a:xfrm>
          <a:prstGeom prst="rect">
            <a:avLst/>
          </a:prstGeom>
          <a:noFill/>
          <a:ln w="9525">
            <a:noFill/>
            <a:miter lim="800000"/>
            <a:headEnd/>
            <a:tailEnd/>
          </a:ln>
        </p:spPr>
      </p:pic>
      <p:pic>
        <p:nvPicPr>
          <p:cNvPr id="11" name="Picture 10" descr="Colour Logofinal"/>
          <p:cNvPicPr/>
          <p:nvPr/>
        </p:nvPicPr>
        <p:blipFill>
          <a:blip r:embed="rId5" cstate="print"/>
          <a:srcRect/>
          <a:stretch>
            <a:fillRect/>
          </a:stretch>
        </p:blipFill>
        <p:spPr bwMode="auto">
          <a:xfrm>
            <a:off x="7698333" y="232060"/>
            <a:ext cx="1099891" cy="1246392"/>
          </a:xfrm>
          <a:prstGeom prst="rect">
            <a:avLst/>
          </a:prstGeom>
          <a:noFill/>
          <a:ln w="9525">
            <a:noFill/>
            <a:miter lim="800000"/>
            <a:headEnd/>
            <a:tailEnd/>
          </a:ln>
        </p:spPr>
      </p:pic>
      <p:sp>
        <p:nvSpPr>
          <p:cNvPr id="8" name="Rectangle 7">
            <a:extLst>
              <a:ext uri="{FF2B5EF4-FFF2-40B4-BE49-F238E27FC236}">
                <a16:creationId xmlns:a16="http://schemas.microsoft.com/office/drawing/2014/main" xmlns="" id="{A5FAD9BD-8876-4172-AA46-2441F7381F7F}"/>
              </a:ext>
            </a:extLst>
          </p:cNvPr>
          <p:cNvSpPr>
            <a:spLocks noChangeArrowheads="1"/>
          </p:cNvSpPr>
          <p:nvPr/>
        </p:nvSpPr>
        <p:spPr bwMode="auto">
          <a:xfrm>
            <a:off x="7092280" y="6651337"/>
            <a:ext cx="2051720" cy="206663"/>
          </a:xfrm>
          <a:prstGeom prst="rect">
            <a:avLst/>
          </a:prstGeom>
          <a:solidFill>
            <a:schemeClr val="accent1"/>
          </a:solidFill>
          <a:ln w="12700" cap="sq" algn="ctr">
            <a:solidFill>
              <a:schemeClr val="tx1"/>
            </a:solidFill>
            <a:round/>
            <a:headEnd type="none" w="sm" len="sm"/>
            <a:tailEnd type="none" w="sm" len="sm"/>
          </a:ln>
        </p:spPr>
        <p:txBody>
          <a:bodyPr wrap="none" anchor="ct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eaLnBrk="1" hangingPunct="1">
              <a:spcBef>
                <a:spcPct val="0"/>
              </a:spcBef>
              <a:buFontTx/>
              <a:buNone/>
            </a:pPr>
            <a:r>
              <a:rPr lang="en-IN" altLang="en-US" sz="1200" dirty="0"/>
              <a:t>Image source: Google image</a:t>
            </a:r>
          </a:p>
        </p:txBody>
      </p:sp>
      <p:sp>
        <p:nvSpPr>
          <p:cNvPr id="3" name="Scroll: Horizontal 2">
            <a:extLst>
              <a:ext uri="{FF2B5EF4-FFF2-40B4-BE49-F238E27FC236}">
                <a16:creationId xmlns:a16="http://schemas.microsoft.com/office/drawing/2014/main" xmlns="" id="{1485DF43-3EA5-479B-B491-C4F123B13072}"/>
              </a:ext>
            </a:extLst>
          </p:cNvPr>
          <p:cNvSpPr/>
          <p:nvPr/>
        </p:nvSpPr>
        <p:spPr>
          <a:xfrm>
            <a:off x="1763688" y="103503"/>
            <a:ext cx="4392488" cy="1463336"/>
          </a:xfrm>
          <a:prstGeom prst="horizontalScroll">
            <a:avLst/>
          </a:prstGeom>
        </p:spPr>
        <p:style>
          <a:lnRef idx="1">
            <a:schemeClr val="accent5"/>
          </a:lnRef>
          <a:fillRef idx="2">
            <a:schemeClr val="accent5"/>
          </a:fillRef>
          <a:effectRef idx="1">
            <a:schemeClr val="accent5"/>
          </a:effectRef>
          <a:fontRef idx="minor">
            <a:schemeClr val="dk1"/>
          </a:fontRef>
        </p:style>
        <p:txBody>
          <a:bodyPr rtlCol="0" anchor="ctr"/>
          <a:lstStyle/>
          <a:p>
            <a:pPr algn="ctr"/>
            <a:r>
              <a:rPr lang="en-US" sz="4000" dirty="0">
                <a:solidFill>
                  <a:srgbClr val="002060"/>
                </a:solidFill>
                <a:latin typeface="Bahnschrift SemiBold" panose="020B0502040204020203" pitchFamily="34" charset="0"/>
              </a:rPr>
              <a:t> </a:t>
            </a:r>
            <a:r>
              <a:rPr lang="en-US" sz="3600" dirty="0">
                <a:solidFill>
                  <a:srgbClr val="002060"/>
                </a:solidFill>
                <a:latin typeface="Bahnschrift SemiBold" panose="020B0502040204020203" pitchFamily="34" charset="0"/>
              </a:rPr>
              <a:t>Mites</a:t>
            </a:r>
          </a:p>
          <a:p>
            <a:pPr algn="ctr"/>
            <a:r>
              <a:rPr lang="en-US" sz="3600" dirty="0">
                <a:solidFill>
                  <a:srgbClr val="002060"/>
                </a:solidFill>
                <a:latin typeface="Bahnschrift SemiBold" panose="020B0502040204020203" pitchFamily="34" charset="0"/>
              </a:rPr>
              <a:t>(II) </a:t>
            </a:r>
          </a:p>
        </p:txBody>
      </p:sp>
      <p:sp>
        <p:nvSpPr>
          <p:cNvPr id="5" name="Flowchart: Multidocument 4">
            <a:extLst>
              <a:ext uri="{FF2B5EF4-FFF2-40B4-BE49-F238E27FC236}">
                <a16:creationId xmlns:a16="http://schemas.microsoft.com/office/drawing/2014/main" xmlns="" id="{4C150394-2B55-479F-8FF2-1659F0F9A9D5}"/>
              </a:ext>
            </a:extLst>
          </p:cNvPr>
          <p:cNvSpPr/>
          <p:nvPr/>
        </p:nvSpPr>
        <p:spPr>
          <a:xfrm>
            <a:off x="1680497" y="3915033"/>
            <a:ext cx="4994710" cy="2736304"/>
          </a:xfrm>
          <a:prstGeom prst="flowChartMultidocument">
            <a:avLst/>
          </a:prstGeom>
          <a:noFill/>
          <a:ln w="9525" cap="flat" cmpd="sng" algn="ctr">
            <a:solidFill>
              <a:schemeClr val="accent5"/>
            </a:solidFill>
            <a:prstDash val="solid"/>
            <a:round/>
            <a:headEnd type="none" w="med" len="med"/>
            <a:tailEnd type="none" w="med" len="med"/>
          </a:ln>
        </p:spPr>
        <p:style>
          <a:lnRef idx="0">
            <a:scrgbClr r="0" g="0" b="0"/>
          </a:lnRef>
          <a:fillRef idx="0">
            <a:scrgbClr r="0" g="0" b="0"/>
          </a:fillRef>
          <a:effectRef idx="0">
            <a:scrgbClr r="0" g="0" b="0"/>
          </a:effectRef>
          <a:fontRef idx="minor">
            <a:schemeClr val="accent5"/>
          </a:fontRef>
        </p:style>
        <p:txBody>
          <a:bodyPr rtlCol="0" anchor="ctr"/>
          <a:lstStyle/>
          <a:p>
            <a:pPr marL="228600">
              <a:spcAft>
                <a:spcPts val="1000"/>
              </a:spcAft>
            </a:pPr>
            <a:r>
              <a:rPr lang="en-IN" sz="36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Mk- </a:t>
            </a:r>
            <a:r>
              <a:rPr lang="en-IN" sz="36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vthr</a:t>
            </a:r>
            <a:r>
              <a:rPr lang="en-IN" sz="36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36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dqekj</a:t>
            </a:r>
            <a:endParaRPr lang="en-IN" sz="3600" b="1" dirty="0">
              <a:solidFill>
                <a:srgbClr val="7030A0"/>
              </a:solidFill>
              <a:latin typeface="Kruti Dev 060 Wide" pitchFamily="2" charset="0"/>
              <a:ea typeface="Times New Roman" panose="02020603050405020304" pitchFamily="18" charset="0"/>
              <a:cs typeface="Times New Roman" panose="02020603050405020304" pitchFamily="18" charset="0"/>
            </a:endParaRPr>
          </a:p>
          <a:p>
            <a:pPr marL="228600" algn="ctr">
              <a:spcAft>
                <a:spcPts val="1000"/>
              </a:spcAft>
            </a:pP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ijthoh</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foKku</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foHkkx</a:t>
            </a:r>
            <a:endParaRPr lang="en-IN" sz="2000" b="1" dirty="0">
              <a:solidFill>
                <a:srgbClr val="7030A0"/>
              </a:solidFill>
              <a:effectLst/>
              <a:latin typeface="Kruti Dev 060 Wide" pitchFamily="2" charset="0"/>
              <a:ea typeface="Calibri" panose="020F0502020204030204" pitchFamily="34" charset="0"/>
              <a:cs typeface="Mangal" panose="02040503050203030202" pitchFamily="18" charset="0"/>
            </a:endParaRPr>
          </a:p>
          <a:p>
            <a:pPr marL="228600">
              <a:spcAft>
                <a:spcPts val="1000"/>
              </a:spcAft>
            </a:pP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fcgkj</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Ik’kqfpfdRlk</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egkfo|ky</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a:t>
            </a:r>
          </a:p>
          <a:p>
            <a:pPr marL="228600" algn="ctr">
              <a:spcAft>
                <a:spcPts val="1000"/>
              </a:spcAft>
            </a:pP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fcgkj</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Ik’kq</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foKku</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 </a:t>
            </a:r>
            <a:r>
              <a:rPr lang="en-IN" sz="2000" b="1" dirty="0" err="1">
                <a:solidFill>
                  <a:srgbClr val="7030A0"/>
                </a:solidFill>
                <a:effectLst/>
                <a:latin typeface="Kruti Dev 060 Wide" pitchFamily="2" charset="0"/>
                <a:ea typeface="Times New Roman" panose="02020603050405020304" pitchFamily="18" charset="0"/>
                <a:cs typeface="Times New Roman" panose="02020603050405020304" pitchFamily="18" charset="0"/>
              </a:rPr>
              <a:t>fo’ofo|ky</a:t>
            </a: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a:t>
            </a:r>
          </a:p>
          <a:p>
            <a:pPr marL="228600">
              <a:spcAft>
                <a:spcPts val="1000"/>
              </a:spcAft>
            </a:pPr>
            <a:r>
              <a:rPr lang="en-IN" sz="2000" b="1" dirty="0">
                <a:solidFill>
                  <a:srgbClr val="7030A0"/>
                </a:solidFill>
                <a:effectLst/>
                <a:latin typeface="Kruti Dev 060 Wide" pitchFamily="2" charset="0"/>
                <a:ea typeface="Times New Roman" panose="02020603050405020304" pitchFamily="18" charset="0"/>
                <a:cs typeface="Times New Roman" panose="02020603050405020304" pitchFamily="18" charset="0"/>
              </a:rPr>
              <a:t>iVuk&amp;800014 ¼fcgkj½</a:t>
            </a:r>
            <a:endParaRPr lang="en-US" sz="2000" b="1" dirty="0">
              <a:solidFill>
                <a:srgbClr val="7030A0"/>
              </a:solidFill>
              <a:latin typeface="Kruti Dev 060 Wide" pitchFamily="2" charset="0"/>
            </a:endParaRPr>
          </a:p>
        </p:txBody>
      </p:sp>
      <p:pic>
        <p:nvPicPr>
          <p:cNvPr id="14" name="Picture 13">
            <a:extLst>
              <a:ext uri="{FF2B5EF4-FFF2-40B4-BE49-F238E27FC236}">
                <a16:creationId xmlns:a16="http://schemas.microsoft.com/office/drawing/2014/main" xmlns="" id="{6AE8C977-FBFE-457A-AE55-D6C3C460368E}"/>
              </a:ext>
            </a:extLst>
          </p:cNvPr>
          <p:cNvPicPr/>
          <p:nvPr/>
        </p:nvPicPr>
        <p:blipFill>
          <a:blip r:embed="rId6">
            <a:extLst>
              <a:ext uri="{28A0092B-C50C-407E-A947-70E740481C1C}">
                <a14:useLocalDpi xmlns:a14="http://schemas.microsoft.com/office/drawing/2010/main" val="0"/>
              </a:ext>
            </a:extLst>
          </a:blip>
          <a:srcRect/>
          <a:stretch>
            <a:fillRect/>
          </a:stretch>
        </p:blipFill>
        <p:spPr bwMode="auto">
          <a:xfrm>
            <a:off x="3875872" y="2160116"/>
            <a:ext cx="2664297" cy="1754917"/>
          </a:xfrm>
          <a:prstGeom prst="rect">
            <a:avLst/>
          </a:prstGeom>
          <a:noFill/>
          <a:ln>
            <a:noFill/>
          </a:ln>
        </p:spPr>
      </p:pic>
      <p:pic>
        <p:nvPicPr>
          <p:cNvPr id="15" name="Picture 14">
            <a:extLst>
              <a:ext uri="{FF2B5EF4-FFF2-40B4-BE49-F238E27FC236}">
                <a16:creationId xmlns:a16="http://schemas.microsoft.com/office/drawing/2014/main" xmlns="" id="{44DBA91D-5F4C-4FC0-9FE2-44F226F79F7C}"/>
              </a:ext>
            </a:extLst>
          </p:cNvPr>
          <p:cNvPicPr/>
          <p:nvPr/>
        </p:nvPicPr>
        <p:blipFill rotWithShape="1">
          <a:blip r:embed="rId7" cstate="print">
            <a:extLst>
              <a:ext uri="{28A0092B-C50C-407E-A947-70E740481C1C}">
                <a14:useLocalDpi xmlns:a14="http://schemas.microsoft.com/office/drawing/2010/main" val="0"/>
              </a:ext>
            </a:extLst>
          </a:blip>
          <a:srcRect l="51452" t="16949" b="2947"/>
          <a:stretch/>
        </p:blipFill>
        <p:spPr bwMode="auto">
          <a:xfrm>
            <a:off x="4355976" y="1704309"/>
            <a:ext cx="1704090" cy="710034"/>
          </a:xfrm>
          <a:prstGeom prst="rect">
            <a:avLst/>
          </a:prstGeom>
          <a:noFill/>
          <a:ln>
            <a:noFill/>
          </a:ln>
          <a:extLst>
            <a:ext uri="{53640926-AAD7-44D8-BBD7-CCE9431645EC}">
              <a14:shadowObscured xmlns:a14="http://schemas.microsoft.com/office/drawing/2010/main"/>
            </a:ext>
          </a:extLst>
        </p:spPr>
      </p:pic>
      <p:pic>
        <p:nvPicPr>
          <p:cNvPr id="18" name="Picture 17">
            <a:extLst>
              <a:ext uri="{FF2B5EF4-FFF2-40B4-BE49-F238E27FC236}">
                <a16:creationId xmlns:a16="http://schemas.microsoft.com/office/drawing/2014/main" xmlns="" id="{CE900C1E-C7D6-42CE-A2E8-5E3B6A0DB9CC}"/>
              </a:ext>
            </a:extLst>
          </p:cNvPr>
          <p:cNvPicPr/>
          <p:nvPr/>
        </p:nvPicPr>
        <p:blipFill rotWithShape="1">
          <a:blip r:embed="rId8" cstate="print">
            <a:extLst>
              <a:ext uri="{28A0092B-C50C-407E-A947-70E740481C1C}">
                <a14:useLocalDpi xmlns:a14="http://schemas.microsoft.com/office/drawing/2010/main" val="0"/>
              </a:ext>
            </a:extLst>
          </a:blip>
          <a:srcRect l="13963" r="4776"/>
          <a:stretch/>
        </p:blipFill>
        <p:spPr bwMode="auto">
          <a:xfrm>
            <a:off x="1223281" y="2190070"/>
            <a:ext cx="2399918" cy="1754917"/>
          </a:xfrm>
          <a:prstGeom prst="rect">
            <a:avLst/>
          </a:prstGeom>
          <a:noFill/>
          <a:ln>
            <a:noFill/>
          </a:ln>
          <a:extLst>
            <a:ext uri="{53640926-AAD7-44D8-BBD7-CCE9431645EC}">
              <a14:shadowObscured xmlns:a14="http://schemas.microsoft.com/office/drawing/2010/main"/>
            </a:ext>
          </a:extLst>
        </p:spPr>
      </p:pic>
      <p:pic>
        <p:nvPicPr>
          <p:cNvPr id="21" name="Picture 20">
            <a:extLst>
              <a:ext uri="{FF2B5EF4-FFF2-40B4-BE49-F238E27FC236}">
                <a16:creationId xmlns:a16="http://schemas.microsoft.com/office/drawing/2014/main" xmlns="" id="{63C549A8-848F-41C8-9DC9-60B5880C03FF}"/>
              </a:ext>
            </a:extLst>
          </p:cNvPr>
          <p:cNvPicPr/>
          <p:nvPr/>
        </p:nvPicPr>
        <p:blipFill rotWithShape="1">
          <a:blip r:embed="rId9" cstate="print">
            <a:extLst>
              <a:ext uri="{28A0092B-C50C-407E-A947-70E740481C1C}">
                <a14:useLocalDpi xmlns:a14="http://schemas.microsoft.com/office/drawing/2010/main" val="0"/>
              </a:ext>
            </a:extLst>
          </a:blip>
          <a:srcRect l="13163" r="3734" b="5562"/>
          <a:stretch/>
        </p:blipFill>
        <p:spPr bwMode="auto">
          <a:xfrm rot="4119996">
            <a:off x="548509" y="3141161"/>
            <a:ext cx="1054428" cy="864095"/>
          </a:xfrm>
          <a:prstGeom prst="rect">
            <a:avLst/>
          </a:prstGeom>
          <a:noFill/>
          <a:ln>
            <a:noFill/>
          </a:ln>
          <a:extLst>
            <a:ext uri="{53640926-AAD7-44D8-BBD7-CCE9431645EC}">
              <a14:shadowObscured xmlns:a14="http://schemas.microsoft.com/office/drawing/2010/main"/>
            </a:ext>
          </a:extLst>
        </p:spPr>
      </p:pic>
      <p:pic>
        <p:nvPicPr>
          <p:cNvPr id="12" name="Picture 6" descr="animated_demodex1">
            <a:extLst>
              <a:ext uri="{FF2B5EF4-FFF2-40B4-BE49-F238E27FC236}">
                <a16:creationId xmlns:a16="http://schemas.microsoft.com/office/drawing/2014/main" xmlns="" id="{B038A08B-70C0-4A82-9531-A9555E17867E}"/>
              </a:ext>
            </a:extLst>
          </p:cNvPr>
          <p:cNvPicPr>
            <a:picLocks noChangeAspect="1" noChangeArrowheads="1" noCrop="1"/>
          </p:cNvPicPr>
          <p:nvPr/>
        </p:nvPicPr>
        <p:blipFill>
          <a:blip r:embed="rId10">
            <a:extLst>
              <a:ext uri="{28A0092B-C50C-407E-A947-70E740481C1C}">
                <a14:useLocalDpi xmlns:a14="http://schemas.microsoft.com/office/drawing/2010/main" val="0"/>
              </a:ext>
            </a:extLst>
          </a:blip>
          <a:srcRect/>
          <a:stretch>
            <a:fillRect/>
          </a:stretch>
        </p:blipFill>
        <p:spPr bwMode="auto">
          <a:xfrm rot="17905482">
            <a:off x="6698111" y="1883529"/>
            <a:ext cx="914400" cy="2924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07609143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Rounded Corners 2">
            <a:extLst>
              <a:ext uri="{FF2B5EF4-FFF2-40B4-BE49-F238E27FC236}">
                <a16:creationId xmlns:a16="http://schemas.microsoft.com/office/drawing/2014/main" xmlns="" id="{F6EDC8D5-A820-41A3-9349-F7F91461037C}"/>
              </a:ext>
            </a:extLst>
          </p:cNvPr>
          <p:cNvSpPr/>
          <p:nvPr/>
        </p:nvSpPr>
        <p:spPr>
          <a:xfrm>
            <a:off x="0" y="405211"/>
            <a:ext cx="9144000" cy="6452789"/>
          </a:xfrm>
          <a:prstGeom prst="roundRect">
            <a:avLst>
              <a:gd name="adj" fmla="val 15897"/>
            </a:avLst>
          </a:prstGeom>
        </p:spPr>
        <p:style>
          <a:lnRef idx="1">
            <a:schemeClr val="accent4"/>
          </a:lnRef>
          <a:fillRef idx="2">
            <a:schemeClr val="accent4"/>
          </a:fillRef>
          <a:effectRef idx="1">
            <a:schemeClr val="accent4"/>
          </a:effectRef>
          <a:fontRef idx="minor">
            <a:schemeClr val="dk1"/>
          </a:fontRef>
        </p:style>
        <p:txBody>
          <a:bodyPr rtlCol="0" anchor="ctr"/>
          <a:lstStyle/>
          <a:p>
            <a:endParaRPr lang="en-IN" b="1" dirty="0">
              <a:latin typeface="Arial Rounded MT Bold" panose="020F0704030504030204" pitchFamily="34" charset="0"/>
            </a:endParaRPr>
          </a:p>
          <a:p>
            <a:pPr algn="ctr"/>
            <a:endParaRPr lang="en-IN" dirty="0"/>
          </a:p>
        </p:txBody>
      </p:sp>
      <p:sp>
        <p:nvSpPr>
          <p:cNvPr id="2" name="AutoShape 2">
            <a:extLst>
              <a:ext uri="{FF2B5EF4-FFF2-40B4-BE49-F238E27FC236}">
                <a16:creationId xmlns:a16="http://schemas.microsoft.com/office/drawing/2014/main" xmlns="" id="{7CB43F05-A136-48D0-9689-5E7EADD0D9BB}"/>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IN"/>
          </a:p>
        </p:txBody>
      </p:sp>
      <p:sp>
        <p:nvSpPr>
          <p:cNvPr id="10" name="Oval 9">
            <a:extLst>
              <a:ext uri="{FF2B5EF4-FFF2-40B4-BE49-F238E27FC236}">
                <a16:creationId xmlns:a16="http://schemas.microsoft.com/office/drawing/2014/main" xmlns="" id="{BEA826C1-DF2D-433F-A32B-D78A8D3907EB}"/>
              </a:ext>
            </a:extLst>
          </p:cNvPr>
          <p:cNvSpPr/>
          <p:nvPr/>
        </p:nvSpPr>
        <p:spPr>
          <a:xfrm>
            <a:off x="1115616" y="64112"/>
            <a:ext cx="5844469" cy="341098"/>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Mites</a:t>
            </a:r>
            <a:endParaRPr lang="en-IN" sz="2000" dirty="0">
              <a:solidFill>
                <a:srgbClr val="7030A0"/>
              </a:solidFill>
              <a:latin typeface="Arial Rounded MT Bold" panose="020F0704030504030204" pitchFamily="34" charset="0"/>
            </a:endParaRPr>
          </a:p>
        </p:txBody>
      </p:sp>
      <p:sp>
        <p:nvSpPr>
          <p:cNvPr id="33" name="Rectangle 28">
            <a:extLst>
              <a:ext uri="{FF2B5EF4-FFF2-40B4-BE49-F238E27FC236}">
                <a16:creationId xmlns:a16="http://schemas.microsoft.com/office/drawing/2014/main" xmlns="" id="{2A5B9090-1657-4AEF-8DBD-B8D92ECFE965}"/>
              </a:ext>
            </a:extLst>
          </p:cNvPr>
          <p:cNvSpPr>
            <a:spLocks noChangeArrowheads="1"/>
          </p:cNvSpPr>
          <p:nvPr/>
        </p:nvSpPr>
        <p:spPr bwMode="auto">
          <a:xfrm>
            <a:off x="976105" y="2762158"/>
            <a:ext cx="10873948" cy="80021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endParaRPr kumimoji="0" lang="en-US" altLang="en-US" sz="700" b="1" i="0" u="none" strike="noStrike" cap="none" normalizeH="0" baseline="0" dirty="0">
              <a:ln>
                <a:noFill/>
              </a:ln>
              <a:solidFill>
                <a:srgbClr val="231F20"/>
              </a:solidFill>
              <a:effectLst/>
              <a:latin typeface="Arial" panose="020B0604020202020204" pitchFamily="34" charset="0"/>
              <a:ea typeface="Times New Roman" panose="02020603050405020304" pitchFamily="18"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700" b="0" i="0" u="none" strike="noStrike" cap="none" normalizeH="0" baseline="0" dirty="0">
                <a:ln>
                  <a:noFill/>
                </a:ln>
                <a:solidFill>
                  <a:schemeClr val="tx1"/>
                </a:solidFill>
                <a:effectLst/>
                <a:latin typeface="Arial" panose="020B0604020202020204" pitchFamily="34" charset="0"/>
                <a:ea typeface="Times New Roman" panose="02020603050405020304" pitchFamily="18" charset="0"/>
              </a:rPr>
              <a:t/>
            </a:r>
            <a:br>
              <a:rPr kumimoji="0" lang="en-US" altLang="en-US" sz="700" b="0" i="0" u="none" strike="noStrike" cap="none" normalizeH="0" baseline="0" dirty="0">
                <a:ln>
                  <a:noFill/>
                </a:ln>
                <a:solidFill>
                  <a:schemeClr val="tx1"/>
                </a:solidFill>
                <a:effectLst/>
                <a:latin typeface="Arial" panose="020B0604020202020204" pitchFamily="34" charset="0"/>
                <a:ea typeface="Times New Roman" panose="02020603050405020304" pitchFamily="18" charset="0"/>
              </a:rPr>
            </a:br>
            <a:endParaRPr kumimoji="0" lang="en-US" altLang="en-US" sz="700" b="0" i="0" u="none" strike="noStrike" cap="none" normalizeH="0" baseline="0" dirty="0">
              <a:ln>
                <a:noFill/>
              </a:ln>
              <a:solidFill>
                <a:schemeClr val="tx1"/>
              </a:solidFill>
              <a:effectLst/>
              <a:latin typeface="Arial" panose="020B0604020202020204" pitchFamily="34" charset="0"/>
              <a:ea typeface="Times New Roman" panose="02020603050405020304" pitchFamily="18"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700" b="0" i="0" u="none" strike="noStrike" cap="none" normalizeH="0" baseline="0" dirty="0">
                <a:ln>
                  <a:noFill/>
                </a:ln>
                <a:solidFill>
                  <a:schemeClr val="tx1"/>
                </a:solidFill>
                <a:effectLst/>
                <a:latin typeface="Arial" panose="020B0604020202020204" pitchFamily="34" charset="0"/>
                <a:ea typeface="Times New Roman" panose="02020603050405020304" pitchFamily="18" charset="0"/>
              </a:rPr>
              <a:t/>
            </a:r>
            <a:br>
              <a:rPr kumimoji="0" lang="en-US" altLang="en-US" sz="700" b="0" i="0" u="none" strike="noStrike" cap="none" normalizeH="0" baseline="0" dirty="0">
                <a:ln>
                  <a:noFill/>
                </a:ln>
                <a:solidFill>
                  <a:schemeClr val="tx1"/>
                </a:solidFill>
                <a:effectLst/>
                <a:latin typeface="Arial" panose="020B0604020202020204" pitchFamily="34" charset="0"/>
                <a:ea typeface="Times New Roman" panose="02020603050405020304" pitchFamily="18" charset="0"/>
              </a:rPr>
            </a:br>
            <a:endParaRPr kumimoji="0" lang="en-US" altLang="en-US" sz="1800" b="0" i="0" u="none" strike="noStrike" cap="none" normalizeH="0" baseline="0" dirty="0">
              <a:ln>
                <a:noFill/>
              </a:ln>
              <a:solidFill>
                <a:schemeClr val="tx1"/>
              </a:solidFill>
              <a:effectLst/>
              <a:latin typeface="Arial" panose="020B0604020202020204" pitchFamily="34" charset="0"/>
            </a:endParaRPr>
          </a:p>
        </p:txBody>
      </p:sp>
      <p:sp>
        <p:nvSpPr>
          <p:cNvPr id="34" name="Rectangle: Rounded Corners 33">
            <a:extLst>
              <a:ext uri="{FF2B5EF4-FFF2-40B4-BE49-F238E27FC236}">
                <a16:creationId xmlns:a16="http://schemas.microsoft.com/office/drawing/2014/main" xmlns="" id="{48001AC0-0871-4F94-8640-43E363E1B7B1}"/>
              </a:ext>
            </a:extLst>
          </p:cNvPr>
          <p:cNvSpPr/>
          <p:nvPr/>
        </p:nvSpPr>
        <p:spPr>
          <a:xfrm>
            <a:off x="2771800" y="483307"/>
            <a:ext cx="2592287" cy="36004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rgbClr val="002060"/>
                </a:solidFill>
                <a:latin typeface="Arial Rounded MT Bold" panose="020F0704030504030204" pitchFamily="34" charset="0"/>
              </a:rPr>
              <a:t>Phylum: Arthropoda</a:t>
            </a:r>
            <a:endParaRPr lang="en-IN" dirty="0">
              <a:solidFill>
                <a:srgbClr val="002060"/>
              </a:solidFill>
              <a:latin typeface="Arial Rounded MT Bold" panose="020F0704030504030204" pitchFamily="34" charset="0"/>
            </a:endParaRPr>
          </a:p>
        </p:txBody>
      </p:sp>
      <p:sp>
        <p:nvSpPr>
          <p:cNvPr id="37" name="Arrow: Down 36">
            <a:extLst>
              <a:ext uri="{FF2B5EF4-FFF2-40B4-BE49-F238E27FC236}">
                <a16:creationId xmlns:a16="http://schemas.microsoft.com/office/drawing/2014/main" xmlns="" id="{0D9C69B6-2B91-4E27-A2B5-1BE415DD7CC3}"/>
              </a:ext>
            </a:extLst>
          </p:cNvPr>
          <p:cNvSpPr/>
          <p:nvPr/>
        </p:nvSpPr>
        <p:spPr>
          <a:xfrm flipH="1">
            <a:off x="3743526" y="814165"/>
            <a:ext cx="45719" cy="18449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3" name="Arrow: Down 42">
            <a:extLst>
              <a:ext uri="{FF2B5EF4-FFF2-40B4-BE49-F238E27FC236}">
                <a16:creationId xmlns:a16="http://schemas.microsoft.com/office/drawing/2014/main" xmlns="" id="{588E9733-5041-4B0E-8DC4-A7B37A3A0F91}"/>
              </a:ext>
            </a:extLst>
          </p:cNvPr>
          <p:cNvSpPr/>
          <p:nvPr/>
        </p:nvSpPr>
        <p:spPr>
          <a:xfrm>
            <a:off x="3779912" y="1270884"/>
            <a:ext cx="45719" cy="26904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5" name="Rectangle: Rounded Corners 44">
            <a:extLst>
              <a:ext uri="{FF2B5EF4-FFF2-40B4-BE49-F238E27FC236}">
                <a16:creationId xmlns:a16="http://schemas.microsoft.com/office/drawing/2014/main" xmlns="" id="{C52F0B39-1393-45F4-B9AA-390D22A51CA5}"/>
              </a:ext>
            </a:extLst>
          </p:cNvPr>
          <p:cNvSpPr/>
          <p:nvPr/>
        </p:nvSpPr>
        <p:spPr>
          <a:xfrm>
            <a:off x="3059833" y="1561420"/>
            <a:ext cx="1664568" cy="376604"/>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7030A0"/>
                </a:solidFill>
                <a:latin typeface="Arial Rounded MT Bold" panose="020F0704030504030204" pitchFamily="34" charset="0"/>
              </a:rPr>
              <a:t>Arachnida</a:t>
            </a:r>
            <a:endParaRPr lang="en-IN" sz="1600" b="1" dirty="0">
              <a:solidFill>
                <a:srgbClr val="7030A0"/>
              </a:solidFill>
              <a:latin typeface="Arial Rounded MT Bold" panose="020F0704030504030204" pitchFamily="34" charset="0"/>
            </a:endParaRPr>
          </a:p>
        </p:txBody>
      </p:sp>
      <p:sp>
        <p:nvSpPr>
          <p:cNvPr id="46" name="Rectangle: Rounded Corners 45">
            <a:extLst>
              <a:ext uri="{FF2B5EF4-FFF2-40B4-BE49-F238E27FC236}">
                <a16:creationId xmlns:a16="http://schemas.microsoft.com/office/drawing/2014/main" xmlns="" id="{C50B9BD6-E93A-434E-856B-8135C3F50963}"/>
              </a:ext>
            </a:extLst>
          </p:cNvPr>
          <p:cNvSpPr/>
          <p:nvPr/>
        </p:nvSpPr>
        <p:spPr>
          <a:xfrm>
            <a:off x="1461897" y="1030719"/>
            <a:ext cx="5544616" cy="20918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rgbClr val="C00000"/>
                </a:solidFill>
                <a:latin typeface="Arial Rounded MT Bold" panose="020F0704030504030204" pitchFamily="34" charset="0"/>
              </a:rPr>
              <a:t>Class</a:t>
            </a:r>
            <a:endParaRPr lang="en-IN" dirty="0">
              <a:solidFill>
                <a:srgbClr val="C00000"/>
              </a:solidFill>
              <a:latin typeface="Arial Rounded MT Bold" panose="020F0704030504030204" pitchFamily="34" charset="0"/>
            </a:endParaRPr>
          </a:p>
        </p:txBody>
      </p:sp>
      <p:sp>
        <p:nvSpPr>
          <p:cNvPr id="56" name="Rectangle 55">
            <a:extLst>
              <a:ext uri="{FF2B5EF4-FFF2-40B4-BE49-F238E27FC236}">
                <a16:creationId xmlns:a16="http://schemas.microsoft.com/office/drawing/2014/main" xmlns="" id="{6BF436D0-54CB-40C6-9007-9039DF038E63}"/>
              </a:ext>
            </a:extLst>
          </p:cNvPr>
          <p:cNvSpPr/>
          <p:nvPr/>
        </p:nvSpPr>
        <p:spPr>
          <a:xfrm>
            <a:off x="954342" y="3196353"/>
            <a:ext cx="6386235" cy="20362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b="1" dirty="0">
                <a:solidFill>
                  <a:srgbClr val="C00000"/>
                </a:solidFill>
                <a:latin typeface="Arial Rounded MT Bold" panose="020F0704030504030204" pitchFamily="34" charset="0"/>
              </a:rPr>
              <a:t>ORDER</a:t>
            </a:r>
            <a:endParaRPr lang="en-IN" sz="1200" b="1" dirty="0">
              <a:solidFill>
                <a:srgbClr val="C00000"/>
              </a:solidFill>
              <a:latin typeface="Arial Rounded MT Bold" panose="020F0704030504030204" pitchFamily="34" charset="0"/>
            </a:endParaRPr>
          </a:p>
        </p:txBody>
      </p:sp>
      <p:sp>
        <p:nvSpPr>
          <p:cNvPr id="59" name="Arrow: Down 58">
            <a:extLst>
              <a:ext uri="{FF2B5EF4-FFF2-40B4-BE49-F238E27FC236}">
                <a16:creationId xmlns:a16="http://schemas.microsoft.com/office/drawing/2014/main" xmlns="" id="{AD7557D6-B514-4E15-88C7-5D77B85C8A46}"/>
              </a:ext>
            </a:extLst>
          </p:cNvPr>
          <p:cNvSpPr/>
          <p:nvPr/>
        </p:nvSpPr>
        <p:spPr>
          <a:xfrm>
            <a:off x="967333" y="3420670"/>
            <a:ext cx="145451" cy="257653"/>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0" name="Arrow: Down 59">
            <a:extLst>
              <a:ext uri="{FF2B5EF4-FFF2-40B4-BE49-F238E27FC236}">
                <a16:creationId xmlns:a16="http://schemas.microsoft.com/office/drawing/2014/main" xmlns="" id="{E622AD1D-9A59-448F-AF95-EA9B8E1B26DA}"/>
              </a:ext>
            </a:extLst>
          </p:cNvPr>
          <p:cNvSpPr/>
          <p:nvPr/>
        </p:nvSpPr>
        <p:spPr>
          <a:xfrm>
            <a:off x="823318" y="4073300"/>
            <a:ext cx="144015" cy="25125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4" name="Arrow: Down 63">
            <a:extLst>
              <a:ext uri="{FF2B5EF4-FFF2-40B4-BE49-F238E27FC236}">
                <a16:creationId xmlns:a16="http://schemas.microsoft.com/office/drawing/2014/main" xmlns="" id="{634D66FC-FFBA-4D90-B986-7AC9CF426389}"/>
              </a:ext>
            </a:extLst>
          </p:cNvPr>
          <p:cNvSpPr/>
          <p:nvPr/>
        </p:nvSpPr>
        <p:spPr>
          <a:xfrm>
            <a:off x="7411448" y="3939161"/>
            <a:ext cx="144790" cy="350795"/>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4" name="Arrow: Down 73">
            <a:extLst>
              <a:ext uri="{FF2B5EF4-FFF2-40B4-BE49-F238E27FC236}">
                <a16:creationId xmlns:a16="http://schemas.microsoft.com/office/drawing/2014/main" xmlns="" id="{57693ABE-2FBA-4961-AC66-BF1D1E258ACC}"/>
              </a:ext>
            </a:extLst>
          </p:cNvPr>
          <p:cNvSpPr/>
          <p:nvPr/>
        </p:nvSpPr>
        <p:spPr>
          <a:xfrm>
            <a:off x="3825631" y="1973972"/>
            <a:ext cx="170305" cy="333579"/>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5" name="Rectangle: Rounded Corners 74">
            <a:extLst>
              <a:ext uri="{FF2B5EF4-FFF2-40B4-BE49-F238E27FC236}">
                <a16:creationId xmlns:a16="http://schemas.microsoft.com/office/drawing/2014/main" xmlns="" id="{DFD6FA6A-8238-4E79-821F-20C00D1B5883}"/>
              </a:ext>
            </a:extLst>
          </p:cNvPr>
          <p:cNvSpPr/>
          <p:nvPr/>
        </p:nvSpPr>
        <p:spPr>
          <a:xfrm>
            <a:off x="337421" y="3697932"/>
            <a:ext cx="1412816" cy="386989"/>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b="1" dirty="0" err="1">
                <a:solidFill>
                  <a:srgbClr val="7030A0"/>
                </a:solidFill>
                <a:latin typeface="Arial Rounded MT Bold" panose="020F0704030504030204" pitchFamily="34" charset="0"/>
              </a:rPr>
              <a:t>Parasitiformes</a:t>
            </a:r>
            <a:endParaRPr lang="en-US" sz="1000" b="1" dirty="0">
              <a:solidFill>
                <a:srgbClr val="7030A0"/>
              </a:solidFill>
              <a:latin typeface="Arial Rounded MT Bold" panose="020F0704030504030204" pitchFamily="34" charset="0"/>
            </a:endParaRPr>
          </a:p>
        </p:txBody>
      </p:sp>
      <p:sp>
        <p:nvSpPr>
          <p:cNvPr id="76" name="Arrow: Down 75">
            <a:extLst>
              <a:ext uri="{FF2B5EF4-FFF2-40B4-BE49-F238E27FC236}">
                <a16:creationId xmlns:a16="http://schemas.microsoft.com/office/drawing/2014/main" xmlns="" id="{451E3469-9CD6-4E9E-BEEB-7C2BFF629EBA}"/>
              </a:ext>
            </a:extLst>
          </p:cNvPr>
          <p:cNvSpPr/>
          <p:nvPr/>
        </p:nvSpPr>
        <p:spPr>
          <a:xfrm>
            <a:off x="7223229" y="3399980"/>
            <a:ext cx="145450" cy="36665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7" name="Rectangle: Rounded Corners 76">
            <a:extLst>
              <a:ext uri="{FF2B5EF4-FFF2-40B4-BE49-F238E27FC236}">
                <a16:creationId xmlns:a16="http://schemas.microsoft.com/office/drawing/2014/main" xmlns="" id="{D6486654-4559-4678-8044-B2ABF152A8C1}"/>
              </a:ext>
            </a:extLst>
          </p:cNvPr>
          <p:cNvSpPr/>
          <p:nvPr/>
        </p:nvSpPr>
        <p:spPr>
          <a:xfrm>
            <a:off x="6695392" y="3750093"/>
            <a:ext cx="1296499" cy="202395"/>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b="1" dirty="0" err="1">
                <a:solidFill>
                  <a:srgbClr val="7030A0"/>
                </a:solidFill>
                <a:latin typeface="Arial Rounded MT Bold" panose="020F0704030504030204" pitchFamily="34" charset="0"/>
              </a:rPr>
              <a:t>Acariformes</a:t>
            </a:r>
            <a:endParaRPr lang="en-US" sz="1000" b="1" dirty="0">
              <a:solidFill>
                <a:srgbClr val="7030A0"/>
              </a:solidFill>
              <a:latin typeface="Arial Rounded MT Bold" panose="020F0704030504030204" pitchFamily="34" charset="0"/>
            </a:endParaRPr>
          </a:p>
        </p:txBody>
      </p:sp>
      <p:sp>
        <p:nvSpPr>
          <p:cNvPr id="78" name="Rectangle 77">
            <a:extLst>
              <a:ext uri="{FF2B5EF4-FFF2-40B4-BE49-F238E27FC236}">
                <a16:creationId xmlns:a16="http://schemas.microsoft.com/office/drawing/2014/main" xmlns="" id="{1FA6B309-C39F-4E99-8D91-5A9C56DD1A46}"/>
              </a:ext>
            </a:extLst>
          </p:cNvPr>
          <p:cNvSpPr/>
          <p:nvPr/>
        </p:nvSpPr>
        <p:spPr>
          <a:xfrm>
            <a:off x="228603" y="4325782"/>
            <a:ext cx="2562684" cy="25694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b="1" dirty="0">
                <a:latin typeface="Arial Rounded MT Bold" panose="020F0704030504030204" pitchFamily="34" charset="0"/>
              </a:rPr>
              <a:t>Sub-order </a:t>
            </a:r>
            <a:endParaRPr lang="en-IN" sz="1200" b="1" dirty="0">
              <a:latin typeface="Arial Rounded MT Bold" panose="020F0704030504030204" pitchFamily="34" charset="0"/>
            </a:endParaRPr>
          </a:p>
        </p:txBody>
      </p:sp>
      <p:sp>
        <p:nvSpPr>
          <p:cNvPr id="81" name="Arrow: Down 80">
            <a:extLst>
              <a:ext uri="{FF2B5EF4-FFF2-40B4-BE49-F238E27FC236}">
                <a16:creationId xmlns:a16="http://schemas.microsoft.com/office/drawing/2014/main" xmlns="" id="{921FFE23-BFE9-4CE8-8123-681CB783A6D7}"/>
              </a:ext>
            </a:extLst>
          </p:cNvPr>
          <p:cNvSpPr/>
          <p:nvPr/>
        </p:nvSpPr>
        <p:spPr>
          <a:xfrm>
            <a:off x="2665258" y="4604657"/>
            <a:ext cx="45719" cy="11635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83" name="Rectangle: Rounded Corners 82">
            <a:extLst>
              <a:ext uri="{FF2B5EF4-FFF2-40B4-BE49-F238E27FC236}">
                <a16:creationId xmlns:a16="http://schemas.microsoft.com/office/drawing/2014/main" xmlns="" id="{7BE5CD69-4711-43C6-AAC4-ACD89E90977B}"/>
              </a:ext>
            </a:extLst>
          </p:cNvPr>
          <p:cNvSpPr/>
          <p:nvPr/>
        </p:nvSpPr>
        <p:spPr>
          <a:xfrm>
            <a:off x="1551786" y="4717482"/>
            <a:ext cx="1422867" cy="395690"/>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1000" b="1" dirty="0" err="1">
                <a:latin typeface="Arial Rounded MT Bold" panose="020F0704030504030204" pitchFamily="34" charset="0"/>
              </a:rPr>
              <a:t>Gamasida</a:t>
            </a:r>
            <a:endParaRPr lang="en-US" sz="1000" b="1" dirty="0">
              <a:latin typeface="Arial Rounded MT Bold" panose="020F0704030504030204" pitchFamily="34" charset="0"/>
            </a:endParaRPr>
          </a:p>
          <a:p>
            <a:pPr algn="ctr"/>
            <a:r>
              <a:rPr lang="en-US" sz="1000" b="1" dirty="0">
                <a:latin typeface="Arial Rounded MT Bold" panose="020F0704030504030204" pitchFamily="34" charset="0"/>
              </a:rPr>
              <a:t>( </a:t>
            </a:r>
            <a:r>
              <a:rPr lang="en-US" sz="1000" b="1" dirty="0" err="1">
                <a:latin typeface="Arial Rounded MT Bold" panose="020F0704030504030204" pitchFamily="34" charset="0"/>
              </a:rPr>
              <a:t>Mesostignmata</a:t>
            </a:r>
            <a:r>
              <a:rPr lang="en-US" sz="1000" b="1" dirty="0">
                <a:latin typeface="Arial Rounded MT Bold" panose="020F0704030504030204" pitchFamily="34" charset="0"/>
              </a:rPr>
              <a:t>)</a:t>
            </a:r>
          </a:p>
        </p:txBody>
      </p:sp>
      <p:sp>
        <p:nvSpPr>
          <p:cNvPr id="94" name="Arrow: Down 93">
            <a:extLst>
              <a:ext uri="{FF2B5EF4-FFF2-40B4-BE49-F238E27FC236}">
                <a16:creationId xmlns:a16="http://schemas.microsoft.com/office/drawing/2014/main" xmlns="" id="{00BC2116-8989-4A5E-BA28-6548CD337B2B}"/>
              </a:ext>
            </a:extLst>
          </p:cNvPr>
          <p:cNvSpPr/>
          <p:nvPr/>
        </p:nvSpPr>
        <p:spPr>
          <a:xfrm>
            <a:off x="3863457" y="4493796"/>
            <a:ext cx="130818" cy="256946"/>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5" name="Rectangle: Rounded Corners 94">
            <a:extLst>
              <a:ext uri="{FF2B5EF4-FFF2-40B4-BE49-F238E27FC236}">
                <a16:creationId xmlns:a16="http://schemas.microsoft.com/office/drawing/2014/main" xmlns="" id="{29978DCC-2257-4AFC-8CD4-06284F29BD0E}"/>
              </a:ext>
            </a:extLst>
          </p:cNvPr>
          <p:cNvSpPr/>
          <p:nvPr/>
        </p:nvSpPr>
        <p:spPr>
          <a:xfrm>
            <a:off x="3432159" y="4770937"/>
            <a:ext cx="1422868" cy="392696"/>
          </a:xfrm>
          <a:prstGeom prst="roundRect">
            <a:avLst/>
          </a:prstGeom>
        </p:spPr>
        <p:style>
          <a:lnRef idx="1">
            <a:schemeClr val="accent2"/>
          </a:lnRef>
          <a:fillRef idx="2">
            <a:schemeClr val="accent2"/>
          </a:fillRef>
          <a:effectRef idx="1">
            <a:schemeClr val="accent2"/>
          </a:effectRef>
          <a:fontRef idx="minor">
            <a:schemeClr val="dk1"/>
          </a:fontRef>
        </p:style>
        <p:txBody>
          <a:bodyPr rtlCol="0" anchor="ctr"/>
          <a:lstStyle/>
          <a:p>
            <a:pPr algn="ctr"/>
            <a:r>
              <a:rPr lang="en-US" sz="1000" b="1" dirty="0" err="1">
                <a:latin typeface="Arial Rounded MT Bold" panose="020F0704030504030204" pitchFamily="34" charset="0"/>
              </a:rPr>
              <a:t>Actinedida</a:t>
            </a:r>
            <a:endParaRPr lang="en-US" sz="1000" b="1" dirty="0">
              <a:latin typeface="Arial Rounded MT Bold" panose="020F0704030504030204" pitchFamily="34" charset="0"/>
            </a:endParaRPr>
          </a:p>
          <a:p>
            <a:pPr algn="ctr"/>
            <a:r>
              <a:rPr lang="en-US" sz="1000" b="1" dirty="0">
                <a:latin typeface="Arial Rounded MT Bold" panose="020F0704030504030204" pitchFamily="34" charset="0"/>
              </a:rPr>
              <a:t>(</a:t>
            </a:r>
            <a:r>
              <a:rPr lang="en-US" sz="1000" b="1" dirty="0" err="1">
                <a:latin typeface="Arial Rounded MT Bold" panose="020F0704030504030204" pitchFamily="34" charset="0"/>
              </a:rPr>
              <a:t>Prostigmagta</a:t>
            </a:r>
            <a:r>
              <a:rPr lang="en-US" sz="1000" b="1" dirty="0">
                <a:latin typeface="Arial Rounded MT Bold" panose="020F0704030504030204" pitchFamily="34" charset="0"/>
              </a:rPr>
              <a:t>)</a:t>
            </a:r>
          </a:p>
        </p:txBody>
      </p:sp>
      <p:sp>
        <p:nvSpPr>
          <p:cNvPr id="96" name="Arrow: Down 95">
            <a:extLst>
              <a:ext uri="{FF2B5EF4-FFF2-40B4-BE49-F238E27FC236}">
                <a16:creationId xmlns:a16="http://schemas.microsoft.com/office/drawing/2014/main" xmlns="" id="{D5A15AB5-3838-414D-84A2-8688A889DDEE}"/>
              </a:ext>
            </a:extLst>
          </p:cNvPr>
          <p:cNvSpPr/>
          <p:nvPr/>
        </p:nvSpPr>
        <p:spPr>
          <a:xfrm>
            <a:off x="6359751" y="4483890"/>
            <a:ext cx="45719" cy="23502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97" name="Rectangle: Rounded Corners 96">
            <a:extLst>
              <a:ext uri="{FF2B5EF4-FFF2-40B4-BE49-F238E27FC236}">
                <a16:creationId xmlns:a16="http://schemas.microsoft.com/office/drawing/2014/main" xmlns="" id="{EA7B9AF2-4125-4247-8F8B-600BB98B5C0A}"/>
              </a:ext>
            </a:extLst>
          </p:cNvPr>
          <p:cNvSpPr/>
          <p:nvPr/>
        </p:nvSpPr>
        <p:spPr>
          <a:xfrm>
            <a:off x="5831252" y="4763944"/>
            <a:ext cx="1185929" cy="39269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1000" b="1" dirty="0" err="1">
                <a:latin typeface="Arial Rounded MT Bold" panose="020F0704030504030204" pitchFamily="34" charset="0"/>
              </a:rPr>
              <a:t>Acaridida</a:t>
            </a:r>
            <a:endParaRPr lang="en-US" sz="1000" b="1" dirty="0">
              <a:latin typeface="Arial Rounded MT Bold" panose="020F0704030504030204" pitchFamily="34" charset="0"/>
            </a:endParaRPr>
          </a:p>
          <a:p>
            <a:pPr algn="ctr"/>
            <a:r>
              <a:rPr lang="en-US" sz="1000" b="1" dirty="0">
                <a:latin typeface="Arial Rounded MT Bold" panose="020F0704030504030204" pitchFamily="34" charset="0"/>
              </a:rPr>
              <a:t>( </a:t>
            </a:r>
            <a:r>
              <a:rPr lang="en-US" sz="1000" b="1" dirty="0" err="1">
                <a:latin typeface="Arial Rounded MT Bold" panose="020F0704030504030204" pitchFamily="34" charset="0"/>
              </a:rPr>
              <a:t>Astigmata</a:t>
            </a:r>
            <a:r>
              <a:rPr lang="en-US" sz="1000" b="1" dirty="0">
                <a:latin typeface="Arial Rounded MT Bold" panose="020F0704030504030204" pitchFamily="34" charset="0"/>
              </a:rPr>
              <a:t>)</a:t>
            </a:r>
          </a:p>
        </p:txBody>
      </p:sp>
      <p:sp>
        <p:nvSpPr>
          <p:cNvPr id="66" name="Rectangle: Rounded Corners 65">
            <a:extLst>
              <a:ext uri="{FF2B5EF4-FFF2-40B4-BE49-F238E27FC236}">
                <a16:creationId xmlns:a16="http://schemas.microsoft.com/office/drawing/2014/main" xmlns="" id="{33C34AC3-3E99-4F3F-A303-D06D4AA5B976}"/>
              </a:ext>
            </a:extLst>
          </p:cNvPr>
          <p:cNvSpPr/>
          <p:nvPr/>
        </p:nvSpPr>
        <p:spPr>
          <a:xfrm>
            <a:off x="2987824" y="2314545"/>
            <a:ext cx="2232248" cy="487725"/>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7030A0"/>
                </a:solidFill>
                <a:latin typeface="Arial Rounded MT Bold" panose="020F0704030504030204" pitchFamily="34" charset="0"/>
              </a:rPr>
              <a:t>Sub-class: Acari </a:t>
            </a:r>
          </a:p>
          <a:p>
            <a:pPr algn="ctr"/>
            <a:r>
              <a:rPr lang="en-US" sz="1600" b="1" dirty="0">
                <a:solidFill>
                  <a:srgbClr val="7030A0"/>
                </a:solidFill>
                <a:latin typeface="Arial Rounded MT Bold" panose="020F0704030504030204" pitchFamily="34" charset="0"/>
              </a:rPr>
              <a:t>                (</a:t>
            </a:r>
            <a:r>
              <a:rPr lang="en-US" sz="1600" b="1" dirty="0" err="1">
                <a:solidFill>
                  <a:srgbClr val="7030A0"/>
                </a:solidFill>
                <a:latin typeface="Arial Rounded MT Bold" panose="020F0704030504030204" pitchFamily="34" charset="0"/>
              </a:rPr>
              <a:t>Acarina</a:t>
            </a:r>
            <a:r>
              <a:rPr lang="en-US" sz="1600" b="1" dirty="0">
                <a:solidFill>
                  <a:srgbClr val="7030A0"/>
                </a:solidFill>
                <a:latin typeface="Arial Rounded MT Bold" panose="020F0704030504030204" pitchFamily="34" charset="0"/>
              </a:rPr>
              <a:t>)</a:t>
            </a:r>
            <a:endParaRPr lang="en-IN" sz="1600" b="1" dirty="0">
              <a:solidFill>
                <a:srgbClr val="7030A0"/>
              </a:solidFill>
              <a:latin typeface="Arial Rounded MT Bold" panose="020F0704030504030204" pitchFamily="34" charset="0"/>
            </a:endParaRPr>
          </a:p>
        </p:txBody>
      </p:sp>
      <p:sp>
        <p:nvSpPr>
          <p:cNvPr id="67" name="Arrow: Down 66">
            <a:extLst>
              <a:ext uri="{FF2B5EF4-FFF2-40B4-BE49-F238E27FC236}">
                <a16:creationId xmlns:a16="http://schemas.microsoft.com/office/drawing/2014/main" xmlns="" id="{16292D95-C845-4367-9E0E-B7ABF2228000}"/>
              </a:ext>
            </a:extLst>
          </p:cNvPr>
          <p:cNvSpPr/>
          <p:nvPr/>
        </p:nvSpPr>
        <p:spPr>
          <a:xfrm>
            <a:off x="3933643" y="2811967"/>
            <a:ext cx="170305" cy="333579"/>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68" name="Rectangle 67">
            <a:extLst>
              <a:ext uri="{FF2B5EF4-FFF2-40B4-BE49-F238E27FC236}">
                <a16:creationId xmlns:a16="http://schemas.microsoft.com/office/drawing/2014/main" xmlns="" id="{36916B3A-314E-49BE-A6AA-A81734E61247}"/>
              </a:ext>
            </a:extLst>
          </p:cNvPr>
          <p:cNvSpPr/>
          <p:nvPr/>
        </p:nvSpPr>
        <p:spPr>
          <a:xfrm>
            <a:off x="3933643" y="4294414"/>
            <a:ext cx="3945081" cy="1915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b="1" dirty="0">
                <a:latin typeface="Arial Rounded MT Bold" panose="020F0704030504030204" pitchFamily="34" charset="0"/>
              </a:rPr>
              <a:t>Sub-order </a:t>
            </a:r>
            <a:endParaRPr lang="en-IN" sz="1200" b="1" dirty="0">
              <a:latin typeface="Arial Rounded MT Bold" panose="020F0704030504030204" pitchFamily="34" charset="0"/>
            </a:endParaRPr>
          </a:p>
        </p:txBody>
      </p:sp>
      <p:sp>
        <p:nvSpPr>
          <p:cNvPr id="69" name="Rectangle: Rounded Corners 68">
            <a:extLst>
              <a:ext uri="{FF2B5EF4-FFF2-40B4-BE49-F238E27FC236}">
                <a16:creationId xmlns:a16="http://schemas.microsoft.com/office/drawing/2014/main" xmlns="" id="{8B56E8FD-79D4-4D84-815C-AC94B607079C}"/>
              </a:ext>
            </a:extLst>
          </p:cNvPr>
          <p:cNvSpPr/>
          <p:nvPr/>
        </p:nvSpPr>
        <p:spPr>
          <a:xfrm>
            <a:off x="7092248" y="4712694"/>
            <a:ext cx="1322676" cy="497127"/>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1000" b="1" dirty="0" err="1">
                <a:latin typeface="Arial Rounded MT Bold" panose="020F0704030504030204" pitchFamily="34" charset="0"/>
              </a:rPr>
              <a:t>Oribatida</a:t>
            </a:r>
            <a:endParaRPr lang="en-US" sz="1000" b="1" dirty="0">
              <a:latin typeface="Arial Rounded MT Bold" panose="020F0704030504030204" pitchFamily="34" charset="0"/>
            </a:endParaRPr>
          </a:p>
          <a:p>
            <a:pPr algn="ctr"/>
            <a:r>
              <a:rPr lang="en-US" sz="1000" b="1" dirty="0">
                <a:latin typeface="Arial Rounded MT Bold" panose="020F0704030504030204" pitchFamily="34" charset="0"/>
              </a:rPr>
              <a:t>( </a:t>
            </a:r>
            <a:r>
              <a:rPr lang="en-US" sz="1000" b="1" dirty="0" err="1">
                <a:latin typeface="Arial Rounded MT Bold" panose="020F0704030504030204" pitchFamily="34" charset="0"/>
              </a:rPr>
              <a:t>Cryptostigmata</a:t>
            </a:r>
            <a:r>
              <a:rPr lang="en-US" sz="1000" b="1" dirty="0">
                <a:latin typeface="Arial Rounded MT Bold" panose="020F0704030504030204" pitchFamily="34" charset="0"/>
              </a:rPr>
              <a:t>)</a:t>
            </a:r>
          </a:p>
        </p:txBody>
      </p:sp>
      <p:sp>
        <p:nvSpPr>
          <p:cNvPr id="70" name="Arrow: Down 69">
            <a:extLst>
              <a:ext uri="{FF2B5EF4-FFF2-40B4-BE49-F238E27FC236}">
                <a16:creationId xmlns:a16="http://schemas.microsoft.com/office/drawing/2014/main" xmlns="" id="{96610A4B-2A2D-49BC-83E9-5989B0C8AA3C}"/>
              </a:ext>
            </a:extLst>
          </p:cNvPr>
          <p:cNvSpPr/>
          <p:nvPr/>
        </p:nvSpPr>
        <p:spPr>
          <a:xfrm>
            <a:off x="7767503" y="4498947"/>
            <a:ext cx="130818" cy="256946"/>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3" name="Rectangle: Rounded Corners 102">
            <a:extLst>
              <a:ext uri="{FF2B5EF4-FFF2-40B4-BE49-F238E27FC236}">
                <a16:creationId xmlns:a16="http://schemas.microsoft.com/office/drawing/2014/main" xmlns="" id="{175B4365-45A4-4356-91E0-0EFE87C18787}"/>
              </a:ext>
            </a:extLst>
          </p:cNvPr>
          <p:cNvSpPr/>
          <p:nvPr/>
        </p:nvSpPr>
        <p:spPr>
          <a:xfrm>
            <a:off x="1461897" y="5946853"/>
            <a:ext cx="1714010" cy="39569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b="1" dirty="0">
                <a:solidFill>
                  <a:srgbClr val="0070C0"/>
                </a:solidFill>
                <a:latin typeface="Arial Rounded MT Bold" panose="020F0704030504030204" pitchFamily="34" charset="0"/>
              </a:rPr>
              <a:t>Family: </a:t>
            </a:r>
            <a:r>
              <a:rPr lang="en-US" sz="1000" b="1" dirty="0" err="1">
                <a:latin typeface="Arial Rounded MT Bold" panose="020F0704030504030204" pitchFamily="34" charset="0"/>
              </a:rPr>
              <a:t>Dermanyssidae</a:t>
            </a:r>
            <a:endParaRPr lang="en-US" sz="1000" b="1" dirty="0">
              <a:latin typeface="Arial Rounded MT Bold" panose="020F0704030504030204" pitchFamily="34" charset="0"/>
            </a:endParaRPr>
          </a:p>
          <a:p>
            <a:pPr algn="ctr"/>
            <a:r>
              <a:rPr lang="en-US" sz="1000" b="1" dirty="0">
                <a:solidFill>
                  <a:srgbClr val="7030A0"/>
                </a:solidFill>
                <a:latin typeface="Arial Rounded MT Bold" panose="020F0704030504030204" pitchFamily="34" charset="0"/>
              </a:rPr>
              <a:t>Genus: </a:t>
            </a:r>
            <a:r>
              <a:rPr lang="en-US" sz="1000" b="1" i="1" dirty="0" err="1">
                <a:latin typeface="Arial Rounded MT Bold" panose="020F0704030504030204" pitchFamily="34" charset="0"/>
              </a:rPr>
              <a:t>Demanyssus</a:t>
            </a:r>
            <a:endParaRPr lang="en-US" sz="1000" b="1" i="1" dirty="0">
              <a:latin typeface="Arial Rounded MT Bold" panose="020F0704030504030204" pitchFamily="34" charset="0"/>
            </a:endParaRPr>
          </a:p>
        </p:txBody>
      </p:sp>
      <p:sp>
        <p:nvSpPr>
          <p:cNvPr id="104" name="Arrow: Down 103">
            <a:extLst>
              <a:ext uri="{FF2B5EF4-FFF2-40B4-BE49-F238E27FC236}">
                <a16:creationId xmlns:a16="http://schemas.microsoft.com/office/drawing/2014/main" xmlns="" id="{C801F00C-03AC-4C7D-AAB4-53D3317C65AB}"/>
              </a:ext>
            </a:extLst>
          </p:cNvPr>
          <p:cNvSpPr/>
          <p:nvPr/>
        </p:nvSpPr>
        <p:spPr>
          <a:xfrm>
            <a:off x="2155371" y="5180685"/>
            <a:ext cx="105626" cy="774193"/>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5" name="Rectangle: Rounded Corners 104">
            <a:extLst>
              <a:ext uri="{FF2B5EF4-FFF2-40B4-BE49-F238E27FC236}">
                <a16:creationId xmlns:a16="http://schemas.microsoft.com/office/drawing/2014/main" xmlns="" id="{64790E34-E201-4040-8763-2AD9AFE0CAF8}"/>
              </a:ext>
            </a:extLst>
          </p:cNvPr>
          <p:cNvSpPr/>
          <p:nvPr/>
        </p:nvSpPr>
        <p:spPr>
          <a:xfrm>
            <a:off x="3284323" y="5611702"/>
            <a:ext cx="1639250" cy="357828"/>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b="1" dirty="0">
                <a:solidFill>
                  <a:srgbClr val="0070C0"/>
                </a:solidFill>
                <a:latin typeface="Arial Rounded MT Bold" panose="020F0704030504030204" pitchFamily="34" charset="0"/>
              </a:rPr>
              <a:t>Family: </a:t>
            </a:r>
            <a:r>
              <a:rPr lang="en-US" sz="1000" b="1" dirty="0">
                <a:latin typeface="Arial Rounded MT Bold" panose="020F0704030504030204" pitchFamily="34" charset="0"/>
              </a:rPr>
              <a:t>Trombiculidae</a:t>
            </a:r>
          </a:p>
          <a:p>
            <a:pPr algn="ctr"/>
            <a:r>
              <a:rPr lang="en-US" sz="1000" b="1" dirty="0">
                <a:solidFill>
                  <a:srgbClr val="7030A0"/>
                </a:solidFill>
                <a:latin typeface="Arial Rounded MT Bold" panose="020F0704030504030204" pitchFamily="34" charset="0"/>
              </a:rPr>
              <a:t>Genus: </a:t>
            </a:r>
            <a:r>
              <a:rPr lang="en-US" sz="1000" b="1" i="1" dirty="0" err="1">
                <a:latin typeface="Arial Rounded MT Bold" panose="020F0704030504030204" pitchFamily="34" charset="0"/>
              </a:rPr>
              <a:t>Trombicula</a:t>
            </a:r>
            <a:endParaRPr lang="en-US" sz="1000" b="1" i="1" dirty="0">
              <a:latin typeface="Arial Rounded MT Bold" panose="020F0704030504030204" pitchFamily="34" charset="0"/>
            </a:endParaRPr>
          </a:p>
        </p:txBody>
      </p:sp>
      <p:sp>
        <p:nvSpPr>
          <p:cNvPr id="106" name="Arrow: Down 105">
            <a:extLst>
              <a:ext uri="{FF2B5EF4-FFF2-40B4-BE49-F238E27FC236}">
                <a16:creationId xmlns:a16="http://schemas.microsoft.com/office/drawing/2014/main" xmlns="" id="{D9DA85AF-D60B-4EE6-A904-2D695BF305A1}"/>
              </a:ext>
            </a:extLst>
          </p:cNvPr>
          <p:cNvSpPr/>
          <p:nvPr/>
        </p:nvSpPr>
        <p:spPr>
          <a:xfrm>
            <a:off x="4806406" y="5163633"/>
            <a:ext cx="114444" cy="237659"/>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7" name="Rectangle: Rounded Corners 106">
            <a:extLst>
              <a:ext uri="{FF2B5EF4-FFF2-40B4-BE49-F238E27FC236}">
                <a16:creationId xmlns:a16="http://schemas.microsoft.com/office/drawing/2014/main" xmlns="" id="{9B6D24E0-1690-48F3-A15B-0EF44CDC4A9E}"/>
              </a:ext>
            </a:extLst>
          </p:cNvPr>
          <p:cNvSpPr/>
          <p:nvPr/>
        </p:nvSpPr>
        <p:spPr>
          <a:xfrm>
            <a:off x="3411226" y="5375588"/>
            <a:ext cx="1723079" cy="76944"/>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000" b="1" dirty="0">
              <a:solidFill>
                <a:srgbClr val="7030A0"/>
              </a:solidFill>
              <a:latin typeface="Arial Rounded MT Bold" panose="020F0704030504030204" pitchFamily="34" charset="0"/>
            </a:endParaRPr>
          </a:p>
        </p:txBody>
      </p:sp>
      <p:sp>
        <p:nvSpPr>
          <p:cNvPr id="108" name="Arrow: Down 107">
            <a:extLst>
              <a:ext uri="{FF2B5EF4-FFF2-40B4-BE49-F238E27FC236}">
                <a16:creationId xmlns:a16="http://schemas.microsoft.com/office/drawing/2014/main" xmlns="" id="{0EBE25F2-A2A0-44A5-BBB9-234B4ABEE751}"/>
              </a:ext>
            </a:extLst>
          </p:cNvPr>
          <p:cNvSpPr/>
          <p:nvPr/>
        </p:nvSpPr>
        <p:spPr>
          <a:xfrm>
            <a:off x="3385702" y="5387557"/>
            <a:ext cx="85767" cy="23994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09" name="Arrow: Down 108">
            <a:extLst>
              <a:ext uri="{FF2B5EF4-FFF2-40B4-BE49-F238E27FC236}">
                <a16:creationId xmlns:a16="http://schemas.microsoft.com/office/drawing/2014/main" xmlns="" id="{214B54B3-E49F-4930-8EB8-E0FB9521D1D5}"/>
              </a:ext>
            </a:extLst>
          </p:cNvPr>
          <p:cNvSpPr/>
          <p:nvPr/>
        </p:nvSpPr>
        <p:spPr>
          <a:xfrm>
            <a:off x="5134305" y="5390634"/>
            <a:ext cx="85767" cy="23994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10" name="Rectangle: Rounded Corners 109">
            <a:extLst>
              <a:ext uri="{FF2B5EF4-FFF2-40B4-BE49-F238E27FC236}">
                <a16:creationId xmlns:a16="http://schemas.microsoft.com/office/drawing/2014/main" xmlns="" id="{2AB26DE1-D771-484F-8E26-BDE914663EFE}"/>
              </a:ext>
            </a:extLst>
          </p:cNvPr>
          <p:cNvSpPr/>
          <p:nvPr/>
        </p:nvSpPr>
        <p:spPr>
          <a:xfrm>
            <a:off x="4991808" y="5609480"/>
            <a:ext cx="1539779" cy="31006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b="1" dirty="0">
                <a:solidFill>
                  <a:srgbClr val="0070C0"/>
                </a:solidFill>
                <a:latin typeface="Arial Rounded MT Bold" panose="020F0704030504030204" pitchFamily="34" charset="0"/>
              </a:rPr>
              <a:t>Family:  </a:t>
            </a:r>
            <a:r>
              <a:rPr lang="en-US" sz="1000" b="1" dirty="0" err="1">
                <a:latin typeface="Arial Rounded MT Bold" panose="020F0704030504030204" pitchFamily="34" charset="0"/>
              </a:rPr>
              <a:t>Demodicidae</a:t>
            </a:r>
            <a:endParaRPr lang="en-US" sz="1000" b="1" dirty="0">
              <a:latin typeface="Arial Rounded MT Bold" panose="020F0704030504030204" pitchFamily="34" charset="0"/>
            </a:endParaRPr>
          </a:p>
          <a:p>
            <a:pPr algn="ctr"/>
            <a:r>
              <a:rPr lang="en-US" sz="1000" b="1" dirty="0">
                <a:solidFill>
                  <a:srgbClr val="7030A0"/>
                </a:solidFill>
                <a:latin typeface="Arial Rounded MT Bold" panose="020F0704030504030204" pitchFamily="34" charset="0"/>
              </a:rPr>
              <a:t>Genus: </a:t>
            </a:r>
            <a:r>
              <a:rPr lang="en-US" sz="1000" b="1" i="1" dirty="0">
                <a:latin typeface="Arial Rounded MT Bold" panose="020F0704030504030204" pitchFamily="34" charset="0"/>
              </a:rPr>
              <a:t>Demodex</a:t>
            </a:r>
          </a:p>
        </p:txBody>
      </p:sp>
    </p:spTree>
    <p:extLst>
      <p:ext uri="{BB962C8B-B14F-4D97-AF65-F5344CB8AC3E}">
        <p14:creationId xmlns:p14="http://schemas.microsoft.com/office/powerpoint/2010/main" val="329873033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Flowchart: Alternate Process 2">
            <a:extLst>
              <a:ext uri="{FF2B5EF4-FFF2-40B4-BE49-F238E27FC236}">
                <a16:creationId xmlns:a16="http://schemas.microsoft.com/office/drawing/2014/main" xmlns="" id="{A69BA3E7-9F4A-468E-A98A-22E33587B36B}"/>
              </a:ext>
            </a:extLst>
          </p:cNvPr>
          <p:cNvSpPr/>
          <p:nvPr/>
        </p:nvSpPr>
        <p:spPr>
          <a:xfrm>
            <a:off x="971600" y="1340768"/>
            <a:ext cx="4608512" cy="5349300"/>
          </a:xfrm>
          <a:prstGeom prst="flowChartAlternateProcess">
            <a:avLst/>
          </a:prstGeom>
          <a:noFill/>
          <a:ln w="9525" cap="flat" cmpd="sng" algn="ctr">
            <a:solidFill>
              <a:schemeClr val="accent3"/>
            </a:solidFill>
            <a:prstDash val="solid"/>
            <a:round/>
            <a:headEnd type="none" w="med" len="med"/>
            <a:tailEnd type="none" w="med" len="med"/>
          </a:ln>
        </p:spPr>
        <p:style>
          <a:lnRef idx="0">
            <a:scrgbClr r="0" g="0" b="0"/>
          </a:lnRef>
          <a:fillRef idx="0">
            <a:scrgbClr r="0" g="0" b="0"/>
          </a:fillRef>
          <a:effectRef idx="0">
            <a:scrgbClr r="0" g="0" b="0"/>
          </a:effectRef>
          <a:fontRef idx="minor">
            <a:schemeClr val="accent3"/>
          </a:fontRef>
        </p:style>
        <p:txBody>
          <a:bodyPr rtlCol="0" anchor="ctr"/>
          <a:lstStyle/>
          <a:p>
            <a:pPr lvl="0" algn="just">
              <a:spcBef>
                <a:spcPts val="510"/>
              </a:spcBef>
              <a:spcAft>
                <a:spcPts val="0"/>
              </a:spcAft>
              <a:tabLst>
                <a:tab pos="304165" algn="l"/>
                <a:tab pos="304800" algn="l"/>
              </a:tabLst>
            </a:pPr>
            <a:r>
              <a:rPr lang="en-US" sz="1800" b="1" dirty="0">
                <a:solidFill>
                  <a:srgbClr val="FF0000"/>
                </a:solidFill>
                <a:effectLst/>
                <a:latin typeface="Arial Rounded MT Bold" panose="020F0704030504030204" pitchFamily="34" charset="0"/>
                <a:ea typeface="Times New Roman" panose="02020603050405020304" pitchFamily="18" charset="0"/>
              </a:rPr>
              <a:t>Genus</a:t>
            </a:r>
            <a:r>
              <a:rPr lang="en-US" sz="1800" b="1" i="1" dirty="0">
                <a:solidFill>
                  <a:srgbClr val="FF0000"/>
                </a:solidFill>
                <a:effectLst/>
                <a:latin typeface="Arial Rounded MT Bold" panose="020F0704030504030204" pitchFamily="34" charset="0"/>
                <a:ea typeface="Times New Roman" panose="02020603050405020304" pitchFamily="18" charset="0"/>
              </a:rPr>
              <a:t>: </a:t>
            </a:r>
            <a:r>
              <a:rPr lang="en-US" sz="1800" b="1" i="1" dirty="0">
                <a:effectLst/>
                <a:latin typeface="Arial Rounded MT Bold" panose="020F0704030504030204" pitchFamily="34" charset="0"/>
                <a:ea typeface="Times New Roman" panose="02020603050405020304" pitchFamily="18" charset="0"/>
              </a:rPr>
              <a:t>Demodex</a:t>
            </a:r>
          </a:p>
          <a:p>
            <a:pPr lvl="0" algn="just">
              <a:spcBef>
                <a:spcPts val="510"/>
              </a:spcBef>
              <a:spcAft>
                <a:spcPts val="0"/>
              </a:spcAft>
              <a:tabLst>
                <a:tab pos="304165" algn="l"/>
                <a:tab pos="304800" algn="l"/>
              </a:tabLst>
            </a:pPr>
            <a:r>
              <a:rPr lang="en-US" b="1" dirty="0">
                <a:solidFill>
                  <a:srgbClr val="FF0000"/>
                </a:solidFill>
                <a:latin typeface="Arial Rounded MT Bold" panose="020F0704030504030204" pitchFamily="34" charset="0"/>
                <a:ea typeface="Times New Roman" panose="02020603050405020304" pitchFamily="18" charset="0"/>
              </a:rPr>
              <a:t>Common Name: </a:t>
            </a:r>
            <a:r>
              <a:rPr lang="en-US" b="1" dirty="0">
                <a:latin typeface="Arial Rounded MT Bold" panose="020F0704030504030204" pitchFamily="34" charset="0"/>
                <a:ea typeface="Times New Roman" panose="02020603050405020304" pitchFamily="18" charset="0"/>
              </a:rPr>
              <a:t>Follicle mite</a:t>
            </a:r>
          </a:p>
          <a:p>
            <a:pPr lvl="0" algn="just">
              <a:spcBef>
                <a:spcPts val="510"/>
              </a:spcBef>
              <a:spcAft>
                <a:spcPts val="0"/>
              </a:spcAft>
              <a:tabLst>
                <a:tab pos="304165" algn="l"/>
                <a:tab pos="304800" algn="l"/>
              </a:tabLst>
            </a:pPr>
            <a:r>
              <a:rPr lang="en-US" b="1" dirty="0">
                <a:solidFill>
                  <a:srgbClr val="FF0000"/>
                </a:solidFill>
                <a:latin typeface="Arial Rounded MT Bold" panose="020F0704030504030204" pitchFamily="34" charset="0"/>
                <a:ea typeface="Times New Roman" panose="02020603050405020304" pitchFamily="18" charset="0"/>
              </a:rPr>
              <a:t>General Characters</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231F20"/>
                </a:solidFill>
                <a:effectLst/>
                <a:latin typeface="Arial Rounded MT Bold" panose="020F0704030504030204" pitchFamily="34" charset="0"/>
                <a:ea typeface="Times New Roman" panose="02020603050405020304" pitchFamily="18" charset="0"/>
              </a:rPr>
              <a:t>Highly host specific.</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231F20"/>
                </a:solidFill>
                <a:effectLst/>
                <a:latin typeface="Arial Rounded MT Bold" panose="020F0704030504030204" pitchFamily="34" charset="0"/>
                <a:ea typeface="Times New Roman" panose="02020603050405020304" pitchFamily="18" charset="0"/>
              </a:rPr>
              <a:t> </a:t>
            </a:r>
            <a:r>
              <a:rPr lang="en-US" sz="1800" b="1" dirty="0">
                <a:solidFill>
                  <a:srgbClr val="7030A0"/>
                </a:solidFill>
                <a:effectLst/>
                <a:latin typeface="Arial Rounded MT Bold" panose="020F0704030504030204" pitchFamily="34" charset="0"/>
                <a:ea typeface="Times New Roman" panose="02020603050405020304" pitchFamily="18" charset="0"/>
              </a:rPr>
              <a:t>Elongated body (cigar shaped) divided into  head, thorax with four-pairs, five segmented stumpy legs </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b="1" dirty="0">
                <a:solidFill>
                  <a:srgbClr val="231F20"/>
                </a:solidFill>
                <a:latin typeface="Arial Rounded MT Bold" panose="020F0704030504030204" pitchFamily="34" charset="0"/>
                <a:ea typeface="Times New Roman" panose="02020603050405020304" pitchFamily="18" charset="0"/>
              </a:rPr>
              <a:t>T</a:t>
            </a:r>
            <a:r>
              <a:rPr lang="en-US" sz="1800" b="1" dirty="0">
                <a:solidFill>
                  <a:srgbClr val="231F20"/>
                </a:solidFill>
                <a:effectLst/>
                <a:latin typeface="Arial Rounded MT Bold" panose="020F0704030504030204" pitchFamily="34" charset="0"/>
                <a:ea typeface="Times New Roman" panose="02020603050405020304" pitchFamily="18" charset="0"/>
              </a:rPr>
              <a:t>ransversely striated abdomen</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7030A0"/>
                </a:solidFill>
                <a:effectLst/>
                <a:latin typeface="Arial Rounded MT Bold" panose="020F0704030504030204" pitchFamily="34" charset="0"/>
                <a:ea typeface="Times New Roman" panose="02020603050405020304" pitchFamily="18" charset="0"/>
              </a:rPr>
              <a:t>Usually found as commensal</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231F20"/>
                </a:solidFill>
                <a:effectLst/>
                <a:latin typeface="Arial Rounded MT Bold" panose="020F0704030504030204" pitchFamily="34" charset="0"/>
                <a:ea typeface="Times New Roman" panose="02020603050405020304" pitchFamily="18" charset="0"/>
              </a:rPr>
              <a:t> Eggs are spindle-</a:t>
            </a:r>
            <a:r>
              <a:rPr lang="en-US" sz="1800" b="1" spc="-45" dirty="0">
                <a:solidFill>
                  <a:srgbClr val="231F20"/>
                </a:solidFill>
                <a:effectLst/>
                <a:latin typeface="Arial Rounded MT Bold" panose="020F0704030504030204" pitchFamily="34" charset="0"/>
                <a:ea typeface="Times New Roman" panose="02020603050405020304" pitchFamily="18" charset="0"/>
              </a:rPr>
              <a:t> </a:t>
            </a:r>
            <a:r>
              <a:rPr lang="en-US" sz="1800" b="1" dirty="0">
                <a:solidFill>
                  <a:srgbClr val="231F20"/>
                </a:solidFill>
                <a:effectLst/>
                <a:latin typeface="Arial Rounded MT Bold" panose="020F0704030504030204" pitchFamily="34" charset="0"/>
                <a:ea typeface="Times New Roman" panose="02020603050405020304" pitchFamily="18" charset="0"/>
              </a:rPr>
              <a:t>shaped.</a:t>
            </a:r>
            <a:r>
              <a:rPr lang="en-US" b="1" dirty="0">
                <a:latin typeface="Arial Rounded MT Bold" panose="020F0704030504030204" pitchFamily="34" charset="0"/>
                <a:ea typeface="Times New Roman" panose="02020603050405020304" pitchFamily="18" charset="0"/>
              </a:rPr>
              <a:t> </a:t>
            </a:r>
            <a:endParaRPr lang="en-IN" sz="1800" b="1" dirty="0">
              <a:effectLst/>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115616" y="70671"/>
            <a:ext cx="5904656" cy="982065"/>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dirty="0">
                <a:solidFill>
                  <a:srgbClr val="7030A0"/>
                </a:solidFill>
                <a:latin typeface="Arial Rounded MT Bold" panose="020F0704030504030204" pitchFamily="34" charset="0"/>
              </a:rPr>
              <a:t>Family:  </a:t>
            </a:r>
            <a:r>
              <a:rPr lang="en-US" sz="2800" dirty="0" err="1">
                <a:solidFill>
                  <a:srgbClr val="7030A0"/>
                </a:solidFill>
                <a:latin typeface="Arial Rounded MT Bold" panose="020F0704030504030204" pitchFamily="34" charset="0"/>
              </a:rPr>
              <a:t>Demodicidae</a:t>
            </a:r>
            <a:endParaRPr lang="en-US" sz="2800" dirty="0">
              <a:solidFill>
                <a:srgbClr val="7030A0"/>
              </a:solidFill>
              <a:latin typeface="Arial Rounded MT Bold" panose="020F0704030504030204" pitchFamily="34" charset="0"/>
            </a:endParaRPr>
          </a:p>
          <a:p>
            <a:pPr algn="ctr"/>
            <a:r>
              <a:rPr lang="en-US" sz="2400" dirty="0">
                <a:solidFill>
                  <a:srgbClr val="7030A0"/>
                </a:solidFill>
                <a:latin typeface="Arial Rounded MT Bold" panose="020F0704030504030204" pitchFamily="34" charset="0"/>
              </a:rPr>
              <a:t>Genus</a:t>
            </a:r>
            <a:r>
              <a:rPr lang="en-US" sz="2400" i="1" dirty="0">
                <a:solidFill>
                  <a:srgbClr val="7030A0"/>
                </a:solidFill>
                <a:latin typeface="Arial Rounded MT Bold" panose="020F0704030504030204" pitchFamily="34" charset="0"/>
              </a:rPr>
              <a:t>: Demodex</a:t>
            </a:r>
            <a:endParaRPr lang="en-IN" sz="2400" i="1" dirty="0">
              <a:solidFill>
                <a:srgbClr val="7030A0"/>
              </a:solidFill>
              <a:latin typeface="Arial Rounded MT Bold" panose="020F0704030504030204" pitchFamily="34" charset="0"/>
            </a:endParaRPr>
          </a:p>
        </p:txBody>
      </p:sp>
      <p:pic>
        <p:nvPicPr>
          <p:cNvPr id="7" name="Picture 6">
            <a:extLst>
              <a:ext uri="{FF2B5EF4-FFF2-40B4-BE49-F238E27FC236}">
                <a16:creationId xmlns:a16="http://schemas.microsoft.com/office/drawing/2014/main" xmlns="" id="{05B30302-D874-40C0-BABB-68CAABA8AD67}"/>
              </a:ext>
            </a:extLst>
          </p:cNvPr>
          <p:cNvPicPr/>
          <p:nvPr/>
        </p:nvPicPr>
        <p:blipFill rotWithShape="1">
          <a:blip r:embed="rId3" cstate="print">
            <a:extLst>
              <a:ext uri="{28A0092B-C50C-407E-A947-70E740481C1C}">
                <a14:useLocalDpi xmlns:a14="http://schemas.microsoft.com/office/drawing/2010/main" val="0"/>
              </a:ext>
            </a:extLst>
          </a:blip>
          <a:srcRect l="51452" t="16949" b="2947"/>
          <a:stretch/>
        </p:blipFill>
        <p:spPr bwMode="auto">
          <a:xfrm>
            <a:off x="5724128" y="4688874"/>
            <a:ext cx="2782570" cy="1656715"/>
          </a:xfrm>
          <a:prstGeom prst="rect">
            <a:avLst/>
          </a:prstGeom>
          <a:noFill/>
          <a:ln>
            <a:noFill/>
          </a:ln>
          <a:extLst>
            <a:ext uri="{53640926-AAD7-44D8-BBD7-CCE9431645EC}">
              <a14:shadowObscured xmlns:a14="http://schemas.microsoft.com/office/drawing/2010/main"/>
            </a:ext>
          </a:extLst>
        </p:spPr>
      </p:pic>
      <p:pic>
        <p:nvPicPr>
          <p:cNvPr id="8" name="Picture 7">
            <a:extLst>
              <a:ext uri="{FF2B5EF4-FFF2-40B4-BE49-F238E27FC236}">
                <a16:creationId xmlns:a16="http://schemas.microsoft.com/office/drawing/2014/main" xmlns="" id="{401DFFB6-5C98-460E-95AA-9D96FF36661E}"/>
              </a:ext>
            </a:extLst>
          </p:cNvPr>
          <p:cNvPicPr/>
          <p:nvPr/>
        </p:nvPicPr>
        <p:blipFill rotWithShape="1">
          <a:blip r:embed="rId4">
            <a:extLst>
              <a:ext uri="{28A0092B-C50C-407E-A947-70E740481C1C}">
                <a14:useLocalDpi xmlns:a14="http://schemas.microsoft.com/office/drawing/2010/main" val="0"/>
              </a:ext>
            </a:extLst>
          </a:blip>
          <a:srcRect l="10105" t="25090" r="76599" b="29921"/>
          <a:stretch/>
        </p:blipFill>
        <p:spPr bwMode="auto">
          <a:xfrm>
            <a:off x="6444208" y="2060848"/>
            <a:ext cx="1342077" cy="2013053"/>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24379378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lvl="0" algn="just">
              <a:spcBef>
                <a:spcPts val="260"/>
              </a:spcBef>
              <a:tabLst>
                <a:tab pos="355600" algn="l"/>
              </a:tabLst>
            </a:pPr>
            <a:endParaRPr lang="en-US"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r>
              <a:rPr lang="en-IN" sz="2000" dirty="0">
                <a:solidFill>
                  <a:srgbClr val="7030A0"/>
                </a:solidFill>
                <a:latin typeface="Arial Rounded MT Bold" panose="020F0704030504030204" pitchFamily="34" charset="0"/>
              </a:rPr>
              <a:t>Species:</a:t>
            </a: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899592" y="675527"/>
            <a:ext cx="5688632" cy="1961385"/>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marL="342900" lvl="0" indent="-342900">
              <a:spcBef>
                <a:spcPts val="600"/>
              </a:spcBef>
              <a:buFont typeface="Wingdings" panose="05000000000000000000" pitchFamily="2" charset="2"/>
              <a:buChar char=""/>
              <a:tabLst>
                <a:tab pos="354965" algn="l"/>
                <a:tab pos="355600" algn="l"/>
              </a:tabLst>
            </a:pPr>
            <a:endParaRPr lang="en-IN" sz="2000" dirty="0">
              <a:effectLst/>
              <a:latin typeface="Arial Rounded MT Bold" panose="020F0704030504030204" pitchFamily="34" charset="0"/>
              <a:ea typeface="Times New Roman" panose="02020603050405020304" pitchFamily="18" charset="0"/>
            </a:endParaRPr>
          </a:p>
          <a:p>
            <a:pPr marL="342900" indent="-342900" algn="just">
              <a:spcBef>
                <a:spcPts val="510"/>
              </a:spcBef>
              <a:buFont typeface="Wingdings" panose="05000000000000000000" pitchFamily="2" charset="2"/>
              <a:buChar char=""/>
              <a:tabLst>
                <a:tab pos="304165" algn="l"/>
                <a:tab pos="304800" algn="l"/>
              </a:tabLst>
            </a:pPr>
            <a:r>
              <a:rPr lang="en-IN" sz="1800" b="1" dirty="0">
                <a:solidFill>
                  <a:srgbClr val="FF0000"/>
                </a:solidFill>
                <a:effectLst/>
                <a:latin typeface="Arial Rounded MT Bold" panose="020F0704030504030204" pitchFamily="34" charset="0"/>
                <a:ea typeface="Times New Roman" panose="02020603050405020304" pitchFamily="18" charset="0"/>
              </a:rPr>
              <a:t>Location: </a:t>
            </a:r>
            <a:r>
              <a:rPr lang="en-IN" sz="1800" b="1" dirty="0">
                <a:solidFill>
                  <a:srgbClr val="7030A0"/>
                </a:solidFill>
                <a:effectLst/>
                <a:latin typeface="Arial Rounded MT Bold" panose="020F0704030504030204" pitchFamily="34" charset="0"/>
                <a:ea typeface="Times New Roman" panose="02020603050405020304" pitchFamily="18" charset="0"/>
              </a:rPr>
              <a:t>Hair follicles and sebaceous glands of animals </a:t>
            </a:r>
            <a:r>
              <a:rPr lang="en-US" sz="1800" b="1" dirty="0">
                <a:solidFill>
                  <a:srgbClr val="7030A0"/>
                </a:solidFill>
                <a:effectLst/>
                <a:latin typeface="Arial Rounded MT Bold" panose="020F0704030504030204" pitchFamily="34" charset="0"/>
                <a:ea typeface="Times New Roman" panose="02020603050405020304" pitchFamily="18" charset="0"/>
              </a:rPr>
              <a:t>in a characteristic head-downward posture.</a:t>
            </a:r>
            <a:endParaRPr lang="en-IN" sz="1800" b="1" dirty="0">
              <a:solidFill>
                <a:srgbClr val="7030A0"/>
              </a:solidFill>
              <a:effectLst/>
              <a:latin typeface="Arial Rounded MT Bold" panose="020F0704030504030204" pitchFamily="34" charset="0"/>
              <a:ea typeface="Times New Roman" panose="02020603050405020304" pitchFamily="18" charset="0"/>
            </a:endParaRPr>
          </a:p>
          <a:p>
            <a:pPr marL="342900" lvl="0" indent="-342900" algn="just">
              <a:spcBef>
                <a:spcPts val="510"/>
              </a:spcBef>
              <a:spcAft>
                <a:spcPts val="0"/>
              </a:spcAft>
              <a:buFont typeface="Wingdings" panose="05000000000000000000" pitchFamily="2" charset="2"/>
              <a:buChar char=""/>
              <a:tabLst>
                <a:tab pos="304165" algn="l"/>
                <a:tab pos="304800" algn="l"/>
              </a:tabLst>
            </a:pPr>
            <a:endParaRPr lang="en-IN" sz="1800" b="1" dirty="0">
              <a:effectLst/>
              <a:latin typeface="Arial Rounded MT Bold" panose="020F0704030504030204" pitchFamily="34" charset="0"/>
              <a:ea typeface="Times New Roman" panose="02020603050405020304" pitchFamily="18" charset="0"/>
            </a:endParaRPr>
          </a:p>
          <a:p>
            <a:pPr marL="342900" lvl="0" indent="-342900" algn="just">
              <a:spcBef>
                <a:spcPts val="510"/>
              </a:spcBef>
              <a:spcAft>
                <a:spcPts val="0"/>
              </a:spcAft>
              <a:buFont typeface="Wingdings" panose="05000000000000000000" pitchFamily="2" charset="2"/>
              <a:buChar char=""/>
              <a:tabLst>
                <a:tab pos="304165" algn="l"/>
                <a:tab pos="304800" algn="l"/>
              </a:tabLst>
            </a:pPr>
            <a:r>
              <a:rPr lang="en-IN" b="1" dirty="0">
                <a:latin typeface="Arial Rounded MT Bold" panose="020F0704030504030204" pitchFamily="34" charset="0"/>
                <a:ea typeface="Times New Roman" panose="02020603050405020304" pitchFamily="18" charset="0"/>
              </a:rPr>
              <a:t>Usually found as commensal</a:t>
            </a:r>
          </a:p>
          <a:p>
            <a:pPr marL="342900" lvl="0" indent="-342900" algn="just">
              <a:spcBef>
                <a:spcPts val="510"/>
              </a:spcBef>
              <a:spcAft>
                <a:spcPts val="0"/>
              </a:spcAft>
              <a:buFont typeface="Wingdings" panose="05000000000000000000" pitchFamily="2" charset="2"/>
              <a:buChar char=""/>
              <a:tabLst>
                <a:tab pos="304165" algn="l"/>
                <a:tab pos="304800" algn="l"/>
              </a:tabLst>
            </a:pPr>
            <a:endParaRPr lang="en-IN" sz="1800" b="1" dirty="0">
              <a:effectLst/>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115616" y="46755"/>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dirty="0">
                <a:solidFill>
                  <a:srgbClr val="7030A0"/>
                </a:solidFill>
                <a:latin typeface="Arial Rounded MT Bold" panose="020F0704030504030204" pitchFamily="34" charset="0"/>
              </a:rPr>
              <a:t>Genus: </a:t>
            </a:r>
            <a:r>
              <a:rPr lang="en-US" sz="2800" i="1" dirty="0">
                <a:solidFill>
                  <a:srgbClr val="7030A0"/>
                </a:solidFill>
                <a:latin typeface="Arial Rounded MT Bold" panose="020F0704030504030204" pitchFamily="34" charset="0"/>
              </a:rPr>
              <a:t>Demodex</a:t>
            </a:r>
            <a:endParaRPr lang="en-IN" sz="2800" i="1" dirty="0">
              <a:solidFill>
                <a:srgbClr val="7030A0"/>
              </a:solidFill>
              <a:latin typeface="Arial Rounded MT Bold" panose="020F0704030504030204" pitchFamily="34" charset="0"/>
            </a:endParaRPr>
          </a:p>
        </p:txBody>
      </p:sp>
      <p:graphicFrame>
        <p:nvGraphicFramePr>
          <p:cNvPr id="8" name="Table 8">
            <a:extLst>
              <a:ext uri="{FF2B5EF4-FFF2-40B4-BE49-F238E27FC236}">
                <a16:creationId xmlns:a16="http://schemas.microsoft.com/office/drawing/2014/main" xmlns="" id="{17347A45-E8BC-4B16-B289-D6759CEBCDF7}"/>
              </a:ext>
            </a:extLst>
          </p:cNvPr>
          <p:cNvGraphicFramePr>
            <a:graphicFrameLocks noGrp="1"/>
          </p:cNvGraphicFramePr>
          <p:nvPr>
            <p:extLst>
              <p:ext uri="{D42A27DB-BD31-4B8C-83A1-F6EECF244321}">
                <p14:modId xmlns:p14="http://schemas.microsoft.com/office/powerpoint/2010/main" val="2934803186"/>
              </p:ext>
            </p:extLst>
          </p:nvPr>
        </p:nvGraphicFramePr>
        <p:xfrm>
          <a:off x="899592" y="3212976"/>
          <a:ext cx="5616624" cy="3443564"/>
        </p:xfrm>
        <a:graphic>
          <a:graphicData uri="http://schemas.openxmlformats.org/drawingml/2006/table">
            <a:tbl>
              <a:tblPr firstRow="1" bandRow="1">
                <a:tableStyleId>{5C22544A-7EE6-4342-B048-85BDC9FD1C3A}</a:tableStyleId>
              </a:tblPr>
              <a:tblGrid>
                <a:gridCol w="2664295">
                  <a:extLst>
                    <a:ext uri="{9D8B030D-6E8A-4147-A177-3AD203B41FA5}">
                      <a16:colId xmlns:a16="http://schemas.microsoft.com/office/drawing/2014/main" xmlns="" val="840647172"/>
                    </a:ext>
                  </a:extLst>
                </a:gridCol>
                <a:gridCol w="2952329">
                  <a:extLst>
                    <a:ext uri="{9D8B030D-6E8A-4147-A177-3AD203B41FA5}">
                      <a16:colId xmlns:a16="http://schemas.microsoft.com/office/drawing/2014/main" xmlns="" val="942922488"/>
                    </a:ext>
                  </a:extLst>
                </a:gridCol>
              </a:tblGrid>
              <a:tr h="353186">
                <a:tc>
                  <a:txBody>
                    <a:bodyPr/>
                    <a:lstStyle/>
                    <a:p>
                      <a:pPr algn="ctr"/>
                      <a:r>
                        <a:rPr lang="en-US" sz="1600" dirty="0">
                          <a:latin typeface="Arial Rounded MT Bold" panose="020F0704030504030204" pitchFamily="34" charset="0"/>
                        </a:rPr>
                        <a:t> Species </a:t>
                      </a:r>
                      <a:endParaRPr lang="en-IN" sz="1600"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Hosts</a:t>
                      </a:r>
                      <a:endParaRPr lang="en-IN" sz="1600" dirty="0">
                        <a:latin typeface="Arial Rounded MT Bold" panose="020F0704030504030204" pitchFamily="34" charset="0"/>
                      </a:endParaRPr>
                    </a:p>
                  </a:txBody>
                  <a:tcPr/>
                </a:tc>
                <a:extLst>
                  <a:ext uri="{0D108BD9-81ED-4DB2-BD59-A6C34878D82A}">
                    <a16:rowId xmlns:a16="http://schemas.microsoft.com/office/drawing/2014/main" xmlns="" val="1568214133"/>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canis</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Dog</a:t>
                      </a:r>
                      <a:endParaRPr lang="en-IN" sz="1600" dirty="0">
                        <a:latin typeface="Arial Rounded MT Bold" panose="020F0704030504030204" pitchFamily="34" charset="0"/>
                      </a:endParaRPr>
                    </a:p>
                  </a:txBody>
                  <a:tcPr/>
                </a:tc>
                <a:extLst>
                  <a:ext uri="{0D108BD9-81ED-4DB2-BD59-A6C34878D82A}">
                    <a16:rowId xmlns:a16="http://schemas.microsoft.com/office/drawing/2014/main" xmlns="" val="3780097651"/>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cati</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Cat</a:t>
                      </a:r>
                    </a:p>
                  </a:txBody>
                  <a:tcPr/>
                </a:tc>
                <a:extLst>
                  <a:ext uri="{0D108BD9-81ED-4DB2-BD59-A6C34878D82A}">
                    <a16:rowId xmlns:a16="http://schemas.microsoft.com/office/drawing/2014/main" xmlns="" val="3659619150"/>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bovis</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Cattle</a:t>
                      </a:r>
                      <a:endParaRPr lang="en-IN" sz="1600" dirty="0">
                        <a:latin typeface="Arial Rounded MT Bold" panose="020F0704030504030204" pitchFamily="34" charset="0"/>
                      </a:endParaRPr>
                    </a:p>
                  </a:txBody>
                  <a:tcPr/>
                </a:tc>
                <a:extLst>
                  <a:ext uri="{0D108BD9-81ED-4DB2-BD59-A6C34878D82A}">
                    <a16:rowId xmlns:a16="http://schemas.microsoft.com/office/drawing/2014/main" xmlns="" val="2817209335"/>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ovis</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sheep</a:t>
                      </a:r>
                      <a:endParaRPr lang="en-IN" sz="1600" dirty="0">
                        <a:latin typeface="Arial Rounded MT Bold" panose="020F0704030504030204" pitchFamily="34" charset="0"/>
                      </a:endParaRPr>
                    </a:p>
                  </a:txBody>
                  <a:tcPr/>
                </a:tc>
                <a:extLst>
                  <a:ext uri="{0D108BD9-81ED-4DB2-BD59-A6C34878D82A}">
                    <a16:rowId xmlns:a16="http://schemas.microsoft.com/office/drawing/2014/main" xmlns="" val="1493360314"/>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caprae</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Goat</a:t>
                      </a:r>
                      <a:endParaRPr lang="en-IN" sz="1600" dirty="0">
                        <a:latin typeface="Arial Rounded MT Bold" panose="020F0704030504030204" pitchFamily="34" charset="0"/>
                      </a:endParaRPr>
                    </a:p>
                  </a:txBody>
                  <a:tcPr/>
                </a:tc>
                <a:extLst>
                  <a:ext uri="{0D108BD9-81ED-4DB2-BD59-A6C34878D82A}">
                    <a16:rowId xmlns:a16="http://schemas.microsoft.com/office/drawing/2014/main" xmlns="" val="1924588131"/>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equi</a:t>
                      </a:r>
                      <a:endParaRPr lang="en-IN" sz="1600" i="1" dirty="0">
                        <a:latin typeface="Arial Rounded MT Bold" panose="020F0704030504030204" pitchFamily="34" charset="0"/>
                      </a:endParaRPr>
                    </a:p>
                  </a:txBody>
                  <a:tcPr>
                    <a:lnB w="12700" cap="flat" cmpd="sng" algn="ctr">
                      <a:solidFill>
                        <a:schemeClr val="tx1"/>
                      </a:solidFill>
                      <a:prstDash val="solid"/>
                      <a:round/>
                      <a:headEnd type="none" w="med" len="med"/>
                      <a:tailEnd type="none" w="med" len="med"/>
                    </a:lnB>
                  </a:tcPr>
                </a:tc>
                <a:tc>
                  <a:txBody>
                    <a:bodyPr/>
                    <a:lstStyle/>
                    <a:p>
                      <a:pPr algn="ctr"/>
                      <a:r>
                        <a:rPr lang="en-US" sz="1600" dirty="0">
                          <a:latin typeface="Arial Rounded MT Bold" panose="020F0704030504030204" pitchFamily="34" charset="0"/>
                        </a:rPr>
                        <a:t>Horse</a:t>
                      </a:r>
                    </a:p>
                  </a:txBody>
                  <a:tcPr>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xmlns="" val="410434413"/>
                  </a:ext>
                </a:extLst>
              </a:tr>
              <a:tr h="35318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phylloides</a:t>
                      </a:r>
                      <a:endParaRPr lang="en-IN" sz="1600" i="1" dirty="0">
                        <a:latin typeface="Arial Rounded MT Bold" panose="020F0704030504030204" pitchFamily="34" charset="0"/>
                      </a:endParaRPr>
                    </a:p>
                  </a:txBody>
                  <a:tcP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a:r>
                        <a:rPr lang="en-US" sz="1600" dirty="0">
                          <a:latin typeface="Arial Rounded MT Bold" panose="020F0704030504030204" pitchFamily="34" charset="0"/>
                        </a:rPr>
                        <a:t>Pig</a:t>
                      </a:r>
                      <a:endParaRPr lang="en-IN" sz="1600" dirty="0">
                        <a:latin typeface="Arial Rounded MT Bold" panose="020F0704030504030204" pitchFamily="34" charset="0"/>
                      </a:endParaRPr>
                    </a:p>
                  </a:txBody>
                  <a:tcP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xmlns="" val="2778545561"/>
                  </a:ext>
                </a:extLst>
              </a:tr>
              <a:tr h="618076">
                <a:tc>
                  <a:txBody>
                    <a:bodyPr/>
                    <a:lstStyle/>
                    <a:p>
                      <a:pPr algn="ctr"/>
                      <a:r>
                        <a:rPr lang="en-US" sz="1600" i="1" dirty="0">
                          <a:latin typeface="Arial Rounded MT Bold" panose="020F0704030504030204" pitchFamily="34" charset="0"/>
                        </a:rPr>
                        <a:t>Demodex </a:t>
                      </a:r>
                      <a:r>
                        <a:rPr lang="en-US" sz="1600" i="1" dirty="0" err="1">
                          <a:latin typeface="Arial Rounded MT Bold" panose="020F0704030504030204" pitchFamily="34" charset="0"/>
                        </a:rPr>
                        <a:t>folliculorum</a:t>
                      </a:r>
                      <a:endParaRPr lang="en-IN" sz="1600" i="1" dirty="0">
                        <a:latin typeface="Arial Rounded MT Bold" panose="020F0704030504030204" pitchFamily="34" charset="0"/>
                      </a:endParaRPr>
                    </a:p>
                  </a:txBody>
                  <a:tcPr>
                    <a:lnT w="12700" cap="flat" cmpd="sng" algn="ctr">
                      <a:solidFill>
                        <a:schemeClr val="tx1"/>
                      </a:solidFill>
                      <a:prstDash val="solid"/>
                      <a:round/>
                      <a:headEnd type="none" w="med" len="med"/>
                      <a:tailEnd type="none" w="med" len="med"/>
                    </a:lnT>
                  </a:tcPr>
                </a:tc>
                <a:tc>
                  <a:txBody>
                    <a:bodyPr/>
                    <a:lstStyle/>
                    <a:p>
                      <a:pPr algn="ctr"/>
                      <a:r>
                        <a:rPr lang="en-US" sz="1600" dirty="0">
                          <a:latin typeface="Arial Rounded MT Bold" panose="020F0704030504030204" pitchFamily="34" charset="0"/>
                        </a:rPr>
                        <a:t>Man </a:t>
                      </a:r>
                      <a:endParaRPr lang="en-IN" sz="1600" dirty="0">
                        <a:latin typeface="Arial Rounded MT Bold" panose="020F0704030504030204" pitchFamily="34" charset="0"/>
                      </a:endParaRPr>
                    </a:p>
                  </a:txBody>
                  <a:tcPr>
                    <a:lnT w="12700" cap="flat" cmpd="sng" algn="ctr">
                      <a:solidFill>
                        <a:schemeClr val="tx1"/>
                      </a:solidFill>
                      <a:prstDash val="solid"/>
                      <a:round/>
                      <a:headEnd type="none" w="med" len="med"/>
                      <a:tailEnd type="none" w="med" len="med"/>
                    </a:lnT>
                  </a:tcPr>
                </a:tc>
                <a:extLst>
                  <a:ext uri="{0D108BD9-81ED-4DB2-BD59-A6C34878D82A}">
                    <a16:rowId xmlns:a16="http://schemas.microsoft.com/office/drawing/2014/main" xmlns="" val="3901466979"/>
                  </a:ext>
                </a:extLst>
              </a:tr>
            </a:tbl>
          </a:graphicData>
        </a:graphic>
      </p:graphicFrame>
      <p:pic>
        <p:nvPicPr>
          <p:cNvPr id="11" name="Picture 10">
            <a:extLst>
              <a:ext uri="{FF2B5EF4-FFF2-40B4-BE49-F238E27FC236}">
                <a16:creationId xmlns:a16="http://schemas.microsoft.com/office/drawing/2014/main" xmlns="" id="{9BBE18CE-67E6-477D-9217-8E501112F532}"/>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6627602" y="908720"/>
            <a:ext cx="2516399" cy="2204844"/>
          </a:xfrm>
          <a:prstGeom prst="rect">
            <a:avLst/>
          </a:prstGeom>
          <a:noFill/>
          <a:ln>
            <a:noFill/>
          </a:ln>
        </p:spPr>
      </p:pic>
      <p:pic>
        <p:nvPicPr>
          <p:cNvPr id="12" name="Picture 11">
            <a:extLst>
              <a:ext uri="{FF2B5EF4-FFF2-40B4-BE49-F238E27FC236}">
                <a16:creationId xmlns:a16="http://schemas.microsoft.com/office/drawing/2014/main" xmlns="" id="{91642E4F-97AC-4512-9945-3374BDDF4CA9}"/>
              </a:ext>
            </a:extLst>
          </p:cNvPr>
          <p:cNvPicPr/>
          <p:nvPr/>
        </p:nvPicPr>
        <p:blipFill rotWithShape="1">
          <a:blip r:embed="rId4">
            <a:extLst>
              <a:ext uri="{28A0092B-C50C-407E-A947-70E740481C1C}">
                <a14:useLocalDpi xmlns:a14="http://schemas.microsoft.com/office/drawing/2010/main" val="0"/>
              </a:ext>
            </a:extLst>
          </a:blip>
          <a:srcRect t="-599" r="56398"/>
          <a:stretch/>
        </p:blipFill>
        <p:spPr bwMode="auto">
          <a:xfrm rot="16200000">
            <a:off x="6576338" y="3617589"/>
            <a:ext cx="2651559" cy="2411760"/>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10712379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691680" y="968709"/>
            <a:ext cx="4465638" cy="2100251"/>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r>
              <a:rPr lang="en-US" sz="2000" dirty="0">
                <a:solidFill>
                  <a:srgbClr val="FF0000"/>
                </a:solidFill>
                <a:latin typeface="Arial Rounded MT Bold" panose="020F0704030504030204" pitchFamily="34" charset="0"/>
                <a:ea typeface="Times New Roman" panose="02020603050405020304" pitchFamily="18" charset="0"/>
              </a:rPr>
              <a:t>Transmission:</a:t>
            </a:r>
          </a:p>
          <a:p>
            <a:pPr marL="342900" indent="-342900" algn="just">
              <a:spcBef>
                <a:spcPts val="600"/>
              </a:spcBef>
              <a:buFont typeface="Courier New" panose="02070309020205020404" pitchFamily="49" charset="0"/>
              <a:buChar char="o"/>
              <a:tabLst>
                <a:tab pos="354965" algn="l"/>
                <a:tab pos="355600" algn="l"/>
              </a:tabLst>
            </a:pPr>
            <a:r>
              <a:rPr lang="en-US" sz="2000" i="1" dirty="0">
                <a:latin typeface="Arial Rounded MT Bold" panose="020F0704030504030204" pitchFamily="34" charset="0"/>
                <a:ea typeface="Times New Roman" panose="02020603050405020304" pitchFamily="18" charset="0"/>
              </a:rPr>
              <a:t> </a:t>
            </a:r>
            <a:r>
              <a:rPr lang="en-US" sz="1800" dirty="0">
                <a:solidFill>
                  <a:srgbClr val="010202"/>
                </a:solidFill>
                <a:effectLst/>
                <a:latin typeface="Arial Rounded MT Bold" panose="020F0704030504030204" pitchFamily="34" charset="0"/>
                <a:ea typeface="Times New Roman" panose="02020603050405020304" pitchFamily="18" charset="0"/>
              </a:rPr>
              <a:t>Infection is spread by direct contact of infested animals</a:t>
            </a:r>
            <a:r>
              <a:rPr lang="en-US" sz="2000" dirty="0">
                <a:latin typeface="Arial Rounded MT Bold" panose="020F0704030504030204" pitchFamily="34" charset="0"/>
                <a:ea typeface="Times New Roman" panose="02020603050405020304" pitchFamily="18" charset="0"/>
              </a:rPr>
              <a:t> </a:t>
            </a:r>
          </a:p>
        </p:txBody>
      </p:sp>
      <p:sp>
        <p:nvSpPr>
          <p:cNvPr id="5" name="Oval 4">
            <a:extLst>
              <a:ext uri="{FF2B5EF4-FFF2-40B4-BE49-F238E27FC236}">
                <a16:creationId xmlns:a16="http://schemas.microsoft.com/office/drawing/2014/main" xmlns="" id="{928A4BDD-1321-4FE7-8074-FF73B19D15A8}"/>
              </a:ext>
            </a:extLst>
          </p:cNvPr>
          <p:cNvSpPr/>
          <p:nvPr/>
        </p:nvSpPr>
        <p:spPr>
          <a:xfrm>
            <a:off x="1043608" y="172174"/>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a:t>
            </a:r>
            <a:r>
              <a:rPr lang="en-US" sz="2000" dirty="0" smtClean="0">
                <a:solidFill>
                  <a:srgbClr val="7030A0"/>
                </a:solidFill>
                <a:latin typeface="Arial Rounded MT Bold" panose="020F0704030504030204" pitchFamily="34" charset="0"/>
              </a:rPr>
              <a:t>: </a:t>
            </a:r>
            <a:r>
              <a:rPr lang="en-US" sz="2000" i="1" dirty="0" err="1" smtClean="0">
                <a:solidFill>
                  <a:srgbClr val="7030A0"/>
                </a:solidFill>
                <a:latin typeface="Arial Rounded MT Bold" panose="020F0704030504030204" pitchFamily="34" charset="0"/>
              </a:rPr>
              <a:t>Demodex</a:t>
            </a:r>
            <a:endParaRPr lang="en-IN" sz="2000" i="1" dirty="0">
              <a:solidFill>
                <a:srgbClr val="7030A0"/>
              </a:solidFill>
              <a:latin typeface="Arial Rounded MT Bold" panose="020F0704030504030204" pitchFamily="34" charset="0"/>
            </a:endParaRPr>
          </a:p>
        </p:txBody>
      </p:sp>
      <p:pic>
        <p:nvPicPr>
          <p:cNvPr id="6" name="Picture 5">
            <a:extLst>
              <a:ext uri="{FF2B5EF4-FFF2-40B4-BE49-F238E27FC236}">
                <a16:creationId xmlns:a16="http://schemas.microsoft.com/office/drawing/2014/main" xmlns="" id="{D5954549-6131-4E64-8506-4930E7E5DC12}"/>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4731016" y="5158077"/>
            <a:ext cx="2664297" cy="1565701"/>
          </a:xfrm>
          <a:prstGeom prst="rect">
            <a:avLst/>
          </a:prstGeom>
          <a:noFill/>
          <a:ln>
            <a:noFill/>
          </a:ln>
        </p:spPr>
      </p:pic>
      <p:pic>
        <p:nvPicPr>
          <p:cNvPr id="7" name="Picture 6">
            <a:extLst>
              <a:ext uri="{FF2B5EF4-FFF2-40B4-BE49-F238E27FC236}">
                <a16:creationId xmlns:a16="http://schemas.microsoft.com/office/drawing/2014/main" xmlns="" id="{2C16200B-01FC-457B-8F4E-A9E7057E193E}"/>
              </a:ext>
            </a:extLst>
          </p:cNvPr>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46552" y="5229200"/>
            <a:ext cx="2534285" cy="1565701"/>
          </a:xfrm>
          <a:prstGeom prst="rect">
            <a:avLst/>
          </a:prstGeom>
          <a:noFill/>
          <a:ln>
            <a:noFill/>
          </a:ln>
        </p:spPr>
      </p:pic>
      <p:pic>
        <p:nvPicPr>
          <p:cNvPr id="8" name="Picture 7">
            <a:extLst>
              <a:ext uri="{FF2B5EF4-FFF2-40B4-BE49-F238E27FC236}">
                <a16:creationId xmlns:a16="http://schemas.microsoft.com/office/drawing/2014/main" xmlns="" id="{AAC37CD3-3DBB-4F6F-8A9A-E533288B55E1}"/>
              </a:ext>
            </a:extLst>
          </p:cNvPr>
          <p:cNvPicPr/>
          <p:nvPr/>
        </p:nvPicPr>
        <p:blipFill rotWithShape="1">
          <a:blip r:embed="rId5" cstate="print">
            <a:extLst>
              <a:ext uri="{28A0092B-C50C-407E-A947-70E740481C1C}">
                <a14:useLocalDpi xmlns:a14="http://schemas.microsoft.com/office/drawing/2010/main" val="0"/>
              </a:ext>
            </a:extLst>
          </a:blip>
          <a:srcRect l="51452" t="21739" b="2947"/>
          <a:stretch/>
        </p:blipFill>
        <p:spPr bwMode="auto">
          <a:xfrm>
            <a:off x="3108857" y="5375449"/>
            <a:ext cx="1631284" cy="810563"/>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301946604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651526" y="1178309"/>
            <a:ext cx="7736898" cy="4986995"/>
          </a:xfrm>
        </p:spPr>
        <p:txBody>
          <a:bodyPr>
            <a:normAutofit/>
          </a:bodyPr>
          <a:lstStyle/>
          <a:p>
            <a:pPr algn="just"/>
            <a:r>
              <a:rPr lang="en-US" sz="2600" b="1" dirty="0">
                <a:solidFill>
                  <a:srgbClr val="FF0000"/>
                </a:solidFill>
                <a:latin typeface="Arial Rounded MT Bold" panose="020F0704030504030204" pitchFamily="34" charset="0"/>
              </a:rPr>
              <a:t>Life-cycle: </a:t>
            </a:r>
            <a:endParaRPr lang="en-US" sz="2000" b="1" dirty="0">
              <a:solidFill>
                <a:srgbClr val="0070C0"/>
              </a:solidFill>
              <a:latin typeface="Arial Rounded MT Bold" panose="020F0704030504030204" pitchFamily="34" charset="0"/>
            </a:endParaRPr>
          </a:p>
          <a:p>
            <a:pPr algn="ctr"/>
            <a:r>
              <a:rPr lang="en-US" sz="2000" b="1" dirty="0" err="1">
                <a:solidFill>
                  <a:srgbClr val="7030A0"/>
                </a:solidFill>
                <a:latin typeface="Arial Rounded MT Bold" panose="020F0704030504030204" pitchFamily="34" charset="0"/>
              </a:rPr>
              <a:t>Hemimetabolus</a:t>
            </a:r>
            <a:r>
              <a:rPr lang="en-US" sz="2000" b="1" dirty="0">
                <a:solidFill>
                  <a:srgbClr val="7030A0"/>
                </a:solidFill>
                <a:latin typeface="Arial Rounded MT Bold" panose="020F0704030504030204" pitchFamily="34" charset="0"/>
              </a:rPr>
              <a:t> (Incomplete metamorphosis)</a:t>
            </a: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712665" y="2429760"/>
            <a:ext cx="1020438" cy="644263"/>
          </a:xfrm>
          <a:prstGeom prst="flowChartAlternateProces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spcBef>
                <a:spcPts val="310"/>
              </a:spcBef>
              <a:spcAft>
                <a:spcPts val="0"/>
              </a:spcAft>
              <a:tabLst>
                <a:tab pos="304165" algn="l"/>
                <a:tab pos="304800" algn="l"/>
              </a:tabLst>
            </a:pPr>
            <a:r>
              <a:rPr lang="en-US" sz="2000" b="1" dirty="0">
                <a:solidFill>
                  <a:srgbClr val="7030A0"/>
                </a:solidFill>
                <a:latin typeface="Arial Rounded MT Bold" panose="020F0704030504030204" pitchFamily="34" charset="0"/>
                <a:ea typeface="Times New Roman" panose="02020603050405020304" pitchFamily="18" charset="0"/>
              </a:rPr>
              <a:t>E</a:t>
            </a:r>
            <a:r>
              <a:rPr lang="en-US" sz="2000" b="1" dirty="0">
                <a:solidFill>
                  <a:srgbClr val="7030A0"/>
                </a:solidFill>
                <a:effectLst/>
                <a:latin typeface="Arial Rounded MT Bold" panose="020F0704030504030204" pitchFamily="34" charset="0"/>
                <a:ea typeface="Times New Roman" panose="02020603050405020304" pitchFamily="18" charset="0"/>
              </a:rPr>
              <a:t>gg</a:t>
            </a:r>
          </a:p>
        </p:txBody>
      </p:sp>
      <p:sp>
        <p:nvSpPr>
          <p:cNvPr id="5" name="Oval 4">
            <a:extLst>
              <a:ext uri="{FF2B5EF4-FFF2-40B4-BE49-F238E27FC236}">
                <a16:creationId xmlns:a16="http://schemas.microsoft.com/office/drawing/2014/main" xmlns="" id="{928A4BDD-1321-4FE7-8074-FF73B19D15A8}"/>
              </a:ext>
            </a:extLst>
          </p:cNvPr>
          <p:cNvSpPr/>
          <p:nvPr/>
        </p:nvSpPr>
        <p:spPr>
          <a:xfrm>
            <a:off x="1115616" y="70671"/>
            <a:ext cx="5904656" cy="864096"/>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i="1" dirty="0">
                <a:solidFill>
                  <a:srgbClr val="7030A0"/>
                </a:solidFill>
                <a:latin typeface="Arial Rounded MT Bold" panose="020F0704030504030204" pitchFamily="34" charset="0"/>
              </a:rPr>
              <a:t>Demodex</a:t>
            </a:r>
            <a:endParaRPr lang="en-IN" sz="2800" i="1" dirty="0">
              <a:solidFill>
                <a:srgbClr val="7030A0"/>
              </a:solidFill>
              <a:latin typeface="Arial Rounded MT Bold" panose="020F0704030504030204" pitchFamily="34" charset="0"/>
            </a:endParaRPr>
          </a:p>
        </p:txBody>
      </p:sp>
      <p:sp>
        <p:nvSpPr>
          <p:cNvPr id="2" name="Arrow: Right 1">
            <a:extLst>
              <a:ext uri="{FF2B5EF4-FFF2-40B4-BE49-F238E27FC236}">
                <a16:creationId xmlns:a16="http://schemas.microsoft.com/office/drawing/2014/main" xmlns="" id="{08014D54-B0F6-4DE6-9374-5215C36C2F84}"/>
              </a:ext>
            </a:extLst>
          </p:cNvPr>
          <p:cNvSpPr/>
          <p:nvPr/>
        </p:nvSpPr>
        <p:spPr>
          <a:xfrm>
            <a:off x="1967899" y="2765969"/>
            <a:ext cx="432048" cy="21602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4" name="Rectangle: Rounded Corners 3">
            <a:extLst>
              <a:ext uri="{FF2B5EF4-FFF2-40B4-BE49-F238E27FC236}">
                <a16:creationId xmlns:a16="http://schemas.microsoft.com/office/drawing/2014/main" xmlns="" id="{671DF22D-0454-41C5-9350-511E9A0C72B6}"/>
              </a:ext>
            </a:extLst>
          </p:cNvPr>
          <p:cNvSpPr/>
          <p:nvPr/>
        </p:nvSpPr>
        <p:spPr>
          <a:xfrm>
            <a:off x="4716016" y="2402291"/>
            <a:ext cx="1475929" cy="735243"/>
          </a:xfrm>
          <a:prstGeom prst="round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dirty="0">
              <a:latin typeface="Arial Rounded MT Bold" panose="020F0704030504030204" pitchFamily="34" charset="0"/>
            </a:endParaRPr>
          </a:p>
          <a:p>
            <a:pPr algn="ctr"/>
            <a:r>
              <a:rPr lang="en-US" dirty="0">
                <a:latin typeface="Arial Rounded MT Bold" panose="020F0704030504030204" pitchFamily="34" charset="0"/>
              </a:rPr>
              <a:t>Nymph</a:t>
            </a:r>
          </a:p>
          <a:p>
            <a:pPr algn="ctr"/>
            <a:endParaRPr lang="en-IN" dirty="0">
              <a:latin typeface="Arial Rounded MT Bold" panose="020F0704030504030204" pitchFamily="34" charset="0"/>
            </a:endParaRPr>
          </a:p>
        </p:txBody>
      </p:sp>
      <p:sp>
        <p:nvSpPr>
          <p:cNvPr id="6" name="Arrow: Right 5">
            <a:extLst>
              <a:ext uri="{FF2B5EF4-FFF2-40B4-BE49-F238E27FC236}">
                <a16:creationId xmlns:a16="http://schemas.microsoft.com/office/drawing/2014/main" xmlns="" id="{BCAFE27E-5917-4E99-A416-B668085D89D3}"/>
              </a:ext>
            </a:extLst>
          </p:cNvPr>
          <p:cNvSpPr/>
          <p:nvPr/>
        </p:nvSpPr>
        <p:spPr>
          <a:xfrm>
            <a:off x="6310253" y="2751892"/>
            <a:ext cx="576064" cy="21602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7" name="Rectangle: Rounded Corners 6">
            <a:extLst>
              <a:ext uri="{FF2B5EF4-FFF2-40B4-BE49-F238E27FC236}">
                <a16:creationId xmlns:a16="http://schemas.microsoft.com/office/drawing/2014/main" xmlns="" id="{23A0514E-53E3-458A-AB3D-ACDFC24BF9CC}"/>
              </a:ext>
            </a:extLst>
          </p:cNvPr>
          <p:cNvSpPr/>
          <p:nvPr/>
        </p:nvSpPr>
        <p:spPr>
          <a:xfrm>
            <a:off x="6732240" y="2354141"/>
            <a:ext cx="1343149" cy="735243"/>
          </a:xfrm>
          <a:prstGeom prst="roundRect">
            <a:avLst/>
          </a:prstGeom>
        </p:spPr>
        <p:style>
          <a:lnRef idx="3">
            <a:schemeClr val="lt1"/>
          </a:lnRef>
          <a:fillRef idx="1">
            <a:schemeClr val="accent5"/>
          </a:fillRef>
          <a:effectRef idx="1">
            <a:schemeClr val="accent5"/>
          </a:effectRef>
          <a:fontRef idx="minor">
            <a:schemeClr val="lt1"/>
          </a:fontRef>
        </p:style>
        <p:txBody>
          <a:bodyPr rtlCol="0" anchor="ctr"/>
          <a:lstStyle/>
          <a:p>
            <a:pPr algn="ctr"/>
            <a:r>
              <a:rPr lang="en-US" dirty="0"/>
              <a:t>Adult</a:t>
            </a:r>
            <a:endParaRPr lang="en-IN" dirty="0"/>
          </a:p>
        </p:txBody>
      </p:sp>
      <p:sp>
        <p:nvSpPr>
          <p:cNvPr id="12" name="Rectangle: Rounded Corners 11">
            <a:extLst>
              <a:ext uri="{FF2B5EF4-FFF2-40B4-BE49-F238E27FC236}">
                <a16:creationId xmlns:a16="http://schemas.microsoft.com/office/drawing/2014/main" xmlns="" id="{47951E6A-A1FB-48DD-8BCC-65D87FEA2705}"/>
              </a:ext>
            </a:extLst>
          </p:cNvPr>
          <p:cNvSpPr/>
          <p:nvPr/>
        </p:nvSpPr>
        <p:spPr>
          <a:xfrm>
            <a:off x="2472113" y="2384884"/>
            <a:ext cx="1235318" cy="734016"/>
          </a:xfrm>
          <a:prstGeom prst="roundRect">
            <a:avLst/>
          </a:prstGeom>
        </p:spPr>
        <p:style>
          <a:lnRef idx="3">
            <a:schemeClr val="lt1"/>
          </a:lnRef>
          <a:fillRef idx="1">
            <a:schemeClr val="accent5"/>
          </a:fillRef>
          <a:effectRef idx="1">
            <a:schemeClr val="accent5"/>
          </a:effectRef>
          <a:fontRef idx="minor">
            <a:schemeClr val="lt1"/>
          </a:fontRef>
        </p:style>
        <p:txBody>
          <a:bodyPr rtlCol="0" anchor="ctr"/>
          <a:lstStyle/>
          <a:p>
            <a:pPr algn="ctr"/>
            <a:r>
              <a:rPr lang="en-US" dirty="0"/>
              <a:t>Larva</a:t>
            </a:r>
            <a:endParaRPr lang="en-IN" dirty="0"/>
          </a:p>
        </p:txBody>
      </p:sp>
      <p:sp>
        <p:nvSpPr>
          <p:cNvPr id="13" name="Arrow: Right 12">
            <a:extLst>
              <a:ext uri="{FF2B5EF4-FFF2-40B4-BE49-F238E27FC236}">
                <a16:creationId xmlns:a16="http://schemas.microsoft.com/office/drawing/2014/main" xmlns="" id="{601A3607-0DBC-4E5E-93D3-CFA09693BCA2}"/>
              </a:ext>
            </a:extLst>
          </p:cNvPr>
          <p:cNvSpPr/>
          <p:nvPr/>
        </p:nvSpPr>
        <p:spPr>
          <a:xfrm>
            <a:off x="3923455" y="2751892"/>
            <a:ext cx="432048" cy="21602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14" name="Picture 13">
            <a:extLst>
              <a:ext uri="{FF2B5EF4-FFF2-40B4-BE49-F238E27FC236}">
                <a16:creationId xmlns:a16="http://schemas.microsoft.com/office/drawing/2014/main" xmlns="" id="{93381FC4-2DB0-4374-AF8D-21C9366C8F1A}"/>
              </a:ext>
            </a:extLst>
          </p:cNvPr>
          <p:cNvPicPr/>
          <p:nvPr/>
        </p:nvPicPr>
        <p:blipFill rotWithShape="1">
          <a:blip r:embed="rId3">
            <a:extLst>
              <a:ext uri="{28A0092B-C50C-407E-A947-70E740481C1C}">
                <a14:useLocalDpi xmlns:a14="http://schemas.microsoft.com/office/drawing/2010/main" val="0"/>
              </a:ext>
            </a:extLst>
          </a:blip>
          <a:srcRect l="5584" t="6599" r="2149" b="2538"/>
          <a:stretch/>
        </p:blipFill>
        <p:spPr bwMode="auto">
          <a:xfrm>
            <a:off x="2021834" y="3535285"/>
            <a:ext cx="4567902" cy="3322715"/>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80984862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r>
              <a:rPr lang="en-US" sz="2000" dirty="0">
                <a:solidFill>
                  <a:srgbClr val="7030A0"/>
                </a:solidFill>
                <a:latin typeface="Arial Rounded MT Bold" panose="020F0704030504030204" pitchFamily="34" charset="0"/>
              </a:rPr>
              <a:t>Life-cycle:</a:t>
            </a: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755576" y="1545453"/>
            <a:ext cx="5040560" cy="3672408"/>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endParaRPr lang="en-US" sz="2000" dirty="0">
              <a:solidFill>
                <a:srgbClr val="7030A0"/>
              </a:solidFill>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043608" y="172174"/>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err="1">
                <a:solidFill>
                  <a:srgbClr val="7030A0"/>
                </a:solidFill>
                <a:latin typeface="Arial Rounded MT Bold" panose="020F0704030504030204" pitchFamily="34" charset="0"/>
              </a:rPr>
              <a:t>Genus:</a:t>
            </a:r>
            <a:r>
              <a:rPr lang="en-US" sz="2000" i="1" dirty="0" err="1">
                <a:solidFill>
                  <a:srgbClr val="7030A0"/>
                </a:solidFill>
                <a:latin typeface="Arial Rounded MT Bold" panose="020F0704030504030204" pitchFamily="34" charset="0"/>
              </a:rPr>
              <a:t>Demodex</a:t>
            </a:r>
            <a:endParaRPr lang="en-IN" sz="2000" i="1" dirty="0">
              <a:solidFill>
                <a:srgbClr val="7030A0"/>
              </a:solidFill>
              <a:latin typeface="Arial Rounded MT Bold" panose="020F0704030504030204" pitchFamily="34" charset="0"/>
            </a:endParaRPr>
          </a:p>
        </p:txBody>
      </p:sp>
      <p:pic>
        <p:nvPicPr>
          <p:cNvPr id="6" name="Picture 5">
            <a:extLst>
              <a:ext uri="{FF2B5EF4-FFF2-40B4-BE49-F238E27FC236}">
                <a16:creationId xmlns:a16="http://schemas.microsoft.com/office/drawing/2014/main" xmlns="" id="{F7EC22A3-8910-4506-A77E-85BCF9D7C0EC}"/>
              </a:ext>
            </a:extLst>
          </p:cNvPr>
          <p:cNvPicPr/>
          <p:nvPr/>
        </p:nvPicPr>
        <p:blipFill rotWithShape="1">
          <a:blip r:embed="rId3">
            <a:extLst>
              <a:ext uri="{28A0092B-C50C-407E-A947-70E740481C1C}">
                <a14:useLocalDpi xmlns:a14="http://schemas.microsoft.com/office/drawing/2010/main" val="0"/>
              </a:ext>
            </a:extLst>
          </a:blip>
          <a:srcRect l="4120" t="22544" r="4809" b="11598"/>
          <a:stretch/>
        </p:blipFill>
        <p:spPr bwMode="auto">
          <a:xfrm>
            <a:off x="1297775" y="1797480"/>
            <a:ext cx="4184765" cy="3263039"/>
          </a:xfrm>
          <a:prstGeom prst="rect">
            <a:avLst/>
          </a:prstGeom>
          <a:noFill/>
          <a:ln>
            <a:noFill/>
          </a:ln>
          <a:extLst>
            <a:ext uri="{53640926-AAD7-44D8-BBD7-CCE9431645EC}">
              <a14:shadowObscured xmlns:a14="http://schemas.microsoft.com/office/drawing/2010/main"/>
            </a:ext>
          </a:extLst>
        </p:spPr>
      </p:pic>
      <p:pic>
        <p:nvPicPr>
          <p:cNvPr id="7" name="Picture 6" descr="Picture">
            <a:extLst>
              <a:ext uri="{FF2B5EF4-FFF2-40B4-BE49-F238E27FC236}">
                <a16:creationId xmlns:a16="http://schemas.microsoft.com/office/drawing/2014/main" xmlns="" id="{6B9BDDF5-9063-4C5E-B568-D165BAE1E94E}"/>
              </a:ext>
            </a:extLst>
          </p:cNvPr>
          <p:cNvPicPr/>
          <p:nvPr/>
        </p:nvPicPr>
        <p:blipFill>
          <a:blip r:embed="rId4">
            <a:extLst>
              <a:ext uri="{28A0092B-C50C-407E-A947-70E740481C1C}">
                <a14:useLocalDpi xmlns:a14="http://schemas.microsoft.com/office/drawing/2010/main" val="0"/>
              </a:ext>
            </a:extLst>
          </a:blip>
          <a:srcRect/>
          <a:stretch>
            <a:fillRect/>
          </a:stretch>
        </p:blipFill>
        <p:spPr bwMode="auto">
          <a:xfrm>
            <a:off x="5797210" y="3585593"/>
            <a:ext cx="3311293" cy="3264535"/>
          </a:xfrm>
          <a:prstGeom prst="rect">
            <a:avLst/>
          </a:prstGeom>
          <a:noFill/>
          <a:ln>
            <a:noFill/>
          </a:ln>
        </p:spPr>
      </p:pic>
    </p:spTree>
    <p:extLst>
      <p:ext uri="{BB962C8B-B14F-4D97-AF65-F5344CB8AC3E}">
        <p14:creationId xmlns:p14="http://schemas.microsoft.com/office/powerpoint/2010/main" val="157840062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639176" y="1196752"/>
            <a:ext cx="6309088" cy="3282873"/>
          </a:xfrm>
          <a:prstGeom prst="flowChartAlternateProcess">
            <a:avLst/>
          </a:prstGeom>
          <a:ln/>
        </p:spPr>
        <p:style>
          <a:lnRef idx="1">
            <a:schemeClr val="accent4"/>
          </a:lnRef>
          <a:fillRef idx="2">
            <a:schemeClr val="accent4"/>
          </a:fillRef>
          <a:effectRef idx="1">
            <a:schemeClr val="accent4"/>
          </a:effectRef>
          <a:fontRef idx="minor">
            <a:schemeClr val="dk1"/>
          </a:fontRef>
        </p:style>
        <p:txBody>
          <a:bodyPr rtlCol="0" anchor="ctr"/>
          <a:lstStyle/>
          <a:p>
            <a:pPr lvl="0" algn="just">
              <a:spcBef>
                <a:spcPts val="600"/>
              </a:spcBef>
              <a:tabLst>
                <a:tab pos="354965" algn="l"/>
                <a:tab pos="355600" algn="l"/>
              </a:tabLst>
            </a:pPr>
            <a:r>
              <a:rPr lang="en-US" sz="2000" b="1" dirty="0">
                <a:solidFill>
                  <a:srgbClr val="FF0000"/>
                </a:solidFill>
                <a:effectLst/>
                <a:latin typeface="Arial Rounded MT Bold" panose="020F0704030504030204" pitchFamily="34" charset="0"/>
                <a:ea typeface="Times New Roman" panose="02020603050405020304" pitchFamily="18" charset="0"/>
              </a:rPr>
              <a:t>Pathogenesis:</a:t>
            </a:r>
          </a:p>
          <a:p>
            <a:pPr marL="342900" marR="73025" lvl="0" indent="-342900" algn="just">
              <a:lnSpc>
                <a:spcPct val="106000"/>
              </a:lnSpc>
              <a:spcBef>
                <a:spcPts val="235"/>
              </a:spcBef>
              <a:spcAft>
                <a:spcPts val="0"/>
              </a:spcAft>
              <a:buFont typeface="Wingdings" panose="05000000000000000000" pitchFamily="2" charset="2"/>
              <a:buChar char=""/>
              <a:tabLst>
                <a:tab pos="304800" algn="l"/>
              </a:tabLst>
            </a:pPr>
            <a:r>
              <a:rPr lang="en-US" sz="1600" i="1" dirty="0">
                <a:solidFill>
                  <a:srgbClr val="7030A0"/>
                </a:solidFill>
                <a:effectLst/>
                <a:latin typeface="Arial Rounded MT Bold" panose="020F0704030504030204" pitchFamily="34" charset="0"/>
                <a:ea typeface="Times New Roman" panose="02020603050405020304" pitchFamily="18" charset="0"/>
              </a:rPr>
              <a:t>Demodex </a:t>
            </a:r>
            <a:r>
              <a:rPr lang="en-US" sz="1600" dirty="0">
                <a:solidFill>
                  <a:srgbClr val="7030A0"/>
                </a:solidFill>
                <a:effectLst/>
                <a:latin typeface="Arial Rounded MT Bold" panose="020F0704030504030204" pitchFamily="34" charset="0"/>
                <a:ea typeface="Times New Roman" panose="02020603050405020304" pitchFamily="18" charset="0"/>
              </a:rPr>
              <a:t>species live as commensals in the hair follicles and sebaceous glands</a:t>
            </a:r>
            <a:r>
              <a:rPr lang="en-US" sz="1600" spc="-90"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of</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most</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mammals</a:t>
            </a:r>
            <a:r>
              <a:rPr lang="en-US" sz="1600" spc="-90"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and</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may</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erupt</a:t>
            </a:r>
            <a:r>
              <a:rPr lang="en-US" sz="1600" spc="-90"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in</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dogs</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when</a:t>
            </a:r>
            <a:r>
              <a:rPr lang="en-US" sz="1600" spc="-8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immunosuppressants are given.</a:t>
            </a:r>
            <a:endParaRPr lang="en-IN" sz="1600" dirty="0">
              <a:solidFill>
                <a:srgbClr val="7030A0"/>
              </a:solidFill>
              <a:effectLst/>
              <a:latin typeface="Arial Rounded MT Bold" panose="020F0704030504030204" pitchFamily="34" charset="0"/>
              <a:ea typeface="Times New Roman" panose="02020603050405020304" pitchFamily="18" charset="0"/>
            </a:endParaRPr>
          </a:p>
          <a:p>
            <a:pPr marL="342900" marR="74295" lvl="0" indent="-342900" algn="just">
              <a:lnSpc>
                <a:spcPct val="106000"/>
              </a:lnSpc>
              <a:spcBef>
                <a:spcPts val="230"/>
              </a:spcBef>
              <a:spcAft>
                <a:spcPts val="0"/>
              </a:spcAft>
              <a:buFont typeface="Wingdings" panose="05000000000000000000" pitchFamily="2" charset="2"/>
              <a:buChar char=""/>
              <a:tabLst>
                <a:tab pos="304800" algn="l"/>
              </a:tabLst>
            </a:pPr>
            <a:r>
              <a:rPr lang="en-US" sz="1600" spc="-30" dirty="0">
                <a:solidFill>
                  <a:srgbClr val="002060"/>
                </a:solidFill>
                <a:effectLst/>
                <a:latin typeface="Arial Rounded MT Bold" panose="020F0704030504030204" pitchFamily="34" charset="0"/>
                <a:ea typeface="Times New Roman" panose="02020603050405020304" pitchFamily="18" charset="0"/>
              </a:rPr>
              <a:t>Two </a:t>
            </a:r>
            <a:r>
              <a:rPr lang="en-US" sz="1600" dirty="0">
                <a:solidFill>
                  <a:srgbClr val="002060"/>
                </a:solidFill>
                <a:effectLst/>
                <a:latin typeface="Arial Rounded MT Bold" panose="020F0704030504030204" pitchFamily="34" charset="0"/>
                <a:ea typeface="Times New Roman" panose="02020603050405020304" pitchFamily="18" charset="0"/>
              </a:rPr>
              <a:t>forms of canine demodicosis:</a:t>
            </a:r>
          </a:p>
          <a:p>
            <a:pPr marL="400050" marR="74295" lvl="0" indent="-400050" algn="just">
              <a:lnSpc>
                <a:spcPct val="106000"/>
              </a:lnSpc>
              <a:spcBef>
                <a:spcPts val="230"/>
              </a:spcBef>
              <a:spcAft>
                <a:spcPts val="0"/>
              </a:spcAft>
              <a:buFont typeface="+mj-lt"/>
              <a:buAutoNum type="romanUcPeriod"/>
              <a:tabLst>
                <a:tab pos="304800" algn="l"/>
              </a:tabLst>
            </a:pPr>
            <a:r>
              <a:rPr lang="en-US" sz="1600" dirty="0">
                <a:solidFill>
                  <a:srgbClr val="010202"/>
                </a:solidFill>
                <a:effectLst/>
                <a:latin typeface="Arial Rounded MT Bold" panose="020F0704030504030204" pitchFamily="34" charset="0"/>
                <a:ea typeface="Times New Roman" panose="02020603050405020304" pitchFamily="18" charset="0"/>
              </a:rPr>
              <a:t> </a:t>
            </a:r>
            <a:r>
              <a:rPr lang="en-US" sz="1600" b="1" dirty="0">
                <a:solidFill>
                  <a:srgbClr val="010202"/>
                </a:solidFill>
                <a:effectLst/>
                <a:latin typeface="Arial Rounded MT Bold" panose="020F0704030504030204" pitchFamily="34" charset="0"/>
                <a:ea typeface="Times New Roman" panose="02020603050405020304" pitchFamily="18" charset="0"/>
              </a:rPr>
              <a:t>Squamous demodicosis</a:t>
            </a:r>
            <a:r>
              <a:rPr lang="en-US" sz="1600" dirty="0">
                <a:solidFill>
                  <a:srgbClr val="010202"/>
                </a:solidFill>
                <a:effectLst/>
                <a:latin typeface="Arial Rounded MT Bold" panose="020F0704030504030204" pitchFamily="34" charset="0"/>
                <a:ea typeface="Times New Roman" panose="02020603050405020304" pitchFamily="18" charset="0"/>
              </a:rPr>
              <a:t>: less serious. It causes alopecia, and thickened and wrinkled skin with a mousy </a:t>
            </a:r>
            <a:r>
              <a:rPr lang="en-US" sz="1600" spc="-15" dirty="0" err="1">
                <a:solidFill>
                  <a:srgbClr val="010202"/>
                </a:solidFill>
                <a:effectLst/>
                <a:latin typeface="Arial Rounded MT Bold" panose="020F0704030504030204" pitchFamily="34" charset="0"/>
                <a:ea typeface="Times New Roman" panose="02020603050405020304" pitchFamily="18" charset="0"/>
              </a:rPr>
              <a:t>odour</a:t>
            </a:r>
            <a:r>
              <a:rPr lang="en-US" sz="1600" spc="-15" dirty="0">
                <a:solidFill>
                  <a:srgbClr val="010202"/>
                </a:solidFill>
                <a:effectLst/>
                <a:latin typeface="Arial Rounded MT Bold" panose="020F0704030504030204" pitchFamily="34" charset="0"/>
                <a:ea typeface="Times New Roman" panose="02020603050405020304" pitchFamily="18" charset="0"/>
              </a:rPr>
              <a:t>. </a:t>
            </a:r>
            <a:r>
              <a:rPr lang="en-US" sz="1600" dirty="0">
                <a:solidFill>
                  <a:srgbClr val="010202"/>
                </a:solidFill>
                <a:effectLst/>
                <a:latin typeface="Arial Rounded MT Bold" panose="020F0704030504030204" pitchFamily="34" charset="0"/>
                <a:ea typeface="Times New Roman" panose="02020603050405020304" pitchFamily="18" charset="0"/>
              </a:rPr>
              <a:t>Hyperpigmentation occurs giving the skin a coppery-red</a:t>
            </a:r>
            <a:r>
              <a:rPr lang="en-US" sz="1600" spc="-60" dirty="0">
                <a:solidFill>
                  <a:srgbClr val="010202"/>
                </a:solidFill>
                <a:effectLst/>
                <a:latin typeface="Arial Rounded MT Bold" panose="020F0704030504030204" pitchFamily="34" charset="0"/>
                <a:ea typeface="Times New Roman" panose="02020603050405020304" pitchFamily="18" charset="0"/>
              </a:rPr>
              <a:t> </a:t>
            </a:r>
            <a:r>
              <a:rPr lang="en-US" sz="1600" dirty="0" err="1">
                <a:solidFill>
                  <a:srgbClr val="010202"/>
                </a:solidFill>
                <a:effectLst/>
                <a:latin typeface="Arial Rounded MT Bold" panose="020F0704030504030204" pitchFamily="34" charset="0"/>
                <a:ea typeface="Times New Roman" panose="02020603050405020304" pitchFamily="18" charset="0"/>
              </a:rPr>
              <a:t>colour</a:t>
            </a:r>
            <a:r>
              <a:rPr lang="en-US" sz="1600" dirty="0">
                <a:solidFill>
                  <a:srgbClr val="010202"/>
                </a:solidFill>
                <a:effectLst/>
                <a:latin typeface="Arial Rounded MT Bold" panose="020F0704030504030204" pitchFamily="34" charset="0"/>
                <a:ea typeface="Times New Roman" panose="02020603050405020304" pitchFamily="18" charset="0"/>
              </a:rPr>
              <a:t>.</a:t>
            </a:r>
            <a:endParaRPr lang="en-IN" sz="1600" dirty="0">
              <a:effectLst/>
              <a:latin typeface="Arial Rounded MT Bold" panose="020F0704030504030204" pitchFamily="34" charset="0"/>
              <a:ea typeface="Times New Roman" panose="02020603050405020304" pitchFamily="18" charset="0"/>
            </a:endParaRPr>
          </a:p>
          <a:p>
            <a:pPr lvl="0" algn="just">
              <a:spcBef>
                <a:spcPts val="600"/>
              </a:spcBef>
              <a:tabLst>
                <a:tab pos="354965" algn="l"/>
                <a:tab pos="355600" algn="l"/>
              </a:tabLst>
            </a:pPr>
            <a:endParaRPr lang="en-US" sz="1600" dirty="0">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043608" y="172174"/>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a:t>
            </a:r>
            <a:r>
              <a:rPr lang="en-US" sz="2000" i="1" dirty="0">
                <a:solidFill>
                  <a:srgbClr val="7030A0"/>
                </a:solidFill>
                <a:latin typeface="Arial Rounded MT Bold" panose="020F0704030504030204" pitchFamily="34" charset="0"/>
              </a:rPr>
              <a:t> Demodex  </a:t>
            </a:r>
            <a:endParaRPr lang="en-IN" sz="2000" i="1" dirty="0">
              <a:solidFill>
                <a:srgbClr val="7030A0"/>
              </a:solidFill>
              <a:latin typeface="Arial Rounded MT Bold" panose="020F0704030504030204" pitchFamily="34" charset="0"/>
            </a:endParaRPr>
          </a:p>
        </p:txBody>
      </p:sp>
      <p:pic>
        <p:nvPicPr>
          <p:cNvPr id="7" name="Picture 6">
            <a:extLst>
              <a:ext uri="{FF2B5EF4-FFF2-40B4-BE49-F238E27FC236}">
                <a16:creationId xmlns:a16="http://schemas.microsoft.com/office/drawing/2014/main" xmlns="" id="{F42B2C2F-7C6C-4348-AFF4-FE8CF8D160E4}"/>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1331640" y="4453812"/>
            <a:ext cx="5040560" cy="2358903"/>
          </a:xfrm>
          <a:prstGeom prst="rect">
            <a:avLst/>
          </a:prstGeom>
          <a:noFill/>
          <a:ln>
            <a:noFill/>
          </a:ln>
        </p:spPr>
      </p:pic>
    </p:spTree>
    <p:extLst>
      <p:ext uri="{BB962C8B-B14F-4D97-AF65-F5344CB8AC3E}">
        <p14:creationId xmlns:p14="http://schemas.microsoft.com/office/powerpoint/2010/main" val="329700705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283051" y="692044"/>
            <a:ext cx="5377180" cy="3172462"/>
          </a:xfrm>
          <a:prstGeom prst="flowChartAlternateProcess">
            <a:avLst/>
          </a:prstGeom>
          <a:solidFill>
            <a:schemeClr val="accent3">
              <a:alpha val="50000"/>
            </a:schemeClr>
          </a:solidFill>
          <a:ln>
            <a:noFill/>
          </a:ln>
        </p:spPr>
        <p:style>
          <a:lnRef idx="0">
            <a:scrgbClr r="0" g="0" b="0"/>
          </a:lnRef>
          <a:fillRef idx="0">
            <a:scrgbClr r="0" g="0" b="0"/>
          </a:fillRef>
          <a:effectRef idx="0">
            <a:scrgbClr r="0" g="0" b="0"/>
          </a:effectRef>
          <a:fontRef idx="minor">
            <a:schemeClr val="lt1"/>
          </a:fontRef>
        </p:style>
        <p:txBody>
          <a:bodyPr rtlCol="0" anchor="ctr"/>
          <a:lstStyle/>
          <a:p>
            <a:pPr lvl="0" algn="just">
              <a:spcBef>
                <a:spcPts val="600"/>
              </a:spcBef>
              <a:tabLst>
                <a:tab pos="354965" algn="l"/>
                <a:tab pos="355600" algn="l"/>
              </a:tabLst>
            </a:pPr>
            <a:r>
              <a:rPr lang="en-US" sz="2000" b="1" dirty="0">
                <a:solidFill>
                  <a:srgbClr val="002060"/>
                </a:solidFill>
                <a:effectLst/>
                <a:latin typeface="Arial Rounded MT Bold" panose="020F0704030504030204" pitchFamily="34" charset="0"/>
                <a:ea typeface="Times New Roman" panose="02020603050405020304" pitchFamily="18" charset="0"/>
              </a:rPr>
              <a:t>Pathogenesis:</a:t>
            </a:r>
          </a:p>
          <a:p>
            <a:pPr marL="400050" marR="74295" lvl="0" indent="-400050" algn="just">
              <a:lnSpc>
                <a:spcPct val="106000"/>
              </a:lnSpc>
              <a:spcBef>
                <a:spcPts val="230"/>
              </a:spcBef>
              <a:spcAft>
                <a:spcPts val="0"/>
              </a:spcAft>
              <a:buFont typeface="+mj-lt"/>
              <a:buAutoNum type="romanUcPeriod"/>
              <a:tabLst>
                <a:tab pos="304800" algn="l"/>
              </a:tabLst>
            </a:pPr>
            <a:r>
              <a:rPr lang="en-US" sz="1600" b="1" dirty="0">
                <a:solidFill>
                  <a:srgbClr val="7030A0"/>
                </a:solidFill>
                <a:effectLst/>
                <a:latin typeface="Arial Rounded MT Bold" panose="020F0704030504030204" pitchFamily="34" charset="0"/>
                <a:ea typeface="Times New Roman" panose="02020603050405020304" pitchFamily="18" charset="0"/>
              </a:rPr>
              <a:t>Pustular</a:t>
            </a:r>
            <a:r>
              <a:rPr lang="en-US" sz="1600" b="1" spc="-85" dirty="0">
                <a:solidFill>
                  <a:srgbClr val="7030A0"/>
                </a:solidFill>
                <a:effectLst/>
                <a:latin typeface="Arial Rounded MT Bold" panose="020F0704030504030204" pitchFamily="34" charset="0"/>
                <a:ea typeface="Times New Roman" panose="02020603050405020304" pitchFamily="18" charset="0"/>
              </a:rPr>
              <a:t> </a:t>
            </a:r>
            <a:r>
              <a:rPr lang="en-US" sz="1600" b="1" dirty="0">
                <a:solidFill>
                  <a:srgbClr val="7030A0"/>
                </a:solidFill>
                <a:effectLst/>
                <a:latin typeface="Arial Rounded MT Bold" panose="020F0704030504030204" pitchFamily="34" charset="0"/>
                <a:ea typeface="Times New Roman" panose="02020603050405020304" pitchFamily="18" charset="0"/>
              </a:rPr>
              <a:t>demodicosis</a:t>
            </a:r>
            <a:r>
              <a:rPr lang="en-US" sz="1600" dirty="0">
                <a:solidFill>
                  <a:srgbClr val="7030A0"/>
                </a:solidFill>
                <a:effectLst/>
                <a:latin typeface="Arial Rounded MT Bold" panose="020F0704030504030204" pitchFamily="34" charset="0"/>
                <a:ea typeface="Times New Roman" panose="02020603050405020304" pitchFamily="18" charset="0"/>
              </a:rPr>
              <a:t>:</a:t>
            </a:r>
            <a:r>
              <a:rPr lang="en-US" sz="1600" spc="-70"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severe</a:t>
            </a:r>
            <a:r>
              <a:rPr lang="en-US" sz="1600" spc="-6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form</a:t>
            </a:r>
            <a:r>
              <a:rPr lang="en-US" sz="1600" spc="-6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and</a:t>
            </a:r>
            <a:r>
              <a:rPr lang="en-US" sz="1600" spc="-6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follows</a:t>
            </a:r>
            <a:r>
              <a:rPr lang="en-US" sz="1600" spc="-6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bacterial</a:t>
            </a:r>
            <a:r>
              <a:rPr lang="en-US" sz="1600" spc="-65" dirty="0">
                <a:solidFill>
                  <a:srgbClr val="7030A0"/>
                </a:solidFill>
                <a:effectLst/>
                <a:latin typeface="Arial Rounded MT Bold" panose="020F0704030504030204" pitchFamily="34" charset="0"/>
                <a:ea typeface="Times New Roman" panose="02020603050405020304" pitchFamily="18" charset="0"/>
              </a:rPr>
              <a:t> </a:t>
            </a:r>
            <a:r>
              <a:rPr lang="en-US" sz="1600" dirty="0">
                <a:solidFill>
                  <a:srgbClr val="7030A0"/>
                </a:solidFill>
                <a:effectLst/>
                <a:latin typeface="Arial Rounded MT Bold" panose="020F0704030504030204" pitchFamily="34" charset="0"/>
                <a:ea typeface="Times New Roman" panose="02020603050405020304" pitchFamily="18" charset="0"/>
              </a:rPr>
              <a:t>(</a:t>
            </a:r>
            <a:r>
              <a:rPr lang="en-US" sz="1600" i="1" dirty="0">
                <a:solidFill>
                  <a:srgbClr val="7030A0"/>
                </a:solidFill>
                <a:effectLst/>
                <a:latin typeface="Arial Rounded MT Bold" panose="020F0704030504030204" pitchFamily="34" charset="0"/>
                <a:ea typeface="Times New Roman" panose="02020603050405020304" pitchFamily="18" charset="0"/>
              </a:rPr>
              <a:t>Staphylococcus pyogenes albus </a:t>
            </a:r>
            <a:r>
              <a:rPr lang="en-US" sz="1600" dirty="0">
                <a:solidFill>
                  <a:srgbClr val="7030A0"/>
                </a:solidFill>
                <a:effectLst/>
                <a:latin typeface="Arial Rounded MT Bold" panose="020F0704030504030204" pitchFamily="34" charset="0"/>
                <a:ea typeface="Times New Roman" panose="02020603050405020304" pitchFamily="18" charset="0"/>
              </a:rPr>
              <a:t>or other allied bacteria) invasion of the lesions. Pustular demodicosis is commonly called </a:t>
            </a:r>
            <a:r>
              <a:rPr lang="en-US" sz="1600" b="1" dirty="0">
                <a:solidFill>
                  <a:srgbClr val="7030A0"/>
                </a:solidFill>
                <a:effectLst/>
                <a:latin typeface="Arial Rounded MT Bold" panose="020F0704030504030204" pitchFamily="34" charset="0"/>
                <a:ea typeface="Times New Roman" panose="02020603050405020304" pitchFamily="18" charset="0"/>
              </a:rPr>
              <a:t>red mange </a:t>
            </a:r>
            <a:r>
              <a:rPr lang="en-US" sz="1600" dirty="0">
                <a:solidFill>
                  <a:srgbClr val="7030A0"/>
                </a:solidFill>
                <a:effectLst/>
                <a:latin typeface="Arial Rounded MT Bold" panose="020F0704030504030204" pitchFamily="34" charset="0"/>
                <a:ea typeface="Times New Roman" panose="02020603050405020304" pitchFamily="18" charset="0"/>
              </a:rPr>
              <a:t>because serum, pus and blood ooze out from the formed pustules.</a:t>
            </a:r>
            <a:endParaRPr lang="en-IN" sz="1600" dirty="0">
              <a:solidFill>
                <a:srgbClr val="7030A0"/>
              </a:solidFill>
              <a:effectLst/>
              <a:latin typeface="Arial Rounded MT Bold" panose="020F0704030504030204" pitchFamily="34" charset="0"/>
              <a:ea typeface="Times New Roman" panose="02020603050405020304" pitchFamily="18" charset="0"/>
            </a:endParaRPr>
          </a:p>
          <a:p>
            <a:pPr marL="342900" lvl="0" indent="-342900" algn="just">
              <a:spcBef>
                <a:spcPts val="235"/>
              </a:spcBef>
              <a:spcAft>
                <a:spcPts val="0"/>
              </a:spcAft>
              <a:buFont typeface="Wingdings" panose="05000000000000000000" pitchFamily="2" charset="2"/>
              <a:buChar char=""/>
              <a:tabLst>
                <a:tab pos="304800" algn="l"/>
              </a:tabLst>
            </a:pPr>
            <a:r>
              <a:rPr lang="en-US" sz="1600" dirty="0">
                <a:solidFill>
                  <a:srgbClr val="010202"/>
                </a:solidFill>
                <a:effectLst/>
                <a:latin typeface="Arial Rounded MT Bold" panose="020F0704030504030204" pitchFamily="34" charset="0"/>
                <a:ea typeface="Times New Roman" panose="02020603050405020304" pitchFamily="18" charset="0"/>
              </a:rPr>
              <a:t>Demodectic mange is also called </a:t>
            </a:r>
            <a:r>
              <a:rPr lang="en-US" sz="1600" b="1" dirty="0">
                <a:solidFill>
                  <a:srgbClr val="010202"/>
                </a:solidFill>
                <a:effectLst/>
                <a:latin typeface="Arial Rounded MT Bold" panose="020F0704030504030204" pitchFamily="34" charset="0"/>
                <a:ea typeface="Times New Roman" panose="02020603050405020304" pitchFamily="18" charset="0"/>
              </a:rPr>
              <a:t>red mange </a:t>
            </a:r>
            <a:r>
              <a:rPr lang="en-US" sz="1600" dirty="0">
                <a:solidFill>
                  <a:srgbClr val="010202"/>
                </a:solidFill>
                <a:effectLst/>
                <a:latin typeface="Arial Rounded MT Bold" panose="020F0704030504030204" pitchFamily="34" charset="0"/>
                <a:ea typeface="Times New Roman" panose="02020603050405020304" pitchFamily="18" charset="0"/>
              </a:rPr>
              <a:t>or </a:t>
            </a:r>
            <a:r>
              <a:rPr lang="en-US" sz="1600" b="1" dirty="0">
                <a:solidFill>
                  <a:srgbClr val="010202"/>
                </a:solidFill>
                <a:effectLst/>
                <a:latin typeface="Arial Rounded MT Bold" panose="020F0704030504030204" pitchFamily="34" charset="0"/>
                <a:ea typeface="Times New Roman" panose="02020603050405020304" pitchFamily="18" charset="0"/>
              </a:rPr>
              <a:t>follicular mange</a:t>
            </a:r>
            <a:r>
              <a:rPr lang="en-US" sz="1600" b="1" spc="65" dirty="0">
                <a:solidFill>
                  <a:srgbClr val="010202"/>
                </a:solidFill>
                <a:effectLst/>
                <a:latin typeface="Arial Rounded MT Bold" panose="020F0704030504030204" pitchFamily="34" charset="0"/>
                <a:ea typeface="Times New Roman" panose="02020603050405020304" pitchFamily="18" charset="0"/>
              </a:rPr>
              <a:t> </a:t>
            </a:r>
            <a:r>
              <a:rPr lang="en-US" sz="1600" dirty="0">
                <a:solidFill>
                  <a:srgbClr val="010202"/>
                </a:solidFill>
                <a:effectLst/>
                <a:latin typeface="Arial Rounded MT Bold" panose="020F0704030504030204" pitchFamily="34" charset="0"/>
                <a:ea typeface="Times New Roman" panose="02020603050405020304" pitchFamily="18" charset="0"/>
              </a:rPr>
              <a:t>or</a:t>
            </a:r>
            <a:r>
              <a:rPr lang="en-IN" sz="1600" dirty="0">
                <a:latin typeface="Arial Rounded MT Bold" panose="020F0704030504030204" pitchFamily="34" charset="0"/>
                <a:ea typeface="Times New Roman" panose="02020603050405020304" pitchFamily="18" charset="0"/>
              </a:rPr>
              <a:t> </a:t>
            </a:r>
            <a:r>
              <a:rPr lang="en-US" sz="1600" b="1" dirty="0">
                <a:solidFill>
                  <a:srgbClr val="010202"/>
                </a:solidFill>
                <a:effectLst/>
                <a:latin typeface="Arial Rounded MT Bold" panose="020F0704030504030204" pitchFamily="34" charset="0"/>
                <a:ea typeface="Times New Roman" panose="02020603050405020304" pitchFamily="18" charset="0"/>
              </a:rPr>
              <a:t>puppy mange</a:t>
            </a:r>
            <a:r>
              <a:rPr lang="en-US" sz="1600" dirty="0">
                <a:solidFill>
                  <a:srgbClr val="010202"/>
                </a:solidFill>
                <a:effectLst/>
                <a:latin typeface="Arial Rounded MT Bold" panose="020F0704030504030204" pitchFamily="34" charset="0"/>
                <a:ea typeface="Times New Roman" panose="02020603050405020304" pitchFamily="18" charset="0"/>
              </a:rPr>
              <a:t>.</a:t>
            </a:r>
          </a:p>
          <a:p>
            <a:pPr marL="342900" lvl="0" indent="-342900" algn="just">
              <a:spcBef>
                <a:spcPts val="235"/>
              </a:spcBef>
              <a:spcAft>
                <a:spcPts val="0"/>
              </a:spcAft>
              <a:buFont typeface="Wingdings" panose="05000000000000000000" pitchFamily="2" charset="2"/>
              <a:buChar char=""/>
              <a:tabLst>
                <a:tab pos="304800" algn="l"/>
              </a:tabLst>
            </a:pPr>
            <a:r>
              <a:rPr lang="en-US" sz="1600" dirty="0">
                <a:solidFill>
                  <a:srgbClr val="010202"/>
                </a:solidFill>
                <a:latin typeface="Arial Rounded MT Bold" panose="020F0704030504030204" pitchFamily="34" charset="0"/>
                <a:ea typeface="Segoe UI Black" panose="020B0A02040204020203" pitchFamily="34" charset="0"/>
              </a:rPr>
              <a:t>D</a:t>
            </a:r>
            <a:r>
              <a:rPr lang="en-US" sz="1600" dirty="0">
                <a:solidFill>
                  <a:srgbClr val="010202"/>
                </a:solidFill>
                <a:effectLst/>
                <a:latin typeface="Arial Rounded MT Bold" panose="020F0704030504030204" pitchFamily="34" charset="0"/>
                <a:ea typeface="Segoe UI Black" panose="020B0A02040204020203" pitchFamily="34" charset="0"/>
              </a:rPr>
              <a:t>eath in canine demodicosis </a:t>
            </a:r>
            <a:r>
              <a:rPr lang="en-US" sz="1600" dirty="0">
                <a:solidFill>
                  <a:srgbClr val="010202"/>
                </a:solidFill>
                <a:latin typeface="Arial Rounded MT Bold" panose="020F0704030504030204" pitchFamily="34" charset="0"/>
                <a:ea typeface="Segoe UI Black" panose="020B0A02040204020203" pitchFamily="34" charset="0"/>
              </a:rPr>
              <a:t> occurs </a:t>
            </a:r>
            <a:r>
              <a:rPr lang="en-US" sz="1600" dirty="0">
                <a:solidFill>
                  <a:srgbClr val="010202"/>
                </a:solidFill>
                <a:effectLst/>
                <a:latin typeface="Arial Rounded MT Bold" panose="020F0704030504030204" pitchFamily="34" charset="0"/>
                <a:ea typeface="Segoe UI Black" panose="020B0A02040204020203" pitchFamily="34" charset="0"/>
              </a:rPr>
              <a:t>due to </a:t>
            </a:r>
            <a:r>
              <a:rPr lang="en-US" sz="1600" dirty="0" err="1">
                <a:solidFill>
                  <a:srgbClr val="010202"/>
                </a:solidFill>
                <a:effectLst/>
                <a:latin typeface="Arial Rounded MT Bold" panose="020F0704030504030204" pitchFamily="34" charset="0"/>
                <a:ea typeface="Segoe UI Black" panose="020B0A02040204020203" pitchFamily="34" charset="0"/>
              </a:rPr>
              <a:t>toxaemia</a:t>
            </a:r>
            <a:r>
              <a:rPr lang="en-US" sz="1600" dirty="0">
                <a:solidFill>
                  <a:srgbClr val="010202"/>
                </a:solidFill>
                <a:effectLst/>
                <a:latin typeface="Arial Rounded MT Bold" panose="020F0704030504030204" pitchFamily="34" charset="0"/>
                <a:ea typeface="Segoe UI Black" panose="020B0A02040204020203" pitchFamily="34" charset="0"/>
              </a:rPr>
              <a:t> or emaciation.</a:t>
            </a:r>
            <a:endParaRPr lang="en-IN" sz="1600" dirty="0">
              <a:effectLst/>
              <a:latin typeface="Arial Rounded MT Bold" panose="020F0704030504030204" pitchFamily="34" charset="0"/>
              <a:ea typeface="Times New Roman" panose="02020603050405020304" pitchFamily="18" charset="0"/>
            </a:endParaRPr>
          </a:p>
          <a:p>
            <a:pPr lvl="0" algn="just">
              <a:spcBef>
                <a:spcPts val="600"/>
              </a:spcBef>
              <a:tabLst>
                <a:tab pos="354965" algn="l"/>
                <a:tab pos="355600" algn="l"/>
              </a:tabLst>
            </a:pPr>
            <a:endParaRPr lang="en-US" sz="1600" dirty="0">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851003" y="95805"/>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a:t>
            </a:r>
            <a:r>
              <a:rPr lang="en-US" sz="2000" i="1" dirty="0">
                <a:solidFill>
                  <a:srgbClr val="7030A0"/>
                </a:solidFill>
                <a:latin typeface="Arial Rounded MT Bold" panose="020F0704030504030204" pitchFamily="34" charset="0"/>
              </a:rPr>
              <a:t> Demodex  </a:t>
            </a:r>
            <a:endParaRPr lang="en-IN" sz="2000" i="1" dirty="0">
              <a:solidFill>
                <a:srgbClr val="7030A0"/>
              </a:solidFill>
              <a:latin typeface="Arial Rounded MT Bold" panose="020F0704030504030204" pitchFamily="34" charset="0"/>
            </a:endParaRPr>
          </a:p>
        </p:txBody>
      </p:sp>
      <p:pic>
        <p:nvPicPr>
          <p:cNvPr id="6" name="Picture 5">
            <a:extLst>
              <a:ext uri="{FF2B5EF4-FFF2-40B4-BE49-F238E27FC236}">
                <a16:creationId xmlns:a16="http://schemas.microsoft.com/office/drawing/2014/main" xmlns="" id="{3508860C-B198-4714-AAB7-84FE9D4DDBD0}"/>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1835696" y="3864505"/>
            <a:ext cx="4392488" cy="2965556"/>
          </a:xfrm>
          <a:prstGeom prst="rect">
            <a:avLst/>
          </a:prstGeom>
          <a:noFill/>
          <a:ln>
            <a:noFill/>
          </a:ln>
        </p:spPr>
      </p:pic>
    </p:spTree>
    <p:extLst>
      <p:ext uri="{BB962C8B-B14F-4D97-AF65-F5344CB8AC3E}">
        <p14:creationId xmlns:p14="http://schemas.microsoft.com/office/powerpoint/2010/main" val="400416854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283051" y="671988"/>
            <a:ext cx="5377180" cy="4033100"/>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r>
              <a:rPr lang="en-US" sz="2000" b="1" dirty="0">
                <a:solidFill>
                  <a:srgbClr val="FF0000"/>
                </a:solidFill>
                <a:effectLst/>
                <a:latin typeface="Arial Rounded MT Bold" panose="020F0704030504030204" pitchFamily="34" charset="0"/>
                <a:ea typeface="Times New Roman" panose="02020603050405020304" pitchFamily="18" charset="0"/>
              </a:rPr>
              <a:t>Pathogenesis:</a:t>
            </a:r>
          </a:p>
          <a:p>
            <a:pPr marL="342900" lvl="0" indent="-342900" algn="just">
              <a:spcBef>
                <a:spcPts val="315"/>
              </a:spcBef>
              <a:spcAft>
                <a:spcPts val="0"/>
              </a:spcAft>
              <a:buFont typeface="Wingdings" panose="05000000000000000000" pitchFamily="2" charset="2"/>
              <a:buChar char=""/>
              <a:tabLst>
                <a:tab pos="304165" algn="l"/>
                <a:tab pos="304800" algn="l"/>
              </a:tabLst>
            </a:pPr>
            <a:r>
              <a:rPr lang="en-US" sz="1800" b="1" dirty="0">
                <a:solidFill>
                  <a:srgbClr val="010202"/>
                </a:solidFill>
                <a:effectLst/>
                <a:latin typeface="Arial Rounded MT Bold" panose="020F0704030504030204" pitchFamily="34" charset="0"/>
                <a:ea typeface="Times New Roman" panose="02020603050405020304" pitchFamily="18" charset="0"/>
              </a:rPr>
              <a:t>Absence of pruritis in the demodectic mange</a:t>
            </a:r>
            <a:r>
              <a:rPr lang="en-US" sz="1800" b="1" spc="-1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infection.</a:t>
            </a:r>
            <a:endParaRPr lang="en-IN" sz="1800" b="1" dirty="0">
              <a:effectLst/>
              <a:latin typeface="Arial Rounded MT Bold" panose="020F0704030504030204" pitchFamily="34" charset="0"/>
              <a:ea typeface="Times New Roman" panose="02020603050405020304" pitchFamily="18" charset="0"/>
            </a:endParaRPr>
          </a:p>
          <a:p>
            <a:pPr marL="342900" lvl="0" indent="-342900" algn="just">
              <a:spcBef>
                <a:spcPts val="225"/>
              </a:spcBef>
              <a:buFont typeface="Wingdings" panose="05000000000000000000" pitchFamily="2" charset="2"/>
              <a:buChar char=""/>
              <a:tabLst>
                <a:tab pos="304165" algn="l"/>
                <a:tab pos="304800" algn="l"/>
              </a:tabLst>
            </a:pPr>
            <a:r>
              <a:rPr lang="en-US" sz="1800" b="1" dirty="0">
                <a:solidFill>
                  <a:srgbClr val="010202"/>
                </a:solidFill>
                <a:effectLst/>
                <a:latin typeface="Arial Rounded MT Bold" panose="020F0704030504030204" pitchFamily="34" charset="0"/>
                <a:ea typeface="Times New Roman" panose="02020603050405020304" pitchFamily="18" charset="0"/>
              </a:rPr>
              <a:t>Canine demodicosis generally occurs at the age of 3-9 months of age.</a:t>
            </a:r>
            <a:endParaRPr lang="en-IN" sz="1800" b="1" dirty="0">
              <a:effectLst/>
              <a:latin typeface="Arial Rounded MT Bold" panose="020F0704030504030204" pitchFamily="34" charset="0"/>
              <a:ea typeface="Times New Roman" panose="02020603050405020304" pitchFamily="18" charset="0"/>
            </a:endParaRPr>
          </a:p>
          <a:p>
            <a:pPr marL="342900" lvl="0" indent="-342900" algn="just">
              <a:spcBef>
                <a:spcPts val="315"/>
              </a:spcBef>
              <a:spcAft>
                <a:spcPts val="0"/>
              </a:spcAft>
              <a:buFont typeface="Wingdings" panose="05000000000000000000" pitchFamily="2" charset="2"/>
              <a:buChar char=""/>
              <a:tabLst>
                <a:tab pos="304165" algn="l"/>
                <a:tab pos="304800" algn="l"/>
              </a:tabLst>
            </a:pPr>
            <a:r>
              <a:rPr lang="en-US" sz="1800" b="1" i="1" dirty="0">
                <a:solidFill>
                  <a:srgbClr val="010202"/>
                </a:solidFill>
                <a:effectLst/>
                <a:latin typeface="Arial Rounded MT Bold" panose="020F0704030504030204" pitchFamily="34" charset="0"/>
                <a:ea typeface="Times New Roman" panose="02020603050405020304" pitchFamily="18" charset="0"/>
              </a:rPr>
              <a:t>Demodex</a:t>
            </a:r>
            <a:r>
              <a:rPr lang="en-US" sz="1800" b="1" i="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itself</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is</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thought</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to</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cause</a:t>
            </a:r>
            <a:r>
              <a:rPr lang="en-US" sz="1800" b="1" spc="200"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a</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cell</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mediated</a:t>
            </a:r>
            <a:r>
              <a:rPr lang="en-US" sz="1800" b="1" spc="195" dirty="0">
                <a:solidFill>
                  <a:srgbClr val="010202"/>
                </a:solidFill>
                <a:effectLst/>
                <a:latin typeface="Arial Rounded MT Bold" panose="020F0704030504030204" pitchFamily="34" charset="0"/>
                <a:ea typeface="Times New Roman" panose="02020603050405020304" pitchFamily="18" charset="0"/>
              </a:rPr>
              <a:t> </a:t>
            </a:r>
            <a:r>
              <a:rPr lang="en-US" sz="1800" b="1" dirty="0">
                <a:solidFill>
                  <a:srgbClr val="010202"/>
                </a:solidFill>
                <a:effectLst/>
                <a:latin typeface="Arial Rounded MT Bold" panose="020F0704030504030204" pitchFamily="34" charset="0"/>
                <a:ea typeface="Times New Roman" panose="02020603050405020304" pitchFamily="18" charset="0"/>
              </a:rPr>
              <a:t>immunodeficiency which suppress the Normal T-lymphocyte response</a:t>
            </a:r>
            <a:endParaRPr lang="en-US" sz="1600" b="1" dirty="0">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851003" y="95805"/>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a:t>
            </a:r>
            <a:r>
              <a:rPr lang="en-US" sz="2000" i="1" dirty="0">
                <a:solidFill>
                  <a:srgbClr val="7030A0"/>
                </a:solidFill>
                <a:latin typeface="Arial Rounded MT Bold" panose="020F0704030504030204" pitchFamily="34" charset="0"/>
              </a:rPr>
              <a:t> Demodex  </a:t>
            </a:r>
            <a:endParaRPr lang="en-IN" sz="2000" i="1" dirty="0">
              <a:solidFill>
                <a:srgbClr val="7030A0"/>
              </a:solidFill>
              <a:latin typeface="Arial Rounded MT Bold" panose="020F0704030504030204" pitchFamily="34" charset="0"/>
            </a:endParaRPr>
          </a:p>
        </p:txBody>
      </p:sp>
    </p:spTree>
    <p:extLst>
      <p:ext uri="{BB962C8B-B14F-4D97-AF65-F5344CB8AC3E}">
        <p14:creationId xmlns:p14="http://schemas.microsoft.com/office/powerpoint/2010/main" val="298787383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979712" y="1124744"/>
            <a:ext cx="4081037" cy="3117052"/>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r>
              <a:rPr lang="en-US" sz="2000" b="1" dirty="0">
                <a:solidFill>
                  <a:srgbClr val="FF0000"/>
                </a:solidFill>
                <a:effectLst/>
                <a:latin typeface="Arial Rounded MT Bold" panose="020F0704030504030204" pitchFamily="34" charset="0"/>
                <a:ea typeface="Times New Roman" panose="02020603050405020304" pitchFamily="18" charset="0"/>
              </a:rPr>
              <a:t>Pathogenesis:</a:t>
            </a:r>
          </a:p>
          <a:p>
            <a:pPr lvl="0" algn="just">
              <a:spcBef>
                <a:spcPts val="600"/>
              </a:spcBef>
              <a:tabLst>
                <a:tab pos="354965" algn="l"/>
                <a:tab pos="355600" algn="l"/>
              </a:tabLst>
            </a:pPr>
            <a:r>
              <a:rPr lang="en-US" sz="2000" b="1" u="sng" dirty="0">
                <a:solidFill>
                  <a:srgbClr val="002060"/>
                </a:solidFill>
                <a:effectLst/>
                <a:latin typeface="Arial Rounded MT Bold" panose="020F0704030504030204" pitchFamily="34" charset="0"/>
                <a:ea typeface="Times New Roman" panose="02020603050405020304" pitchFamily="18" charset="0"/>
              </a:rPr>
              <a:t>Cat</a:t>
            </a:r>
          </a:p>
          <a:p>
            <a:pPr marL="285750" lvl="0" indent="-285750" algn="just">
              <a:spcBef>
                <a:spcPts val="600"/>
              </a:spcBef>
              <a:buFont typeface="Courier New" panose="02070309020205020404" pitchFamily="49" charset="0"/>
              <a:buChar char="o"/>
              <a:tabLst>
                <a:tab pos="354965" algn="l"/>
                <a:tab pos="355600" algn="l"/>
              </a:tabLst>
            </a:pPr>
            <a:r>
              <a:rPr lang="en-US" sz="1600" b="1" dirty="0">
                <a:solidFill>
                  <a:srgbClr val="7030A0"/>
                </a:solidFill>
                <a:latin typeface="Arial Rounded MT Bold" panose="020F0704030504030204" pitchFamily="34" charset="0"/>
                <a:ea typeface="Times New Roman" panose="02020603050405020304" pitchFamily="18" charset="0"/>
              </a:rPr>
              <a:t>In localized form of demodicosis leads to alopecia, scaling of eyelids, head, neck etc.</a:t>
            </a:r>
          </a:p>
          <a:p>
            <a:pPr marL="285750" lvl="0" indent="-285750" algn="just">
              <a:spcBef>
                <a:spcPts val="600"/>
              </a:spcBef>
              <a:buFont typeface="Courier New" panose="02070309020205020404" pitchFamily="49" charset="0"/>
              <a:buChar char="o"/>
              <a:tabLst>
                <a:tab pos="354965" algn="l"/>
                <a:tab pos="355600" algn="l"/>
              </a:tabLst>
            </a:pPr>
            <a:r>
              <a:rPr lang="en-US" sz="1600" b="1" dirty="0">
                <a:solidFill>
                  <a:srgbClr val="7030A0"/>
                </a:solidFill>
                <a:effectLst/>
                <a:latin typeface="Arial Rounded MT Bold" panose="020F0704030504030204" pitchFamily="34" charset="0"/>
                <a:ea typeface="Times New Roman" panose="02020603050405020304" pitchFamily="18" charset="0"/>
              </a:rPr>
              <a:t>Generalized for of demodicosis </a:t>
            </a:r>
            <a:r>
              <a:rPr lang="en-US" sz="1600" b="1" dirty="0">
                <a:solidFill>
                  <a:srgbClr val="7030A0"/>
                </a:solidFill>
                <a:latin typeface="Arial Rounded MT Bold" panose="020F0704030504030204" pitchFamily="34" charset="0"/>
                <a:ea typeface="Times New Roman" panose="02020603050405020304" pitchFamily="18" charset="0"/>
              </a:rPr>
              <a:t> consists of hyperpigmentation, patches, scaling and alopecia in legs, head and neck of infested cat</a:t>
            </a:r>
            <a:endParaRPr lang="en-US" sz="1600" b="1" dirty="0">
              <a:solidFill>
                <a:srgbClr val="7030A0"/>
              </a:solidFill>
              <a:effectLst/>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851003" y="95805"/>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a:t>
            </a:r>
            <a:r>
              <a:rPr lang="en-US" sz="2000" i="1" dirty="0">
                <a:solidFill>
                  <a:srgbClr val="7030A0"/>
                </a:solidFill>
                <a:latin typeface="Arial Rounded MT Bold" panose="020F0704030504030204" pitchFamily="34" charset="0"/>
              </a:rPr>
              <a:t> Demodex  </a:t>
            </a:r>
            <a:endParaRPr lang="en-IN" sz="2000" i="1" dirty="0">
              <a:solidFill>
                <a:srgbClr val="7030A0"/>
              </a:solidFill>
              <a:latin typeface="Arial Rounded MT Bold" panose="020F0704030504030204" pitchFamily="34" charset="0"/>
            </a:endParaRPr>
          </a:p>
        </p:txBody>
      </p:sp>
      <p:sp>
        <p:nvSpPr>
          <p:cNvPr id="6" name="Flowchart: Alternate Process 5">
            <a:extLst>
              <a:ext uri="{FF2B5EF4-FFF2-40B4-BE49-F238E27FC236}">
                <a16:creationId xmlns:a16="http://schemas.microsoft.com/office/drawing/2014/main" xmlns="" id="{3E8FDF48-B367-4B34-BE02-6C0D8252CF82}"/>
              </a:ext>
            </a:extLst>
          </p:cNvPr>
          <p:cNvSpPr/>
          <p:nvPr/>
        </p:nvSpPr>
        <p:spPr>
          <a:xfrm>
            <a:off x="2267744" y="4557082"/>
            <a:ext cx="3528392" cy="1460868"/>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r>
              <a:rPr lang="en-US" sz="2000" b="1" u="sng" dirty="0">
                <a:solidFill>
                  <a:srgbClr val="002060"/>
                </a:solidFill>
                <a:latin typeface="Arial Rounded MT Bold" panose="020F0704030504030204" pitchFamily="34" charset="0"/>
                <a:ea typeface="Times New Roman" panose="02020603050405020304" pitchFamily="18" charset="0"/>
              </a:rPr>
              <a:t>Goat</a:t>
            </a:r>
            <a:endParaRPr lang="en-US" sz="2000" b="1" u="sng" dirty="0">
              <a:solidFill>
                <a:srgbClr val="002060"/>
              </a:solidFill>
              <a:effectLst/>
              <a:latin typeface="Arial Rounded MT Bold" panose="020F0704030504030204" pitchFamily="34" charset="0"/>
              <a:ea typeface="Times New Roman" panose="02020603050405020304" pitchFamily="18" charset="0"/>
            </a:endParaRPr>
          </a:p>
          <a:p>
            <a:pPr marL="342900" marR="74295" lvl="0" indent="-342900" algn="just">
              <a:lnSpc>
                <a:spcPct val="106000"/>
              </a:lnSpc>
              <a:spcBef>
                <a:spcPts val="310"/>
              </a:spcBef>
              <a:spcAft>
                <a:spcPts val="0"/>
              </a:spcAft>
              <a:buFont typeface="Wingdings" panose="05000000000000000000" pitchFamily="2" charset="2"/>
              <a:buChar char=""/>
              <a:tabLst>
                <a:tab pos="304165" algn="l"/>
                <a:tab pos="304800" algn="l"/>
              </a:tabLst>
            </a:pPr>
            <a:r>
              <a:rPr lang="en-US" sz="1800" dirty="0">
                <a:solidFill>
                  <a:srgbClr val="010202"/>
                </a:solidFill>
                <a:effectLst/>
                <a:latin typeface="Arial Rounded MT Bold" panose="020F0704030504030204" pitchFamily="34" charset="0"/>
                <a:ea typeface="Segoe UI Black" panose="020B0A02040204020203" pitchFamily="34" charset="0"/>
              </a:rPr>
              <a:t>In goat, the pustular form is the most common.</a:t>
            </a:r>
            <a:endParaRPr lang="en-IN" sz="1800" dirty="0">
              <a:effectLst/>
              <a:latin typeface="Arial Rounded MT Bold" panose="020F0704030504030204" pitchFamily="34" charset="0"/>
              <a:ea typeface="Segoe UI Black" panose="020B0A02040204020203" pitchFamily="34" charset="0"/>
            </a:endParaRPr>
          </a:p>
        </p:txBody>
      </p:sp>
      <p:pic>
        <p:nvPicPr>
          <p:cNvPr id="7" name="Picture 6">
            <a:extLst>
              <a:ext uri="{FF2B5EF4-FFF2-40B4-BE49-F238E27FC236}">
                <a16:creationId xmlns:a16="http://schemas.microsoft.com/office/drawing/2014/main" xmlns="" id="{076052F1-9644-4DD8-953E-18E255FA762C}"/>
              </a:ext>
            </a:extLst>
          </p:cNvPr>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70373" y="1522493"/>
            <a:ext cx="3083251" cy="2321553"/>
          </a:xfrm>
          <a:prstGeom prst="rect">
            <a:avLst/>
          </a:prstGeom>
          <a:noFill/>
          <a:ln>
            <a:noFill/>
          </a:ln>
        </p:spPr>
      </p:pic>
    </p:spTree>
    <p:extLst>
      <p:ext uri="{BB962C8B-B14F-4D97-AF65-F5344CB8AC3E}">
        <p14:creationId xmlns:p14="http://schemas.microsoft.com/office/powerpoint/2010/main" val="130291655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331640" y="2060848"/>
            <a:ext cx="4320480" cy="2664296"/>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r>
              <a:rPr lang="en-US" sz="2000" b="1" dirty="0">
                <a:solidFill>
                  <a:srgbClr val="FF0000"/>
                </a:solidFill>
                <a:latin typeface="Arial Rounded MT Bold" panose="020F0704030504030204" pitchFamily="34" charset="0"/>
                <a:ea typeface="Times New Roman" panose="02020603050405020304" pitchFamily="18" charset="0"/>
              </a:rPr>
              <a:t>Diagnosis :</a:t>
            </a:r>
          </a:p>
          <a:p>
            <a:pPr algn="just">
              <a:spcBef>
                <a:spcPts val="600"/>
              </a:spcBef>
              <a:tabLst>
                <a:tab pos="354965" algn="l"/>
                <a:tab pos="355600" algn="l"/>
              </a:tabLst>
            </a:pPr>
            <a:r>
              <a:rPr lang="en-US" sz="2000" dirty="0">
                <a:solidFill>
                  <a:srgbClr val="002060"/>
                </a:solidFill>
                <a:effectLst/>
                <a:latin typeface="Arial Rounded MT Bold" panose="020F0704030504030204" pitchFamily="34" charset="0"/>
                <a:ea typeface="Times New Roman" panose="02020603050405020304" pitchFamily="18" charset="0"/>
              </a:rPr>
              <a:t>Skin scraping examination :</a:t>
            </a:r>
          </a:p>
          <a:p>
            <a:pPr marL="285750" lvl="0" indent="-285750" algn="just">
              <a:spcBef>
                <a:spcPts val="600"/>
              </a:spcBef>
              <a:buFont typeface="Wingdings" panose="05000000000000000000" pitchFamily="2" charset="2"/>
              <a:buChar char="ü"/>
              <a:tabLst>
                <a:tab pos="354965" algn="l"/>
                <a:tab pos="355600" algn="l"/>
              </a:tabLst>
            </a:pPr>
            <a:r>
              <a:rPr lang="en-US" sz="1600" dirty="0">
                <a:latin typeface="Arial Rounded MT Bold" panose="020F0704030504030204" pitchFamily="34" charset="0"/>
                <a:ea typeface="Times New Roman" panose="02020603050405020304" pitchFamily="18" charset="0"/>
              </a:rPr>
              <a:t>Skin should be squeezed before the scarping to push the mites out of the hair follicles.</a:t>
            </a:r>
          </a:p>
          <a:p>
            <a:pPr marL="285750" lvl="0" indent="-285750" algn="just">
              <a:spcBef>
                <a:spcPts val="600"/>
              </a:spcBef>
              <a:buFont typeface="Wingdings" panose="05000000000000000000" pitchFamily="2" charset="2"/>
              <a:buChar char="ü"/>
              <a:tabLst>
                <a:tab pos="354965" algn="l"/>
                <a:tab pos="355600" algn="l"/>
              </a:tabLst>
            </a:pPr>
            <a:r>
              <a:rPr lang="en-US" sz="1600" dirty="0">
                <a:latin typeface="Arial Rounded MT Bold" panose="020F0704030504030204" pitchFamily="34" charset="0"/>
                <a:ea typeface="Times New Roman" panose="02020603050405020304" pitchFamily="18" charset="0"/>
              </a:rPr>
              <a:t>Skin should be scraped deeply.</a:t>
            </a:r>
          </a:p>
        </p:txBody>
      </p:sp>
      <p:sp>
        <p:nvSpPr>
          <p:cNvPr id="5" name="Oval 4">
            <a:extLst>
              <a:ext uri="{FF2B5EF4-FFF2-40B4-BE49-F238E27FC236}">
                <a16:creationId xmlns:a16="http://schemas.microsoft.com/office/drawing/2014/main" xmlns="" id="{928A4BDD-1321-4FE7-8074-FF73B19D15A8}"/>
              </a:ext>
            </a:extLst>
          </p:cNvPr>
          <p:cNvSpPr/>
          <p:nvPr/>
        </p:nvSpPr>
        <p:spPr>
          <a:xfrm>
            <a:off x="1015004" y="172174"/>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 </a:t>
            </a:r>
            <a:r>
              <a:rPr lang="en-US" sz="2000" i="1" dirty="0" err="1" smtClean="0">
                <a:solidFill>
                  <a:srgbClr val="7030A0"/>
                </a:solidFill>
                <a:latin typeface="Arial Rounded MT Bold" panose="020F0704030504030204" pitchFamily="34" charset="0"/>
              </a:rPr>
              <a:t>Demodex</a:t>
            </a:r>
            <a:endParaRPr lang="en-IN" sz="2000" i="1" dirty="0">
              <a:solidFill>
                <a:srgbClr val="7030A0"/>
              </a:solidFill>
              <a:latin typeface="Arial Rounded MT Bold" panose="020F0704030504030204" pitchFamily="34" charset="0"/>
            </a:endParaRPr>
          </a:p>
        </p:txBody>
      </p:sp>
    </p:spTree>
    <p:extLst>
      <p:ext uri="{BB962C8B-B14F-4D97-AF65-F5344CB8AC3E}">
        <p14:creationId xmlns:p14="http://schemas.microsoft.com/office/powerpoint/2010/main" val="361285201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043608" y="836711"/>
            <a:ext cx="4464496" cy="5996879"/>
          </a:xfrm>
          <a:prstGeom prst="flowChartAlternateProcess">
            <a:avLst/>
          </a:prstGeom>
          <a:ln/>
        </p:spPr>
        <p:style>
          <a:lnRef idx="1">
            <a:schemeClr val="accent3"/>
          </a:lnRef>
          <a:fillRef idx="2">
            <a:schemeClr val="accent3"/>
          </a:fillRef>
          <a:effectRef idx="1">
            <a:schemeClr val="accent3"/>
          </a:effectRef>
          <a:fontRef idx="minor">
            <a:schemeClr val="dk1"/>
          </a:fontRef>
        </p:style>
        <p:txBody>
          <a:bodyPr rtlCol="0" anchor="ctr"/>
          <a:lstStyle/>
          <a:p>
            <a:pPr>
              <a:lnSpc>
                <a:spcPct val="80000"/>
              </a:lnSpc>
              <a:defRPr/>
            </a:pPr>
            <a:r>
              <a:rPr lang="en-US" b="1" dirty="0">
                <a:solidFill>
                  <a:srgbClr val="FF0000"/>
                </a:solidFill>
                <a:latin typeface="Arial Rounded MT Bold" panose="020F0704030504030204" pitchFamily="34" charset="0"/>
              </a:rPr>
              <a:t>SKIN SCRAPING METHOD</a:t>
            </a:r>
            <a:r>
              <a:rPr lang="en-US" b="1" dirty="0">
                <a:solidFill>
                  <a:srgbClr val="FF0000"/>
                </a:solidFill>
              </a:rPr>
              <a:t>:</a:t>
            </a:r>
          </a:p>
          <a:p>
            <a:pPr marL="742950" lvl="1" indent="-285750" algn="just">
              <a:lnSpc>
                <a:spcPct val="80000"/>
              </a:lnSpc>
              <a:buFont typeface="Courier New" panose="02070309020205020404" pitchFamily="49" charset="0"/>
              <a:buChar char="o"/>
              <a:defRPr/>
            </a:pPr>
            <a:r>
              <a:rPr lang="en-US" sz="1600" b="1" dirty="0">
                <a:solidFill>
                  <a:srgbClr val="7030A0"/>
                </a:solidFill>
                <a:latin typeface="Arial Rounded MT Bold" panose="020F0704030504030204" pitchFamily="34" charset="0"/>
              </a:rPr>
              <a:t>Used for the diagnosis of parasitic mites. </a:t>
            </a:r>
          </a:p>
          <a:p>
            <a:pPr marL="742950" lvl="1" indent="-285750" algn="just">
              <a:lnSpc>
                <a:spcPct val="80000"/>
              </a:lnSpc>
              <a:buFont typeface="Courier New" panose="02070309020205020404" pitchFamily="49" charset="0"/>
              <a:buChar char="o"/>
              <a:defRPr/>
            </a:pPr>
            <a:r>
              <a:rPr lang="en-US" sz="1600" b="1" dirty="0">
                <a:solidFill>
                  <a:srgbClr val="7030A0"/>
                </a:solidFill>
                <a:latin typeface="Arial Rounded MT Bold" panose="020F0704030504030204" pitchFamily="34" charset="0"/>
              </a:rPr>
              <a:t>Mites causing a skin disease in animals called mange. </a:t>
            </a:r>
          </a:p>
          <a:p>
            <a:pPr lvl="1">
              <a:lnSpc>
                <a:spcPct val="80000"/>
              </a:lnSpc>
              <a:defRPr/>
            </a:pPr>
            <a:r>
              <a:rPr lang="en-US" sz="1600" b="1" dirty="0">
                <a:solidFill>
                  <a:srgbClr val="FF0000"/>
                </a:solidFill>
                <a:latin typeface="Arial Rounded MT Bold" panose="020F0704030504030204" pitchFamily="34" charset="0"/>
              </a:rPr>
              <a:t>Procedure: </a:t>
            </a:r>
          </a:p>
          <a:p>
            <a:pPr lvl="1" algn="just">
              <a:lnSpc>
                <a:spcPct val="80000"/>
              </a:lnSpc>
              <a:defRPr/>
            </a:pPr>
            <a:endParaRPr lang="en-US" sz="1600" b="1" dirty="0">
              <a:solidFill>
                <a:srgbClr val="7030A0"/>
              </a:solidFill>
              <a:effectLst>
                <a:outerShdw blurRad="38100" dist="38100" dir="2700000" algn="tl">
                  <a:srgbClr val="000000"/>
                </a:outerShdw>
              </a:effectLst>
              <a:latin typeface="Arial Rounded MT Bold" panose="020F0704030504030204" pitchFamily="34" charset="0"/>
            </a:endParaRPr>
          </a:p>
          <a:p>
            <a:pPr marL="742950" lvl="1" indent="-285750" algn="just">
              <a:lnSpc>
                <a:spcPct val="80000"/>
              </a:lnSpc>
              <a:buFont typeface="Wingdings" panose="05000000000000000000" pitchFamily="2" charset="2"/>
              <a:buChar char="ü"/>
              <a:defRPr/>
            </a:pPr>
            <a:r>
              <a:rPr lang="en-US" sz="1400" b="1" dirty="0">
                <a:solidFill>
                  <a:srgbClr val="7030A0"/>
                </a:solidFill>
                <a:latin typeface="Arial Rounded MT Bold" panose="020F0704030504030204" pitchFamily="34" charset="0"/>
              </a:rPr>
              <a:t>Clip the hairs around lesion and scrap the edges of skin lesions with the help of a blunt scalpel or blade to extent that a little blood begins to ooze through the abrasions . </a:t>
            </a:r>
          </a:p>
          <a:p>
            <a:pPr marL="742950" lvl="1" indent="-285750" algn="just">
              <a:lnSpc>
                <a:spcPct val="80000"/>
              </a:lnSpc>
              <a:buFont typeface="Wingdings" panose="05000000000000000000" pitchFamily="2" charset="2"/>
              <a:buChar char="ü"/>
              <a:defRPr/>
            </a:pPr>
            <a:r>
              <a:rPr lang="en-US" sz="1400" b="1" dirty="0">
                <a:solidFill>
                  <a:srgbClr val="002060"/>
                </a:solidFill>
                <a:latin typeface="Arial Rounded MT Bold" panose="020F0704030504030204" pitchFamily="34" charset="0"/>
              </a:rPr>
              <a:t>Collect the scraping materials on a plane paper. </a:t>
            </a:r>
          </a:p>
          <a:p>
            <a:pPr marL="742950" lvl="1" indent="-285750" algn="just">
              <a:lnSpc>
                <a:spcPct val="80000"/>
              </a:lnSpc>
              <a:buFont typeface="Wingdings" panose="05000000000000000000" pitchFamily="2" charset="2"/>
              <a:buChar char="ü"/>
              <a:defRPr/>
            </a:pPr>
            <a:r>
              <a:rPr lang="en-US" sz="1400" b="1" dirty="0">
                <a:solidFill>
                  <a:srgbClr val="0070C0"/>
                </a:solidFill>
                <a:latin typeface="Arial Rounded MT Bold" panose="020F0704030504030204" pitchFamily="34" charset="0"/>
              </a:rPr>
              <a:t>Skin scrapings should be taken from moist part near the edge of the lesion avoiding the inclusion of large amount of dry crust, hair or wool. It is also desirable to take scrapings from more than one lesions.</a:t>
            </a:r>
          </a:p>
          <a:p>
            <a:pPr marL="742950" lvl="1" indent="-285750" algn="just">
              <a:lnSpc>
                <a:spcPct val="80000"/>
              </a:lnSpc>
              <a:buFont typeface="Wingdings" panose="05000000000000000000" pitchFamily="2" charset="2"/>
              <a:buChar char="ü"/>
              <a:defRPr/>
            </a:pPr>
            <a:r>
              <a:rPr lang="en-US" sz="1400" b="1" dirty="0">
                <a:solidFill>
                  <a:srgbClr val="7030A0"/>
                </a:solidFill>
                <a:latin typeface="Arial Rounded MT Bold" panose="020F0704030504030204" pitchFamily="34" charset="0"/>
              </a:rPr>
              <a:t>Boil the scraping materials in 10 percent KOH to dissolve debris.</a:t>
            </a:r>
          </a:p>
          <a:p>
            <a:pPr marL="742950" lvl="1" indent="-285750" algn="just">
              <a:lnSpc>
                <a:spcPct val="80000"/>
              </a:lnSpc>
              <a:buFont typeface="Wingdings" panose="05000000000000000000" pitchFamily="2" charset="2"/>
              <a:buChar char="ü"/>
              <a:defRPr/>
            </a:pPr>
            <a:r>
              <a:rPr lang="en-US" sz="1400" b="1" dirty="0">
                <a:solidFill>
                  <a:srgbClr val="002060"/>
                </a:solidFill>
                <a:latin typeface="Arial Rounded MT Bold" panose="020F0704030504030204" pitchFamily="34" charset="0"/>
              </a:rPr>
              <a:t>After cooling pour the materials into centrifuge tube and centrifuge for 2 minutes at 2000 rpm.</a:t>
            </a:r>
          </a:p>
          <a:p>
            <a:pPr marL="742950" lvl="1" indent="-285750" algn="just">
              <a:lnSpc>
                <a:spcPct val="80000"/>
              </a:lnSpc>
              <a:buFont typeface="Wingdings" panose="05000000000000000000" pitchFamily="2" charset="2"/>
              <a:buChar char="ü"/>
              <a:defRPr/>
            </a:pPr>
            <a:r>
              <a:rPr lang="en-US" sz="1400" b="1" dirty="0">
                <a:solidFill>
                  <a:srgbClr val="7030A0"/>
                </a:solidFill>
                <a:latin typeface="Arial Rounded MT Bold" panose="020F0704030504030204" pitchFamily="34" charset="0"/>
              </a:rPr>
              <a:t>Take one drop of sediment on a glass slide , cover with cover slip and examine under low power (40X) of microscope for the presence of mites.</a:t>
            </a:r>
          </a:p>
        </p:txBody>
      </p:sp>
      <p:sp>
        <p:nvSpPr>
          <p:cNvPr id="5" name="Oval 4">
            <a:extLst>
              <a:ext uri="{FF2B5EF4-FFF2-40B4-BE49-F238E27FC236}">
                <a16:creationId xmlns:a16="http://schemas.microsoft.com/office/drawing/2014/main" xmlns="" id="{928A4BDD-1321-4FE7-8074-FF73B19D15A8}"/>
              </a:ext>
            </a:extLst>
          </p:cNvPr>
          <p:cNvSpPr/>
          <p:nvPr/>
        </p:nvSpPr>
        <p:spPr>
          <a:xfrm>
            <a:off x="1014347" y="193979"/>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err="1">
                <a:solidFill>
                  <a:srgbClr val="7030A0"/>
                </a:solidFill>
                <a:latin typeface="Arial Rounded MT Bold" panose="020F0704030504030204" pitchFamily="34" charset="0"/>
              </a:rPr>
              <a:t>Genus:</a:t>
            </a:r>
            <a:r>
              <a:rPr lang="en-US" sz="2000" i="1" dirty="0" err="1">
                <a:solidFill>
                  <a:srgbClr val="7030A0"/>
                </a:solidFill>
                <a:latin typeface="Arial Rounded MT Bold" panose="020F0704030504030204" pitchFamily="34" charset="0"/>
              </a:rPr>
              <a:t>Demodex</a:t>
            </a:r>
            <a:endParaRPr lang="en-IN" sz="2000" i="1" dirty="0">
              <a:solidFill>
                <a:srgbClr val="7030A0"/>
              </a:solidFill>
              <a:latin typeface="Arial Rounded MT Bold" panose="020F0704030504030204" pitchFamily="34" charset="0"/>
            </a:endParaRPr>
          </a:p>
        </p:txBody>
      </p:sp>
      <p:pic>
        <p:nvPicPr>
          <p:cNvPr id="6" name="Picture 5" descr="Skin Scraping for External Parasites | Clinician&amp;#39;s Brief"/>
          <p:cNvPicPr/>
          <p:nvPr/>
        </p:nvPicPr>
        <p:blipFill>
          <a:blip r:embed="rId3">
            <a:extLst>
              <a:ext uri="{28A0092B-C50C-407E-A947-70E740481C1C}">
                <a14:useLocalDpi xmlns:a14="http://schemas.microsoft.com/office/drawing/2010/main" val="0"/>
              </a:ext>
            </a:extLst>
          </a:blip>
          <a:srcRect/>
          <a:stretch>
            <a:fillRect/>
          </a:stretch>
        </p:blipFill>
        <p:spPr bwMode="auto">
          <a:xfrm>
            <a:off x="6040532" y="836711"/>
            <a:ext cx="2232249" cy="1728192"/>
          </a:xfrm>
          <a:prstGeom prst="rect">
            <a:avLst/>
          </a:prstGeom>
          <a:noFill/>
          <a:ln>
            <a:noFill/>
          </a:ln>
        </p:spPr>
      </p:pic>
      <p:pic>
        <p:nvPicPr>
          <p:cNvPr id="7" name="Picture 6">
            <a:extLst>
              <a:ext uri="{FF2B5EF4-FFF2-40B4-BE49-F238E27FC236}">
                <a16:creationId xmlns:a16="http://schemas.microsoft.com/office/drawing/2014/main" xmlns="" id="{B8952897-93A2-4371-81AD-F7AFA82EE099}"/>
              </a:ext>
            </a:extLst>
          </p:cNvPr>
          <p:cNvPicPr/>
          <p:nvPr/>
        </p:nvPicPr>
        <p:blipFill rotWithShape="1">
          <a:blip r:embed="rId4">
            <a:extLst>
              <a:ext uri="{28A0092B-C50C-407E-A947-70E740481C1C}">
                <a14:useLocalDpi xmlns:a14="http://schemas.microsoft.com/office/drawing/2010/main" val="0"/>
              </a:ext>
            </a:extLst>
          </a:blip>
          <a:srcRect r="2139" b="32820"/>
          <a:stretch/>
        </p:blipFill>
        <p:spPr bwMode="auto">
          <a:xfrm>
            <a:off x="5701701" y="2743194"/>
            <a:ext cx="3138170" cy="2206919"/>
          </a:xfrm>
          <a:prstGeom prst="rect">
            <a:avLst/>
          </a:prstGeom>
          <a:noFill/>
          <a:ln>
            <a:noFill/>
          </a:ln>
          <a:extLst>
            <a:ext uri="{53640926-AAD7-44D8-BBD7-CCE9431645EC}">
              <a14:shadowObscured xmlns:a14="http://schemas.microsoft.com/office/drawing/2010/main"/>
            </a:ext>
          </a:extLst>
        </p:spPr>
      </p:pic>
      <p:sp>
        <p:nvSpPr>
          <p:cNvPr id="8" name="Callout: Up Arrow 7">
            <a:extLst>
              <a:ext uri="{FF2B5EF4-FFF2-40B4-BE49-F238E27FC236}">
                <a16:creationId xmlns:a16="http://schemas.microsoft.com/office/drawing/2014/main" xmlns="" id="{B55ADDC6-3F6A-476D-A671-A6CD8045491B}"/>
              </a:ext>
            </a:extLst>
          </p:cNvPr>
          <p:cNvSpPr/>
          <p:nvPr/>
        </p:nvSpPr>
        <p:spPr>
          <a:xfrm>
            <a:off x="6228184" y="4869160"/>
            <a:ext cx="1944216" cy="1794861"/>
          </a:xfrm>
          <a:prstGeom prst="upArrowCallou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dirty="0"/>
          </a:p>
        </p:txBody>
      </p:sp>
      <p:pic>
        <p:nvPicPr>
          <p:cNvPr id="9" name="Picture 8">
            <a:extLst>
              <a:ext uri="{FF2B5EF4-FFF2-40B4-BE49-F238E27FC236}">
                <a16:creationId xmlns:a16="http://schemas.microsoft.com/office/drawing/2014/main" xmlns="" id="{5EF24CD5-8CE7-4E18-A61A-0813C096D935}"/>
              </a:ext>
            </a:extLst>
          </p:cNvPr>
          <p:cNvPicPr/>
          <p:nvPr/>
        </p:nvPicPr>
        <p:blipFill rotWithShape="1">
          <a:blip r:embed="rId5">
            <a:extLst>
              <a:ext uri="{28A0092B-C50C-407E-A947-70E740481C1C}">
                <a14:useLocalDpi xmlns:a14="http://schemas.microsoft.com/office/drawing/2010/main" val="0"/>
              </a:ext>
            </a:extLst>
          </a:blip>
          <a:srcRect t="-599" r="56398"/>
          <a:stretch/>
        </p:blipFill>
        <p:spPr bwMode="auto">
          <a:xfrm rot="16200000">
            <a:off x="6564399" y="4977666"/>
            <a:ext cx="1412775" cy="2347889"/>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341382773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455966" y="941591"/>
            <a:ext cx="4608512" cy="5256584"/>
          </a:xfrm>
          <a:prstGeom prst="flowChartAlternateProcess">
            <a:avLst/>
          </a:prstGeom>
          <a:noFill/>
          <a:ln w="9525" cap="flat" cmpd="sng" algn="ctr">
            <a:solidFill>
              <a:schemeClr val="accent4"/>
            </a:solidFill>
            <a:prstDash val="solid"/>
            <a:round/>
            <a:headEnd type="none" w="med" len="med"/>
            <a:tailEnd type="none" w="med" len="med"/>
          </a:ln>
        </p:spPr>
        <p:style>
          <a:lnRef idx="0">
            <a:scrgbClr r="0" g="0" b="0"/>
          </a:lnRef>
          <a:fillRef idx="0">
            <a:scrgbClr r="0" g="0" b="0"/>
          </a:fillRef>
          <a:effectRef idx="0">
            <a:scrgbClr r="0" g="0" b="0"/>
          </a:effectRef>
          <a:fontRef idx="minor">
            <a:schemeClr val="accent4"/>
          </a:fontRef>
        </p:style>
        <p:txBody>
          <a:bodyPr rtlCol="0" anchor="ctr"/>
          <a:lstStyle/>
          <a:p>
            <a:pPr algn="just">
              <a:spcBef>
                <a:spcPts val="600"/>
              </a:spcBef>
              <a:tabLst>
                <a:tab pos="354965" algn="l"/>
                <a:tab pos="355600" algn="l"/>
              </a:tabLst>
            </a:pPr>
            <a:endParaRPr lang="en-IN" sz="1800" dirty="0">
              <a:effectLst/>
              <a:latin typeface="Times New Roman" panose="02020603050405020304" pitchFamily="18" charset="0"/>
              <a:ea typeface="Times New Roman" panose="02020603050405020304" pitchFamily="18" charset="0"/>
            </a:endParaRPr>
          </a:p>
          <a:p>
            <a:pPr lvl="0" algn="just">
              <a:spcBef>
                <a:spcPts val="600"/>
              </a:spcBef>
              <a:tabLst>
                <a:tab pos="354965" algn="l"/>
                <a:tab pos="355600" algn="l"/>
              </a:tabLst>
            </a:pPr>
            <a:r>
              <a:rPr lang="en-US" sz="2000" dirty="0">
                <a:solidFill>
                  <a:srgbClr val="FF0000"/>
                </a:solidFill>
                <a:latin typeface="Arial Rounded MT Bold" panose="020F0704030504030204" pitchFamily="34" charset="0"/>
                <a:ea typeface="Times New Roman" panose="02020603050405020304" pitchFamily="18" charset="0"/>
              </a:rPr>
              <a:t>Treatment:</a:t>
            </a:r>
          </a:p>
          <a:p>
            <a:pPr lvl="0" algn="just">
              <a:spcBef>
                <a:spcPts val="600"/>
              </a:spcBef>
              <a:tabLst>
                <a:tab pos="354965" algn="l"/>
                <a:tab pos="355600" algn="l"/>
              </a:tabLst>
            </a:pPr>
            <a:r>
              <a:rPr lang="en-US" sz="1600" dirty="0">
                <a:solidFill>
                  <a:srgbClr val="7030A0"/>
                </a:solidFill>
                <a:latin typeface="Arial Rounded MT Bold" panose="020F0704030504030204" pitchFamily="34" charset="0"/>
                <a:ea typeface="Times New Roman" panose="02020603050405020304" pitchFamily="18" charset="0"/>
              </a:rPr>
              <a:t>Effective treatment depend upon the type of demodicosis:</a:t>
            </a:r>
            <a:r>
              <a:rPr lang="en-US" sz="1600" dirty="0">
                <a:latin typeface="Arial Rounded MT Bold" panose="020F0704030504030204" pitchFamily="34" charset="0"/>
                <a:ea typeface="Times New Roman" panose="02020603050405020304" pitchFamily="18" charset="0"/>
              </a:rPr>
              <a:t> </a:t>
            </a:r>
          </a:p>
          <a:p>
            <a:pPr marL="285750" lvl="0" indent="-285750" algn="just">
              <a:spcBef>
                <a:spcPts val="600"/>
              </a:spcBef>
              <a:buFont typeface="Wingdings" panose="05000000000000000000" pitchFamily="2" charset="2"/>
              <a:buChar char="v"/>
              <a:tabLst>
                <a:tab pos="354965" algn="l"/>
                <a:tab pos="355600" algn="l"/>
              </a:tabLst>
            </a:pPr>
            <a:r>
              <a:rPr lang="en-US" sz="1600" dirty="0">
                <a:latin typeface="Arial Rounded MT Bold" panose="020F0704030504030204" pitchFamily="34" charset="0"/>
                <a:ea typeface="Times New Roman" panose="02020603050405020304" pitchFamily="18" charset="0"/>
              </a:rPr>
              <a:t>Localized demodicosis: lesion heals spontaneously and treatment is not necessary. Application of Benzoyl peroxide is effective.</a:t>
            </a:r>
          </a:p>
          <a:p>
            <a:pPr lvl="0" algn="just">
              <a:spcBef>
                <a:spcPts val="600"/>
              </a:spcBef>
              <a:tabLst>
                <a:tab pos="354965" algn="l"/>
                <a:tab pos="355600" algn="l"/>
              </a:tabLst>
            </a:pPr>
            <a:r>
              <a:rPr lang="en-US" sz="1600" dirty="0">
                <a:solidFill>
                  <a:srgbClr val="002060"/>
                </a:solidFill>
                <a:latin typeface="Arial Rounded MT Bold" panose="020F0704030504030204" pitchFamily="34" charset="0"/>
                <a:ea typeface="Times New Roman" panose="02020603050405020304" pitchFamily="18" charset="0"/>
              </a:rPr>
              <a:t>Generalized demodicosis:</a:t>
            </a:r>
          </a:p>
          <a:p>
            <a:pPr marL="285750" lvl="0" indent="-285750" algn="just">
              <a:spcBef>
                <a:spcPts val="600"/>
              </a:spcBef>
              <a:buFont typeface="Wingdings" panose="05000000000000000000" pitchFamily="2" charset="2"/>
              <a:buChar char="ü"/>
              <a:tabLst>
                <a:tab pos="354965" algn="l"/>
                <a:tab pos="355600" algn="l"/>
              </a:tabLst>
            </a:pPr>
            <a:r>
              <a:rPr lang="en-US" sz="1600" dirty="0">
                <a:solidFill>
                  <a:srgbClr val="002060"/>
                </a:solidFill>
                <a:latin typeface="Arial Rounded MT Bold" panose="020F0704030504030204" pitchFamily="34" charset="0"/>
                <a:ea typeface="Times New Roman" panose="02020603050405020304" pitchFamily="18" charset="0"/>
              </a:rPr>
              <a:t>  Application of acaricide like Amitraz, Ivermectin etc. are effective.</a:t>
            </a:r>
          </a:p>
          <a:p>
            <a:pPr marL="285750" lvl="0" indent="-285750" algn="just">
              <a:spcBef>
                <a:spcPts val="600"/>
              </a:spcBef>
              <a:buFont typeface="Wingdings" panose="05000000000000000000" pitchFamily="2" charset="2"/>
              <a:buChar char="ü"/>
              <a:tabLst>
                <a:tab pos="354965" algn="l"/>
                <a:tab pos="355600" algn="l"/>
              </a:tabLst>
            </a:pPr>
            <a:r>
              <a:rPr lang="en-US" sz="1600" dirty="0">
                <a:solidFill>
                  <a:srgbClr val="002060"/>
                </a:solidFill>
                <a:latin typeface="Arial Rounded MT Bold" panose="020F0704030504030204" pitchFamily="34" charset="0"/>
                <a:ea typeface="Times New Roman" panose="02020603050405020304" pitchFamily="18" charset="0"/>
              </a:rPr>
              <a:t>Application of Benzoyl peroxide shampoo for bathing.</a:t>
            </a:r>
          </a:p>
          <a:p>
            <a:pPr marL="285750" lvl="0" indent="-285750" algn="just">
              <a:spcBef>
                <a:spcPts val="600"/>
              </a:spcBef>
              <a:buFont typeface="Wingdings" panose="05000000000000000000" pitchFamily="2" charset="2"/>
              <a:buChar char="ü"/>
              <a:tabLst>
                <a:tab pos="354965" algn="l"/>
                <a:tab pos="355600" algn="l"/>
              </a:tabLst>
            </a:pPr>
            <a:r>
              <a:rPr lang="en-US" sz="1600" dirty="0">
                <a:solidFill>
                  <a:srgbClr val="002060"/>
                </a:solidFill>
                <a:latin typeface="Arial Rounded MT Bold" panose="020F0704030504030204" pitchFamily="34" charset="0"/>
                <a:ea typeface="Times New Roman" panose="02020603050405020304" pitchFamily="18" charset="0"/>
              </a:rPr>
              <a:t>Broad spectrum antibiotic to treat secondary pyoderma.</a:t>
            </a:r>
          </a:p>
          <a:p>
            <a:pPr marL="285750" lvl="0" indent="-285750" algn="just">
              <a:spcBef>
                <a:spcPts val="600"/>
              </a:spcBef>
              <a:buFont typeface="Wingdings" panose="05000000000000000000" pitchFamily="2" charset="2"/>
              <a:buChar char="ü"/>
              <a:tabLst>
                <a:tab pos="354965" algn="l"/>
                <a:tab pos="355600" algn="l"/>
              </a:tabLst>
            </a:pPr>
            <a:r>
              <a:rPr lang="en-US" sz="1800" dirty="0">
                <a:solidFill>
                  <a:srgbClr val="002060"/>
                </a:solidFill>
                <a:effectLst/>
                <a:latin typeface="Arial Rounded MT Bold" panose="020F0704030504030204" pitchFamily="34" charset="0"/>
                <a:ea typeface="Times New Roman" panose="02020603050405020304" pitchFamily="18" charset="0"/>
              </a:rPr>
              <a:t>Steroids are contraindicated in any kind of</a:t>
            </a:r>
            <a:r>
              <a:rPr lang="en-US" sz="1800" spc="-15" dirty="0">
                <a:solidFill>
                  <a:srgbClr val="002060"/>
                </a:solidFill>
                <a:effectLst/>
                <a:latin typeface="Arial Rounded MT Bold" panose="020F0704030504030204" pitchFamily="34" charset="0"/>
                <a:ea typeface="Times New Roman" panose="02020603050405020304" pitchFamily="18" charset="0"/>
              </a:rPr>
              <a:t> </a:t>
            </a:r>
            <a:r>
              <a:rPr lang="en-US" sz="1800" dirty="0">
                <a:solidFill>
                  <a:srgbClr val="002060"/>
                </a:solidFill>
                <a:effectLst/>
                <a:latin typeface="Arial Rounded MT Bold" panose="020F0704030504030204" pitchFamily="34" charset="0"/>
                <a:ea typeface="Times New Roman" panose="02020603050405020304" pitchFamily="18" charset="0"/>
              </a:rPr>
              <a:t>demodicosis.</a:t>
            </a:r>
            <a:endParaRPr lang="en-US" sz="1600" dirty="0">
              <a:solidFill>
                <a:srgbClr val="002060"/>
              </a:solidFill>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043608" y="172174"/>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a:solidFill>
                  <a:srgbClr val="7030A0"/>
                </a:solidFill>
                <a:latin typeface="Arial Rounded MT Bold" panose="020F0704030504030204" pitchFamily="34" charset="0"/>
              </a:rPr>
              <a:t>Genus: </a:t>
            </a:r>
            <a:r>
              <a:rPr lang="en-US" sz="2000" i="1" dirty="0">
                <a:solidFill>
                  <a:srgbClr val="7030A0"/>
                </a:solidFill>
                <a:latin typeface="Arial Rounded MT Bold" panose="020F0704030504030204" pitchFamily="34" charset="0"/>
              </a:rPr>
              <a:t>Demodex</a:t>
            </a:r>
            <a:endParaRPr lang="en-IN" sz="2000" i="1" dirty="0">
              <a:solidFill>
                <a:srgbClr val="7030A0"/>
              </a:solidFill>
              <a:latin typeface="Arial Rounded MT Bold" panose="020F0704030504030204" pitchFamily="34" charset="0"/>
            </a:endParaRPr>
          </a:p>
        </p:txBody>
      </p:sp>
      <p:pic>
        <p:nvPicPr>
          <p:cNvPr id="6" name="Picture 5">
            <a:extLst>
              <a:ext uri="{FF2B5EF4-FFF2-40B4-BE49-F238E27FC236}">
                <a16:creationId xmlns:a16="http://schemas.microsoft.com/office/drawing/2014/main" xmlns="" id="{EB589028-8726-4BA2-946B-6626F08AFB89}"/>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6064478" y="1938924"/>
            <a:ext cx="2491083" cy="3127375"/>
          </a:xfrm>
          <a:prstGeom prst="rect">
            <a:avLst/>
          </a:prstGeom>
          <a:noFill/>
          <a:ln>
            <a:noFill/>
          </a:ln>
        </p:spPr>
      </p:pic>
    </p:spTree>
    <p:extLst>
      <p:ext uri="{BB962C8B-B14F-4D97-AF65-F5344CB8AC3E}">
        <p14:creationId xmlns:p14="http://schemas.microsoft.com/office/powerpoint/2010/main" val="285060967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algn="just"/>
            <a:endParaRPr lang="en-US" sz="2000" b="1" dirty="0">
              <a:solidFill>
                <a:srgbClr val="FF000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3" name="Flowchart: Alternate Process 2">
            <a:extLst>
              <a:ext uri="{FF2B5EF4-FFF2-40B4-BE49-F238E27FC236}">
                <a16:creationId xmlns:a16="http://schemas.microsoft.com/office/drawing/2014/main" xmlns="" id="{A69BA3E7-9F4A-468E-A98A-22E33587B36B}"/>
              </a:ext>
            </a:extLst>
          </p:cNvPr>
          <p:cNvSpPr/>
          <p:nvPr/>
        </p:nvSpPr>
        <p:spPr>
          <a:xfrm>
            <a:off x="1043608" y="836712"/>
            <a:ext cx="6049814" cy="5805264"/>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600"/>
              </a:spcBef>
              <a:tabLst>
                <a:tab pos="354965" algn="l"/>
                <a:tab pos="355600" algn="l"/>
              </a:tabLst>
            </a:pPr>
            <a:r>
              <a:rPr lang="en-US" sz="2000" dirty="0">
                <a:solidFill>
                  <a:srgbClr val="FF0000"/>
                </a:solidFill>
                <a:latin typeface="Arial Rounded MT Bold" panose="020F0704030504030204" pitchFamily="34" charset="0"/>
                <a:ea typeface="Times New Roman" panose="02020603050405020304" pitchFamily="18" charset="0"/>
              </a:rPr>
              <a:t>Control: </a:t>
            </a:r>
          </a:p>
          <a:p>
            <a:pPr marL="342900" indent="-342900">
              <a:spcBef>
                <a:spcPts val="600"/>
              </a:spcBef>
              <a:buFont typeface="Courier New" panose="02070309020205020404" pitchFamily="49" charset="0"/>
              <a:buChar char="o"/>
              <a:tabLst>
                <a:tab pos="354965" algn="l"/>
                <a:tab pos="355600" algn="l"/>
              </a:tabLst>
            </a:pPr>
            <a:r>
              <a:rPr lang="en-US" sz="2000" dirty="0">
                <a:solidFill>
                  <a:srgbClr val="7030A0"/>
                </a:solidFill>
                <a:effectLst/>
                <a:latin typeface="Arial Rounded MT Bold" panose="020F0704030504030204" pitchFamily="34" charset="0"/>
                <a:ea typeface="Times New Roman" panose="02020603050405020304" pitchFamily="18" charset="0"/>
              </a:rPr>
              <a:t>Isolation of infested animals.</a:t>
            </a:r>
          </a:p>
          <a:p>
            <a:pPr marL="342900" indent="-342900">
              <a:spcBef>
                <a:spcPts val="600"/>
              </a:spcBef>
              <a:buFont typeface="Courier New" panose="02070309020205020404" pitchFamily="49" charset="0"/>
              <a:buChar char="o"/>
              <a:tabLst>
                <a:tab pos="354965" algn="l"/>
                <a:tab pos="355600" algn="l"/>
              </a:tabLst>
            </a:pPr>
            <a:r>
              <a:rPr lang="en-US" sz="2000" dirty="0">
                <a:solidFill>
                  <a:srgbClr val="7030A0"/>
                </a:solidFill>
                <a:effectLst/>
                <a:latin typeface="Arial Rounded MT Bold" panose="020F0704030504030204" pitchFamily="34" charset="0"/>
                <a:ea typeface="Times New Roman" panose="02020603050405020304" pitchFamily="18" charset="0"/>
              </a:rPr>
              <a:t>Treatment of infested animals by using acaricides</a:t>
            </a:r>
          </a:p>
          <a:p>
            <a:pPr marL="342900" indent="-342900" algn="just">
              <a:spcBef>
                <a:spcPts val="600"/>
              </a:spcBef>
              <a:buFont typeface="Courier New" panose="02070309020205020404" pitchFamily="49" charset="0"/>
              <a:buChar char="o"/>
              <a:tabLst>
                <a:tab pos="354965" algn="l"/>
                <a:tab pos="355600" algn="l"/>
              </a:tabLst>
            </a:pPr>
            <a:r>
              <a:rPr lang="en-US" sz="2000" dirty="0">
                <a:solidFill>
                  <a:srgbClr val="7030A0"/>
                </a:solidFill>
                <a:latin typeface="Arial Rounded MT Bold" panose="020F0704030504030204" pitchFamily="34" charset="0"/>
                <a:ea typeface="Times New Roman" panose="02020603050405020304" pitchFamily="18" charset="0"/>
              </a:rPr>
              <a:t>Providing of proper level of nutrition.</a:t>
            </a:r>
          </a:p>
          <a:p>
            <a:pPr marL="285750" indent="-285750" algn="just">
              <a:spcBef>
                <a:spcPts val="600"/>
              </a:spcBef>
              <a:buFont typeface="Courier New" panose="02070309020205020404" pitchFamily="49" charset="0"/>
              <a:buChar char="o"/>
              <a:tabLst>
                <a:tab pos="354965" algn="l"/>
                <a:tab pos="355600" algn="l"/>
              </a:tabLst>
            </a:pPr>
            <a:endParaRPr lang="en-IN" sz="1800" dirty="0">
              <a:effectLst/>
              <a:latin typeface="Times New Roman" panose="02020603050405020304" pitchFamily="18" charset="0"/>
              <a:ea typeface="Times New Roman" panose="02020603050405020304" pitchFamily="18" charset="0"/>
            </a:endParaRPr>
          </a:p>
          <a:p>
            <a:pPr lvl="0" algn="just">
              <a:spcBef>
                <a:spcPts val="600"/>
              </a:spcBef>
              <a:tabLst>
                <a:tab pos="354965" algn="l"/>
                <a:tab pos="355600" algn="l"/>
              </a:tabLst>
            </a:pPr>
            <a:endParaRPr lang="en-US" sz="2000" dirty="0">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043608" y="172174"/>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000" dirty="0" err="1">
                <a:solidFill>
                  <a:srgbClr val="7030A0"/>
                </a:solidFill>
                <a:latin typeface="Arial Rounded MT Bold" panose="020F0704030504030204" pitchFamily="34" charset="0"/>
              </a:rPr>
              <a:t>Genus:</a:t>
            </a:r>
            <a:r>
              <a:rPr lang="en-US" sz="2000" i="1" dirty="0" err="1">
                <a:solidFill>
                  <a:srgbClr val="7030A0"/>
                </a:solidFill>
                <a:latin typeface="Arial Rounded MT Bold" panose="020F0704030504030204" pitchFamily="34" charset="0"/>
              </a:rPr>
              <a:t>Demodex</a:t>
            </a:r>
            <a:endParaRPr lang="en-IN" sz="2000" i="1" dirty="0">
              <a:solidFill>
                <a:srgbClr val="7030A0"/>
              </a:solidFill>
              <a:latin typeface="Arial Rounded MT Bold" panose="020F0704030504030204" pitchFamily="34" charset="0"/>
            </a:endParaRPr>
          </a:p>
        </p:txBody>
      </p:sp>
      <p:pic>
        <p:nvPicPr>
          <p:cNvPr id="6" name="Picture 5">
            <a:extLst>
              <a:ext uri="{FF2B5EF4-FFF2-40B4-BE49-F238E27FC236}">
                <a16:creationId xmlns:a16="http://schemas.microsoft.com/office/drawing/2014/main" xmlns="" id="{65F9FA2E-6CA0-49D3-8533-911E53D42EE8}"/>
              </a:ext>
            </a:extLst>
          </p:cNvPr>
          <p:cNvPicPr/>
          <p:nvPr/>
        </p:nvPicPr>
        <p:blipFill rotWithShape="1">
          <a:blip r:embed="rId3">
            <a:extLst>
              <a:ext uri="{28A0092B-C50C-407E-A947-70E740481C1C}">
                <a14:useLocalDpi xmlns:a14="http://schemas.microsoft.com/office/drawing/2010/main" val="0"/>
              </a:ext>
            </a:extLst>
          </a:blip>
          <a:srcRect l="36562" t="7510" r="36312" b="15492"/>
          <a:stretch/>
        </p:blipFill>
        <p:spPr bwMode="auto">
          <a:xfrm>
            <a:off x="2983299" y="4767456"/>
            <a:ext cx="1553845" cy="1874520"/>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245561417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Flowchart: Alternate Process 2">
            <a:extLst>
              <a:ext uri="{FF2B5EF4-FFF2-40B4-BE49-F238E27FC236}">
                <a16:creationId xmlns:a16="http://schemas.microsoft.com/office/drawing/2014/main" xmlns="" id="{A69BA3E7-9F4A-468E-A98A-22E33587B36B}"/>
              </a:ext>
            </a:extLst>
          </p:cNvPr>
          <p:cNvSpPr/>
          <p:nvPr/>
        </p:nvSpPr>
        <p:spPr>
          <a:xfrm>
            <a:off x="1475656" y="2276872"/>
            <a:ext cx="4752528" cy="2733133"/>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510"/>
              </a:spcBef>
              <a:spcAft>
                <a:spcPts val="0"/>
              </a:spcAft>
              <a:tabLst>
                <a:tab pos="304165" algn="l"/>
                <a:tab pos="304800" algn="l"/>
              </a:tabLst>
            </a:pPr>
            <a:r>
              <a:rPr lang="en-US" b="1" dirty="0">
                <a:solidFill>
                  <a:srgbClr val="FF0000"/>
                </a:solidFill>
                <a:latin typeface="Arial Rounded MT Bold" panose="020F0704030504030204" pitchFamily="34" charset="0"/>
                <a:ea typeface="Times New Roman" panose="02020603050405020304" pitchFamily="18" charset="0"/>
              </a:rPr>
              <a:t>General Characters</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7030A0"/>
                </a:solidFill>
                <a:effectLst/>
                <a:latin typeface="Arial Rounded MT Bold" panose="020F0704030504030204" pitchFamily="34" charset="0"/>
                <a:ea typeface="Times New Roman" panose="02020603050405020304" pitchFamily="18" charset="0"/>
              </a:rPr>
              <a:t>Stigmata or spiracles are present at the middle of the body.</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b="1" dirty="0">
                <a:solidFill>
                  <a:srgbClr val="231F20"/>
                </a:solidFill>
                <a:latin typeface="Arial Rounded MT Bold" panose="020F0704030504030204" pitchFamily="34" charset="0"/>
                <a:ea typeface="Times New Roman" panose="02020603050405020304" pitchFamily="18" charset="0"/>
              </a:rPr>
              <a:t>Commonly called </a:t>
            </a:r>
            <a:r>
              <a:rPr lang="en-US" b="1" dirty="0" err="1">
                <a:solidFill>
                  <a:srgbClr val="231F20"/>
                </a:solidFill>
                <a:latin typeface="Arial Rounded MT Bold" panose="020F0704030504030204" pitchFamily="34" charset="0"/>
                <a:ea typeface="Times New Roman" panose="02020603050405020304" pitchFamily="18" charset="0"/>
              </a:rPr>
              <a:t>gamasid</a:t>
            </a:r>
            <a:r>
              <a:rPr lang="en-US" b="1" dirty="0">
                <a:solidFill>
                  <a:srgbClr val="231F20"/>
                </a:solidFill>
                <a:latin typeface="Arial Rounded MT Bold" panose="020F0704030504030204" pitchFamily="34" charset="0"/>
                <a:ea typeface="Times New Roman" panose="02020603050405020304" pitchFamily="18" charset="0"/>
              </a:rPr>
              <a:t> mites.</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231F20"/>
                </a:solidFill>
                <a:effectLst/>
                <a:latin typeface="Arial Rounded MT Bold" panose="020F0704030504030204" pitchFamily="34" charset="0"/>
                <a:ea typeface="Times New Roman" panose="02020603050405020304" pitchFamily="18" charset="0"/>
              </a:rPr>
              <a:t>Visible to naked eye</a:t>
            </a:r>
            <a:endParaRPr lang="en-IN" sz="1800" b="1" dirty="0">
              <a:effectLst/>
              <a:latin typeface="Arial Rounded MT Bold" panose="020F0704030504030204" pitchFamily="34" charset="0"/>
              <a:ea typeface="Times New Roman" panose="02020603050405020304" pitchFamily="18"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043608" y="136356"/>
            <a:ext cx="5904656" cy="982065"/>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dirty="0">
                <a:solidFill>
                  <a:srgbClr val="7030A0"/>
                </a:solidFill>
                <a:latin typeface="Arial Rounded MT Bold" panose="020F0704030504030204" pitchFamily="34" charset="0"/>
              </a:rPr>
              <a:t>Sub-order</a:t>
            </a:r>
            <a:r>
              <a:rPr lang="en-IN" sz="2400" dirty="0">
                <a:solidFill>
                  <a:srgbClr val="7030A0"/>
                </a:solidFill>
                <a:latin typeface="Arial Rounded MT Bold" panose="020F0704030504030204" pitchFamily="34" charset="0"/>
              </a:rPr>
              <a:t>: </a:t>
            </a:r>
            <a:r>
              <a:rPr lang="en-IN" sz="2400" dirty="0" err="1">
                <a:solidFill>
                  <a:srgbClr val="7030A0"/>
                </a:solidFill>
                <a:latin typeface="Arial Rounded MT Bold" panose="020F0704030504030204" pitchFamily="34" charset="0"/>
              </a:rPr>
              <a:t>Mesostigmata</a:t>
            </a:r>
            <a:r>
              <a:rPr lang="en-IN" sz="2400" dirty="0">
                <a:solidFill>
                  <a:srgbClr val="7030A0"/>
                </a:solidFill>
                <a:latin typeface="Arial Rounded MT Bold" panose="020F0704030504030204" pitchFamily="34" charset="0"/>
              </a:rPr>
              <a:t>/</a:t>
            </a:r>
            <a:r>
              <a:rPr lang="en-IN" sz="2400" dirty="0" err="1">
                <a:solidFill>
                  <a:srgbClr val="7030A0"/>
                </a:solidFill>
                <a:latin typeface="Arial Rounded MT Bold" panose="020F0704030504030204" pitchFamily="34" charset="0"/>
              </a:rPr>
              <a:t>Gamasida</a:t>
            </a:r>
            <a:r>
              <a:rPr lang="en-IN" sz="2400" dirty="0">
                <a:solidFill>
                  <a:srgbClr val="7030A0"/>
                </a:solidFill>
                <a:latin typeface="Arial Rounded MT Bold" panose="020F0704030504030204" pitchFamily="34" charset="0"/>
              </a:rPr>
              <a:t> </a:t>
            </a:r>
            <a:endParaRPr lang="en-US" sz="2800" dirty="0">
              <a:solidFill>
                <a:srgbClr val="7030A0"/>
              </a:solidFill>
              <a:latin typeface="Arial Rounded MT Bold" panose="020F0704030504030204" pitchFamily="34" charset="0"/>
            </a:endParaRPr>
          </a:p>
        </p:txBody>
      </p:sp>
    </p:spTree>
    <p:extLst>
      <p:ext uri="{BB962C8B-B14F-4D97-AF65-F5344CB8AC3E}">
        <p14:creationId xmlns:p14="http://schemas.microsoft.com/office/powerpoint/2010/main" val="215576005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lvl="0" algn="just">
              <a:spcBef>
                <a:spcPts val="260"/>
              </a:spcBef>
              <a:tabLst>
                <a:tab pos="355600" algn="l"/>
              </a:tabLst>
            </a:pPr>
            <a:endParaRPr lang="en-US" sz="2000" dirty="0">
              <a:solidFill>
                <a:srgbClr val="7030A0"/>
              </a:solidFill>
              <a:latin typeface="Arial Rounded MT Bold" panose="020F0704030504030204" pitchFamily="34" charset="0"/>
            </a:endParaRPr>
          </a:p>
          <a:p>
            <a:pPr lvl="0" algn="just">
              <a:spcBef>
                <a:spcPts val="260"/>
              </a:spcBef>
              <a:tabLst>
                <a:tab pos="355600" algn="l"/>
              </a:tabLst>
            </a:pPr>
            <a:r>
              <a:rPr lang="en-IN" sz="2000" dirty="0">
                <a:solidFill>
                  <a:srgbClr val="7030A0"/>
                </a:solidFill>
                <a:latin typeface="Arial Rounded MT Bold" panose="020F0704030504030204" pitchFamily="34" charset="0"/>
              </a:rPr>
              <a:t>Species:</a:t>
            </a: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graphicFrame>
        <p:nvGraphicFramePr>
          <p:cNvPr id="8" name="Table 8">
            <a:extLst>
              <a:ext uri="{FF2B5EF4-FFF2-40B4-BE49-F238E27FC236}">
                <a16:creationId xmlns:a16="http://schemas.microsoft.com/office/drawing/2014/main" xmlns="" id="{17347A45-E8BC-4B16-B289-D6759CEBCDF7}"/>
              </a:ext>
            </a:extLst>
          </p:cNvPr>
          <p:cNvGraphicFramePr>
            <a:graphicFrameLocks noGrp="1"/>
          </p:cNvGraphicFramePr>
          <p:nvPr>
            <p:extLst>
              <p:ext uri="{D42A27DB-BD31-4B8C-83A1-F6EECF244321}">
                <p14:modId xmlns:p14="http://schemas.microsoft.com/office/powerpoint/2010/main" val="2670551769"/>
              </p:ext>
            </p:extLst>
          </p:nvPr>
        </p:nvGraphicFramePr>
        <p:xfrm>
          <a:off x="539551" y="1707218"/>
          <a:ext cx="5800016" cy="3719273"/>
        </p:xfrm>
        <a:graphic>
          <a:graphicData uri="http://schemas.openxmlformats.org/drawingml/2006/table">
            <a:tbl>
              <a:tblPr firstRow="1" bandRow="1">
                <a:tableStyleId>{5C22544A-7EE6-4342-B048-85BDC9FD1C3A}</a:tableStyleId>
              </a:tblPr>
              <a:tblGrid>
                <a:gridCol w="2376265">
                  <a:extLst>
                    <a:ext uri="{9D8B030D-6E8A-4147-A177-3AD203B41FA5}">
                      <a16:colId xmlns:a16="http://schemas.microsoft.com/office/drawing/2014/main" xmlns="" val="840647172"/>
                    </a:ext>
                  </a:extLst>
                </a:gridCol>
                <a:gridCol w="1368151">
                  <a:extLst>
                    <a:ext uri="{9D8B030D-6E8A-4147-A177-3AD203B41FA5}">
                      <a16:colId xmlns:a16="http://schemas.microsoft.com/office/drawing/2014/main" xmlns="" val="942922488"/>
                    </a:ext>
                  </a:extLst>
                </a:gridCol>
                <a:gridCol w="2055600">
                  <a:extLst>
                    <a:ext uri="{9D8B030D-6E8A-4147-A177-3AD203B41FA5}">
                      <a16:colId xmlns:a16="http://schemas.microsoft.com/office/drawing/2014/main" xmlns="" val="2845376601"/>
                    </a:ext>
                  </a:extLst>
                </a:gridCol>
              </a:tblGrid>
              <a:tr h="453838">
                <a:tc>
                  <a:txBody>
                    <a:bodyPr/>
                    <a:lstStyle/>
                    <a:p>
                      <a:pPr algn="ctr"/>
                      <a:r>
                        <a:rPr lang="en-US" sz="1600" dirty="0">
                          <a:latin typeface="Arial Rounded MT Bold" panose="020F0704030504030204" pitchFamily="34" charset="0"/>
                        </a:rPr>
                        <a:t> Species </a:t>
                      </a:r>
                      <a:endParaRPr lang="en-IN" sz="1600"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Hosts</a:t>
                      </a:r>
                      <a:endParaRPr lang="en-IN" sz="1600" dirty="0">
                        <a:latin typeface="Arial Rounded MT Bold" panose="020F0704030504030204" pitchFamily="34" charset="0"/>
                      </a:endParaRPr>
                    </a:p>
                  </a:txBody>
                  <a:tcPr>
                    <a:lnR w="12700" cap="flat" cmpd="sng" algn="ctr">
                      <a:solidFill>
                        <a:schemeClr val="tx1"/>
                      </a:solidFill>
                      <a:prstDash val="solid"/>
                      <a:round/>
                      <a:headEnd type="none" w="med" len="med"/>
                      <a:tailEnd type="none" w="med" len="med"/>
                    </a:lnR>
                  </a:tcPr>
                </a:tc>
                <a:tc>
                  <a:txBody>
                    <a:bodyPr/>
                    <a:lstStyle/>
                    <a:p>
                      <a:pPr algn="ctr"/>
                      <a:r>
                        <a:rPr lang="en-US" sz="1600" dirty="0">
                          <a:latin typeface="Arial Rounded MT Bold" panose="020F0704030504030204" pitchFamily="34" charset="0"/>
                        </a:rPr>
                        <a:t>Common Name / location</a:t>
                      </a:r>
                      <a:endParaRPr lang="en-IN" sz="1600" dirty="0">
                        <a:latin typeface="Arial Rounded MT Bold" panose="020F0704030504030204" pitchFamily="34" charset="0"/>
                      </a:endParaRPr>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xmlns="" val="1568214133"/>
                  </a:ext>
                </a:extLst>
              </a:tr>
              <a:tr h="744159">
                <a:tc>
                  <a:txBody>
                    <a:bodyPr/>
                    <a:lstStyle/>
                    <a:p>
                      <a:pPr algn="l"/>
                      <a:r>
                        <a:rPr lang="en-US" sz="1600" i="1" dirty="0" err="1">
                          <a:latin typeface="Arial Rounded MT Bold" panose="020F0704030504030204" pitchFamily="34" charset="0"/>
                        </a:rPr>
                        <a:t>Dermanyssus</a:t>
                      </a:r>
                      <a:r>
                        <a:rPr lang="en-US" sz="1600" i="1" dirty="0">
                          <a:latin typeface="Arial Rounded MT Bold" panose="020F0704030504030204" pitchFamily="34" charset="0"/>
                        </a:rPr>
                        <a:t> </a:t>
                      </a:r>
                      <a:r>
                        <a:rPr lang="en-US" sz="1600" i="1" dirty="0" err="1">
                          <a:latin typeface="Arial Rounded MT Bold" panose="020F0704030504030204" pitchFamily="34" charset="0"/>
                        </a:rPr>
                        <a:t>gallinae</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poultry</a:t>
                      </a:r>
                      <a:endParaRPr lang="en-IN" sz="1600" dirty="0">
                        <a:latin typeface="Arial Rounded MT Bold" panose="020F0704030504030204" pitchFamily="34" charset="0"/>
                      </a:endParaRPr>
                    </a:p>
                  </a:txBody>
                  <a:tcPr>
                    <a:lnR w="12700" cap="flat" cmpd="sng" algn="ctr">
                      <a:solidFill>
                        <a:schemeClr val="tx1"/>
                      </a:solidFill>
                      <a:prstDash val="solid"/>
                      <a:round/>
                      <a:headEnd type="none" w="med" len="med"/>
                      <a:tailEnd type="none" w="med" len="med"/>
                    </a:lnR>
                  </a:tcPr>
                </a:tc>
                <a:tc>
                  <a:txBody>
                    <a:bodyPr/>
                    <a:lstStyle/>
                    <a:p>
                      <a:pPr algn="ctr"/>
                      <a:r>
                        <a:rPr lang="en-US" sz="1600" dirty="0">
                          <a:latin typeface="Arial Rounded MT Bold" panose="020F0704030504030204" pitchFamily="34" charset="0"/>
                        </a:rPr>
                        <a:t>Red mite of poultry</a:t>
                      </a:r>
                      <a:endParaRPr lang="en-IN" sz="1600" dirty="0">
                        <a:latin typeface="Arial Rounded MT Bold" panose="020F0704030504030204" pitchFamily="34" charset="0"/>
                      </a:endParaRPr>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xmlns="" val="3780097651"/>
                  </a:ext>
                </a:extLst>
              </a:tr>
              <a:tr h="453838">
                <a:tc>
                  <a:txBody>
                    <a:bodyPr/>
                    <a:lstStyle/>
                    <a:p>
                      <a:pPr algn="l"/>
                      <a:r>
                        <a:rPr lang="en-US" sz="1600" i="1" dirty="0" err="1">
                          <a:latin typeface="Arial Rounded MT Bold" panose="020F0704030504030204" pitchFamily="34" charset="0"/>
                        </a:rPr>
                        <a:t>Ornithonyssus</a:t>
                      </a:r>
                      <a:r>
                        <a:rPr lang="en-US" sz="1600" i="1" dirty="0">
                          <a:latin typeface="Arial Rounded MT Bold" panose="020F0704030504030204" pitchFamily="34" charset="0"/>
                        </a:rPr>
                        <a:t> bursa</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Fowl</a:t>
                      </a:r>
                    </a:p>
                  </a:txBody>
                  <a:tcPr>
                    <a:lnR w="12700" cap="flat" cmpd="sng" algn="ctr">
                      <a:solidFill>
                        <a:schemeClr val="tx1"/>
                      </a:solidFill>
                      <a:prstDash val="solid"/>
                      <a:round/>
                      <a:headEnd type="none" w="med" len="med"/>
                      <a:tailEnd type="none" w="med" len="med"/>
                    </a:lnR>
                  </a:tcPr>
                </a:tc>
                <a:tc>
                  <a:txBody>
                    <a:bodyPr/>
                    <a:lstStyle/>
                    <a:p>
                      <a:pPr algn="ctr"/>
                      <a:r>
                        <a:rPr lang="en-US" sz="1600" dirty="0">
                          <a:latin typeface="Arial Rounded MT Bold" panose="020F0704030504030204" pitchFamily="34" charset="0"/>
                        </a:rPr>
                        <a:t>Tropical fowl mite</a:t>
                      </a:r>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xmlns="" val="3659619150"/>
                  </a:ext>
                </a:extLst>
              </a:tr>
              <a:tr h="453838">
                <a:tc>
                  <a:txBody>
                    <a:bodyPr/>
                    <a:lstStyle/>
                    <a:p>
                      <a:pPr algn="l"/>
                      <a:r>
                        <a:rPr lang="en-US" sz="1600" i="1" dirty="0" err="1">
                          <a:latin typeface="Arial Rounded MT Bold" panose="020F0704030504030204" pitchFamily="34" charset="0"/>
                        </a:rPr>
                        <a:t>Ornithonyssus</a:t>
                      </a:r>
                      <a:r>
                        <a:rPr lang="en-US" sz="1600" i="1" dirty="0">
                          <a:latin typeface="Arial Rounded MT Bold" panose="020F0704030504030204" pitchFamily="34" charset="0"/>
                        </a:rPr>
                        <a:t> </a:t>
                      </a:r>
                      <a:r>
                        <a:rPr lang="en-US" sz="1600" i="1" dirty="0" err="1">
                          <a:latin typeface="Arial Rounded MT Bold" panose="020F0704030504030204" pitchFamily="34" charset="0"/>
                        </a:rPr>
                        <a:t>bacoti</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Cattle</a:t>
                      </a:r>
                      <a:endParaRPr lang="en-IN" sz="1600" dirty="0">
                        <a:latin typeface="Arial Rounded MT Bold" panose="020F0704030504030204" pitchFamily="34" charset="0"/>
                      </a:endParaRPr>
                    </a:p>
                  </a:txBody>
                  <a:tcPr>
                    <a:lnR w="12700" cap="flat" cmpd="sng" algn="ctr">
                      <a:solidFill>
                        <a:schemeClr val="tx1"/>
                      </a:solidFill>
                      <a:prstDash val="solid"/>
                      <a:round/>
                      <a:headEnd type="none" w="med" len="med"/>
                      <a:tailEnd type="none" w="med" len="med"/>
                    </a:lnR>
                  </a:tcPr>
                </a:tc>
                <a:tc>
                  <a:txBody>
                    <a:bodyPr/>
                    <a:lstStyle/>
                    <a:p>
                      <a:pPr algn="ctr"/>
                      <a:r>
                        <a:rPr lang="en-US" sz="1600" dirty="0">
                          <a:latin typeface="Arial Rounded MT Bold" panose="020F0704030504030204" pitchFamily="34" charset="0"/>
                        </a:rPr>
                        <a:t>Tropical rat mite</a:t>
                      </a:r>
                      <a:endParaRPr lang="en-IN" sz="1600" dirty="0">
                        <a:latin typeface="Arial Rounded MT Bold" panose="020F0704030504030204" pitchFamily="34" charset="0"/>
                      </a:endParaRPr>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xmlns="" val="2817209335"/>
                  </a:ext>
                </a:extLst>
              </a:tr>
              <a:tr h="744159">
                <a:tc>
                  <a:txBody>
                    <a:bodyPr/>
                    <a:lstStyle/>
                    <a:p>
                      <a:pPr algn="l"/>
                      <a:r>
                        <a:rPr lang="en-US" sz="1600" i="1" dirty="0" err="1">
                          <a:latin typeface="Arial Rounded MT Bold" panose="020F0704030504030204" pitchFamily="34" charset="0"/>
                        </a:rPr>
                        <a:t>Pneumonyssus</a:t>
                      </a:r>
                      <a:r>
                        <a:rPr lang="en-US" sz="1600" i="1" dirty="0">
                          <a:latin typeface="Arial Rounded MT Bold" panose="020F0704030504030204" pitchFamily="34" charset="0"/>
                        </a:rPr>
                        <a:t> caninum</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Dog</a:t>
                      </a:r>
                      <a:endParaRPr lang="en-IN" sz="1600" dirty="0">
                        <a:latin typeface="Arial Rounded MT Bold" panose="020F0704030504030204" pitchFamily="34" charset="0"/>
                      </a:endParaRPr>
                    </a:p>
                  </a:txBody>
                  <a:tcPr>
                    <a:lnR w="12700" cap="flat" cmpd="sng" algn="ctr">
                      <a:solidFill>
                        <a:schemeClr val="tx1"/>
                      </a:solidFill>
                      <a:prstDash val="solid"/>
                      <a:round/>
                      <a:headEnd type="none" w="med" len="med"/>
                      <a:tailEnd type="none" w="med" len="med"/>
                    </a:lnR>
                  </a:tcPr>
                </a:tc>
                <a:tc>
                  <a:txBody>
                    <a:bodyPr/>
                    <a:lstStyle/>
                    <a:p>
                      <a:pPr algn="ctr"/>
                      <a:r>
                        <a:rPr lang="en-US" sz="1600" dirty="0">
                          <a:latin typeface="Arial Rounded MT Bold" panose="020F0704030504030204" pitchFamily="34" charset="0"/>
                        </a:rPr>
                        <a:t>Found in nasal passage of dog</a:t>
                      </a:r>
                      <a:endParaRPr lang="en-IN" sz="1600" dirty="0">
                        <a:latin typeface="Arial Rounded MT Bold" panose="020F0704030504030204" pitchFamily="34" charset="0"/>
                      </a:endParaRPr>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xmlns="" val="1493360314"/>
                  </a:ext>
                </a:extLst>
              </a:tr>
              <a:tr h="744159">
                <a:tc>
                  <a:txBody>
                    <a:bodyPr/>
                    <a:lstStyle/>
                    <a:p>
                      <a:pPr algn="l"/>
                      <a:r>
                        <a:rPr lang="en-US" sz="1600" i="1" dirty="0" err="1">
                          <a:latin typeface="Arial Rounded MT Bold" panose="020F0704030504030204" pitchFamily="34" charset="0"/>
                        </a:rPr>
                        <a:t>Raillietia</a:t>
                      </a:r>
                      <a:r>
                        <a:rPr lang="en-US" sz="1600" i="1" dirty="0">
                          <a:latin typeface="Arial Rounded MT Bold" panose="020F0704030504030204" pitchFamily="34" charset="0"/>
                        </a:rPr>
                        <a:t> </a:t>
                      </a:r>
                      <a:r>
                        <a:rPr lang="en-US" sz="1600" i="1" dirty="0" err="1">
                          <a:latin typeface="Arial Rounded MT Bold" panose="020F0704030504030204" pitchFamily="34" charset="0"/>
                        </a:rPr>
                        <a:t>auris</a:t>
                      </a:r>
                      <a:endParaRPr lang="en-IN" sz="1600" i="1" dirty="0">
                        <a:latin typeface="Arial Rounded MT Bold" panose="020F0704030504030204" pitchFamily="34" charset="0"/>
                      </a:endParaRPr>
                    </a:p>
                  </a:txBody>
                  <a:tcPr/>
                </a:tc>
                <a:tc>
                  <a:txBody>
                    <a:bodyPr/>
                    <a:lstStyle/>
                    <a:p>
                      <a:pPr algn="ctr"/>
                      <a:r>
                        <a:rPr lang="en-US" sz="1600" dirty="0">
                          <a:latin typeface="Arial Rounded MT Bold" panose="020F0704030504030204" pitchFamily="34" charset="0"/>
                        </a:rPr>
                        <a:t>Cattle &amp; buffalo</a:t>
                      </a:r>
                      <a:endParaRPr lang="en-IN" sz="1600" dirty="0">
                        <a:latin typeface="Arial Rounded MT Bold" panose="020F0704030504030204" pitchFamily="34" charset="0"/>
                      </a:endParaRPr>
                    </a:p>
                  </a:txBody>
                  <a:tcPr>
                    <a:lnR w="12700" cap="flat" cmpd="sng" algn="ctr">
                      <a:solidFill>
                        <a:schemeClr val="tx1"/>
                      </a:solidFill>
                      <a:prstDash val="solid"/>
                      <a:round/>
                      <a:headEnd type="none" w="med" len="med"/>
                      <a:tailEnd type="none" w="med" len="med"/>
                    </a:lnR>
                  </a:tcPr>
                </a:tc>
                <a:tc>
                  <a:txBody>
                    <a:bodyPr/>
                    <a:lstStyle/>
                    <a:p>
                      <a:pPr algn="ctr"/>
                      <a:r>
                        <a:rPr lang="en-US" sz="1600" dirty="0">
                          <a:latin typeface="Arial Rounded MT Bold" panose="020F0704030504030204" pitchFamily="34" charset="0"/>
                        </a:rPr>
                        <a:t>Found in ear of cattle &amp; buffalo</a:t>
                      </a:r>
                      <a:endParaRPr lang="en-IN" sz="1600" dirty="0">
                        <a:latin typeface="Arial Rounded MT Bold" panose="020F0704030504030204" pitchFamily="34" charset="0"/>
                      </a:endParaRPr>
                    </a:p>
                  </a:txBody>
                  <a:tcPr>
                    <a:lnL w="12700" cap="flat" cmpd="sng" algn="ctr">
                      <a:solidFill>
                        <a:schemeClr val="tx1"/>
                      </a:solidFill>
                      <a:prstDash val="solid"/>
                      <a:round/>
                      <a:headEnd type="none" w="med" len="med"/>
                      <a:tailEnd type="none" w="med" len="med"/>
                    </a:lnL>
                  </a:tcPr>
                </a:tc>
                <a:extLst>
                  <a:ext uri="{0D108BD9-81ED-4DB2-BD59-A6C34878D82A}">
                    <a16:rowId xmlns:a16="http://schemas.microsoft.com/office/drawing/2014/main" xmlns="" val="1924588131"/>
                  </a:ext>
                </a:extLst>
              </a:tr>
            </a:tbl>
          </a:graphicData>
        </a:graphic>
      </p:graphicFrame>
      <p:pic>
        <p:nvPicPr>
          <p:cNvPr id="13" name="Picture 12">
            <a:extLst>
              <a:ext uri="{FF2B5EF4-FFF2-40B4-BE49-F238E27FC236}">
                <a16:creationId xmlns:a16="http://schemas.microsoft.com/office/drawing/2014/main" xmlns="" id="{BFEC2D2D-ABEF-4165-ABB6-679C3013F015}"/>
              </a:ext>
            </a:extLst>
          </p:cNvPr>
          <p:cNvPicPr/>
          <p:nvPr/>
        </p:nvPicPr>
        <p:blipFill rotWithShape="1">
          <a:blip r:embed="rId3" cstate="print">
            <a:extLst>
              <a:ext uri="{28A0092B-C50C-407E-A947-70E740481C1C}">
                <a14:useLocalDpi xmlns:a14="http://schemas.microsoft.com/office/drawing/2010/main" val="0"/>
              </a:ext>
            </a:extLst>
          </a:blip>
          <a:srcRect l="13163" r="3734" b="5562"/>
          <a:stretch/>
        </p:blipFill>
        <p:spPr bwMode="auto">
          <a:xfrm rot="16200000">
            <a:off x="6648199" y="1101190"/>
            <a:ext cx="2188845" cy="1659890"/>
          </a:xfrm>
          <a:prstGeom prst="rect">
            <a:avLst/>
          </a:prstGeom>
          <a:noFill/>
          <a:ln>
            <a:noFill/>
          </a:ln>
          <a:extLst>
            <a:ext uri="{53640926-AAD7-44D8-BBD7-CCE9431645EC}">
              <a14:shadowObscured xmlns:a14="http://schemas.microsoft.com/office/drawing/2010/main"/>
            </a:ext>
          </a:extLst>
        </p:spPr>
      </p:pic>
      <p:pic>
        <p:nvPicPr>
          <p:cNvPr id="14" name="Picture 13">
            <a:extLst>
              <a:ext uri="{FF2B5EF4-FFF2-40B4-BE49-F238E27FC236}">
                <a16:creationId xmlns:a16="http://schemas.microsoft.com/office/drawing/2014/main" xmlns="" id="{CB8A8A83-3127-44F5-958A-A32B8607393D}"/>
              </a:ext>
            </a:extLst>
          </p:cNvPr>
          <p:cNvPicPr/>
          <p:nvPr/>
        </p:nvPicPr>
        <p:blipFill rotWithShape="1">
          <a:blip r:embed="rId4">
            <a:extLst>
              <a:ext uri="{28A0092B-C50C-407E-A947-70E740481C1C}">
                <a14:useLocalDpi xmlns:a14="http://schemas.microsoft.com/office/drawing/2010/main" val="0"/>
              </a:ext>
            </a:extLst>
          </a:blip>
          <a:srcRect l="31247" t="13867" r="19284" b="12630"/>
          <a:stretch/>
        </p:blipFill>
        <p:spPr bwMode="auto">
          <a:xfrm>
            <a:off x="6804248" y="3878980"/>
            <a:ext cx="1970544" cy="2555584"/>
          </a:xfrm>
          <a:prstGeom prst="rect">
            <a:avLst/>
          </a:prstGeom>
          <a:noFill/>
          <a:ln>
            <a:noFill/>
          </a:ln>
          <a:extLst>
            <a:ext uri="{53640926-AAD7-44D8-BBD7-CCE9431645EC}">
              <a14:shadowObscured xmlns:a14="http://schemas.microsoft.com/office/drawing/2010/main"/>
            </a:ext>
          </a:extLst>
        </p:spPr>
      </p:pic>
      <p:sp>
        <p:nvSpPr>
          <p:cNvPr id="10" name="Rectangle: Rounded Corners 9">
            <a:extLst>
              <a:ext uri="{FF2B5EF4-FFF2-40B4-BE49-F238E27FC236}">
                <a16:creationId xmlns:a16="http://schemas.microsoft.com/office/drawing/2014/main" xmlns="" id="{D3F0AC5E-D546-4F93-8FE6-86994C2C1651}"/>
              </a:ext>
            </a:extLst>
          </p:cNvPr>
          <p:cNvSpPr/>
          <p:nvPr/>
        </p:nvSpPr>
        <p:spPr>
          <a:xfrm>
            <a:off x="6912676" y="3025559"/>
            <a:ext cx="1691774" cy="40344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i="1" dirty="0" err="1">
                <a:solidFill>
                  <a:srgbClr val="7030A0"/>
                </a:solidFill>
                <a:latin typeface="Arial Rounded MT Bold" panose="020F0704030504030204" pitchFamily="34" charset="0"/>
              </a:rPr>
              <a:t>Dermanyssus</a:t>
            </a:r>
            <a:r>
              <a:rPr lang="en-US" sz="1400" i="1" dirty="0">
                <a:solidFill>
                  <a:srgbClr val="7030A0"/>
                </a:solidFill>
                <a:latin typeface="Arial Rounded MT Bold" panose="020F0704030504030204" pitchFamily="34" charset="0"/>
              </a:rPr>
              <a:t> </a:t>
            </a:r>
            <a:r>
              <a:rPr lang="en-US" sz="1400" i="1" dirty="0" err="1">
                <a:solidFill>
                  <a:srgbClr val="7030A0"/>
                </a:solidFill>
                <a:latin typeface="Arial Rounded MT Bold" panose="020F0704030504030204" pitchFamily="34" charset="0"/>
              </a:rPr>
              <a:t>gallinae</a:t>
            </a:r>
            <a:endParaRPr lang="en-IN" sz="1400" i="1" dirty="0">
              <a:solidFill>
                <a:srgbClr val="7030A0"/>
              </a:solidFill>
              <a:latin typeface="Arial Rounded MT Bold" panose="020F0704030504030204" pitchFamily="34" charset="0"/>
            </a:endParaRPr>
          </a:p>
        </p:txBody>
      </p:sp>
      <p:sp>
        <p:nvSpPr>
          <p:cNvPr id="16" name="Rectangle: Rounded Corners 15">
            <a:extLst>
              <a:ext uri="{FF2B5EF4-FFF2-40B4-BE49-F238E27FC236}">
                <a16:creationId xmlns:a16="http://schemas.microsoft.com/office/drawing/2014/main" xmlns="" id="{9074487B-3CE6-44BD-A331-999F35EC3B1F}"/>
              </a:ext>
            </a:extLst>
          </p:cNvPr>
          <p:cNvSpPr/>
          <p:nvPr/>
        </p:nvSpPr>
        <p:spPr>
          <a:xfrm>
            <a:off x="6804247" y="6434564"/>
            <a:ext cx="1970545" cy="376681"/>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i="1" dirty="0" err="1">
                <a:solidFill>
                  <a:srgbClr val="7030A0"/>
                </a:solidFill>
                <a:latin typeface="Arial Rounded MT Bold" panose="020F0704030504030204" pitchFamily="34" charset="0"/>
              </a:rPr>
              <a:t>Ornithonyssus</a:t>
            </a:r>
            <a:r>
              <a:rPr lang="en-US" sz="1400" i="1" dirty="0">
                <a:solidFill>
                  <a:srgbClr val="7030A0"/>
                </a:solidFill>
                <a:latin typeface="Arial Rounded MT Bold" panose="020F0704030504030204" pitchFamily="34" charset="0"/>
              </a:rPr>
              <a:t> </a:t>
            </a:r>
            <a:r>
              <a:rPr lang="en-US" sz="1400" dirty="0">
                <a:solidFill>
                  <a:srgbClr val="7030A0"/>
                </a:solidFill>
                <a:latin typeface="Arial Rounded MT Bold" panose="020F0704030504030204" pitchFamily="34" charset="0"/>
              </a:rPr>
              <a:t>sp.</a:t>
            </a:r>
            <a:endParaRPr lang="en-IN" sz="1400" dirty="0">
              <a:solidFill>
                <a:srgbClr val="7030A0"/>
              </a:solidFill>
              <a:latin typeface="Arial Rounded MT Bold" panose="020F0704030504030204" pitchFamily="34" charset="0"/>
            </a:endParaRPr>
          </a:p>
        </p:txBody>
      </p:sp>
      <p:sp>
        <p:nvSpPr>
          <p:cNvPr id="9" name="Oval 8">
            <a:extLst>
              <a:ext uri="{FF2B5EF4-FFF2-40B4-BE49-F238E27FC236}">
                <a16:creationId xmlns:a16="http://schemas.microsoft.com/office/drawing/2014/main" xmlns="" id="{2C1B3BE8-2FB7-4EED-AC69-08528372AD33}"/>
              </a:ext>
            </a:extLst>
          </p:cNvPr>
          <p:cNvSpPr/>
          <p:nvPr/>
        </p:nvSpPr>
        <p:spPr>
          <a:xfrm>
            <a:off x="1043608" y="136356"/>
            <a:ext cx="5904656" cy="982065"/>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dirty="0">
                <a:solidFill>
                  <a:srgbClr val="7030A0"/>
                </a:solidFill>
                <a:latin typeface="Arial Rounded MT Bold" panose="020F0704030504030204" pitchFamily="34" charset="0"/>
              </a:rPr>
              <a:t>Sub-order</a:t>
            </a:r>
            <a:r>
              <a:rPr lang="en-IN" sz="2400" dirty="0">
                <a:solidFill>
                  <a:srgbClr val="7030A0"/>
                </a:solidFill>
                <a:latin typeface="Arial Rounded MT Bold" panose="020F0704030504030204" pitchFamily="34" charset="0"/>
              </a:rPr>
              <a:t>: </a:t>
            </a:r>
            <a:r>
              <a:rPr lang="en-IN" sz="2400" dirty="0" err="1">
                <a:solidFill>
                  <a:srgbClr val="7030A0"/>
                </a:solidFill>
                <a:latin typeface="Arial Rounded MT Bold" panose="020F0704030504030204" pitchFamily="34" charset="0"/>
              </a:rPr>
              <a:t>Mesostigmata</a:t>
            </a:r>
            <a:r>
              <a:rPr lang="en-IN" sz="2400" dirty="0">
                <a:solidFill>
                  <a:srgbClr val="7030A0"/>
                </a:solidFill>
                <a:latin typeface="Arial Rounded MT Bold" panose="020F0704030504030204" pitchFamily="34" charset="0"/>
              </a:rPr>
              <a:t>/</a:t>
            </a:r>
            <a:r>
              <a:rPr lang="en-IN" sz="2400" dirty="0" err="1">
                <a:solidFill>
                  <a:srgbClr val="7030A0"/>
                </a:solidFill>
                <a:latin typeface="Arial Rounded MT Bold" panose="020F0704030504030204" pitchFamily="34" charset="0"/>
              </a:rPr>
              <a:t>Gamasida</a:t>
            </a:r>
            <a:r>
              <a:rPr lang="en-IN" sz="2400" dirty="0">
                <a:solidFill>
                  <a:srgbClr val="7030A0"/>
                </a:solidFill>
                <a:latin typeface="Arial Rounded MT Bold" panose="020F0704030504030204" pitchFamily="34" charset="0"/>
              </a:rPr>
              <a:t> </a:t>
            </a:r>
            <a:endParaRPr lang="en-US" sz="2800" dirty="0">
              <a:solidFill>
                <a:srgbClr val="7030A0"/>
              </a:solidFill>
              <a:latin typeface="Arial Rounded MT Bold" panose="020F0704030504030204" pitchFamily="34" charset="0"/>
            </a:endParaRPr>
          </a:p>
        </p:txBody>
      </p:sp>
    </p:spTree>
    <p:extLst>
      <p:ext uri="{BB962C8B-B14F-4D97-AF65-F5344CB8AC3E}">
        <p14:creationId xmlns:p14="http://schemas.microsoft.com/office/powerpoint/2010/main" val="190267935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lvl="0" algn="just">
              <a:spcBef>
                <a:spcPts val="260"/>
              </a:spcBef>
              <a:tabLst>
                <a:tab pos="355600" algn="l"/>
              </a:tabLst>
            </a:pPr>
            <a:endParaRPr lang="en-US"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115616" y="46755"/>
            <a:ext cx="5904656" cy="753718"/>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dirty="0">
                <a:solidFill>
                  <a:srgbClr val="7030A0"/>
                </a:solidFill>
                <a:latin typeface="Arial Rounded MT Bold" panose="020F0704030504030204" pitchFamily="34" charset="0"/>
              </a:rPr>
              <a:t>Family: Trombiculidae</a:t>
            </a:r>
            <a:endParaRPr lang="en-IN" sz="2800" dirty="0">
              <a:solidFill>
                <a:srgbClr val="7030A0"/>
              </a:solidFill>
              <a:latin typeface="Arial Rounded MT Bold" panose="020F0704030504030204" pitchFamily="34" charset="0"/>
            </a:endParaRPr>
          </a:p>
        </p:txBody>
      </p:sp>
      <p:sp>
        <p:nvSpPr>
          <p:cNvPr id="6" name="Flowchart: Alternate Process 5">
            <a:extLst>
              <a:ext uri="{FF2B5EF4-FFF2-40B4-BE49-F238E27FC236}">
                <a16:creationId xmlns:a16="http://schemas.microsoft.com/office/drawing/2014/main" xmlns="" id="{0A617B31-C58A-40A6-B813-E257EA4449EE}"/>
              </a:ext>
            </a:extLst>
          </p:cNvPr>
          <p:cNvSpPr/>
          <p:nvPr/>
        </p:nvSpPr>
        <p:spPr>
          <a:xfrm>
            <a:off x="683568" y="1340768"/>
            <a:ext cx="5400600" cy="5349300"/>
          </a:xfrm>
          <a:prstGeom prst="flowChartAlternateProcess">
            <a:avLst/>
          </a:prstGeom>
          <a:ln/>
        </p:spPr>
        <p:style>
          <a:lnRef idx="1">
            <a:schemeClr val="accent1"/>
          </a:lnRef>
          <a:fillRef idx="2">
            <a:schemeClr val="accent1"/>
          </a:fillRef>
          <a:effectRef idx="1">
            <a:schemeClr val="accent1"/>
          </a:effectRef>
          <a:fontRef idx="minor">
            <a:schemeClr val="dk1"/>
          </a:fontRef>
        </p:style>
        <p:txBody>
          <a:bodyPr rtlCol="0" anchor="ctr"/>
          <a:lstStyle/>
          <a:p>
            <a:pPr lvl="0" algn="just">
              <a:spcBef>
                <a:spcPts val="510"/>
              </a:spcBef>
              <a:spcAft>
                <a:spcPts val="0"/>
              </a:spcAft>
              <a:tabLst>
                <a:tab pos="304165" algn="l"/>
                <a:tab pos="304800" algn="l"/>
              </a:tabLst>
            </a:pPr>
            <a:r>
              <a:rPr lang="en-US" b="1" dirty="0">
                <a:solidFill>
                  <a:srgbClr val="FF0000"/>
                </a:solidFill>
                <a:latin typeface="Arial Rounded MT Bold" panose="020F0704030504030204" pitchFamily="34" charset="0"/>
                <a:ea typeface="Times New Roman" panose="02020603050405020304" pitchFamily="18" charset="0"/>
              </a:rPr>
              <a:t>General Characters</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sz="1800" b="1" dirty="0">
                <a:solidFill>
                  <a:srgbClr val="231F20"/>
                </a:solidFill>
                <a:effectLst/>
                <a:latin typeface="Arial Rounded MT Bold" panose="020F0704030504030204" pitchFamily="34" charset="0"/>
                <a:ea typeface="Times New Roman" panose="02020603050405020304" pitchFamily="18" charset="0"/>
              </a:rPr>
              <a:t>Commonly called chigger mites or harvest mites or velvet mites.</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b="1" dirty="0">
                <a:solidFill>
                  <a:srgbClr val="231F20"/>
                </a:solidFill>
                <a:latin typeface="Arial Rounded MT Bold" panose="020F0704030504030204" pitchFamily="34" charset="0"/>
                <a:ea typeface="Times New Roman" panose="02020603050405020304" pitchFamily="18" charset="0"/>
              </a:rPr>
              <a:t>Only larvae are parasitic.</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b="1" dirty="0">
                <a:solidFill>
                  <a:srgbClr val="231F20"/>
                </a:solidFill>
                <a:latin typeface="Arial Rounded MT Bold" panose="020F0704030504030204" pitchFamily="34" charset="0"/>
                <a:ea typeface="Times New Roman" panose="02020603050405020304" pitchFamily="18" charset="0"/>
              </a:rPr>
              <a:t>Larva has three pairs of legs with claws.</a:t>
            </a:r>
          </a:p>
          <a:p>
            <a:pPr marL="342900" lvl="0" indent="-342900" algn="just">
              <a:spcBef>
                <a:spcPts val="510"/>
              </a:spcBef>
              <a:spcAft>
                <a:spcPts val="0"/>
              </a:spcAft>
              <a:buFont typeface="Wingdings" panose="05000000000000000000" pitchFamily="2" charset="2"/>
              <a:buChar char=""/>
              <a:tabLst>
                <a:tab pos="304165" algn="l"/>
                <a:tab pos="304800" algn="l"/>
              </a:tabLst>
            </a:pPr>
            <a:r>
              <a:rPr lang="en-US" b="1" dirty="0">
                <a:solidFill>
                  <a:srgbClr val="231F20"/>
                </a:solidFill>
                <a:latin typeface="Arial Rounded MT Bold" panose="020F0704030504030204" pitchFamily="34" charset="0"/>
                <a:ea typeface="Times New Roman" panose="02020603050405020304" pitchFamily="18" charset="0"/>
              </a:rPr>
              <a:t>Scutum on the dorsal surface of the body .</a:t>
            </a:r>
          </a:p>
        </p:txBody>
      </p:sp>
    </p:spTree>
    <p:extLst>
      <p:ext uri="{BB962C8B-B14F-4D97-AF65-F5344CB8AC3E}">
        <p14:creationId xmlns:p14="http://schemas.microsoft.com/office/powerpoint/2010/main" val="17690512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860214" y="671988"/>
            <a:ext cx="5800017" cy="5661248"/>
          </a:xfrm>
        </p:spPr>
        <p:txBody>
          <a:bodyPr>
            <a:normAutofit/>
          </a:bodyPr>
          <a:lstStyle/>
          <a:p>
            <a:pPr lvl="0" algn="just">
              <a:spcBef>
                <a:spcPts val="260"/>
              </a:spcBef>
              <a:tabLst>
                <a:tab pos="355600" algn="l"/>
              </a:tabLst>
            </a:pPr>
            <a:endParaRPr lang="en-US" sz="2000" dirty="0">
              <a:solidFill>
                <a:srgbClr val="7030A0"/>
              </a:solidFill>
              <a:latin typeface="Arial Rounded MT Bold" panose="020F0704030504030204" pitchFamily="34" charset="0"/>
            </a:endParaRPr>
          </a:p>
          <a:p>
            <a:pPr lvl="0" algn="just">
              <a:spcBef>
                <a:spcPts val="260"/>
              </a:spcBef>
              <a:tabLst>
                <a:tab pos="355600" algn="l"/>
              </a:tabLst>
            </a:pPr>
            <a:endParaRPr lang="en-IN" sz="2000" dirty="0">
              <a:solidFill>
                <a:srgbClr val="7030A0"/>
              </a:solidFill>
              <a:latin typeface="Arial Rounded MT Bold" panose="020F0704030504030204" pitchFamily="34" charset="0"/>
            </a:endParaRPr>
          </a:p>
        </p:txBody>
      </p:sp>
      <p:sp>
        <p:nvSpPr>
          <p:cNvPr id="5" name="Oval 4">
            <a:extLst>
              <a:ext uri="{FF2B5EF4-FFF2-40B4-BE49-F238E27FC236}">
                <a16:creationId xmlns:a16="http://schemas.microsoft.com/office/drawing/2014/main" xmlns="" id="{928A4BDD-1321-4FE7-8074-FF73B19D15A8}"/>
              </a:ext>
            </a:extLst>
          </p:cNvPr>
          <p:cNvSpPr/>
          <p:nvPr/>
        </p:nvSpPr>
        <p:spPr>
          <a:xfrm>
            <a:off x="1115616" y="46755"/>
            <a:ext cx="5904656" cy="478009"/>
          </a:xfrm>
          <a:prstGeom prst="ellipse">
            <a:avLst/>
          </a:prstGeom>
        </p:spPr>
        <p:style>
          <a:lnRef idx="1">
            <a:schemeClr val="accent4"/>
          </a:lnRef>
          <a:fillRef idx="2">
            <a:schemeClr val="accent4"/>
          </a:fillRef>
          <a:effectRef idx="1">
            <a:schemeClr val="accent4"/>
          </a:effectRef>
          <a:fontRef idx="minor">
            <a:schemeClr val="dk1"/>
          </a:fontRef>
        </p:style>
        <p:txBody>
          <a:bodyPr rtlCol="0" anchor="ctr"/>
          <a:lstStyle/>
          <a:p>
            <a:pPr algn="ctr"/>
            <a:r>
              <a:rPr lang="en-US" sz="2800" dirty="0">
                <a:solidFill>
                  <a:srgbClr val="7030A0"/>
                </a:solidFill>
                <a:latin typeface="Arial Rounded MT Bold" panose="020F0704030504030204" pitchFamily="34" charset="0"/>
              </a:rPr>
              <a:t>Genus: </a:t>
            </a:r>
            <a:r>
              <a:rPr lang="en-US" sz="2800" i="1" dirty="0" err="1">
                <a:solidFill>
                  <a:srgbClr val="7030A0"/>
                </a:solidFill>
                <a:latin typeface="Arial Rounded MT Bold" panose="020F0704030504030204" pitchFamily="34" charset="0"/>
              </a:rPr>
              <a:t>Trombicula</a:t>
            </a:r>
            <a:endParaRPr lang="en-IN" sz="2800" i="1" dirty="0">
              <a:solidFill>
                <a:srgbClr val="7030A0"/>
              </a:solidFill>
              <a:latin typeface="Arial Rounded MT Bold" panose="020F0704030504030204" pitchFamily="34" charset="0"/>
            </a:endParaRPr>
          </a:p>
        </p:txBody>
      </p:sp>
      <p:sp>
        <p:nvSpPr>
          <p:cNvPr id="2" name="Rectangle: Rounded Corners 1">
            <a:extLst>
              <a:ext uri="{FF2B5EF4-FFF2-40B4-BE49-F238E27FC236}">
                <a16:creationId xmlns:a16="http://schemas.microsoft.com/office/drawing/2014/main" xmlns="" id="{1B3F6E10-C470-48EC-A11B-A48954A2CE80}"/>
              </a:ext>
            </a:extLst>
          </p:cNvPr>
          <p:cNvSpPr/>
          <p:nvPr/>
        </p:nvSpPr>
        <p:spPr>
          <a:xfrm>
            <a:off x="1403648" y="1772816"/>
            <a:ext cx="4752528" cy="3549100"/>
          </a:xfrm>
          <a:prstGeom prst="roundRect">
            <a:avLst/>
          </a:prstGeom>
        </p:spPr>
        <p:style>
          <a:lnRef idx="1">
            <a:schemeClr val="accent4"/>
          </a:lnRef>
          <a:fillRef idx="2">
            <a:schemeClr val="accent4"/>
          </a:fillRef>
          <a:effectRef idx="1">
            <a:schemeClr val="accent4"/>
          </a:effectRef>
          <a:fontRef idx="minor">
            <a:schemeClr val="dk1"/>
          </a:fontRef>
        </p:style>
        <p:txBody>
          <a:bodyPr rtlCol="0" anchor="ctr"/>
          <a:lstStyle/>
          <a:p>
            <a:pPr marL="285750" indent="-285750" algn="just">
              <a:buFont typeface="Courier New" panose="02070309020205020404" pitchFamily="49" charset="0"/>
              <a:buChar char="o"/>
            </a:pPr>
            <a:r>
              <a:rPr lang="en-US" i="1" dirty="0" err="1">
                <a:solidFill>
                  <a:srgbClr val="7030A0"/>
                </a:solidFill>
                <a:latin typeface="Arial Rounded MT Bold" panose="020F0704030504030204" pitchFamily="34" charset="0"/>
              </a:rPr>
              <a:t>Trombicula</a:t>
            </a:r>
            <a:r>
              <a:rPr lang="en-US" i="1" dirty="0">
                <a:solidFill>
                  <a:srgbClr val="7030A0"/>
                </a:solidFill>
                <a:latin typeface="Arial Rounded MT Bold" panose="020F0704030504030204" pitchFamily="34" charset="0"/>
              </a:rPr>
              <a:t> </a:t>
            </a:r>
            <a:r>
              <a:rPr lang="en-US" i="1" dirty="0" err="1">
                <a:solidFill>
                  <a:srgbClr val="7030A0"/>
                </a:solidFill>
                <a:latin typeface="Arial Rounded MT Bold" panose="020F0704030504030204" pitchFamily="34" charset="0"/>
              </a:rPr>
              <a:t>autumnalis</a:t>
            </a:r>
            <a:r>
              <a:rPr lang="en-US" i="1" dirty="0">
                <a:solidFill>
                  <a:srgbClr val="7030A0"/>
                </a:solidFill>
                <a:latin typeface="Arial Rounded MT Bold" panose="020F0704030504030204" pitchFamily="34" charset="0"/>
              </a:rPr>
              <a:t>  </a:t>
            </a:r>
            <a:r>
              <a:rPr lang="en-US" dirty="0">
                <a:solidFill>
                  <a:srgbClr val="7030A0"/>
                </a:solidFill>
                <a:latin typeface="Arial Rounded MT Bold" panose="020F0704030504030204" pitchFamily="34" charset="0"/>
              </a:rPr>
              <a:t>found on vertebrates including man &amp; poultry.</a:t>
            </a:r>
          </a:p>
          <a:p>
            <a:pPr marL="285750" indent="-285750" algn="just">
              <a:buFont typeface="Courier New" panose="02070309020205020404" pitchFamily="49" charset="0"/>
              <a:buChar char="o"/>
            </a:pPr>
            <a:r>
              <a:rPr lang="en-US" dirty="0">
                <a:solidFill>
                  <a:srgbClr val="7030A0"/>
                </a:solidFill>
                <a:latin typeface="Arial Rounded MT Bold" panose="020F0704030504030204" pitchFamily="34" charset="0"/>
              </a:rPr>
              <a:t>Feed on the body of skin by the feeding tube i.e. </a:t>
            </a:r>
            <a:r>
              <a:rPr lang="en-US" dirty="0" err="1">
                <a:solidFill>
                  <a:srgbClr val="7030A0"/>
                </a:solidFill>
                <a:latin typeface="Arial Rounded MT Bold" panose="020F0704030504030204" pitchFamily="34" charset="0"/>
              </a:rPr>
              <a:t>stylostome</a:t>
            </a:r>
            <a:r>
              <a:rPr lang="en-US" dirty="0">
                <a:solidFill>
                  <a:srgbClr val="7030A0"/>
                </a:solidFill>
                <a:latin typeface="Arial Rounded MT Bold" panose="020F0704030504030204" pitchFamily="34" charset="0"/>
              </a:rPr>
              <a:t>.</a:t>
            </a:r>
          </a:p>
          <a:p>
            <a:pPr marL="285750" indent="-285750" algn="just">
              <a:buFont typeface="Courier New" panose="02070309020205020404" pitchFamily="49" charset="0"/>
              <a:buChar char="o"/>
            </a:pPr>
            <a:r>
              <a:rPr lang="en-US" dirty="0">
                <a:solidFill>
                  <a:srgbClr val="7030A0"/>
                </a:solidFill>
                <a:latin typeface="Arial Rounded MT Bold" panose="020F0704030504030204" pitchFamily="34" charset="0"/>
              </a:rPr>
              <a:t>Symptoms includes intense itching and dermatitis</a:t>
            </a:r>
          </a:p>
          <a:p>
            <a:pPr marL="285750" indent="-285750" algn="just">
              <a:buFont typeface="Courier New" panose="02070309020205020404" pitchFamily="49" charset="0"/>
              <a:buChar char="o"/>
            </a:pPr>
            <a:r>
              <a:rPr lang="en-US" dirty="0">
                <a:solidFill>
                  <a:srgbClr val="7030A0"/>
                </a:solidFill>
                <a:latin typeface="Arial Rounded MT Bold" panose="020F0704030504030204" pitchFamily="34" charset="0"/>
              </a:rPr>
              <a:t>Caused “heel bug” of racehorses.</a:t>
            </a:r>
            <a:endParaRPr lang="en-IN" dirty="0">
              <a:solidFill>
                <a:srgbClr val="7030A0"/>
              </a:solidFill>
              <a:latin typeface="Arial Rounded MT Bold" panose="020F0704030504030204" pitchFamily="34" charset="0"/>
            </a:endParaRPr>
          </a:p>
        </p:txBody>
      </p:sp>
      <p:pic>
        <p:nvPicPr>
          <p:cNvPr id="6" name="Picture 5">
            <a:extLst>
              <a:ext uri="{FF2B5EF4-FFF2-40B4-BE49-F238E27FC236}">
                <a16:creationId xmlns:a16="http://schemas.microsoft.com/office/drawing/2014/main" xmlns="" id="{C6A6C282-FDFD-4825-B2A0-B52B7A295A71}"/>
              </a:ext>
            </a:extLst>
          </p:cNvPr>
          <p:cNvPicPr/>
          <p:nvPr/>
        </p:nvPicPr>
        <p:blipFill rotWithShape="1">
          <a:blip r:embed="rId3">
            <a:extLst>
              <a:ext uri="{28A0092B-C50C-407E-A947-70E740481C1C}">
                <a14:useLocalDpi xmlns:a14="http://schemas.microsoft.com/office/drawing/2010/main" val="0"/>
              </a:ext>
            </a:extLst>
          </a:blip>
          <a:srcRect l="9755" r="15636"/>
          <a:stretch/>
        </p:blipFill>
        <p:spPr bwMode="auto">
          <a:xfrm rot="10800000">
            <a:off x="6156176" y="2348880"/>
            <a:ext cx="2689860" cy="2597785"/>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186896408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611560" y="665252"/>
            <a:ext cx="4104456" cy="6218148"/>
          </a:xfrm>
        </p:spPr>
        <p:txBody>
          <a:bodyPr>
            <a:normAutofit/>
          </a:bodyPr>
          <a:lstStyle/>
          <a:p>
            <a:pPr lvl="0" algn="just">
              <a:spcBef>
                <a:spcPts val="315"/>
              </a:spcBef>
              <a:tabLst>
                <a:tab pos="355600" algn="l"/>
              </a:tabLst>
            </a:pPr>
            <a:r>
              <a:rPr lang="en-US" sz="2000" b="1" dirty="0">
                <a:solidFill>
                  <a:srgbClr val="00B0F0"/>
                </a:solidFill>
                <a:latin typeface="Arial Rounded MT Bold" panose="020F0704030504030204" pitchFamily="34" charset="0"/>
              </a:rPr>
              <a:t>      </a:t>
            </a:r>
            <a:endParaRPr lang="en-IN" sz="2000" dirty="0">
              <a:solidFill>
                <a:srgbClr val="00B0F0"/>
              </a:solidFill>
              <a:latin typeface="Arial Rounded MT Bold" panose="020F0704030504030204" pitchFamily="34" charset="0"/>
            </a:endParaRPr>
          </a:p>
        </p:txBody>
      </p:sp>
      <p:sp>
        <p:nvSpPr>
          <p:cNvPr id="2" name="Scroll: Vertical 1">
            <a:extLst>
              <a:ext uri="{FF2B5EF4-FFF2-40B4-BE49-F238E27FC236}">
                <a16:creationId xmlns:a16="http://schemas.microsoft.com/office/drawing/2014/main" xmlns="" id="{926CF2AF-0901-4A62-BA10-97AB237C34BA}"/>
              </a:ext>
            </a:extLst>
          </p:cNvPr>
          <p:cNvSpPr/>
          <p:nvPr/>
        </p:nvSpPr>
        <p:spPr>
          <a:xfrm>
            <a:off x="971600" y="665252"/>
            <a:ext cx="6120680" cy="5112568"/>
          </a:xfrm>
          <a:prstGeom prst="verticalScroll">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5400" dirty="0">
                <a:solidFill>
                  <a:srgbClr val="FFFF00"/>
                </a:solidFill>
                <a:latin typeface="Arial Rounded MT Bold" panose="020F0704030504030204" pitchFamily="34" charset="0"/>
              </a:rPr>
              <a:t>THANK</a:t>
            </a:r>
          </a:p>
          <a:p>
            <a:pPr algn="ctr"/>
            <a:r>
              <a:rPr lang="en-US" sz="5400" dirty="0">
                <a:solidFill>
                  <a:srgbClr val="FFFF00"/>
                </a:solidFill>
                <a:latin typeface="Arial Rounded MT Bold" panose="020F0704030504030204" pitchFamily="34" charset="0"/>
              </a:rPr>
              <a:t>YOU</a:t>
            </a:r>
            <a:endParaRPr lang="en-IN" sz="5400" dirty="0">
              <a:solidFill>
                <a:srgbClr val="FFFF00"/>
              </a:solidFill>
              <a:latin typeface="Arial Rounded MT Bold" panose="020F0704030504030204" pitchFamily="34" charset="0"/>
            </a:endParaRPr>
          </a:p>
        </p:txBody>
      </p:sp>
    </p:spTree>
    <p:extLst>
      <p:ext uri="{BB962C8B-B14F-4D97-AF65-F5344CB8AC3E}">
        <p14:creationId xmlns:p14="http://schemas.microsoft.com/office/powerpoint/2010/main" val="329121404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6994</TotalTime>
  <Words>935</Words>
  <Application>Microsoft Office PowerPoint</Application>
  <PresentationFormat>On-screen Show (4:3)</PresentationFormat>
  <Paragraphs>211</Paragraphs>
  <Slides>20</Slides>
  <Notes>20</Notes>
  <HiddenSlides>0</HiddenSlides>
  <MMClips>0</MMClips>
  <ScaleCrop>false</ScaleCrop>
  <HeadingPairs>
    <vt:vector size="6" baseType="variant">
      <vt:variant>
        <vt:lpstr>Fonts Used</vt:lpstr>
      </vt:variant>
      <vt:variant>
        <vt:i4>12</vt:i4>
      </vt:variant>
      <vt:variant>
        <vt:lpstr>Theme</vt:lpstr>
      </vt:variant>
      <vt:variant>
        <vt:i4>1</vt:i4>
      </vt:variant>
      <vt:variant>
        <vt:lpstr>Slide Titles</vt:lpstr>
      </vt:variant>
      <vt:variant>
        <vt:i4>20</vt:i4>
      </vt:variant>
    </vt:vector>
  </HeadingPairs>
  <TitlesOfParts>
    <vt:vector size="33" baseType="lpstr">
      <vt:lpstr>Arial</vt:lpstr>
      <vt:lpstr>Arial Rounded MT Bold</vt:lpstr>
      <vt:lpstr>Bahnschrift SemiBold</vt:lpstr>
      <vt:lpstr>Calibri</vt:lpstr>
      <vt:lpstr>Courier New</vt:lpstr>
      <vt:lpstr>Kruti Dev 060 Wide</vt:lpstr>
      <vt:lpstr>Mangal</vt:lpstr>
      <vt:lpstr>Segoe UI Black</vt:lpstr>
      <vt:lpstr>Times New Roman</vt:lpstr>
      <vt:lpstr>Trebuchet MS</vt:lpstr>
      <vt:lpstr>Wingdings</vt:lpstr>
      <vt:lpstr>Wingdings 3</vt:lpstr>
      <vt:lpstr>Facet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GENERAL VETERINARY PARASITOLOGY</dc:title>
  <dc:creator>Dr.Ajit</dc:creator>
  <cp:lastModifiedBy>dell</cp:lastModifiedBy>
  <cp:revision>813</cp:revision>
  <dcterms:created xsi:type="dcterms:W3CDTF">2006-08-16T00:00:00Z</dcterms:created>
  <dcterms:modified xsi:type="dcterms:W3CDTF">2022-08-16T01:38:51Z</dcterms:modified>
</cp:coreProperties>
</file>