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5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20504A-BB3A-4C1B-80BA-62CB6D0829A5}" type="datetimeFigureOut">
              <a:rPr lang="en-IN" smtClean="0"/>
              <a:t>24-05-2023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C50E1A-DEFB-4126-ABAC-97275C5C062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508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C50E1A-DEFB-4126-ABAC-97275C5C0626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2925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457200"/>
            <a:ext cx="8229600" cy="5867400"/>
          </a:xfrm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solidFill>
                  <a:srgbClr val="FF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Bovine </a:t>
            </a:r>
            <a:r>
              <a:rPr lang="en-US" sz="2400" b="1" dirty="0" err="1" smtClean="0">
                <a:solidFill>
                  <a:srgbClr val="FF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Anaplasmosis</a:t>
            </a:r>
            <a:endParaRPr lang="en-US" sz="2400" b="1" dirty="0" smtClean="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solidFill>
                  <a:srgbClr val="FF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VMD- Unit: 5 </a:t>
            </a:r>
          </a:p>
          <a:p>
            <a:endParaRPr lang="en-US" sz="2400" dirty="0" smtClean="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US" sz="2400" b="1" i="1" dirty="0" smtClean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Dr. Anil Kumar</a:t>
            </a:r>
          </a:p>
          <a:p>
            <a:r>
              <a:rPr lang="en-US" sz="2400" b="1" i="1" dirty="0" smtClean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Associate Professor</a:t>
            </a:r>
          </a:p>
          <a:p>
            <a:r>
              <a:rPr lang="en-US" sz="2400" b="1" i="1" dirty="0" smtClean="0">
                <a:solidFill>
                  <a:srgbClr val="00206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Department of Veterinary Medicine, BVC, BASU, Patna</a:t>
            </a:r>
            <a:endParaRPr lang="en-US" sz="2400" b="1" i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160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563562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381000"/>
            <a:ext cx="8915400" cy="5211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Synonym: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Gall sickness</a:t>
            </a:r>
          </a:p>
          <a:p>
            <a:pPr algn="just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infectious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hemotropic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(intra-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erythrocytic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)disease of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ruminants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caused by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several species of genus </a:t>
            </a:r>
            <a:r>
              <a:rPr lang="en-US" sz="20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Anaplasma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Etiology and Host affected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 algn="just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154948"/>
              </p:ext>
            </p:extLst>
          </p:nvPr>
        </p:nvGraphicFramePr>
        <p:xfrm>
          <a:off x="228600" y="1828800"/>
          <a:ext cx="8763002" cy="5029200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286000"/>
                <a:gridCol w="2971800"/>
                <a:gridCol w="1828800"/>
                <a:gridCol w="1676402"/>
              </a:tblGrid>
              <a:tr h="338051"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Etiological agent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Vector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Infected host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Infected Cell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91589"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Anaplasma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bovis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Haemaphysalissp.Rhipiceph</a:t>
                      </a:r>
                      <a:endParaRPr lang="en-US" sz="1800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alus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sp., </a:t>
                      </a:r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Amblyomma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sp.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Ruminants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Monocytes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91589"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Anaplasma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ovis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Dermacentor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sp.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Small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ruminants</a:t>
                      </a:r>
                    </a:p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(goats, sheep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RBCs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338051"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Anaplasma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marginale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Ixodes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sp./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Dermacento</a:t>
                      </a:r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sp.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Ruminants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RBCs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91589"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Anaplasma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centrale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Ixodes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sp.Haemaphysalis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Ruminants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RBCs</a:t>
                      </a:r>
                    </a:p>
                    <a:p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1098665"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Anaplasma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phagocytophi</a:t>
                      </a:r>
                      <a:endParaRPr lang="en-US" sz="1800" b="1" i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lum</a:t>
                      </a:r>
                      <a:r>
                        <a:rPr lang="en-US" sz="1800" b="1" i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(HGA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agent)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Ixodes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sp.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Dermacentor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sp.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Small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ruminants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forming and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humans, wild,</a:t>
                      </a:r>
                      <a:r>
                        <a:rPr lang="en-US" sz="1800" b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horses, dogs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Granulocyte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1098665"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Anaplasma</a:t>
                      </a:r>
                      <a:r>
                        <a:rPr lang="en-US" sz="1800" b="1" i="1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platys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Rhipicephalus</a:t>
                      </a:r>
                      <a:r>
                        <a:rPr lang="en-US" sz="1800" b="1" i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1" i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sanguineus</a:t>
                      </a:r>
                      <a:endParaRPr lang="en-US" sz="1800" b="1" i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Dogs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Platelets</a:t>
                      </a:r>
                    </a:p>
                    <a:p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(Canine cyclic</a:t>
                      </a:r>
                    </a:p>
                    <a:p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thrombocyto</a:t>
                      </a:r>
                      <a:endParaRPr lang="en-US" sz="1800" b="1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US" sz="1800" b="1" dirty="0" err="1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penia</a:t>
                      </a:r>
                      <a:r>
                        <a:rPr lang="en-US" sz="18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18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606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763000" cy="65532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20 species of ticks have been incriminated as vectors worldwide, but the disease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principally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transmitted biologically through tick bites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Ixodes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ticks, mainly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Boophilus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microplus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Host Affected: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Cattle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the major hosts but infections also occur in zebra, water buffalo, bison, sheep, goats, deer, antelope, giraffes and camel 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Bos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indicus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cattle are less susceptible because of their greater resistance to tick infection than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Bos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0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aurus</a:t>
            </a:r>
            <a:r>
              <a:rPr 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their cross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bred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Anaplasmosis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infection is higher in female than male animals due to hormonal disturbances, milk production, draught power and breeding system which pose it to weakened immune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system</a:t>
            </a:r>
          </a:p>
        </p:txBody>
      </p:sp>
    </p:spTree>
    <p:extLst>
      <p:ext uri="{BB962C8B-B14F-4D97-AF65-F5344CB8AC3E}">
        <p14:creationId xmlns:p14="http://schemas.microsoft.com/office/powerpoint/2010/main" val="927640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610600" cy="6400800"/>
          </a:xfrm>
        </p:spPr>
        <p:txBody>
          <a:bodyPr>
            <a:normAutofit/>
          </a:bodyPr>
          <a:lstStyle/>
          <a:p>
            <a:pPr marL="0" lvl="0" indent="0" algn="just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Age-related host </a:t>
            </a: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susceptibility:</a:t>
            </a:r>
            <a:endParaRPr lang="en-US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 6 months of age, the illness is rare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Cattle more than 2 years of age are most likely to have severe, acute and potentially fatal </a:t>
            </a:r>
            <a:r>
              <a:rPr lang="en-US" sz="20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disease</a:t>
            </a:r>
            <a:endParaRPr lang="en-US" sz="2200" b="1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US" sz="2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 </a:t>
            </a:r>
            <a:r>
              <a:rPr lang="en-US" sz="2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Transmissions:</a:t>
            </a:r>
          </a:p>
          <a:p>
            <a:pPr lvl="0">
              <a:lnSpc>
                <a:spcPct val="150000"/>
              </a:lnSpc>
            </a:pPr>
            <a:r>
              <a:rPr lang="en-US" sz="22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Transstadial</a:t>
            </a:r>
            <a:r>
              <a:rPr lang="en-US" sz="2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transmission</a:t>
            </a:r>
          </a:p>
          <a:p>
            <a:pPr lvl="0">
              <a:lnSpc>
                <a:spcPct val="150000"/>
              </a:lnSpc>
            </a:pPr>
            <a:r>
              <a:rPr lang="en-US" sz="2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Biological pathway through mostly ticks</a:t>
            </a:r>
          </a:p>
          <a:p>
            <a:pPr lvl="0" algn="just">
              <a:lnSpc>
                <a:spcPct val="150000"/>
              </a:lnSpc>
            </a:pPr>
            <a:r>
              <a:rPr lang="en-US" sz="2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Mechanical pathway (biting insects or fomites contaminated with blood/by blood contaminated equipment)</a:t>
            </a:r>
          </a:p>
          <a:p>
            <a:pPr lvl="0" algn="just">
              <a:lnSpc>
                <a:spcPct val="150000"/>
              </a:lnSpc>
            </a:pPr>
            <a:r>
              <a:rPr lang="en-US" sz="2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organism can be transmitted from cow to calf </a:t>
            </a:r>
            <a:r>
              <a:rPr lang="en-US" sz="22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transplacentally</a:t>
            </a:r>
            <a:r>
              <a:rPr lang="en-US" sz="2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during gestation, particularly during the second or third trimester of </a:t>
            </a:r>
            <a:r>
              <a:rPr lang="en-US" sz="2200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pregnancy</a:t>
            </a:r>
            <a:endParaRPr lang="en-US" sz="22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3460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2" y="76200"/>
            <a:ext cx="8534400" cy="334962"/>
          </a:xfrm>
        </p:spPr>
        <p:txBody>
          <a:bodyPr>
            <a:noAutofit/>
          </a:bodyPr>
          <a:lstStyle/>
          <a:p>
            <a:pPr algn="l"/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 Cycle:</a:t>
            </a:r>
            <a:endParaRPr lang="en-IN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28600" y="685800"/>
            <a:ext cx="4876800" cy="5943600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53000" y="685800"/>
            <a:ext cx="40386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204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763000" cy="6477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0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SYMPTOMS: </a:t>
            </a:r>
            <a:endParaRPr lang="en-IN" sz="20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Severity of the disease depends on various factors such as </a:t>
            </a:r>
            <a:r>
              <a:rPr lang="en-US" sz="2000" i="1" dirty="0">
                <a:solidFill>
                  <a:srgbClr val="00B0F0"/>
                </a:solidFill>
                <a:latin typeface="Times New Roman" panose="02020603050405020304" pitchFamily="18" charset="0"/>
              </a:rPr>
              <a:t>virulence of the strain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US" sz="2000" b="1" i="1" dirty="0">
                <a:solidFill>
                  <a:srgbClr val="00B0F0"/>
                </a:solidFill>
                <a:latin typeface="Times New Roman" panose="02020603050405020304" pitchFamily="18" charset="0"/>
              </a:rPr>
              <a:t>age-related host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susceptibility and </a:t>
            </a:r>
            <a:r>
              <a:rPr lang="en-US" sz="2000" b="1" i="1" dirty="0">
                <a:solidFill>
                  <a:srgbClr val="00B0F0"/>
                </a:solidFill>
                <a:latin typeface="Times New Roman" panose="02020603050405020304" pitchFamily="18" charset="0"/>
              </a:rPr>
              <a:t>breed resistance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Bovine </a:t>
            </a:r>
            <a:r>
              <a:rPr lang="en-US" sz="2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anaplasmosis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 has different forms of clinical phases including; Per-acute, acute, chronic and mild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pPr marL="0" indent="0" algn="just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In per-acute </a:t>
            </a: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form: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The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disease the death occurs within hours of the onset of clinical signs due to icterus. </a:t>
            </a:r>
            <a:endParaRPr lang="en-US" sz="2000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On careful examination weakness may be the first clinical sign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pPr marL="0" indent="0" algn="just">
              <a:buNone/>
            </a:pPr>
            <a:r>
              <a:rPr lang="en-US" sz="2000" b="1" dirty="0" smtClean="0">
                <a:solidFill>
                  <a:srgbClr val="00B050"/>
                </a:solidFill>
                <a:latin typeface="Times New Roman" panose="02020603050405020304" pitchFamily="18" charset="0"/>
              </a:rPr>
              <a:t>Acute form: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In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the early 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stages, animals become lethargic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anorexic, have decreased milk production, and develop fever. </a:t>
            </a:r>
            <a:endParaRPr lang="en-US" sz="2000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There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are pale or icteric mucous membranes and the cows with light skin initially looked pale around the eyes and muzzle, but later this can change to a yellowish color (jaundice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).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Other signs include depressed rumination, constipation with dark brown mucous-covered feces, dry muzzle, and weight loss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3721533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763000" cy="6477000"/>
          </a:xfrm>
        </p:spPr>
        <p:txBody>
          <a:bodyPr>
            <a:normAutofit/>
          </a:bodyPr>
          <a:lstStyle/>
          <a:p>
            <a:pPr lvl="0" algn="just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Infected cattle subsequently develop varying degrees of anemia, which can be fatal if untreated</a:t>
            </a:r>
            <a:r>
              <a:rPr lang="en-US" sz="2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endParaRPr lang="en-US" sz="1900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9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Cattle </a:t>
            </a:r>
            <a:r>
              <a:rPr lang="en-US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having the signs of </a:t>
            </a:r>
            <a:r>
              <a:rPr lang="en-US" sz="19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anaplasmosis</a:t>
            </a:r>
            <a:r>
              <a:rPr lang="en-US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 should be handled with caution because of cerebral anoxia can cause aggressiveness. 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Severe anemia coupled with stress may </a:t>
            </a:r>
            <a:r>
              <a:rPr lang="en-US" sz="19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</a:rPr>
              <a:t>precipitate sudden death and abortions may occur due to fetal anoxia. If animals survive the initial infection, they generally become carriers</a:t>
            </a:r>
            <a:endParaRPr lang="en-US" sz="2000" b="1" dirty="0" smtClean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Chronic form: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signs may follow an acute infection with gradual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emaciation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Mild </a:t>
            </a:r>
            <a:r>
              <a:rPr lang="en-US" sz="20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form: </a:t>
            </a:r>
            <a:endParaRPr lang="en-US" sz="20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ainly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 in cattle infected under one year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old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Signs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usually few with a mild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pyrexia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0307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6477000"/>
          </a:xfrm>
        </p:spPr>
        <p:txBody>
          <a:bodyPr>
            <a:normAutofit/>
          </a:bodyPr>
          <a:lstStyle/>
          <a:p>
            <a:pPr marL="0" lvl="0" indent="0" algn="just">
              <a:buNone/>
            </a:pPr>
            <a:r>
              <a:rPr lang="en-US" sz="19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Diagnosis:</a:t>
            </a:r>
          </a:p>
          <a:p>
            <a:pPr lvl="0" algn="just"/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  <a:p>
            <a:pPr lvl="0" algn="just"/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Clinical signs</a:t>
            </a:r>
          </a:p>
          <a:p>
            <a:pPr lvl="0" algn="just"/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Microscopic</a:t>
            </a:r>
          </a:p>
          <a:p>
            <a:pPr lvl="0" algn="just"/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Serological tests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Complement fixation (CF) test, Capillary agglutination assay, Card agglutination test (CAT)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Indirect fluorescent antibody (IFA) test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Enzyme linked immunosorbent assays (ELISA) such as a </a:t>
            </a:r>
            <a:r>
              <a:rPr lang="en-US" sz="19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cELISA</a:t>
            </a: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indirect ELISA and dot ELISA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two serological tests currently preferred for identifying infected animals are the </a:t>
            </a:r>
            <a:r>
              <a:rPr lang="en-US" sz="19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cELISA</a:t>
            </a: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the CAT </a:t>
            </a:r>
          </a:p>
          <a:p>
            <a:pPr lvl="0" algn="just"/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Molecular Test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Nucleic-acid-based tests such as polymerase chain reaction (PCR)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Targeting at the </a:t>
            </a:r>
            <a:r>
              <a:rPr lang="en-US" sz="19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Anaplasma</a:t>
            </a: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msp4 and/or msp1α genes, msp5 and 16S </a:t>
            </a:r>
            <a:r>
              <a:rPr lang="en-US" sz="19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rRNA</a:t>
            </a:r>
            <a:r>
              <a:rPr lang="en-US" sz="19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genes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92888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763000" cy="626499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Treatment:</a:t>
            </a:r>
            <a:endParaRPr lang="en-IN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Tetracycline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(tetracycline, chlortetracycline,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oxytetracycline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rolitetracycline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doxycycline, minocycline)) is an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excellent antibiotic </a:t>
            </a:r>
          </a:p>
          <a:p>
            <a:pPr>
              <a:lnSpc>
                <a:spcPct val="150000"/>
              </a:lnSpc>
            </a:pP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Oxytetracycline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@2 0 </a:t>
            </a:r>
            <a:r>
              <a:rPr lang="en-IN" sz="2000">
                <a:latin typeface="Times New Roman" panose="02020603050405020304" pitchFamily="18" charset="0"/>
                <a:cs typeface="Times New Roman" panose="02020603050405020304" pitchFamily="18" charset="0"/>
              </a:rPr>
              <a:t>mg/kg </a:t>
            </a:r>
            <a:r>
              <a:rPr lang="en-IN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IV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q24h for 5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days</a:t>
            </a:r>
          </a:p>
          <a:p>
            <a:pPr algn="just">
              <a:lnSpc>
                <a:spcPct val="150000"/>
              </a:lnSpc>
            </a:pP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Imidocarb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is also highly efficacious against </a:t>
            </a:r>
            <a:r>
              <a:rPr lang="en-IN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A. </a:t>
            </a:r>
            <a:r>
              <a:rPr lang="en-IN" sz="20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marginale</a:t>
            </a:r>
            <a:r>
              <a:rPr lang="en-IN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single injection (as the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dihydrochloride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salt at 1.5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mg/kg, SC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or as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imidocarb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dipropionate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3 mg/kg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Whole blood transfusions also may be necessary when anemia is judged to be life-threatening in acutely infected cattle.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Supportive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therapy which includes, oral liver tonic, multivitamin syrup and or Injectable liver extract with B-complex may be recommended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721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839200" cy="6553200"/>
          </a:xfrm>
        </p:spPr>
        <p:txBody>
          <a:bodyPr/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PREVENTION AND CONTROL: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Currently the available control measures for tick-borne diseases are the use of </a:t>
            </a:r>
            <a:r>
              <a:rPr lang="en-US" sz="20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acaricides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for reduction or tick populations, specific chemotherapy, chemoprophylaxis, controlled exposure and vaccination.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However, the control measures for bovine </a:t>
            </a:r>
            <a:r>
              <a:rPr lang="en-US" sz="20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anaplasmosis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vary with geographical location which include: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Maintenance of </a:t>
            </a:r>
            <a:r>
              <a:rPr lang="en-US" sz="200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Anaplasma</a:t>
            </a: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‐free herds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Vector control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Prevention of iatrogenic transmission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Administration of antibiotics and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Vaccination.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96563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847</Words>
  <Application>Microsoft Office PowerPoint</Application>
  <PresentationFormat>On-screen Show (4:3)</PresentationFormat>
  <Paragraphs>106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Introduction</vt:lpstr>
      <vt:lpstr>PowerPoint Presentation</vt:lpstr>
      <vt:lpstr>PowerPoint Presentation</vt:lpstr>
      <vt:lpstr>Life Cycle: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Anil</dc:creator>
  <cp:lastModifiedBy>HP</cp:lastModifiedBy>
  <cp:revision>19</cp:revision>
  <dcterms:created xsi:type="dcterms:W3CDTF">2006-08-16T00:00:00Z</dcterms:created>
  <dcterms:modified xsi:type="dcterms:W3CDTF">2023-05-24T17:32:25Z</dcterms:modified>
</cp:coreProperties>
</file>