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</p:sldMasterIdLst>
  <p:sldIdLst>
    <p:sldId id="262" r:id="rId8"/>
    <p:sldId id="256" r:id="rId9"/>
    <p:sldId id="257" r:id="rId10"/>
    <p:sldId id="258" r:id="rId11"/>
    <p:sldId id="259" r:id="rId12"/>
    <p:sldId id="260" r:id="rId13"/>
    <p:sldId id="261" r:id="rId14"/>
    <p:sldId id="264" r:id="rId15"/>
    <p:sldId id="265" r:id="rId16"/>
    <p:sldId id="266" r:id="rId17"/>
    <p:sldId id="267" r:id="rId18"/>
    <p:sldId id="268" r:id="rId19"/>
    <p:sldId id="26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168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312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825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61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0024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404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9999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0504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3322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171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027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2962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5864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2347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900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6945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625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3943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12233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0433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0708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7210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38549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8688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3867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13839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3924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12953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53449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03239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74210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56507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76190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28819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46102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017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79061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44086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107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52601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86072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2626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1046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69529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31867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41792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00659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31868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17802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60953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1954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22772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835914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32591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13800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5799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4108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60751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47996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98082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67985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2860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20421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40392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65090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44410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300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739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538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04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039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149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5/19/2023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0565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997527" y="1219200"/>
            <a:ext cx="7155873" cy="40386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000" dirty="0" smtClean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 smtClean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 smtClean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r>
              <a:rPr lang="en-US" sz="2000" dirty="0" smtClean="0">
                <a:solidFill>
                  <a:schemeClr val="tx1"/>
                </a:solidFill>
              </a:rPr>
              <a:t>Unit-5				</a:t>
            </a:r>
            <a:r>
              <a:rPr lang="en-US" sz="2000" i="1" dirty="0" smtClean="0">
                <a:solidFill>
                  <a:srgbClr val="C00000"/>
                </a:solidFill>
              </a:rPr>
              <a:t>Dr. Anil Kumar</a:t>
            </a:r>
          </a:p>
          <a:p>
            <a:r>
              <a:rPr lang="en-US" sz="2000" i="1" dirty="0" smtClean="0">
                <a:solidFill>
                  <a:srgbClr val="C00000"/>
                </a:solidFill>
              </a:rPr>
              <a:t>4th Professional                                   Asst. Professor</a:t>
            </a:r>
          </a:p>
          <a:p>
            <a:r>
              <a:rPr lang="en-US" sz="2000" i="1" dirty="0" smtClean="0">
                <a:solidFill>
                  <a:srgbClr val="C00000"/>
                </a:solidFill>
              </a:rPr>
              <a:t>				  Dept. of VCC</a:t>
            </a:r>
          </a:p>
          <a:p>
            <a:r>
              <a:rPr lang="en-US" sz="2000" i="1" dirty="0" smtClean="0">
                <a:solidFill>
                  <a:srgbClr val="C00000"/>
                </a:solidFill>
              </a:rPr>
              <a:t>				     BVC, Patna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163" y="1263545"/>
            <a:ext cx="6324600" cy="121088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/>
        </p:spPr>
      </p:pic>
      <p:sp>
        <p:nvSpPr>
          <p:cNvPr id="3" name="TextBox 2"/>
          <p:cNvSpPr txBox="1"/>
          <p:nvPr/>
        </p:nvSpPr>
        <p:spPr>
          <a:xfrm>
            <a:off x="1828800" y="2479167"/>
            <a:ext cx="5638799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IN" b="1" i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lang="en-IN" b="1" i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Mycoplasma </a:t>
            </a:r>
            <a:r>
              <a:rPr lang="en-IN" b="1" i="1" dirty="0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gallisepticum</a:t>
            </a:r>
            <a:r>
              <a:rPr lang="en-IN" b="1" i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b="1" i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infection</a:t>
            </a:r>
          </a:p>
          <a:p>
            <a:r>
              <a:rPr lang="en-IN" b="1" i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r>
              <a:rPr lang="en-IN" b="1" i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Mycoplasma </a:t>
            </a:r>
            <a:r>
              <a:rPr lang="en-IN" b="1" i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synoviae</a:t>
            </a:r>
            <a:r>
              <a:rPr lang="en-IN" b="1" i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b="1" i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Infection</a:t>
            </a:r>
          </a:p>
          <a:p>
            <a:r>
              <a:rPr lang="en-US" b="1" i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Mycoplasma </a:t>
            </a:r>
            <a:r>
              <a:rPr lang="en-US" b="1" i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meleagridis</a:t>
            </a:r>
            <a:r>
              <a:rPr lang="en-US" b="1" i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Infection </a:t>
            </a:r>
            <a:endParaRPr lang="en-IN" b="1" i="1" dirty="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0701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075730"/>
            <a:ext cx="8839200" cy="5629870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/>
              <a:t>The </a:t>
            </a:r>
            <a:r>
              <a:rPr lang="en-US" sz="2400" dirty="0" err="1" smtClean="0"/>
              <a:t>Mollicutes</a:t>
            </a:r>
            <a:r>
              <a:rPr lang="en-US" sz="2400" dirty="0" smtClean="0"/>
              <a:t> (mycoplasmas) are distinguished </a:t>
            </a:r>
            <a:r>
              <a:rPr lang="en-US" sz="2400" dirty="0"/>
              <a:t>phenotypically from other bacteria by </a:t>
            </a:r>
            <a:r>
              <a:rPr lang="en-US" sz="2400" dirty="0" smtClean="0"/>
              <a:t>their minute </a:t>
            </a:r>
            <a:r>
              <a:rPr lang="en-US" sz="2400" dirty="0"/>
              <a:t>size and total lack of a cell </a:t>
            </a:r>
            <a:r>
              <a:rPr lang="en-US" sz="2400" dirty="0" smtClean="0"/>
              <a:t>wall</a:t>
            </a:r>
          </a:p>
          <a:p>
            <a:pPr algn="just"/>
            <a:r>
              <a:rPr lang="en-US" sz="2400" dirty="0"/>
              <a:t>C</a:t>
            </a:r>
            <a:r>
              <a:rPr lang="en-US" sz="2400" dirty="0" smtClean="0"/>
              <a:t>olony morphology (Broth and Agar) </a:t>
            </a:r>
            <a:r>
              <a:rPr lang="en-US" sz="2400" dirty="0"/>
              <a:t>typically has a "fried egg" appearance under low </a:t>
            </a:r>
            <a:r>
              <a:rPr lang="en-US" sz="2400" dirty="0" smtClean="0"/>
              <a:t>magnification</a:t>
            </a:r>
          </a:p>
          <a:p>
            <a:pPr algn="just"/>
            <a:r>
              <a:rPr lang="en-US" sz="2400" dirty="0" smtClean="0"/>
              <a:t>More </a:t>
            </a:r>
            <a:r>
              <a:rPr lang="en-US" sz="2400" dirty="0"/>
              <a:t>than 20 Mycoplasma species have been isolated from avian </a:t>
            </a:r>
            <a:r>
              <a:rPr lang="en-US" sz="2400" dirty="0" smtClean="0"/>
              <a:t>hosts</a:t>
            </a:r>
          </a:p>
          <a:p>
            <a:pPr algn="just"/>
            <a:r>
              <a:rPr lang="en-US" sz="2400" dirty="0"/>
              <a:t>only 4 species are considered pathogenic in </a:t>
            </a:r>
            <a:r>
              <a:rPr lang="en-US" sz="2400" dirty="0" smtClean="0"/>
              <a:t>poultry– </a:t>
            </a:r>
            <a:r>
              <a:rPr lang="en-US" sz="2400" i="1" dirty="0" smtClean="0"/>
              <a:t>M. </a:t>
            </a:r>
            <a:r>
              <a:rPr lang="en-US" sz="2400" i="1" dirty="0" err="1"/>
              <a:t>gallisepticum</a:t>
            </a:r>
            <a:r>
              <a:rPr lang="en-US" sz="2400" i="1" dirty="0"/>
              <a:t> </a:t>
            </a:r>
            <a:r>
              <a:rPr lang="en-US" sz="2400" dirty="0" smtClean="0"/>
              <a:t>and</a:t>
            </a:r>
            <a:r>
              <a:rPr lang="en-US" sz="2400" i="1" dirty="0" smtClean="0"/>
              <a:t> M. </a:t>
            </a:r>
            <a:r>
              <a:rPr lang="en-US" sz="2400" i="1" dirty="0" err="1"/>
              <a:t>synoviae</a:t>
            </a:r>
            <a:r>
              <a:rPr lang="en-US" sz="2400" i="1" dirty="0"/>
              <a:t> </a:t>
            </a:r>
            <a:r>
              <a:rPr lang="en-US" sz="2400" dirty="0"/>
              <a:t>are pathogenic for chicken, turkey, and other species, </a:t>
            </a:r>
            <a:endParaRPr lang="en-US" sz="2400" dirty="0" smtClean="0"/>
          </a:p>
          <a:p>
            <a:pPr algn="just"/>
            <a:r>
              <a:rPr lang="en-US" sz="2400" i="1" dirty="0" smtClean="0"/>
              <a:t>M. </a:t>
            </a:r>
            <a:r>
              <a:rPr lang="en-US" sz="2400" i="1" dirty="0" err="1"/>
              <a:t>meleagridis</a:t>
            </a:r>
            <a:r>
              <a:rPr lang="en-US" sz="2400" i="1" dirty="0"/>
              <a:t> </a:t>
            </a:r>
            <a:r>
              <a:rPr lang="en-US" sz="2400" dirty="0"/>
              <a:t>and </a:t>
            </a:r>
            <a:r>
              <a:rPr lang="en-US" sz="2400" i="1" dirty="0" smtClean="0"/>
              <a:t>M. </a:t>
            </a:r>
            <a:r>
              <a:rPr lang="en-US" sz="2400" i="1" dirty="0" err="1"/>
              <a:t>iowae</a:t>
            </a:r>
            <a:r>
              <a:rPr lang="en-US" sz="2400" i="1" dirty="0"/>
              <a:t> </a:t>
            </a:r>
            <a:r>
              <a:rPr lang="en-US" sz="2400" dirty="0"/>
              <a:t>are pathogenic primarily in turkeys</a:t>
            </a:r>
            <a:r>
              <a:rPr lang="en-US" sz="2400" dirty="0" smtClean="0"/>
              <a:t>.</a:t>
            </a:r>
          </a:p>
          <a:p>
            <a:pPr algn="just"/>
            <a:r>
              <a:rPr lang="en-US" sz="2400" dirty="0"/>
              <a:t> </a:t>
            </a:r>
            <a:r>
              <a:rPr lang="en-US" sz="2400" dirty="0" err="1" smtClean="0"/>
              <a:t>Airsacculitis</a:t>
            </a:r>
            <a:r>
              <a:rPr lang="en-US" sz="2400" dirty="0" smtClean="0"/>
              <a:t>  due to avian </a:t>
            </a:r>
            <a:r>
              <a:rPr lang="en-US" sz="2400" dirty="0" err="1" smtClean="0"/>
              <a:t>mycoplasmosis</a:t>
            </a:r>
            <a:r>
              <a:rPr lang="en-US" sz="2400" dirty="0" smtClean="0"/>
              <a:t> is caused </a:t>
            </a:r>
            <a:r>
              <a:rPr lang="en-US" sz="2400" dirty="0"/>
              <a:t>by MG, MS and MM</a:t>
            </a:r>
            <a:endParaRPr lang="en-IN" sz="2400" dirty="0"/>
          </a:p>
        </p:txBody>
      </p:sp>
      <p:sp>
        <p:nvSpPr>
          <p:cNvPr id="4" name="Rectangle 3"/>
          <p:cNvSpPr/>
          <p:nvPr/>
        </p:nvSpPr>
        <p:spPr>
          <a:xfrm>
            <a:off x="1219200" y="152400"/>
            <a:ext cx="63543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IN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Avian </a:t>
            </a:r>
            <a:r>
              <a:rPr lang="en-IN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Mycoplasmosis</a:t>
            </a:r>
            <a:endParaRPr lang="en-IN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581" y="6370637"/>
            <a:ext cx="33226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131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88337"/>
            <a:ext cx="6248400" cy="6517263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IN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Mycoplasma </a:t>
            </a:r>
            <a:r>
              <a:rPr lang="en-IN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gallisepticum</a:t>
            </a:r>
            <a:r>
              <a:rPr lang="en-IN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Infection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2400" b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Chronic Respiratory Disease, Infectious Sinusitis</a:t>
            </a:r>
            <a:r>
              <a:rPr lang="en-US" sz="2400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just"/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is the most pathogenic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organism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affects broiler chickens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species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birds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like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turkey, pheasants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chukar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partridges, peafowl, pigeons, quail, ducks, geese, and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psittacine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birds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Turkeys are more susceptible to M </a:t>
            </a:r>
            <a:r>
              <a:rPr lang="en-US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gallisepticum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frequently resulting in swollen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infraorbital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sinuses and is thus called "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infectious sinusitis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.“</a:t>
            </a: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Integral membrane surface proteins (</a:t>
            </a:r>
            <a:r>
              <a:rPr lang="en-US" sz="2400" b="1" i="1" dirty="0" err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adhesins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that attach to receptors on host cells, allowing for colonization and infection, are important virulence factors involved in antigenic variation and immune evasion.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0" y="188337"/>
            <a:ext cx="2047875" cy="225006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491" y="3505200"/>
            <a:ext cx="20574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147" y="6096000"/>
            <a:ext cx="33226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8358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763000" cy="66294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Transmission :</a:t>
            </a:r>
          </a:p>
          <a:p>
            <a:pPr>
              <a:lnSpc>
                <a:spcPct val="150000"/>
              </a:lnSpc>
            </a:pPr>
            <a:r>
              <a:rPr lang="en-IN" sz="20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Vertical</a:t>
            </a:r>
            <a:r>
              <a:rPr lang="en-IN" sz="2000" i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IN" sz="2000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---trans ovarian 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Horizontally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via infectious aerosols and through contamination of feed, water, and the environment, and by human activity on fomites (shoes, equipment,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etc.)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hey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remain infected for life and act as carriers or reservoir for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infection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Flock-to-flock transmission occurs readily by </a:t>
            </a:r>
            <a:r>
              <a:rPr lang="en-US" sz="20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direct or indirect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contact: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Movement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bird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eople or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Fomites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Stressor (Cold weather, poor air quality or crowding, concurrent infections, and some live virus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vaccinations)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facilitate infection, disease, and transmission.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6477000"/>
            <a:ext cx="34750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239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08" y="76200"/>
            <a:ext cx="6068291" cy="6629399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Initial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colonization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occur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pithelium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conjunctiva, nasal passages, sinuses, and trachea 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severe, acute disease, infection may also involve the bronchi, air sacs, and occasionally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lungs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IN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Clinical Findings </a:t>
            </a:r>
            <a:r>
              <a:rPr lang="en-IN" sz="24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Respiratory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distress, with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rales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difficulty breathing, coughing, and/or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sneezing</a:t>
            </a: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Nasal discharge and conjunctivitis with frothiness about the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eyes 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turkeys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disease is more severe than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chickens, and swelling of the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infra-orbital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sinuses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common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Reduced feed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efficiency and weight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gains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May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suffer high condemnations at processing due to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airsacculitis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laying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flocks– Chronic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delayed mortality and  decrease in the overall production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rate</a:t>
            </a:r>
          </a:p>
          <a:p>
            <a:pPr marL="0" indent="0" algn="just">
              <a:buNone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76201"/>
            <a:ext cx="27051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24600" y="2209801"/>
            <a:ext cx="2705101" cy="92333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IN" dirty="0"/>
              <a:t>clear </a:t>
            </a:r>
            <a:r>
              <a:rPr lang="en-IN" dirty="0" err="1"/>
              <a:t>mucoid</a:t>
            </a:r>
            <a:r>
              <a:rPr lang="en-IN" dirty="0"/>
              <a:t> exudate, dried nasal exudate, and a swollen </a:t>
            </a:r>
            <a:r>
              <a:rPr lang="en-IN" dirty="0" err="1"/>
              <a:t>infraorbital</a:t>
            </a:r>
            <a:r>
              <a:rPr lang="en-IN" dirty="0"/>
              <a:t> sinus.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276600"/>
            <a:ext cx="2705100" cy="2319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324599" y="5596051"/>
            <a:ext cx="2698173" cy="92333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conjunctivitis, </a:t>
            </a:r>
            <a:r>
              <a:rPr lang="en-US" dirty="0" err="1"/>
              <a:t>periorbital</a:t>
            </a:r>
            <a:r>
              <a:rPr lang="en-US" dirty="0"/>
              <a:t> swelling, and a dried nasal exudate</a:t>
            </a:r>
            <a:endParaRPr lang="en-IN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363" y="6484745"/>
            <a:ext cx="33226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8568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55320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Concurrent infection with E. coli  result in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evere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air sac thickening 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urbidity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with exudative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accumulations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Adhesive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pericarditis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Fibrinous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perihepatitis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Turkeys :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Mucopurulent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sinusitis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tracheitis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airsacculitis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IN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Diagnosis: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History, clinical signs, and typical gross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lesions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Serology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(agglutination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ELISA)</a:t>
            </a:r>
          </a:p>
          <a:p>
            <a:pPr algn="just">
              <a:lnSpc>
                <a:spcPct val="150000"/>
              </a:lnSpc>
            </a:pP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Hemagglutination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-inhibition (HI)--as a confirmatory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test</a:t>
            </a:r>
          </a:p>
          <a:p>
            <a:pPr algn="just">
              <a:lnSpc>
                <a:spcPct val="15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isolation from swab samples (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infraorbital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sinuses, nasal 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turbinates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choanal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cleft, trachea, air sacs, lungs, or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conjunctiva)</a:t>
            </a:r>
          </a:p>
          <a:p>
            <a:pPr algn="just">
              <a:lnSpc>
                <a:spcPct val="150000"/>
              </a:lnSpc>
            </a:pPr>
            <a:endParaRPr lang="en-IN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67399" y="1905000"/>
            <a:ext cx="3133725" cy="92333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dirty="0" smtClean="0"/>
              <a:t>Thickened abdominal air sac and </a:t>
            </a:r>
            <a:r>
              <a:rPr lang="en-US" dirty="0"/>
              <a:t>cloudy, with blood vessels visible</a:t>
            </a:r>
            <a:endParaRPr lang="en-IN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04778"/>
            <a:ext cx="3133725" cy="1700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3500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5532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Treatment, Control, and </a:t>
            </a:r>
            <a:r>
              <a:rPr lang="en-IN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Prevention:</a:t>
            </a:r>
          </a:p>
          <a:p>
            <a:pPr algn="just">
              <a:lnSpc>
                <a:spcPct val="15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Antibiotics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IN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Tylosin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tetracyclines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IN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fluoroquinolones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reduce egg transmission or as prophylactic treatment to prevent respiratory disease</a:t>
            </a:r>
            <a:endParaRPr lang="en-IN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They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 not eliminate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infection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Obtaining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chicks or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poults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from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gallisepticum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-free breeder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flocks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ood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biosecurity to prevent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introductions</a:t>
            </a:r>
          </a:p>
          <a:p>
            <a:pPr algn="just">
              <a:lnSpc>
                <a:spcPct val="150000"/>
              </a:lnSpc>
            </a:pP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Serological monitoring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live vaccines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i.e. F-strain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ts-11, and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6/85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been used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the growing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phase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F-strain is of low virulence in chickens but is fully virulent for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turkeys</a:t>
            </a:r>
          </a:p>
          <a:p>
            <a:pPr algn="just">
              <a:lnSpc>
                <a:spcPct val="150000"/>
              </a:lnSpc>
            </a:pP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recombinant 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fowlpox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–M </a:t>
            </a:r>
            <a:r>
              <a:rPr lang="en-I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gallisepticum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vaccine– used commercially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6477000"/>
            <a:ext cx="33226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840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762000"/>
          </a:xfrm>
        </p:spPr>
        <p:txBody>
          <a:bodyPr>
            <a:normAutofit fontScale="90000"/>
          </a:bodyPr>
          <a:lstStyle/>
          <a:p>
            <a:r>
              <a:rPr lang="en-IN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Mycoplasma </a:t>
            </a:r>
            <a:r>
              <a:rPr lang="en-IN" sz="2800" b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synoviae</a:t>
            </a:r>
            <a:r>
              <a:rPr lang="en-IN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Infection</a:t>
            </a:r>
            <a:br>
              <a:rPr lang="en-IN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2800" b="1" i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IN" sz="2800" b="1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Infectious </a:t>
            </a:r>
            <a:r>
              <a:rPr lang="en-IN" sz="2800" b="1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Synovitis</a:t>
            </a:r>
            <a:r>
              <a:rPr lang="en-IN" sz="2800" b="1" i="1" dirty="0" smtClean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en-IN" sz="2800" b="1" i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990600"/>
            <a:ext cx="8763000" cy="563880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Mycoplasma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synoviae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most commonly causes </a:t>
            </a:r>
            <a:r>
              <a:rPr lang="en-US" sz="2000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subclinical upper respiratory infections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chickens, turkeys, and other avian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species world wide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is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 a complication of </a:t>
            </a:r>
            <a:r>
              <a:rPr lang="en-US" sz="2000" i="1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airsacculitis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association with Newcastle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disease (ND)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infectious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bronchitis(IB)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nfections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multiple-age layer flocks are common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IN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Transmission:</a:t>
            </a:r>
          </a:p>
          <a:p>
            <a:pPr algn="just">
              <a:lnSpc>
                <a:spcPct val="15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gg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transmitted (</a:t>
            </a:r>
            <a:r>
              <a:rPr lang="en-IN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transovarian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just">
              <a:lnSpc>
                <a:spcPct val="15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Horizontal transmission-via the respiratory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tract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Signs and Symptoms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just">
              <a:lnSpc>
                <a:spcPct val="150000"/>
              </a:lnSpc>
            </a:pP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Slight </a:t>
            </a:r>
            <a:r>
              <a:rPr lang="en-IN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rales</a:t>
            </a:r>
            <a:endParaRPr lang="en-IN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ale-bluish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head parts and lameness in many birds with a tendency to sit</a:t>
            </a:r>
            <a:endParaRPr lang="en-IN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363" y="6477000"/>
            <a:ext cx="33226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7404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5181600" cy="6553200"/>
          </a:xfrm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Severely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affected birds are depressed and found resting around feeders and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waterers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Swollen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hocks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footpads</a:t>
            </a:r>
          </a:p>
          <a:p>
            <a:pPr algn="just">
              <a:lnSpc>
                <a:spcPct val="150000"/>
              </a:lnSpc>
            </a:pP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Sternal </a:t>
            </a: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bursitis (breast blisters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gg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shell abnormalities in egg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layers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creamy to viscous yellow-gray exudate is present in most synovial structures but most commonly seen in swollen hock and wing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joints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Livers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enlarged and sometimes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green</a:t>
            </a:r>
          </a:p>
          <a:p>
            <a:pPr algn="just">
              <a:lnSpc>
                <a:spcPct val="150000"/>
              </a:lnSpc>
            </a:pP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Spleens and Kidney are enlarged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982" y="152400"/>
            <a:ext cx="3657600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410200" y="2667000"/>
            <a:ext cx="3657600" cy="70788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black"/>
                </a:solidFill>
              </a:rPr>
              <a:t>Swollen foot pad and swollen hock joint </a:t>
            </a:r>
            <a:endParaRPr lang="en-IN" sz="2000" dirty="0">
              <a:solidFill>
                <a:prstClr val="black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691" y="3505200"/>
            <a:ext cx="36576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410200" y="5936673"/>
            <a:ext cx="3581400" cy="70788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prstClr val="black"/>
                </a:solidFill>
              </a:rPr>
              <a:t>V</a:t>
            </a:r>
            <a:r>
              <a:rPr lang="en-US" sz="2000" dirty="0" smtClean="0">
                <a:solidFill>
                  <a:prstClr val="black"/>
                </a:solidFill>
              </a:rPr>
              <a:t>iscous </a:t>
            </a:r>
            <a:r>
              <a:rPr lang="en-US" sz="2000" dirty="0">
                <a:solidFill>
                  <a:prstClr val="black"/>
                </a:solidFill>
              </a:rPr>
              <a:t>yellow exudate in the joint and around the </a:t>
            </a:r>
            <a:r>
              <a:rPr lang="en-US" sz="2000" dirty="0" smtClean="0">
                <a:solidFill>
                  <a:prstClr val="black"/>
                </a:solidFill>
              </a:rPr>
              <a:t>tendons</a:t>
            </a:r>
            <a:endParaRPr lang="en-IN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372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228600"/>
            <a:ext cx="8839200" cy="64770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Diagnosis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linical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signs and gross lesions</a:t>
            </a:r>
            <a:endParaRPr lang="en-IN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Real-time </a:t>
            </a:r>
            <a:r>
              <a:rPr lang="en-IN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PCR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Serum plate agglutination or ELISA are used to detect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antibodies</a:t>
            </a:r>
          </a:p>
          <a:p>
            <a:pPr algn="just">
              <a:lnSpc>
                <a:spcPct val="150000"/>
              </a:lnSpc>
            </a:pP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Hemagglutination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-inhibition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by culture, isolation, and identification of the organism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IN" sz="2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Treatment, Control, and </a:t>
            </a:r>
            <a:r>
              <a:rPr lang="en-IN" sz="20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Prevention:</a:t>
            </a:r>
          </a:p>
          <a:p>
            <a:pPr algn="just">
              <a:lnSpc>
                <a:spcPct val="15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Stock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be obtained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from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disease free sources and raised with good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biosecurity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Antibiotics in feed may help reduce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synovitis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but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not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very effective in established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cases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live, temperature-sensitive vaccine (MS-H)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used, but not commercially </a:t>
            </a:r>
            <a:r>
              <a:rPr 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avialable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508" y="6382471"/>
            <a:ext cx="33226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04506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27" y="13855"/>
            <a:ext cx="8991600" cy="563562"/>
          </a:xfrm>
        </p:spPr>
        <p:txBody>
          <a:bodyPr>
            <a:normAutofit/>
          </a:bodyPr>
          <a:lstStyle/>
          <a:p>
            <a:r>
              <a:rPr lang="en-IN" sz="2800" b="1" i="1" dirty="0">
                <a:solidFill>
                  <a:srgbClr val="FF0000"/>
                </a:solidFill>
              </a:rPr>
              <a:t>Mycoplasma </a:t>
            </a:r>
            <a:r>
              <a:rPr lang="en-IN" sz="2800" b="1" i="1" dirty="0" err="1">
                <a:solidFill>
                  <a:srgbClr val="FF0000"/>
                </a:solidFill>
              </a:rPr>
              <a:t>meleagridis</a:t>
            </a:r>
            <a:r>
              <a:rPr lang="en-IN" sz="2800" b="1" i="1" dirty="0">
                <a:solidFill>
                  <a:srgbClr val="FF0000"/>
                </a:solidFill>
              </a:rPr>
              <a:t> </a:t>
            </a:r>
            <a:r>
              <a:rPr lang="en-IN" sz="2800" b="1" dirty="0">
                <a:solidFill>
                  <a:srgbClr val="FF0000"/>
                </a:solidFill>
              </a:rPr>
              <a:t>Infection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609600"/>
            <a:ext cx="8915400" cy="6096000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/>
              <a:t>It causes </a:t>
            </a:r>
            <a:r>
              <a:rPr lang="en-US" sz="2400" dirty="0"/>
              <a:t>an egg-transmitted (</a:t>
            </a:r>
            <a:r>
              <a:rPr lang="en-US" sz="2400" dirty="0" err="1"/>
              <a:t>transovarian</a:t>
            </a:r>
            <a:r>
              <a:rPr lang="en-US" sz="2400" dirty="0"/>
              <a:t>) disease of breeder turkeys (</a:t>
            </a:r>
            <a:r>
              <a:rPr lang="en-US" sz="2400" dirty="0" smtClean="0"/>
              <a:t>host-specific) </a:t>
            </a:r>
            <a:r>
              <a:rPr lang="en-US" sz="2400" dirty="0"/>
              <a:t>that leads to </a:t>
            </a:r>
            <a:r>
              <a:rPr lang="en-US" sz="2400" dirty="0" err="1"/>
              <a:t>airsacculitis</a:t>
            </a:r>
            <a:r>
              <a:rPr lang="en-US" sz="2400" dirty="0"/>
              <a:t> in the </a:t>
            </a:r>
            <a:r>
              <a:rPr lang="en-US" sz="2400" dirty="0" smtClean="0"/>
              <a:t>offspring</a:t>
            </a:r>
          </a:p>
          <a:p>
            <a:pPr algn="just"/>
            <a:r>
              <a:rPr lang="en-US" sz="2400" dirty="0"/>
              <a:t>It does not affect </a:t>
            </a:r>
            <a:r>
              <a:rPr lang="en-US" sz="2400" dirty="0" smtClean="0"/>
              <a:t>chickens</a:t>
            </a:r>
          </a:p>
          <a:p>
            <a:pPr marL="0" indent="0" algn="just">
              <a:buNone/>
            </a:pPr>
            <a:r>
              <a:rPr lang="en-IN" sz="2400" b="1" dirty="0" smtClean="0">
                <a:solidFill>
                  <a:srgbClr val="FF0000"/>
                </a:solidFill>
              </a:rPr>
              <a:t>Transmission:</a:t>
            </a:r>
          </a:p>
          <a:p>
            <a:pPr algn="just"/>
            <a:r>
              <a:rPr lang="en-IN" sz="2400" dirty="0" smtClean="0"/>
              <a:t>Vertical </a:t>
            </a:r>
            <a:r>
              <a:rPr lang="en-IN" sz="2400" dirty="0"/>
              <a:t>(egg) </a:t>
            </a:r>
            <a:r>
              <a:rPr lang="en-IN" sz="2400" dirty="0" smtClean="0"/>
              <a:t>transmission</a:t>
            </a:r>
          </a:p>
          <a:p>
            <a:pPr algn="just"/>
            <a:r>
              <a:rPr lang="en-US" sz="2400" dirty="0" smtClean="0"/>
              <a:t>Horizontally </a:t>
            </a:r>
            <a:r>
              <a:rPr lang="en-US" sz="2400" dirty="0"/>
              <a:t>via aerosols from the respiratory tract or to the </a:t>
            </a:r>
            <a:r>
              <a:rPr lang="en-US" sz="2400" dirty="0" smtClean="0"/>
              <a:t>vent</a:t>
            </a:r>
          </a:p>
          <a:p>
            <a:pPr algn="just"/>
            <a:r>
              <a:rPr lang="en-IN" sz="2400" dirty="0"/>
              <a:t> </a:t>
            </a:r>
            <a:r>
              <a:rPr lang="en-IN" sz="2400" dirty="0" smtClean="0"/>
              <a:t>Infected </a:t>
            </a:r>
            <a:r>
              <a:rPr lang="en-IN" sz="2400" dirty="0"/>
              <a:t>semen </a:t>
            </a:r>
            <a:endParaRPr lang="en-IN" sz="2400" dirty="0" smtClean="0"/>
          </a:p>
          <a:p>
            <a:pPr algn="just"/>
            <a:r>
              <a:rPr lang="en-IN" sz="2400" dirty="0" smtClean="0"/>
              <a:t>Manually via </a:t>
            </a:r>
            <a:r>
              <a:rPr lang="en-US" sz="2400" dirty="0" smtClean="0"/>
              <a:t>contaminated </a:t>
            </a:r>
            <a:r>
              <a:rPr lang="en-US" sz="2400" dirty="0"/>
              <a:t>hands, clothing, and </a:t>
            </a:r>
            <a:r>
              <a:rPr lang="en-US" sz="2400" dirty="0" smtClean="0"/>
              <a:t>equipment or during vaccination</a:t>
            </a:r>
          </a:p>
          <a:p>
            <a:pPr marL="0" indent="0" algn="just">
              <a:buNone/>
            </a:pPr>
            <a:r>
              <a:rPr lang="en-IN" sz="2400" b="1" dirty="0">
                <a:solidFill>
                  <a:srgbClr val="FF0000"/>
                </a:solidFill>
              </a:rPr>
              <a:t>Clinical </a:t>
            </a:r>
            <a:r>
              <a:rPr lang="en-IN" sz="2400" b="1" dirty="0" smtClean="0">
                <a:solidFill>
                  <a:srgbClr val="FF0000"/>
                </a:solidFill>
              </a:rPr>
              <a:t>Findings:</a:t>
            </a:r>
          </a:p>
          <a:p>
            <a:pPr algn="just"/>
            <a:r>
              <a:rPr lang="en-US" sz="2400" dirty="0" smtClean="0"/>
              <a:t>Reduces </a:t>
            </a:r>
            <a:r>
              <a:rPr lang="en-US" sz="2400" dirty="0"/>
              <a:t>hatchability (due to late embryo mortality), </a:t>
            </a:r>
            <a:r>
              <a:rPr lang="en-US" sz="2400" dirty="0" err="1"/>
              <a:t>poult</a:t>
            </a:r>
            <a:r>
              <a:rPr lang="en-US" sz="2400" dirty="0"/>
              <a:t> quality, and growth </a:t>
            </a:r>
            <a:r>
              <a:rPr lang="en-US" sz="2400" dirty="0" smtClean="0"/>
              <a:t>rate</a:t>
            </a:r>
          </a:p>
          <a:p>
            <a:pPr algn="just"/>
            <a:r>
              <a:rPr lang="en-US" sz="2400" dirty="0" smtClean="0"/>
              <a:t>Mild </a:t>
            </a:r>
            <a:r>
              <a:rPr lang="en-US" sz="2400" dirty="0"/>
              <a:t>respiratory </a:t>
            </a:r>
            <a:r>
              <a:rPr lang="en-US" sz="2400" dirty="0" smtClean="0"/>
              <a:t>signs despite of high </a:t>
            </a:r>
            <a:r>
              <a:rPr lang="en-US" sz="2400" dirty="0"/>
              <a:t>rates of </a:t>
            </a:r>
            <a:r>
              <a:rPr lang="en-US" sz="2400" dirty="0" err="1"/>
              <a:t>airsacculitis</a:t>
            </a:r>
            <a:r>
              <a:rPr lang="en-US" sz="2400" dirty="0"/>
              <a:t> in </a:t>
            </a:r>
            <a:r>
              <a:rPr lang="en-US" sz="2400" dirty="0" err="1" smtClean="0"/>
              <a:t>poults</a:t>
            </a:r>
            <a:endParaRPr lang="en-US" sz="24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727" y="6370637"/>
            <a:ext cx="33226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19860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52400"/>
            <a:ext cx="5105400" cy="6629400"/>
          </a:xfrm>
        </p:spPr>
        <p:txBody>
          <a:bodyPr/>
          <a:lstStyle/>
          <a:p>
            <a:pPr algn="just"/>
            <a:r>
              <a:rPr lang="en-US" sz="2400" dirty="0"/>
              <a:t>Egg-borne infections in turkey have early rapid growth of hock joints, </a:t>
            </a:r>
            <a:r>
              <a:rPr lang="en-US" sz="2400" dirty="0" err="1"/>
              <a:t>periarticular</a:t>
            </a:r>
            <a:r>
              <a:rPr lang="en-US" sz="2400" dirty="0"/>
              <a:t> tissues, cervical vertebrae, and adjacent bone, producing skeletal abnormalities such as crooked (wry) necks or leg </a:t>
            </a:r>
            <a:r>
              <a:rPr lang="en-US" sz="2400" dirty="0" smtClean="0"/>
              <a:t>deformities</a:t>
            </a:r>
          </a:p>
          <a:p>
            <a:pPr algn="just"/>
            <a:r>
              <a:rPr lang="en-US" sz="2400" dirty="0"/>
              <a:t>Hatched </a:t>
            </a:r>
            <a:r>
              <a:rPr lang="en-US" sz="2400" dirty="0" err="1"/>
              <a:t>poults</a:t>
            </a:r>
            <a:r>
              <a:rPr lang="en-US" sz="2400" dirty="0"/>
              <a:t> may have </a:t>
            </a:r>
            <a:r>
              <a:rPr lang="en-US" sz="2400" dirty="0" err="1"/>
              <a:t>airsacculitis</a:t>
            </a:r>
            <a:r>
              <a:rPr lang="en-US" sz="2400" dirty="0"/>
              <a:t> with </a:t>
            </a:r>
            <a:r>
              <a:rPr lang="en-US" sz="2400" dirty="0" smtClean="0"/>
              <a:t>thickening</a:t>
            </a:r>
            <a:r>
              <a:rPr lang="en-US" sz="2400" dirty="0"/>
              <a:t>, turbidity, foamy yellow exudate, and </a:t>
            </a:r>
            <a:r>
              <a:rPr lang="en-US" sz="2400" dirty="0" err="1"/>
              <a:t>caseous</a:t>
            </a:r>
            <a:r>
              <a:rPr lang="en-US" sz="2400" dirty="0"/>
              <a:t> flecks</a:t>
            </a:r>
            <a:endParaRPr lang="en-US" sz="2400" dirty="0" smtClean="0"/>
          </a:p>
          <a:p>
            <a:pPr marL="0" indent="0" algn="just">
              <a:buNone/>
            </a:pPr>
            <a:r>
              <a:rPr lang="en-US" sz="2400" b="1" dirty="0" smtClean="0">
                <a:solidFill>
                  <a:srgbClr val="C00000"/>
                </a:solidFill>
              </a:rPr>
              <a:t>Diagnosis:</a:t>
            </a:r>
          </a:p>
          <a:p>
            <a:pPr algn="just"/>
            <a:r>
              <a:rPr lang="en-US" sz="2400" dirty="0"/>
              <a:t>Serology, culture, or real-time </a:t>
            </a:r>
            <a:r>
              <a:rPr lang="en-US" sz="2400" dirty="0" smtClean="0"/>
              <a:t>PCR</a:t>
            </a:r>
          </a:p>
          <a:p>
            <a:pPr algn="just"/>
            <a:r>
              <a:rPr lang="en-US" sz="2400" dirty="0" err="1" smtClean="0"/>
              <a:t>Airsacculitis</a:t>
            </a:r>
            <a:r>
              <a:rPr lang="en-US" sz="2400" dirty="0" smtClean="0"/>
              <a:t> </a:t>
            </a:r>
            <a:r>
              <a:rPr lang="en-US" sz="2400" dirty="0"/>
              <a:t>in day-old </a:t>
            </a:r>
            <a:r>
              <a:rPr lang="en-US" sz="2400" dirty="0" err="1"/>
              <a:t>poults</a:t>
            </a:r>
            <a:r>
              <a:rPr lang="en-US" sz="2400" dirty="0"/>
              <a:t> suggests </a:t>
            </a:r>
            <a:r>
              <a:rPr lang="en-US" sz="2400" i="1" dirty="0"/>
              <a:t>M </a:t>
            </a:r>
            <a:r>
              <a:rPr lang="en-US" sz="2400" i="1" dirty="0" err="1"/>
              <a:t>meleagridis</a:t>
            </a:r>
            <a:r>
              <a:rPr lang="en-US" sz="2400" i="1" dirty="0"/>
              <a:t> </a:t>
            </a:r>
            <a:r>
              <a:rPr lang="en-US" sz="2400" dirty="0"/>
              <a:t>infection</a:t>
            </a:r>
          </a:p>
          <a:p>
            <a:endParaRPr lang="en-IN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0"/>
            <a:ext cx="358140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562600" y="4338935"/>
            <a:ext cx="3581400" cy="101566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sz="2000" dirty="0">
                <a:solidFill>
                  <a:prstClr val="black"/>
                </a:solidFill>
              </a:rPr>
              <a:t>L</a:t>
            </a:r>
            <a:r>
              <a:rPr lang="en-US" sz="2000" dirty="0" smtClean="0">
                <a:solidFill>
                  <a:prstClr val="black"/>
                </a:solidFill>
              </a:rPr>
              <a:t>arge </a:t>
            </a:r>
            <a:r>
              <a:rPr lang="en-US" sz="2000" dirty="0">
                <a:solidFill>
                  <a:prstClr val="black"/>
                </a:solidFill>
              </a:rPr>
              <a:t>amount of </a:t>
            </a:r>
            <a:r>
              <a:rPr lang="en-US" sz="2000" dirty="0" err="1">
                <a:solidFill>
                  <a:prstClr val="black"/>
                </a:solidFill>
              </a:rPr>
              <a:t>caseous</a:t>
            </a:r>
            <a:r>
              <a:rPr lang="en-US" sz="2000" dirty="0">
                <a:solidFill>
                  <a:prstClr val="black"/>
                </a:solidFill>
              </a:rPr>
              <a:t> material indicates inflammation of </a:t>
            </a:r>
            <a:r>
              <a:rPr lang="en-US" sz="2000" dirty="0" err="1">
                <a:solidFill>
                  <a:prstClr val="black"/>
                </a:solidFill>
              </a:rPr>
              <a:t>airsacs</a:t>
            </a:r>
            <a:endParaRPr lang="en-IN" sz="2000" dirty="0">
              <a:solidFill>
                <a:prstClr val="black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05200" y="6324600"/>
            <a:ext cx="3240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 smtClean="0">
                <a:solidFill>
                  <a:srgbClr val="C00000"/>
                </a:solidFill>
              </a:rPr>
              <a:t>Source: MSD Veterinary Manual</a:t>
            </a:r>
            <a:endParaRPr lang="en-IN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2624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228600"/>
            <a:ext cx="8915400" cy="6477000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sz="2800" dirty="0" smtClean="0"/>
              <a:t>Disease-free </a:t>
            </a:r>
            <a:r>
              <a:rPr lang="en-US" sz="2800" dirty="0"/>
              <a:t>breeding stock and antibiotic </a:t>
            </a:r>
            <a:r>
              <a:rPr lang="en-US" sz="2800" dirty="0" smtClean="0"/>
              <a:t>treatment</a:t>
            </a:r>
          </a:p>
          <a:p>
            <a:pPr algn="just"/>
            <a:r>
              <a:rPr lang="en-US" sz="2800" dirty="0"/>
              <a:t>Dipping eggs in </a:t>
            </a:r>
            <a:r>
              <a:rPr lang="en-US" sz="2800" dirty="0" err="1"/>
              <a:t>tylosin</a:t>
            </a:r>
            <a:r>
              <a:rPr lang="en-US" sz="2800" dirty="0"/>
              <a:t> or other antibiotic reduces the </a:t>
            </a:r>
            <a:r>
              <a:rPr lang="en-US" sz="2800" dirty="0" smtClean="0"/>
              <a:t>transmission </a:t>
            </a:r>
            <a:r>
              <a:rPr lang="en-US" sz="2800" dirty="0"/>
              <a:t>in infected </a:t>
            </a:r>
            <a:r>
              <a:rPr lang="en-US" sz="2800" dirty="0" smtClean="0"/>
              <a:t>flocks</a:t>
            </a:r>
          </a:p>
          <a:p>
            <a:pPr algn="just"/>
            <a:r>
              <a:rPr lang="en-US" sz="2800" dirty="0"/>
              <a:t>Injection of a suitable antibiotic at 1 day of age or water medication for the first 5–10 days appeared to reduce infection </a:t>
            </a:r>
            <a:endParaRPr lang="en-US" sz="2800" dirty="0" smtClean="0"/>
          </a:p>
          <a:p>
            <a:pPr marL="0" indent="0" algn="just">
              <a:buNone/>
            </a:pPr>
            <a:endParaRPr lang="en-US" sz="2800" dirty="0"/>
          </a:p>
          <a:p>
            <a:pPr marL="0" indent="0" algn="just">
              <a:buNone/>
            </a:pPr>
            <a:r>
              <a:rPr lang="en-US" sz="2800" dirty="0" smtClean="0"/>
              <a:t>Note: </a:t>
            </a:r>
          </a:p>
          <a:p>
            <a:pPr algn="just"/>
            <a:r>
              <a:rPr lang="en-US" sz="2800" dirty="0"/>
              <a:t> Mycoplasmas are resistant to </a:t>
            </a:r>
            <a:r>
              <a:rPr lang="en-US" sz="2800" dirty="0" smtClean="0"/>
              <a:t>antibiotics that </a:t>
            </a:r>
            <a:r>
              <a:rPr lang="en-US" sz="2800" dirty="0"/>
              <a:t>act on cell wall, such as penicillin, but are </a:t>
            </a:r>
            <a:r>
              <a:rPr lang="en-US" sz="2800" dirty="0" smtClean="0"/>
              <a:t>sensitive to </a:t>
            </a:r>
            <a:r>
              <a:rPr lang="en-US" sz="2800" dirty="0" err="1"/>
              <a:t>tetracyclines</a:t>
            </a:r>
            <a:r>
              <a:rPr lang="en-US" sz="2800" dirty="0"/>
              <a:t> (</a:t>
            </a:r>
            <a:r>
              <a:rPr lang="en-US" sz="2800" dirty="0" err="1"/>
              <a:t>oxytetracycline</a:t>
            </a:r>
            <a:r>
              <a:rPr lang="en-US" sz="2800" dirty="0"/>
              <a:t>, chlortetracycline </a:t>
            </a:r>
            <a:r>
              <a:rPr lang="en-US" sz="2800" dirty="0" smtClean="0"/>
              <a:t>and doxycycline</a:t>
            </a:r>
            <a:r>
              <a:rPr lang="en-US" sz="2800" dirty="0"/>
              <a:t>), macrolides (erythromycin, </a:t>
            </a:r>
            <a:r>
              <a:rPr lang="en-US" sz="2800" dirty="0" err="1" smtClean="0"/>
              <a:t>tylosin</a:t>
            </a:r>
            <a:r>
              <a:rPr lang="en-US" sz="2800" dirty="0" smtClean="0"/>
              <a:t>, </a:t>
            </a:r>
            <a:r>
              <a:rPr lang="en-US" sz="2800" dirty="0" err="1" smtClean="0"/>
              <a:t>spiramycin</a:t>
            </a:r>
            <a:r>
              <a:rPr lang="en-US" sz="2800" dirty="0"/>
              <a:t>, </a:t>
            </a:r>
            <a:r>
              <a:rPr lang="en-US" sz="2800" dirty="0" err="1"/>
              <a:t>lincomycin</a:t>
            </a:r>
            <a:r>
              <a:rPr lang="en-US" sz="2800" dirty="0"/>
              <a:t>, and </a:t>
            </a:r>
            <a:r>
              <a:rPr lang="en-US" sz="2800" dirty="0" err="1"/>
              <a:t>kitasamycin</a:t>
            </a:r>
            <a:r>
              <a:rPr lang="en-US" sz="2800" dirty="0"/>
              <a:t>), </a:t>
            </a:r>
            <a:r>
              <a:rPr lang="en-US" sz="2800" dirty="0" smtClean="0"/>
              <a:t>quinolones (</a:t>
            </a:r>
            <a:r>
              <a:rPr lang="en-US" sz="2800" dirty="0" err="1" smtClean="0"/>
              <a:t>imequil</a:t>
            </a:r>
            <a:r>
              <a:rPr lang="en-US" sz="2800" dirty="0"/>
              <a:t>, </a:t>
            </a:r>
            <a:r>
              <a:rPr lang="en-US" sz="2800" dirty="0" err="1"/>
              <a:t>norfloxacin</a:t>
            </a:r>
            <a:r>
              <a:rPr lang="en-US" sz="2800" dirty="0"/>
              <a:t>, </a:t>
            </a:r>
            <a:r>
              <a:rPr lang="en-US" sz="2800" dirty="0" err="1"/>
              <a:t>enrofloxacin</a:t>
            </a:r>
            <a:r>
              <a:rPr lang="en-US" sz="2800" dirty="0"/>
              <a:t> and </a:t>
            </a:r>
            <a:r>
              <a:rPr lang="en-US" sz="2800" dirty="0" err="1"/>
              <a:t>danofloxacin</a:t>
            </a:r>
            <a:r>
              <a:rPr lang="en-US" sz="2800" dirty="0"/>
              <a:t>) </a:t>
            </a:r>
            <a:r>
              <a:rPr lang="en-US" sz="2800" dirty="0" smtClean="0"/>
              <a:t>or </a:t>
            </a:r>
            <a:r>
              <a:rPr lang="en-US" sz="2800" dirty="0" err="1" smtClean="0"/>
              <a:t>tiamulin</a:t>
            </a:r>
            <a:endParaRPr lang="en-US" sz="2800" dirty="0" smtClean="0"/>
          </a:p>
          <a:p>
            <a:pPr algn="just"/>
            <a:r>
              <a:rPr lang="en-US" sz="2800" dirty="0"/>
              <a:t>For better  </a:t>
            </a:r>
            <a:r>
              <a:rPr lang="en-US" sz="2800" dirty="0" smtClean="0"/>
              <a:t>concentrations in </a:t>
            </a:r>
            <a:r>
              <a:rPr lang="en-US" sz="2800" dirty="0"/>
              <a:t>the mucosal membranes of the respiratory </a:t>
            </a:r>
            <a:r>
              <a:rPr lang="en-US" sz="2800" dirty="0" smtClean="0"/>
              <a:t>and genitourinary </a:t>
            </a:r>
            <a:r>
              <a:rPr lang="en-US" sz="2800" dirty="0"/>
              <a:t>tracts, such as </a:t>
            </a:r>
            <a:r>
              <a:rPr lang="en-US" sz="2800" dirty="0" err="1"/>
              <a:t>tiamulin</a:t>
            </a:r>
            <a:r>
              <a:rPr lang="en-US" sz="2800" dirty="0"/>
              <a:t> and </a:t>
            </a:r>
            <a:r>
              <a:rPr lang="en-US" sz="2800" dirty="0" err="1" smtClean="0"/>
              <a:t>enrofloxacin</a:t>
            </a:r>
            <a:r>
              <a:rPr lang="en-US" sz="2800" dirty="0" smtClean="0"/>
              <a:t> is </a:t>
            </a:r>
            <a:r>
              <a:rPr lang="en-US" sz="2800" dirty="0" err="1" smtClean="0"/>
              <a:t>preffered</a:t>
            </a:r>
            <a:endParaRPr lang="en-US" sz="2800" dirty="0" smtClean="0"/>
          </a:p>
          <a:p>
            <a:pPr marL="0" indent="0" algn="just">
              <a:buNone/>
            </a:pPr>
            <a:endParaRPr lang="en-US" dirty="0" smtClean="0"/>
          </a:p>
          <a:p>
            <a:pPr marL="0" indent="0" algn="just">
              <a:buNone/>
            </a:pPr>
            <a:r>
              <a:rPr lang="en-US" dirty="0" smtClean="0"/>
              <a:t> </a:t>
            </a:r>
          </a:p>
          <a:p>
            <a:pPr algn="just"/>
            <a:endParaRPr lang="en-IN" dirty="0"/>
          </a:p>
        </p:txBody>
      </p:sp>
      <p:sp>
        <p:nvSpPr>
          <p:cNvPr id="4" name="TextBox 3"/>
          <p:cNvSpPr txBox="1"/>
          <p:nvPr/>
        </p:nvSpPr>
        <p:spPr>
          <a:xfrm>
            <a:off x="228600" y="5715000"/>
            <a:ext cx="891540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IN" i="1" dirty="0">
                <a:solidFill>
                  <a:srgbClr val="002060"/>
                </a:solidFill>
              </a:rPr>
              <a:t>Avian </a:t>
            </a:r>
            <a:r>
              <a:rPr lang="en-IN" i="1" dirty="0" err="1">
                <a:solidFill>
                  <a:srgbClr val="002060"/>
                </a:solidFill>
              </a:rPr>
              <a:t>Mycoplasmosis</a:t>
            </a:r>
            <a:r>
              <a:rPr lang="en-IN" i="1" dirty="0">
                <a:solidFill>
                  <a:srgbClr val="002060"/>
                </a:solidFill>
              </a:rPr>
              <a:t> </a:t>
            </a:r>
            <a:r>
              <a:rPr lang="en-IN" i="1" dirty="0" smtClean="0">
                <a:solidFill>
                  <a:srgbClr val="002060"/>
                </a:solidFill>
              </a:rPr>
              <a:t>Update: </a:t>
            </a:r>
            <a:r>
              <a:rPr lang="en-US" i="1" dirty="0">
                <a:solidFill>
                  <a:srgbClr val="002060"/>
                </a:solidFill>
              </a:rPr>
              <a:t>Brazilian Journal of Poultry </a:t>
            </a:r>
            <a:r>
              <a:rPr lang="en-US" i="1" dirty="0" smtClean="0">
                <a:solidFill>
                  <a:srgbClr val="002060"/>
                </a:solidFill>
              </a:rPr>
              <a:t>Science. </a:t>
            </a:r>
            <a:r>
              <a:rPr lang="en-IN" i="1" dirty="0" smtClean="0">
                <a:solidFill>
                  <a:srgbClr val="002060"/>
                </a:solidFill>
              </a:rPr>
              <a:t>2005 </a:t>
            </a:r>
            <a:r>
              <a:rPr lang="en-IN" i="1" dirty="0">
                <a:solidFill>
                  <a:srgbClr val="002060"/>
                </a:solidFill>
              </a:rPr>
              <a:t>/ v.7 / n.1 / 01 - 09</a:t>
            </a:r>
          </a:p>
        </p:txBody>
      </p:sp>
    </p:spTree>
    <p:extLst>
      <p:ext uri="{BB962C8B-B14F-4D97-AF65-F5344CB8AC3E}">
        <p14:creationId xmlns:p14="http://schemas.microsoft.com/office/powerpoint/2010/main" val="6006527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450</TotalTime>
  <Words>1187</Words>
  <Application>Microsoft Office PowerPoint</Application>
  <PresentationFormat>On-screen Show (4:3)</PresentationFormat>
  <Paragraphs>126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Arial</vt:lpstr>
      <vt:lpstr>Calibri</vt:lpstr>
      <vt:lpstr>Times New Roman</vt:lpstr>
      <vt:lpstr>Wingdings</vt:lpstr>
      <vt:lpstr>Office Theme</vt:lpstr>
      <vt:lpstr>1_Office Theme</vt:lpstr>
      <vt:lpstr>2_Office Theme</vt:lpstr>
      <vt:lpstr>3_Office Theme</vt:lpstr>
      <vt:lpstr>4_Office Theme</vt:lpstr>
      <vt:lpstr>5_Office Theme</vt:lpstr>
      <vt:lpstr>6_Office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Mycoplasma synoviae Infection (Infectious Synovitis) </vt:lpstr>
      <vt:lpstr>PowerPoint Presentation</vt:lpstr>
      <vt:lpstr>PowerPoint Presentation</vt:lpstr>
      <vt:lpstr>Mycoplasma meleagridis Infection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Avian Mycoplasmosis</dc:title>
  <dc:creator>anil kumar</dc:creator>
  <cp:lastModifiedBy>Dr Anil</cp:lastModifiedBy>
  <cp:revision>20</cp:revision>
  <dcterms:created xsi:type="dcterms:W3CDTF">2006-08-16T00:00:00Z</dcterms:created>
  <dcterms:modified xsi:type="dcterms:W3CDTF">2023-05-19T08:29:42Z</dcterms:modified>
</cp:coreProperties>
</file>