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59" r:id="rId6"/>
    <p:sldId id="260" r:id="rId7"/>
    <p:sldId id="261" r:id="rId8"/>
    <p:sldId id="262" r:id="rId9"/>
    <p:sldId id="263" r:id="rId10"/>
    <p:sldId id="264" r:id="rId11"/>
    <p:sldId id="265" r:id="rId12"/>
    <p:sldId id="269" r:id="rId13"/>
    <p:sldId id="270" r:id="rId14"/>
    <p:sldId id="268" r:id="rId15"/>
    <p:sldId id="267"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66700" y="1143000"/>
            <a:ext cx="8610600" cy="4572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800" b="1" i="1" dirty="0" smtClean="0">
                <a:solidFill>
                  <a:prstClr val="black"/>
                </a:solidFill>
                <a:latin typeface="Times New Roman" panose="02020603050405020304" pitchFamily="18" charset="0"/>
                <a:cs typeface="Times New Roman" panose="02020603050405020304" pitchFamily="18" charset="0"/>
              </a:rPr>
              <a:t>Unit 7: Jurisprudence, Ethics and Animal Welfare</a:t>
            </a:r>
          </a:p>
          <a:p>
            <a:pPr algn="ctr"/>
            <a:r>
              <a:rPr lang="en-US" sz="2400" b="1" i="1" dirty="0" smtClean="0">
                <a:solidFill>
                  <a:prstClr val="black"/>
                </a:solidFill>
                <a:latin typeface="Times New Roman" panose="02020603050405020304" pitchFamily="18" charset="0"/>
                <a:cs typeface="Times New Roman" panose="02020603050405020304" pitchFamily="18" charset="0"/>
              </a:rPr>
              <a:t>TOPIC: </a:t>
            </a:r>
          </a:p>
          <a:p>
            <a:r>
              <a:rPr lang="en-US" sz="2400" b="1" dirty="0" smtClean="0">
                <a:solidFill>
                  <a:prstClr val="black"/>
                </a:solidFill>
                <a:latin typeface="Times New Roman" panose="02020603050405020304" pitchFamily="18" charset="0"/>
                <a:cs typeface="Times New Roman" panose="02020603050405020304" pitchFamily="18" charset="0"/>
              </a:rPr>
              <a:t>1. Legal duties of the veterinarians</a:t>
            </a:r>
          </a:p>
          <a:p>
            <a:pPr algn="just"/>
            <a:r>
              <a:rPr lang="en-US" sz="2400" b="1" dirty="0" smtClean="0">
                <a:solidFill>
                  <a:prstClr val="black"/>
                </a:solidFill>
                <a:latin typeface="Times New Roman" panose="02020603050405020304" pitchFamily="18" charset="0"/>
                <a:cs typeface="Times New Roman" panose="02020603050405020304" pitchFamily="18" charset="0"/>
              </a:rPr>
              <a:t>2</a:t>
            </a:r>
            <a:r>
              <a:rPr lang="en-US" sz="2400" b="1" dirty="0" smtClean="0">
                <a:solidFill>
                  <a:prstClr val="black"/>
                </a:solidFill>
                <a:latin typeface="Times New Roman" panose="02020603050405020304" pitchFamily="18" charset="0"/>
                <a:cs typeface="Times New Roman" panose="02020603050405020304" pitchFamily="18" charset="0"/>
              </a:rPr>
              <a:t>. </a:t>
            </a:r>
            <a:r>
              <a:rPr lang="en-US" sz="2400" b="1" dirty="0">
                <a:solidFill>
                  <a:prstClr val="black"/>
                </a:solidFill>
                <a:latin typeface="Times New Roman" panose="02020603050405020304" pitchFamily="18" charset="0"/>
                <a:cs typeface="Times New Roman" panose="02020603050405020304" pitchFamily="18" charset="0"/>
              </a:rPr>
              <a:t>C</a:t>
            </a:r>
            <a:r>
              <a:rPr lang="en-US" sz="2400" b="1" dirty="0" smtClean="0">
                <a:solidFill>
                  <a:prstClr val="black"/>
                </a:solidFill>
                <a:latin typeface="Times New Roman" panose="02020603050405020304" pitchFamily="18" charset="0"/>
                <a:cs typeface="Times New Roman" panose="02020603050405020304" pitchFamily="18" charset="0"/>
              </a:rPr>
              <a:t>ommon offences against animals </a:t>
            </a:r>
            <a:endParaRPr lang="en-US" sz="2400" b="1" dirty="0" smtClean="0">
              <a:solidFill>
                <a:prstClr val="black"/>
              </a:solidFill>
              <a:latin typeface="Times New Roman" panose="02020603050405020304" pitchFamily="18" charset="0"/>
              <a:cs typeface="Times New Roman" panose="02020603050405020304" pitchFamily="18" charset="0"/>
            </a:endParaRPr>
          </a:p>
          <a:p>
            <a:pPr algn="just"/>
            <a:r>
              <a:rPr lang="en-US" sz="2400" b="1" dirty="0">
                <a:solidFill>
                  <a:prstClr val="black"/>
                </a:solidFill>
                <a:latin typeface="Times New Roman" panose="02020603050405020304" pitchFamily="18" charset="0"/>
                <a:cs typeface="Times New Roman" panose="02020603050405020304" pitchFamily="18" charset="0"/>
              </a:rPr>
              <a:t>3. </a:t>
            </a:r>
            <a:r>
              <a:rPr lang="en-US" sz="2400" b="1" dirty="0">
                <a:solidFill>
                  <a:prstClr val="black"/>
                </a:solidFill>
                <a:latin typeface="Times New Roman" panose="02020603050405020304" pitchFamily="18" charset="0"/>
                <a:cs typeface="Times New Roman" panose="02020603050405020304" pitchFamily="18" charset="0"/>
              </a:rPr>
              <a:t>Offences Affecting the Public </a:t>
            </a:r>
            <a:r>
              <a:rPr lang="en-US" sz="2400" b="1" dirty="0" smtClean="0">
                <a:solidFill>
                  <a:prstClr val="black"/>
                </a:solidFill>
                <a:latin typeface="Times New Roman" panose="02020603050405020304" pitchFamily="18" charset="0"/>
                <a:cs typeface="Times New Roman" panose="02020603050405020304" pitchFamily="18" charset="0"/>
              </a:rPr>
              <a:t>Health</a:t>
            </a:r>
          </a:p>
          <a:p>
            <a:pPr algn="just"/>
            <a:r>
              <a:rPr lang="en-US" sz="2400" b="1" dirty="0" smtClean="0">
                <a:solidFill>
                  <a:prstClr val="black"/>
                </a:solidFill>
                <a:latin typeface="Times New Roman" panose="02020603050405020304" pitchFamily="18" charset="0"/>
                <a:cs typeface="Times New Roman" panose="02020603050405020304" pitchFamily="18" charset="0"/>
              </a:rPr>
              <a:t>4</a:t>
            </a:r>
            <a:r>
              <a:rPr lang="en-US" sz="2400" b="1" dirty="0" smtClean="0">
                <a:solidFill>
                  <a:prstClr val="black"/>
                </a:solidFill>
                <a:latin typeface="Times New Roman" panose="02020603050405020304" pitchFamily="18" charset="0"/>
                <a:cs typeface="Times New Roman" panose="02020603050405020304" pitchFamily="18" charset="0"/>
              </a:rPr>
              <a:t>. </a:t>
            </a:r>
            <a:r>
              <a:rPr lang="en-US" sz="2400" b="1" dirty="0" smtClean="0">
                <a:solidFill>
                  <a:prstClr val="black"/>
                </a:solidFill>
                <a:latin typeface="Times New Roman" panose="02020603050405020304" pitchFamily="18" charset="0"/>
                <a:cs typeface="Times New Roman" panose="02020603050405020304" pitchFamily="18" charset="0"/>
              </a:rPr>
              <a:t>Judicial procedures</a:t>
            </a:r>
            <a:endParaRPr lang="en-US" sz="2400" b="1" dirty="0">
              <a:solidFill>
                <a:prstClr val="black"/>
              </a:solidFill>
              <a:latin typeface="Times New Roman" panose="02020603050405020304" pitchFamily="18" charset="0"/>
              <a:cs typeface="Times New Roman" panose="02020603050405020304" pitchFamily="18" charset="0"/>
            </a:endParaRPr>
          </a:p>
          <a:p>
            <a:pPr algn="just"/>
            <a:endParaRPr lang="en-US" sz="2400" b="1" dirty="0" smtClean="0">
              <a:solidFill>
                <a:prstClr val="black"/>
              </a:solidFill>
              <a:latin typeface="Times New Roman" panose="02020603050405020304" pitchFamily="18" charset="0"/>
              <a:cs typeface="Times New Roman" panose="02020603050405020304" pitchFamily="18" charset="0"/>
            </a:endParaRPr>
          </a:p>
          <a:p>
            <a:pPr algn="ctr"/>
            <a:r>
              <a:rPr lang="en-US" sz="2400" b="1" dirty="0">
                <a:solidFill>
                  <a:prstClr val="black"/>
                </a:solidFill>
                <a:latin typeface="Times New Roman" panose="02020603050405020304" pitchFamily="18" charset="0"/>
                <a:cs typeface="Times New Roman" panose="02020603050405020304" pitchFamily="18" charset="0"/>
              </a:rPr>
              <a:t> </a:t>
            </a:r>
            <a:r>
              <a:rPr lang="en-US" sz="2400" b="1" i="1" dirty="0" smtClean="0">
                <a:solidFill>
                  <a:srgbClr val="FF0000"/>
                </a:solidFill>
                <a:latin typeface="Times New Roman" panose="02020603050405020304" pitchFamily="18" charset="0"/>
                <a:cs typeface="Times New Roman" panose="02020603050405020304" pitchFamily="18" charset="0"/>
              </a:rPr>
              <a:t>By</a:t>
            </a:r>
          </a:p>
          <a:p>
            <a:pPr algn="ctr"/>
            <a:r>
              <a:rPr lang="en-US" sz="2400" b="1" i="1" dirty="0" smtClean="0">
                <a:solidFill>
                  <a:srgbClr val="FF0000"/>
                </a:solidFill>
                <a:latin typeface="Times New Roman" panose="02020603050405020304" pitchFamily="18" charset="0"/>
                <a:cs typeface="Times New Roman" panose="02020603050405020304" pitchFamily="18" charset="0"/>
              </a:rPr>
              <a:t>Dr. Anil Kumar</a:t>
            </a:r>
          </a:p>
          <a:p>
            <a:pPr algn="ctr"/>
            <a:r>
              <a:rPr lang="en-US" sz="2400" b="1" i="1" dirty="0" smtClean="0">
                <a:solidFill>
                  <a:srgbClr val="FF0000"/>
                </a:solidFill>
                <a:latin typeface="Times New Roman" panose="02020603050405020304" pitchFamily="18" charset="0"/>
                <a:cs typeface="Times New Roman" panose="02020603050405020304" pitchFamily="18" charset="0"/>
              </a:rPr>
              <a:t>Associate Professor</a:t>
            </a:r>
          </a:p>
          <a:p>
            <a:pPr algn="ctr"/>
            <a:r>
              <a:rPr lang="en-US" sz="2400" b="1" i="1" dirty="0" smtClean="0">
                <a:solidFill>
                  <a:srgbClr val="FF0000"/>
                </a:solidFill>
                <a:latin typeface="Times New Roman" panose="02020603050405020304" pitchFamily="18" charset="0"/>
                <a:cs typeface="Times New Roman" panose="02020603050405020304" pitchFamily="18" charset="0"/>
              </a:rPr>
              <a:t>Dept. of Veterinary Medicine</a:t>
            </a:r>
          </a:p>
          <a:p>
            <a:pPr algn="ctr"/>
            <a:r>
              <a:rPr lang="en-US" sz="2400" b="1" i="1" dirty="0" smtClean="0">
                <a:solidFill>
                  <a:srgbClr val="FF0000"/>
                </a:solidFill>
                <a:latin typeface="Times New Roman" panose="02020603050405020304" pitchFamily="18" charset="0"/>
                <a:cs typeface="Times New Roman" panose="02020603050405020304" pitchFamily="18" charset="0"/>
              </a:rPr>
              <a:t>BVC, Patna</a:t>
            </a:r>
            <a:endParaRPr lang="en-US" sz="24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309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a:solidFill>
            <a:schemeClr val="accent6">
              <a:lumMod val="20000"/>
              <a:lumOff val="80000"/>
            </a:schemeClr>
          </a:solidFill>
        </p:spPr>
        <p:txBody>
          <a:bodyPr>
            <a:normAutofit/>
          </a:bodyPr>
          <a:lstStyle/>
          <a:p>
            <a:pPr algn="just"/>
            <a:r>
              <a:rPr lang="en-US" sz="2400" dirty="0">
                <a:latin typeface="Times New Roman" pitchFamily="18" charset="0"/>
                <a:cs typeface="Times New Roman" pitchFamily="18" charset="0"/>
              </a:rPr>
              <a:t>The vagina of the animal should be examined for evidence of injury and the suspect examined for marks of injuries caused by the kicks teeth or claws of the animal.</a:t>
            </a:r>
          </a:p>
          <a:p>
            <a:pPr algn="just"/>
            <a:r>
              <a:rPr lang="en-US" sz="2400" dirty="0">
                <a:latin typeface="Times New Roman" pitchFamily="18" charset="0"/>
                <a:cs typeface="Times New Roman" pitchFamily="18" charset="0"/>
              </a:rPr>
              <a:t>The surrounding hair of the animal should be examined for presence of human spermatozoa (it is very important to note whether the spermatozoa found are of the same animal or not and for this purpose the presence or absence of heat in the female animal is also a guide).</a:t>
            </a:r>
          </a:p>
          <a:p>
            <a:pPr algn="just"/>
            <a:r>
              <a:rPr lang="en-US" sz="2400" dirty="0">
                <a:latin typeface="Times New Roman" pitchFamily="18" charset="0"/>
                <a:cs typeface="Times New Roman" pitchFamily="18" charset="0"/>
              </a:rPr>
              <a:t>The presence of organisms of </a:t>
            </a:r>
            <a:r>
              <a:rPr lang="en-US" sz="2400" dirty="0" err="1">
                <a:latin typeface="Times New Roman" pitchFamily="18" charset="0"/>
                <a:cs typeface="Times New Roman" pitchFamily="18" charset="0"/>
              </a:rPr>
              <a:t>gonorrhoea</a:t>
            </a:r>
            <a:r>
              <a:rPr lang="en-US" sz="2400" dirty="0">
                <a:latin typeface="Times New Roman" pitchFamily="18" charset="0"/>
                <a:cs typeface="Times New Roman" pitchFamily="18" charset="0"/>
              </a:rPr>
              <a:t> in the vagina of the animal is a definite sign </a:t>
            </a:r>
            <a:r>
              <a:rPr lang="en-US" sz="2400" dirty="0" smtClean="0">
                <a:latin typeface="Times New Roman" pitchFamily="18" charset="0"/>
                <a:cs typeface="Times New Roman" pitchFamily="18" charset="0"/>
              </a:rPr>
              <a:t>of bestiality</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The clothes of the suspect will smell of urine or </a:t>
            </a:r>
            <a:r>
              <a:rPr lang="en-US" sz="2400" dirty="0" err="1">
                <a:latin typeface="Times New Roman" pitchFamily="18" charset="0"/>
                <a:cs typeface="Times New Roman" pitchFamily="18" charset="0"/>
              </a:rPr>
              <a:t>faeces</a:t>
            </a:r>
            <a:r>
              <a:rPr lang="en-US" sz="2400" dirty="0">
                <a:latin typeface="Times New Roman" pitchFamily="18" charset="0"/>
                <a:cs typeface="Times New Roman" pitchFamily="18" charset="0"/>
              </a:rPr>
              <a:t> of the animal as after a sexual act animals have a habit of </a:t>
            </a:r>
            <a:r>
              <a:rPr lang="en-US" sz="2400" dirty="0" smtClean="0">
                <a:latin typeface="Times New Roman" pitchFamily="18" charset="0"/>
                <a:cs typeface="Times New Roman" pitchFamily="18" charset="0"/>
              </a:rPr>
              <a:t>urinating</a:t>
            </a:r>
          </a:p>
          <a:p>
            <a:pPr marL="0" indent="0" algn="just">
              <a:buNone/>
            </a:pPr>
            <a:r>
              <a:rPr lang="en-US" sz="2400" b="1" dirty="0">
                <a:solidFill>
                  <a:srgbClr val="FF0000"/>
                </a:solidFill>
                <a:latin typeface="Times New Roman" pitchFamily="18" charset="0"/>
                <a:cs typeface="Times New Roman" pitchFamily="18" charset="0"/>
              </a:rPr>
              <a:t>Cruelty</a:t>
            </a:r>
          </a:p>
          <a:p>
            <a:pPr marL="0" indent="0" algn="just">
              <a:buNone/>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offence includes basting, overloading, using a diseased animal for work, starvation, "</a:t>
            </a:r>
            <a:r>
              <a:rPr lang="en-US" sz="2400" dirty="0" err="1">
                <a:latin typeface="Times New Roman" pitchFamily="18" charset="0"/>
                <a:cs typeface="Times New Roman" pitchFamily="18" charset="0"/>
              </a:rPr>
              <a:t>Phuka</a:t>
            </a:r>
            <a:r>
              <a:rPr lang="en-US" sz="2400" dirty="0">
                <a:latin typeface="Times New Roman" pitchFamily="18" charset="0"/>
                <a:cs typeface="Times New Roman" pitchFamily="18" charset="0"/>
              </a:rPr>
              <a:t>", etc. These acts are punishable under the Prevention of Cruelty to Animals Act, 1960</a:t>
            </a:r>
          </a:p>
        </p:txBody>
      </p:sp>
    </p:spTree>
    <p:extLst>
      <p:ext uri="{BB962C8B-B14F-4D97-AF65-F5344CB8AC3E}">
        <p14:creationId xmlns:p14="http://schemas.microsoft.com/office/powerpoint/2010/main" val="787620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487362"/>
          </a:xfrm>
        </p:spPr>
        <p:txBody>
          <a:bodyPr>
            <a:normAutofit fontScale="90000"/>
          </a:bodyPr>
          <a:lstStyle/>
          <a:p>
            <a:r>
              <a:rPr lang="en-US" sz="2800" b="1" dirty="0">
                <a:solidFill>
                  <a:srgbClr val="FF0000"/>
                </a:solidFill>
                <a:latin typeface="Times New Roman" pitchFamily="18" charset="0"/>
                <a:cs typeface="Times New Roman" pitchFamily="18" charset="0"/>
              </a:rPr>
              <a:t>Offences Affecting the Public Health</a:t>
            </a:r>
            <a:endParaRPr lang="en-IN" sz="28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763000" cy="6019800"/>
          </a:xfrm>
          <a:solidFill>
            <a:schemeClr val="accent6">
              <a:lumMod val="20000"/>
              <a:lumOff val="80000"/>
            </a:schemeClr>
          </a:solidFill>
        </p:spPr>
        <p:txBody>
          <a:bodyPr>
            <a:normAutofit/>
          </a:bodyPr>
          <a:lstStyle/>
          <a:p>
            <a:r>
              <a:rPr lang="en-US" sz="2400" dirty="0" smtClean="0">
                <a:latin typeface="Times New Roman" pitchFamily="18" charset="0"/>
                <a:cs typeface="Times New Roman" pitchFamily="18" charset="0"/>
              </a:rPr>
              <a:t>Section </a:t>
            </a:r>
            <a:r>
              <a:rPr lang="en-US" sz="2400" dirty="0">
                <a:latin typeface="Times New Roman" pitchFamily="18" charset="0"/>
                <a:cs typeface="Times New Roman" pitchFamily="18" charset="0"/>
              </a:rPr>
              <a:t>269:- Negligent act likely to spread infection of disease dangerous to life</a:t>
            </a:r>
          </a:p>
          <a:p>
            <a:r>
              <a:rPr lang="en-US" sz="2400" dirty="0">
                <a:latin typeface="Times New Roman" pitchFamily="18" charset="0"/>
                <a:cs typeface="Times New Roman" pitchFamily="18" charset="0"/>
              </a:rPr>
              <a:t>Section 270:- Malignant act likely to spread infection of disease dangerous to life</a:t>
            </a:r>
          </a:p>
          <a:p>
            <a:r>
              <a:rPr lang="en-US" sz="2400" dirty="0">
                <a:latin typeface="Times New Roman" pitchFamily="18" charset="0"/>
                <a:cs typeface="Times New Roman" pitchFamily="18" charset="0"/>
              </a:rPr>
              <a:t>Section 271:- Disobedience to quarantine rule</a:t>
            </a:r>
          </a:p>
          <a:p>
            <a:r>
              <a:rPr lang="en-US" sz="2400" dirty="0">
                <a:latin typeface="Times New Roman" pitchFamily="18" charset="0"/>
                <a:cs typeface="Times New Roman" pitchFamily="18" charset="0"/>
              </a:rPr>
              <a:t>Section 272:- Adulteration of food or drink intended for sale</a:t>
            </a:r>
          </a:p>
          <a:p>
            <a:r>
              <a:rPr lang="en-US" sz="2400" dirty="0">
                <a:latin typeface="Times New Roman" pitchFamily="18" charset="0"/>
                <a:cs typeface="Times New Roman" pitchFamily="18" charset="0"/>
              </a:rPr>
              <a:t>Section 273:- Sale of noxious food or drink</a:t>
            </a:r>
          </a:p>
          <a:p>
            <a:r>
              <a:rPr lang="en-US" sz="2400" dirty="0">
                <a:latin typeface="Times New Roman" pitchFamily="18" charset="0"/>
                <a:cs typeface="Times New Roman" pitchFamily="18" charset="0"/>
              </a:rPr>
              <a:t>Section 274:- Adulteration of drugs</a:t>
            </a:r>
          </a:p>
          <a:p>
            <a:r>
              <a:rPr lang="en-US" sz="2400" dirty="0">
                <a:latin typeface="Times New Roman" pitchFamily="18" charset="0"/>
                <a:cs typeface="Times New Roman" pitchFamily="18" charset="0"/>
              </a:rPr>
              <a:t>Section 275:- Sale of adulterated drugs</a:t>
            </a:r>
          </a:p>
          <a:p>
            <a:r>
              <a:rPr lang="en-US" sz="2400" dirty="0">
                <a:latin typeface="Times New Roman" pitchFamily="18" charset="0"/>
                <a:cs typeface="Times New Roman" pitchFamily="18" charset="0"/>
              </a:rPr>
              <a:t>Section 276:- Sale of drug as a different drug or preparation</a:t>
            </a:r>
          </a:p>
          <a:p>
            <a:r>
              <a:rPr lang="en-US" sz="2400" dirty="0" smtClean="0">
                <a:latin typeface="Times New Roman" pitchFamily="18" charset="0"/>
                <a:cs typeface="Times New Roman" pitchFamily="18" charset="0"/>
              </a:rPr>
              <a:t>Section </a:t>
            </a:r>
            <a:r>
              <a:rPr lang="en-US" sz="2400" dirty="0">
                <a:latin typeface="Times New Roman" pitchFamily="18" charset="0"/>
                <a:cs typeface="Times New Roman" pitchFamily="18" charset="0"/>
              </a:rPr>
              <a:t>278:- Making atmosphere noxious to health</a:t>
            </a:r>
          </a:p>
          <a:p>
            <a:r>
              <a:rPr lang="en-US" sz="2400" dirty="0" smtClean="0">
                <a:latin typeface="Times New Roman" pitchFamily="18" charset="0"/>
                <a:cs typeface="Times New Roman" pitchFamily="18" charset="0"/>
              </a:rPr>
              <a:t>Section </a:t>
            </a:r>
            <a:r>
              <a:rPr lang="en-US" sz="2400" dirty="0">
                <a:latin typeface="Times New Roman" pitchFamily="18" charset="0"/>
                <a:cs typeface="Times New Roman" pitchFamily="18" charset="0"/>
              </a:rPr>
              <a:t>289:- Negligent conduct with respect to </a:t>
            </a:r>
            <a:r>
              <a:rPr lang="en-US" sz="2400" dirty="0" smtClean="0">
                <a:latin typeface="Times New Roman" pitchFamily="18" charset="0"/>
                <a:cs typeface="Times New Roman" pitchFamily="18" charset="0"/>
              </a:rPr>
              <a:t>animal</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170186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780639"/>
            <a:ext cx="6858000" cy="5001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04800" y="457200"/>
            <a:ext cx="8382000" cy="1323439"/>
          </a:xfrm>
          <a:prstGeom prst="rect">
            <a:avLst/>
          </a:prstGeom>
        </p:spPr>
        <p:txBody>
          <a:bodyPr wrap="square">
            <a:spAutoFit/>
          </a:bodyPr>
          <a:lstStyle/>
          <a:p>
            <a:pPr marL="342900" indent="-3429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It is very important for a </a:t>
            </a:r>
            <a:r>
              <a:rPr lang="en-US" sz="2000" dirty="0" smtClean="0">
                <a:latin typeface="Times New Roman" panose="02020603050405020304" pitchFamily="18" charset="0"/>
                <a:cs typeface="Times New Roman" panose="02020603050405020304" pitchFamily="18" charset="0"/>
              </a:rPr>
              <a:t>practicing </a:t>
            </a:r>
            <a:r>
              <a:rPr lang="en-US" sz="2000" dirty="0">
                <a:latin typeface="Times New Roman" panose="02020603050405020304" pitchFamily="18" charset="0"/>
                <a:cs typeface="Times New Roman" panose="02020603050405020304" pitchFamily="18" charset="0"/>
              </a:rPr>
              <a:t>veterinarian to be well acquainted </a:t>
            </a:r>
            <a:r>
              <a:rPr lang="en-US" sz="2000" dirty="0" smtClean="0">
                <a:latin typeface="Times New Roman" panose="02020603050405020304" pitchFamily="18" charset="0"/>
                <a:cs typeface="Times New Roman" panose="02020603050405020304" pitchFamily="18" charset="0"/>
              </a:rPr>
              <a:t>with the </a:t>
            </a:r>
            <a:r>
              <a:rPr lang="en-US" sz="2000" dirty="0">
                <a:latin typeface="Times New Roman" panose="02020603050405020304" pitchFamily="18" charset="0"/>
                <a:cs typeface="Times New Roman" panose="02020603050405020304" pitchFamily="18" charset="0"/>
              </a:rPr>
              <a:t>duties entrusted to him by the law and his legal obligations under </a:t>
            </a:r>
            <a:r>
              <a:rPr lang="en-US" sz="2000" dirty="0" smtClean="0">
                <a:latin typeface="Times New Roman" panose="02020603050405020304" pitchFamily="18" charset="0"/>
                <a:cs typeface="Times New Roman" panose="02020603050405020304" pitchFamily="18" charset="0"/>
              </a:rPr>
              <a:t>the statutes</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He </a:t>
            </a:r>
            <a:r>
              <a:rPr lang="en-US" sz="2000" dirty="0">
                <a:latin typeface="Times New Roman" panose="02020603050405020304" pitchFamily="18" charset="0"/>
                <a:cs typeface="Times New Roman" panose="02020603050405020304" pitchFamily="18" charset="0"/>
              </a:rPr>
              <a:t>must be familiar with the legal procedure in courts.</a:t>
            </a:r>
            <a:endParaRPr lang="en-IN" sz="2000"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228600" y="76200"/>
            <a:ext cx="8763000" cy="381000"/>
          </a:xfrm>
          <a:prstGeom prst="rect">
            <a:avLst/>
          </a:prstGeom>
        </p:spPr>
        <p:txBody>
          <a:bodyP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FF0000"/>
                </a:solidFill>
                <a:latin typeface="Times New Roman" panose="02020603050405020304" pitchFamily="18" charset="0"/>
                <a:cs typeface="Times New Roman" panose="02020603050405020304" pitchFamily="18" charset="0"/>
              </a:rPr>
              <a:t>JUDICIAL PROCEDURES</a:t>
            </a: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77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534400" cy="4524315"/>
          </a:xfrm>
          <a:prstGeom prst="rect">
            <a:avLst/>
          </a:prstGeom>
          <a:solidFill>
            <a:schemeClr val="accent6">
              <a:lumMod val="40000"/>
              <a:lumOff val="60000"/>
            </a:schemeClr>
          </a:solidFill>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 Subordinate Courts managing the Civil cases are considered as-</a:t>
            </a:r>
          </a:p>
          <a:p>
            <a:pPr marL="342900" indent="-342900" algn="just">
              <a:buFont typeface="Wingdings" panose="05000000000000000000" pitchFamily="2" charset="2"/>
              <a:buChar char="Ø"/>
            </a:pPr>
            <a:r>
              <a:rPr lang="en-US" sz="2400" dirty="0">
                <a:solidFill>
                  <a:srgbClr val="313131"/>
                </a:solidFill>
                <a:latin typeface="Times New Roman" panose="02020603050405020304" pitchFamily="18" charset="0"/>
                <a:cs typeface="Times New Roman" panose="02020603050405020304" pitchFamily="18" charset="0"/>
              </a:rPr>
              <a:t>Junior Civil Judge </a:t>
            </a:r>
            <a:r>
              <a:rPr lang="en-US" sz="2400" dirty="0" smtClean="0">
                <a:solidFill>
                  <a:srgbClr val="313131"/>
                </a:solidFill>
                <a:latin typeface="Times New Roman" panose="02020603050405020304" pitchFamily="18" charset="0"/>
                <a:cs typeface="Times New Roman" panose="02020603050405020304" pitchFamily="18" charset="0"/>
              </a:rPr>
              <a:t>Court</a:t>
            </a:r>
          </a:p>
          <a:p>
            <a:pPr marL="342900" indent="-342900" algn="just">
              <a:buFont typeface="Wingdings" panose="05000000000000000000" pitchFamily="2" charset="2"/>
              <a:buChar char="Ø"/>
            </a:pPr>
            <a:r>
              <a:rPr lang="en-US" sz="2400" dirty="0" smtClean="0">
                <a:solidFill>
                  <a:srgbClr val="313131"/>
                </a:solidFill>
                <a:latin typeface="Times New Roman" panose="02020603050405020304" pitchFamily="18" charset="0"/>
                <a:cs typeface="Times New Roman" panose="02020603050405020304" pitchFamily="18" charset="0"/>
              </a:rPr>
              <a:t>Principal </a:t>
            </a:r>
            <a:r>
              <a:rPr lang="en-US" sz="2400" dirty="0">
                <a:solidFill>
                  <a:srgbClr val="313131"/>
                </a:solidFill>
                <a:latin typeface="Times New Roman" panose="02020603050405020304" pitchFamily="18" charset="0"/>
                <a:cs typeface="Times New Roman" panose="02020603050405020304" pitchFamily="18" charset="0"/>
              </a:rPr>
              <a:t>Junior and Senior Civil Judge </a:t>
            </a:r>
            <a:r>
              <a:rPr lang="en-US" sz="2400" dirty="0" smtClean="0">
                <a:solidFill>
                  <a:srgbClr val="313131"/>
                </a:solidFill>
                <a:latin typeface="Times New Roman" panose="02020603050405020304" pitchFamily="18" charset="0"/>
                <a:cs typeface="Times New Roman" panose="02020603050405020304" pitchFamily="18" charset="0"/>
              </a:rPr>
              <a:t>Court</a:t>
            </a:r>
          </a:p>
          <a:p>
            <a:pPr marL="342900" indent="-342900" algn="just">
              <a:buFont typeface="Wingdings" panose="05000000000000000000" pitchFamily="2" charset="2"/>
              <a:buChar char="Ø"/>
            </a:pPr>
            <a:r>
              <a:rPr lang="en-US" sz="2400" dirty="0" smtClean="0">
                <a:solidFill>
                  <a:srgbClr val="313131"/>
                </a:solidFill>
                <a:latin typeface="Times New Roman" panose="02020603050405020304" pitchFamily="18" charset="0"/>
                <a:cs typeface="Times New Roman" panose="02020603050405020304" pitchFamily="18" charset="0"/>
              </a:rPr>
              <a:t>Sub </a:t>
            </a:r>
            <a:r>
              <a:rPr lang="en-US" sz="2400" dirty="0">
                <a:solidFill>
                  <a:srgbClr val="313131"/>
                </a:solidFill>
                <a:latin typeface="Times New Roman" panose="02020603050405020304" pitchFamily="18" charset="0"/>
                <a:cs typeface="Times New Roman" panose="02020603050405020304" pitchFamily="18" charset="0"/>
              </a:rPr>
              <a:t>Courts</a:t>
            </a:r>
          </a:p>
          <a:p>
            <a:pPr algn="just"/>
            <a:r>
              <a:rPr lang="en-US" sz="2400" dirty="0">
                <a:latin typeface="Times New Roman" panose="02020603050405020304" pitchFamily="18" charset="0"/>
                <a:cs typeface="Times New Roman" panose="02020603050405020304" pitchFamily="18" charset="0"/>
              </a:rPr>
              <a:t>The Subordinate Courts managing the Criminal cases are known as-</a:t>
            </a:r>
          </a:p>
          <a:p>
            <a:pPr marL="342900" indent="-342900" algn="just">
              <a:buFont typeface="Wingdings" panose="05000000000000000000" pitchFamily="2" charset="2"/>
              <a:buChar char="Ø"/>
            </a:pPr>
            <a:r>
              <a:rPr lang="en-US" sz="2400" dirty="0" smtClean="0">
                <a:solidFill>
                  <a:srgbClr val="313131"/>
                </a:solidFill>
                <a:latin typeface="Times New Roman" panose="02020603050405020304" pitchFamily="18" charset="0"/>
                <a:cs typeface="Times New Roman" panose="02020603050405020304" pitchFamily="18" charset="0"/>
              </a:rPr>
              <a:t>Second </a:t>
            </a:r>
            <a:r>
              <a:rPr lang="en-US" sz="2400" dirty="0">
                <a:solidFill>
                  <a:srgbClr val="313131"/>
                </a:solidFill>
                <a:latin typeface="Times New Roman" panose="02020603050405020304" pitchFamily="18" charset="0"/>
                <a:cs typeface="Times New Roman" panose="02020603050405020304" pitchFamily="18" charset="0"/>
              </a:rPr>
              <a:t>Class Judicial Magistrate </a:t>
            </a:r>
            <a:r>
              <a:rPr lang="en-US" sz="2400" dirty="0" smtClean="0">
                <a:solidFill>
                  <a:srgbClr val="313131"/>
                </a:solidFill>
                <a:latin typeface="Times New Roman" panose="02020603050405020304" pitchFamily="18" charset="0"/>
                <a:cs typeface="Times New Roman" panose="02020603050405020304" pitchFamily="18" charset="0"/>
              </a:rPr>
              <a:t>Court</a:t>
            </a:r>
          </a:p>
          <a:p>
            <a:pPr marL="342900" indent="-342900" algn="just">
              <a:buFont typeface="Wingdings" panose="05000000000000000000" pitchFamily="2" charset="2"/>
              <a:buChar char="Ø"/>
            </a:pPr>
            <a:r>
              <a:rPr lang="en-US" sz="2400" dirty="0" smtClean="0">
                <a:solidFill>
                  <a:srgbClr val="313131"/>
                </a:solidFill>
                <a:latin typeface="Times New Roman" panose="02020603050405020304" pitchFamily="18" charset="0"/>
                <a:cs typeface="Times New Roman" panose="02020603050405020304" pitchFamily="18" charset="0"/>
              </a:rPr>
              <a:t>First </a:t>
            </a:r>
            <a:r>
              <a:rPr lang="en-US" sz="2400" dirty="0">
                <a:solidFill>
                  <a:srgbClr val="313131"/>
                </a:solidFill>
                <a:latin typeface="Times New Roman" panose="02020603050405020304" pitchFamily="18" charset="0"/>
                <a:cs typeface="Times New Roman" panose="02020603050405020304" pitchFamily="18" charset="0"/>
              </a:rPr>
              <a:t>Class Judicial Magistrate </a:t>
            </a:r>
            <a:r>
              <a:rPr lang="en-US" sz="2400" dirty="0" smtClean="0">
                <a:solidFill>
                  <a:srgbClr val="313131"/>
                </a:solidFill>
                <a:latin typeface="Times New Roman" panose="02020603050405020304" pitchFamily="18" charset="0"/>
                <a:cs typeface="Times New Roman" panose="02020603050405020304" pitchFamily="18" charset="0"/>
              </a:rPr>
              <a:t>Court</a:t>
            </a:r>
          </a:p>
          <a:p>
            <a:pPr marL="342900" indent="-342900" algn="just">
              <a:buFont typeface="Wingdings" panose="05000000000000000000" pitchFamily="2" charset="2"/>
              <a:buChar char="Ø"/>
            </a:pPr>
            <a:r>
              <a:rPr lang="en-US" sz="2400" dirty="0" smtClean="0">
                <a:solidFill>
                  <a:srgbClr val="313131"/>
                </a:solidFill>
                <a:latin typeface="Times New Roman" panose="02020603050405020304" pitchFamily="18" charset="0"/>
                <a:cs typeface="Times New Roman" panose="02020603050405020304" pitchFamily="18" charset="0"/>
              </a:rPr>
              <a:t>Chief </a:t>
            </a:r>
            <a:r>
              <a:rPr lang="en-US" sz="2400" dirty="0">
                <a:solidFill>
                  <a:srgbClr val="313131"/>
                </a:solidFill>
                <a:latin typeface="Times New Roman" panose="02020603050405020304" pitchFamily="18" charset="0"/>
                <a:cs typeface="Times New Roman" panose="02020603050405020304" pitchFamily="18" charset="0"/>
              </a:rPr>
              <a:t>Judicial Magistrate </a:t>
            </a:r>
            <a:r>
              <a:rPr lang="en-US" sz="2400" dirty="0" smtClean="0">
                <a:solidFill>
                  <a:srgbClr val="313131"/>
                </a:solidFill>
                <a:latin typeface="Times New Roman" panose="02020603050405020304" pitchFamily="18" charset="0"/>
                <a:cs typeface="Times New Roman" panose="02020603050405020304" pitchFamily="18" charset="0"/>
              </a:rPr>
              <a:t>Court</a:t>
            </a:r>
          </a:p>
          <a:p>
            <a:pPr algn="just"/>
            <a:r>
              <a:rPr lang="en-US" sz="2400" dirty="0">
                <a:solidFill>
                  <a:srgbClr val="313131"/>
                </a:solidFill>
                <a:latin typeface="Times New Roman" panose="02020603050405020304" pitchFamily="18" charset="0"/>
                <a:cs typeface="Times New Roman" panose="02020603050405020304" pitchFamily="18" charset="0"/>
              </a:rPr>
              <a:t>Metropolitan Courts are to be established at such places in every metropolitan area having population of ten lakh or more. It has jurisdiction throughout such metropolitan area. The presiding officers of such courts shall be appointed by the High Court.</a:t>
            </a:r>
            <a:endParaRPr lang="en-US" sz="2400" b="0" i="0" dirty="0">
              <a:solidFill>
                <a:srgbClr val="31313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1758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595313"/>
            <a:ext cx="6686550" cy="566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01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381" y="1295401"/>
            <a:ext cx="8610599"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295400" y="304800"/>
            <a:ext cx="57912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Functions of the Court</a:t>
            </a:r>
            <a:endParaRPr lang="en-US" sz="24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79" y="4343400"/>
            <a:ext cx="8610599" cy="1518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7104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382000" cy="6370975"/>
          </a:xfrm>
          <a:prstGeom prst="rect">
            <a:avLst/>
          </a:prstGeom>
        </p:spPr>
        <p:txBody>
          <a:bodyPr wrap="square">
            <a:spAutoFit/>
          </a:bodyPr>
          <a:lstStyle/>
          <a:p>
            <a:pPr marL="342900" indent="-342900" algn="just">
              <a:buFont typeface="Arial" panose="020B0604020202020204" pitchFamily="34" charset="0"/>
              <a:buChar char="•"/>
            </a:pPr>
            <a:r>
              <a:rPr lang="en-US" sz="2400" b="1" dirty="0">
                <a:solidFill>
                  <a:srgbClr val="00B0F0"/>
                </a:solidFill>
                <a:latin typeface="Times New Roman" panose="02020603050405020304" pitchFamily="18" charset="0"/>
                <a:cs typeface="Times New Roman" panose="02020603050405020304" pitchFamily="18" charset="0"/>
              </a:rPr>
              <a:t>The Courts of Sessions </a:t>
            </a:r>
            <a:r>
              <a:rPr lang="en-US" sz="2400" dirty="0">
                <a:latin typeface="Times New Roman" panose="02020603050405020304" pitchFamily="18" charset="0"/>
                <a:cs typeface="Times New Roman" panose="02020603050405020304" pitchFamily="18" charset="0"/>
              </a:rPr>
              <a:t>are invested with jurisdiction over all </a:t>
            </a:r>
            <a:r>
              <a:rPr lang="en-US" sz="2400" b="1" dirty="0">
                <a:solidFill>
                  <a:srgbClr val="00B0F0"/>
                </a:solidFill>
                <a:latin typeface="Times New Roman" panose="02020603050405020304" pitchFamily="18" charset="0"/>
                <a:cs typeface="Times New Roman" panose="02020603050405020304" pitchFamily="18" charset="0"/>
              </a:rPr>
              <a:t>kinds </a:t>
            </a:r>
            <a:r>
              <a:rPr lang="en-US" sz="2400" b="1" dirty="0" smtClean="0">
                <a:solidFill>
                  <a:srgbClr val="00B0F0"/>
                </a:solidFill>
                <a:latin typeface="Times New Roman" panose="02020603050405020304" pitchFamily="18" charset="0"/>
                <a:cs typeface="Times New Roman" panose="02020603050405020304" pitchFamily="18" charset="0"/>
              </a:rPr>
              <a:t>of offences</a:t>
            </a:r>
            <a:r>
              <a:rPr lang="en-US" sz="2400" dirty="0">
                <a:latin typeface="Times New Roman" panose="02020603050405020304" pitchFamily="18" charset="0"/>
                <a:cs typeface="Times New Roman" panose="02020603050405020304" pitchFamily="18" charset="0"/>
              </a:rPr>
              <a:t>, but they can only try cases which are committed to them by </a:t>
            </a:r>
            <a:r>
              <a:rPr lang="en-US" sz="2400" dirty="0" smtClean="0">
                <a:latin typeface="Times New Roman" panose="02020603050405020304" pitchFamily="18" charset="0"/>
                <a:cs typeface="Times New Roman" panose="02020603050405020304" pitchFamily="18" charset="0"/>
              </a:rPr>
              <a:t>a Magistrate</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They </a:t>
            </a:r>
            <a:r>
              <a:rPr lang="en-US" sz="2400" b="1" dirty="0">
                <a:solidFill>
                  <a:srgbClr val="00B0F0"/>
                </a:solidFill>
                <a:latin typeface="Times New Roman" panose="02020603050405020304" pitchFamily="18" charset="0"/>
                <a:cs typeface="Times New Roman" panose="02020603050405020304" pitchFamily="18" charset="0"/>
              </a:rPr>
              <a:t>may pass any sentence </a:t>
            </a:r>
            <a:r>
              <a:rPr lang="en-US" sz="2400" dirty="0" smtClean="0">
                <a:latin typeface="Times New Roman" panose="02020603050405020304" pitchFamily="18" charset="0"/>
                <a:cs typeface="Times New Roman" panose="02020603050405020304" pitchFamily="18" charset="0"/>
              </a:rPr>
              <a:t>authorized </a:t>
            </a:r>
            <a:r>
              <a:rPr lang="en-US" sz="2400" dirty="0">
                <a:latin typeface="Times New Roman" panose="02020603050405020304" pitchFamily="18" charset="0"/>
                <a:cs typeface="Times New Roman" panose="02020603050405020304" pitchFamily="18" charset="0"/>
              </a:rPr>
              <a:t>by law, </a:t>
            </a:r>
            <a:r>
              <a:rPr lang="en-US" sz="2400" b="1" dirty="0">
                <a:solidFill>
                  <a:srgbClr val="00B0F0"/>
                </a:solidFill>
                <a:latin typeface="Times New Roman" panose="02020603050405020304" pitchFamily="18" charset="0"/>
                <a:cs typeface="Times New Roman" panose="02020603050405020304" pitchFamily="18" charset="0"/>
              </a:rPr>
              <a:t>but a sentence of death</a:t>
            </a:r>
            <a:r>
              <a:rPr lang="en-US" sz="2400" dirty="0">
                <a:latin typeface="Times New Roman" panose="02020603050405020304" pitchFamily="18" charset="0"/>
                <a:cs typeface="Times New Roman" panose="02020603050405020304" pitchFamily="18" charset="0"/>
              </a:rPr>
              <a:t> </a:t>
            </a:r>
            <a:r>
              <a:rPr lang="en-US" sz="2400" b="1" dirty="0">
                <a:solidFill>
                  <a:srgbClr val="00B0F0"/>
                </a:solidFill>
                <a:latin typeface="Times New Roman" panose="02020603050405020304" pitchFamily="18" charset="0"/>
                <a:cs typeface="Times New Roman" panose="02020603050405020304" pitchFamily="18" charset="0"/>
              </a:rPr>
              <a:t>passed</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must </a:t>
            </a:r>
            <a:r>
              <a:rPr lang="en-US" sz="2400" dirty="0">
                <a:latin typeface="Times New Roman" panose="02020603050405020304" pitchFamily="18" charset="0"/>
                <a:cs typeface="Times New Roman" panose="02020603050405020304" pitchFamily="18" charset="0"/>
              </a:rPr>
              <a:t>be confirmed by the </a:t>
            </a:r>
            <a:r>
              <a:rPr lang="en-US" sz="2400" dirty="0">
                <a:solidFill>
                  <a:srgbClr val="00B0F0"/>
                </a:solidFill>
                <a:latin typeface="Times New Roman" panose="02020603050405020304" pitchFamily="18" charset="0"/>
                <a:cs typeface="Times New Roman" panose="02020603050405020304" pitchFamily="18" charset="0"/>
              </a:rPr>
              <a:t>High Court </a:t>
            </a:r>
            <a:r>
              <a:rPr lang="en-US" sz="2400" dirty="0">
                <a:latin typeface="Times New Roman" panose="02020603050405020304" pitchFamily="18" charset="0"/>
                <a:cs typeface="Times New Roman" panose="02020603050405020304" pitchFamily="18" charset="0"/>
              </a:rPr>
              <a:t>before it can be carried out</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 Assistant Sessions Judge may pass any sentence </a:t>
            </a:r>
            <a:r>
              <a:rPr lang="en-US" sz="2400" dirty="0" smtClean="0">
                <a:latin typeface="Times New Roman" panose="02020603050405020304" pitchFamily="18" charset="0"/>
                <a:cs typeface="Times New Roman" panose="02020603050405020304" pitchFamily="18" charset="0"/>
              </a:rPr>
              <a:t>authorized </a:t>
            </a:r>
            <a:r>
              <a:rPr lang="en-US" sz="2400" dirty="0">
                <a:latin typeface="Times New Roman" panose="02020603050405020304" pitchFamily="18" charset="0"/>
                <a:cs typeface="Times New Roman" panose="02020603050405020304" pitchFamily="18" charset="0"/>
              </a:rPr>
              <a:t>by law, except a sentence of death or of </a:t>
            </a:r>
            <a:r>
              <a:rPr lang="en-US" sz="2400" dirty="0" smtClean="0">
                <a:latin typeface="Times New Roman" panose="02020603050405020304" pitchFamily="18" charset="0"/>
                <a:cs typeface="Times New Roman" panose="02020603050405020304" pitchFamily="18" charset="0"/>
              </a:rPr>
              <a:t>imprisonment </a:t>
            </a:r>
            <a:r>
              <a:rPr lang="en-US" sz="2400" dirty="0">
                <a:latin typeface="Times New Roman" panose="02020603050405020304" pitchFamily="18" charset="0"/>
                <a:cs typeface="Times New Roman" panose="02020603050405020304" pitchFamily="18" charset="0"/>
              </a:rPr>
              <a:t>for life, or </a:t>
            </a:r>
            <a:r>
              <a:rPr lang="en-US" sz="2400" dirty="0" smtClean="0">
                <a:latin typeface="Times New Roman" panose="02020603050405020304" pitchFamily="18" charset="0"/>
                <a:cs typeface="Times New Roman" panose="02020603050405020304" pitchFamily="18" charset="0"/>
              </a:rPr>
              <a:t>imprisonment </a:t>
            </a:r>
            <a:r>
              <a:rPr lang="en-US" sz="2400" dirty="0">
                <a:latin typeface="Times New Roman" panose="02020603050405020304" pitchFamily="18" charset="0"/>
                <a:cs typeface="Times New Roman" panose="02020603050405020304" pitchFamily="18" charset="0"/>
              </a:rPr>
              <a:t>for a tenn exceeding seven years</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Of these, a Magistrate of the First Class may pass a sentence </a:t>
            </a:r>
            <a:r>
              <a:rPr lang="en-US" sz="2400" dirty="0" smtClean="0">
                <a:latin typeface="Times New Roman" panose="02020603050405020304" pitchFamily="18" charset="0"/>
                <a:cs typeface="Times New Roman" panose="02020603050405020304" pitchFamily="18" charset="0"/>
              </a:rPr>
              <a:t>of imprisonment </a:t>
            </a:r>
            <a:r>
              <a:rPr lang="en-US" sz="2400" dirty="0">
                <a:latin typeface="Times New Roman" panose="02020603050405020304" pitchFamily="18" charset="0"/>
                <a:cs typeface="Times New Roman" panose="02020603050405020304" pitchFamily="18" charset="0"/>
              </a:rPr>
              <a:t>not exceeding two years.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He </a:t>
            </a:r>
            <a:r>
              <a:rPr lang="en-US" sz="2400" dirty="0">
                <a:latin typeface="Times New Roman" panose="02020603050405020304" pitchFamily="18" charset="0"/>
                <a:cs typeface="Times New Roman" panose="02020603050405020304" pitchFamily="18" charset="0"/>
              </a:rPr>
              <a:t>is also empowered to </a:t>
            </a:r>
            <a:r>
              <a:rPr lang="en-US" sz="2400" dirty="0" smtClean="0">
                <a:latin typeface="Times New Roman" panose="02020603050405020304" pitchFamily="18" charset="0"/>
                <a:cs typeface="Times New Roman" panose="02020603050405020304" pitchFamily="18" charset="0"/>
              </a:rPr>
              <a:t>direct that </a:t>
            </a:r>
            <a:r>
              <a:rPr lang="en-US" sz="2400" dirty="0">
                <a:latin typeface="Times New Roman" panose="02020603050405020304" pitchFamily="18" charset="0"/>
                <a:cs typeface="Times New Roman" panose="02020603050405020304" pitchFamily="18" charset="0"/>
              </a:rPr>
              <a:t>a certain portion of the sentence shall be served out in </a:t>
            </a:r>
            <a:r>
              <a:rPr lang="en-US" sz="2400" dirty="0" smtClean="0">
                <a:latin typeface="Times New Roman" panose="02020603050405020304" pitchFamily="18" charset="0"/>
                <a:cs typeface="Times New Roman" panose="02020603050405020304" pitchFamily="18" charset="0"/>
              </a:rPr>
              <a:t>solitary confinement</a:t>
            </a:r>
            <a:r>
              <a:rPr lang="en-US" sz="2400" dirty="0">
                <a:latin typeface="Times New Roman" panose="02020603050405020304" pitchFamily="18" charset="0"/>
                <a:cs typeface="Times New Roman" panose="02020603050405020304" pitchFamily="18" charset="0"/>
              </a:rPr>
              <a:t>, within the limits laid down by the Indian Penal Code</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IN" sz="2400" dirty="0" smtClean="0">
                <a:latin typeface="Times New Roman" panose="02020603050405020304" pitchFamily="18" charset="0"/>
              </a:rPr>
              <a:t>The </a:t>
            </a:r>
            <a:r>
              <a:rPr lang="en-US" sz="2400" dirty="0" smtClean="0">
                <a:latin typeface="Times New Roman" panose="02020603050405020304" pitchFamily="18" charset="0"/>
              </a:rPr>
              <a:t>tenn of imprisonment </a:t>
            </a:r>
            <a:r>
              <a:rPr lang="en-US" sz="2400" dirty="0">
                <a:latin typeface="Times New Roman" panose="02020603050405020304" pitchFamily="18" charset="0"/>
              </a:rPr>
              <a:t>which a Second Class Magistrate may award is </a:t>
            </a:r>
            <a:r>
              <a:rPr lang="en-US" sz="2400" dirty="0" smtClean="0">
                <a:latin typeface="Times New Roman" panose="02020603050405020304" pitchFamily="18" charset="0"/>
              </a:rPr>
              <a:t>six months</a:t>
            </a:r>
            <a:r>
              <a:rPr lang="en-US" sz="2400" dirty="0">
                <a:latin typeface="Times New Roman" panose="02020603050405020304" pitchFamily="18" charset="0"/>
              </a:rPr>
              <a:t>, and a Magistrate of the Third Class cannot pass a sentence </a:t>
            </a:r>
            <a:r>
              <a:rPr lang="en-US" sz="2400" dirty="0" smtClean="0">
                <a:latin typeface="Times New Roman" panose="02020603050405020304" pitchFamily="18" charset="0"/>
              </a:rPr>
              <a:t>of</a:t>
            </a:r>
            <a:r>
              <a:rPr lang="en-IN" sz="2400" dirty="0">
                <a:latin typeface="Times New Roman" panose="02020603050405020304" pitchFamily="18" charset="0"/>
              </a:rPr>
              <a:t> imprisonment exceeding one month.</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518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382000" cy="6370975"/>
          </a:xfrm>
          <a:prstGeom prst="rect">
            <a:avLst/>
          </a:prstGeom>
        </p:spPr>
        <p:txBody>
          <a:bodyPr wrap="square">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first classes Magistrates </a:t>
            </a:r>
            <a:r>
              <a:rPr lang="en-US" sz="2400" dirty="0" smtClean="0">
                <a:latin typeface="Times New Roman" panose="02020603050405020304" pitchFamily="18" charset="0"/>
                <a:cs typeface="Times New Roman" panose="02020603050405020304" pitchFamily="18" charset="0"/>
              </a:rPr>
              <a:t>are authorized </a:t>
            </a:r>
            <a:r>
              <a:rPr lang="en-US" sz="2400" dirty="0">
                <a:latin typeface="Times New Roman" panose="02020603050405020304" pitchFamily="18" charset="0"/>
                <a:cs typeface="Times New Roman" panose="02020603050405020304" pitchFamily="18" charset="0"/>
              </a:rPr>
              <a:t>to pass a sentence of fine not exceeding one thousand rupees,</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 Magistrate </a:t>
            </a:r>
            <a:r>
              <a:rPr lang="en-US" sz="2400" dirty="0">
                <a:latin typeface="Times New Roman" panose="02020603050405020304" pitchFamily="18" charset="0"/>
                <a:cs typeface="Times New Roman" panose="02020603050405020304" pitchFamily="18" charset="0"/>
              </a:rPr>
              <a:t>of the Second Class not exceeding two hundred </a:t>
            </a:r>
            <a:r>
              <a:rPr lang="en-US" sz="2400" dirty="0" smtClean="0">
                <a:latin typeface="Times New Roman" panose="02020603050405020304" pitchFamily="18" charset="0"/>
                <a:cs typeface="Times New Roman" panose="02020603050405020304" pitchFamily="18" charset="0"/>
              </a:rPr>
              <a:t>rupees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Magistrate </a:t>
            </a:r>
            <a:r>
              <a:rPr lang="en-US" sz="2400" dirty="0" smtClean="0">
                <a:latin typeface="Times New Roman" panose="02020603050405020304" pitchFamily="18" charset="0"/>
                <a:cs typeface="Times New Roman" panose="02020603050405020304" pitchFamily="18" charset="0"/>
              </a:rPr>
              <a:t>of the </a:t>
            </a:r>
            <a:r>
              <a:rPr lang="en-US" sz="2400" dirty="0">
                <a:latin typeface="Times New Roman" panose="02020603050405020304" pitchFamily="18" charset="0"/>
                <a:cs typeface="Times New Roman" panose="02020603050405020304" pitchFamily="18" charset="0"/>
              </a:rPr>
              <a:t>Third Class not exceeding rupees fifty.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As regards solitary </a:t>
            </a:r>
            <a:r>
              <a:rPr lang="en-US" sz="2400" dirty="0">
                <a:latin typeface="Times New Roman" panose="02020603050405020304" pitchFamily="18" charset="0"/>
                <a:cs typeface="Times New Roman" panose="02020603050405020304" pitchFamily="18" charset="0"/>
              </a:rPr>
              <a:t>confinement a Magistrate of the Third Class is not, but a </a:t>
            </a:r>
            <a:r>
              <a:rPr lang="en-US" sz="2400" dirty="0" smtClean="0">
                <a:latin typeface="Times New Roman" panose="02020603050405020304" pitchFamily="18" charset="0"/>
                <a:cs typeface="Times New Roman" panose="02020603050405020304" pitchFamily="18" charset="0"/>
              </a:rPr>
              <a:t>Magistrate of </a:t>
            </a:r>
            <a:r>
              <a:rPr lang="en-US" sz="2400" dirty="0">
                <a:latin typeface="Times New Roman" panose="02020603050405020304" pitchFamily="18" charset="0"/>
                <a:cs typeface="Times New Roman" panose="02020603050405020304" pitchFamily="18" charset="0"/>
              </a:rPr>
              <a:t>the Second Class is, </a:t>
            </a:r>
            <a:r>
              <a:rPr lang="en-US" sz="2400" dirty="0" smtClean="0">
                <a:latin typeface="Times New Roman" panose="02020603050405020304" pitchFamily="18" charset="0"/>
                <a:cs typeface="Times New Roman" panose="02020603050405020304" pitchFamily="18" charset="0"/>
              </a:rPr>
              <a:t>authorized </a:t>
            </a:r>
            <a:r>
              <a:rPr lang="en-US" sz="2400" dirty="0">
                <a:latin typeface="Times New Roman" panose="02020603050405020304" pitchFamily="18" charset="0"/>
                <a:cs typeface="Times New Roman" panose="02020603050405020304" pitchFamily="18" charset="0"/>
              </a:rPr>
              <a:t>to order that a portion of the </a:t>
            </a:r>
            <a:r>
              <a:rPr lang="en-US" sz="2400" dirty="0" smtClean="0">
                <a:latin typeface="Times New Roman" panose="02020603050405020304" pitchFamily="18" charset="0"/>
                <a:cs typeface="Times New Roman" panose="02020603050405020304" pitchFamily="18" charset="0"/>
              </a:rPr>
              <a:t>sentence of </a:t>
            </a:r>
            <a:r>
              <a:rPr lang="en-US" sz="2400" dirty="0">
                <a:latin typeface="Times New Roman" panose="02020603050405020304" pitchFamily="18" charset="0"/>
                <a:cs typeface="Times New Roman" panose="02020603050405020304" pitchFamily="18" charset="0"/>
              </a:rPr>
              <a:t>imprisonment should be of the description known as </a:t>
            </a:r>
            <a:r>
              <a:rPr lang="en-US" sz="2400" dirty="0" smtClean="0">
                <a:latin typeface="Times New Roman" panose="02020603050405020304" pitchFamily="18" charset="0"/>
                <a:cs typeface="Times New Roman" panose="02020603050405020304" pitchFamily="18" charset="0"/>
              </a:rPr>
              <a:t>solitary confinement.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Twice the period of imprisonment which a Magistrate </a:t>
            </a:r>
            <a:r>
              <a:rPr lang="en-US" sz="2400" dirty="0" smtClean="0">
                <a:latin typeface="Times New Roman" panose="02020603050405020304" pitchFamily="18" charset="0"/>
                <a:cs typeface="Times New Roman" panose="02020603050405020304" pitchFamily="18" charset="0"/>
              </a:rPr>
              <a:t>is authorized </a:t>
            </a:r>
            <a:r>
              <a:rPr lang="en-US" sz="2400" dirty="0">
                <a:latin typeface="Times New Roman" panose="02020603050405020304" pitchFamily="18" charset="0"/>
                <a:cs typeface="Times New Roman" panose="02020603050405020304" pitchFamily="18" charset="0"/>
              </a:rPr>
              <a:t>to award may be inflicted by him when passing a sentence </a:t>
            </a:r>
            <a:r>
              <a:rPr lang="en-US" sz="2400" dirty="0" smtClean="0">
                <a:latin typeface="Times New Roman" panose="02020603050405020304" pitchFamily="18" charset="0"/>
                <a:cs typeface="Times New Roman" panose="02020603050405020304" pitchFamily="18" charset="0"/>
              </a:rPr>
              <a:t>for two </a:t>
            </a:r>
            <a:r>
              <a:rPr lang="en-US" sz="2400" dirty="0">
                <a:latin typeface="Times New Roman" panose="02020603050405020304" pitchFamily="18" charset="0"/>
                <a:cs typeface="Times New Roman" panose="02020603050405020304" pitchFamily="18" charset="0"/>
              </a:rPr>
              <a:t>or more offences at one trial</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Of course, the court of any </a:t>
            </a:r>
            <a:r>
              <a:rPr lang="en-US" sz="2400" dirty="0" smtClean="0">
                <a:latin typeface="Times New Roman" panose="02020603050405020304" pitchFamily="18" charset="0"/>
                <a:cs typeface="Times New Roman" panose="02020603050405020304" pitchFamily="18" charset="0"/>
              </a:rPr>
              <a:t>Magistrate may </a:t>
            </a:r>
            <a:r>
              <a:rPr lang="en-US" sz="2400" dirty="0">
                <a:latin typeface="Times New Roman" panose="02020603050405020304" pitchFamily="18" charset="0"/>
                <a:cs typeface="Times New Roman" panose="02020603050405020304" pitchFamily="18" charset="0"/>
              </a:rPr>
              <a:t>pass any lawful sentence combining any of the sentences which it </a:t>
            </a:r>
            <a:r>
              <a:rPr lang="en-US" sz="2400" dirty="0" smtClean="0">
                <a:latin typeface="Times New Roman" panose="02020603050405020304" pitchFamily="18" charset="0"/>
                <a:cs typeface="Times New Roman" panose="02020603050405020304" pitchFamily="18" charset="0"/>
              </a:rPr>
              <a:t>is authorized </a:t>
            </a:r>
            <a:r>
              <a:rPr lang="en-US" sz="2400" dirty="0">
                <a:latin typeface="Times New Roman" panose="02020603050405020304" pitchFamily="18" charset="0"/>
                <a:cs typeface="Times New Roman" panose="02020603050405020304" pitchFamily="18" charset="0"/>
              </a:rPr>
              <a:t>by law to pass.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may be noted that it is only a </a:t>
            </a:r>
            <a:r>
              <a:rPr lang="en-US" sz="2400" dirty="0" smtClean="0">
                <a:latin typeface="Times New Roman" panose="02020603050405020304" pitchFamily="18" charset="0"/>
                <a:cs typeface="Times New Roman" panose="02020603050405020304" pitchFamily="18" charset="0"/>
              </a:rPr>
              <a:t>Magistrate who </a:t>
            </a:r>
            <a:r>
              <a:rPr lang="en-US" sz="2400" dirty="0">
                <a:latin typeface="Times New Roman" panose="02020603050405020304" pitchFamily="18" charset="0"/>
                <a:cs typeface="Times New Roman" panose="02020603050405020304" pitchFamily="18" charset="0"/>
              </a:rPr>
              <a:t>can take cognizance of an offence.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915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247864"/>
          </a:xfrm>
          <a:prstGeom prst="rect">
            <a:avLst/>
          </a:prstGeom>
        </p:spPr>
        <p:txBody>
          <a:bodyPr wrap="square">
            <a:spAutoFit/>
          </a:bodyPr>
          <a:lstStyle/>
          <a:p>
            <a:pPr algn="just"/>
            <a:r>
              <a:rPr lang="en-US" sz="2000" b="1" dirty="0">
                <a:latin typeface="Times New Roman" panose="02020603050405020304" pitchFamily="18" charset="0"/>
                <a:cs typeface="Times New Roman" panose="02020603050405020304" pitchFamily="18" charset="0"/>
              </a:rPr>
              <a:t>Commonly Used Terms in Court</a:t>
            </a:r>
          </a:p>
          <a:p>
            <a:pPr algn="just"/>
            <a:r>
              <a:rPr lang="en-US" sz="2000" b="1" dirty="0">
                <a:latin typeface="Times New Roman" panose="02020603050405020304" pitchFamily="18" charset="0"/>
                <a:cs typeface="Times New Roman" panose="02020603050405020304" pitchFamily="18" charset="0"/>
              </a:rPr>
              <a:t>a) Subpoena (Summons): </a:t>
            </a:r>
            <a:r>
              <a:rPr lang="en-US" sz="2000" dirty="0">
                <a:latin typeface="Times New Roman" panose="02020603050405020304" pitchFamily="18" charset="0"/>
                <a:cs typeface="Times New Roman" panose="02020603050405020304" pitchFamily="18" charset="0"/>
              </a:rPr>
              <a:t>A document compelling the attendance of a witness</a:t>
            </a:r>
          </a:p>
          <a:p>
            <a:pPr algn="just"/>
            <a:r>
              <a:rPr lang="en-US" sz="2000" dirty="0">
                <a:latin typeface="Times New Roman" panose="02020603050405020304" pitchFamily="18" charset="0"/>
                <a:cs typeface="Times New Roman" panose="02020603050405020304" pitchFamily="18" charset="0"/>
              </a:rPr>
              <a:t>in a court of law under a penalty.</a:t>
            </a:r>
          </a:p>
          <a:p>
            <a:pPr algn="just"/>
            <a:r>
              <a:rPr lang="en-US" sz="2000" b="1" dirty="0">
                <a:latin typeface="Times New Roman" panose="02020603050405020304" pitchFamily="18" charset="0"/>
                <a:cs typeface="Times New Roman" panose="02020603050405020304" pitchFamily="18" charset="0"/>
              </a:rPr>
              <a:t>b) Warrant: </a:t>
            </a:r>
            <a:r>
              <a:rPr lang="en-US" sz="2000" dirty="0">
                <a:latin typeface="Times New Roman" panose="02020603050405020304" pitchFamily="18" charset="0"/>
                <a:cs typeface="Times New Roman" panose="02020603050405020304" pitchFamily="18" charset="0"/>
              </a:rPr>
              <a:t>An order issued by a competent magistrate authorizing an </a:t>
            </a:r>
            <a:r>
              <a:rPr lang="en-US" sz="2000" dirty="0" smtClean="0">
                <a:latin typeface="Times New Roman" panose="02020603050405020304" pitchFamily="18" charset="0"/>
                <a:cs typeface="Times New Roman" panose="02020603050405020304" pitchFamily="18" charset="0"/>
              </a:rPr>
              <a:t>officer to </a:t>
            </a:r>
            <a:r>
              <a:rPr lang="en-US" sz="2000" dirty="0">
                <a:latin typeface="Times New Roman" panose="02020603050405020304" pitchFamily="18" charset="0"/>
                <a:cs typeface="Times New Roman" panose="02020603050405020304" pitchFamily="18" charset="0"/>
              </a:rPr>
              <a:t>make arrest, a seizure or a search or do any other act incidental to </a:t>
            </a:r>
            <a:r>
              <a:rPr lang="en-US" sz="2000" dirty="0" smtClean="0">
                <a:latin typeface="Times New Roman" panose="02020603050405020304" pitchFamily="18" charset="0"/>
                <a:cs typeface="Times New Roman" panose="02020603050405020304" pitchFamily="18" charset="0"/>
              </a:rPr>
              <a:t>the </a:t>
            </a:r>
            <a:r>
              <a:rPr lang="en-IN" sz="2000" dirty="0" smtClean="0">
                <a:latin typeface="Times New Roman" panose="02020603050405020304" pitchFamily="18" charset="0"/>
                <a:cs typeface="Times New Roman" panose="02020603050405020304" pitchFamily="18" charset="0"/>
              </a:rPr>
              <a:t>administration </a:t>
            </a:r>
            <a:r>
              <a:rPr lang="en-IN" sz="2000" dirty="0">
                <a:latin typeface="Times New Roman" panose="02020603050405020304" pitchFamily="18" charset="0"/>
                <a:cs typeface="Times New Roman" panose="02020603050405020304" pitchFamily="18" charset="0"/>
              </a:rPr>
              <a:t>of justice.</a:t>
            </a:r>
          </a:p>
          <a:p>
            <a:pPr algn="just"/>
            <a:r>
              <a:rPr lang="en-US" sz="2000" b="1" dirty="0">
                <a:latin typeface="Times New Roman" panose="02020603050405020304" pitchFamily="18" charset="0"/>
                <a:cs typeface="Times New Roman" panose="02020603050405020304" pitchFamily="18" charset="0"/>
              </a:rPr>
              <a:t>c) Cognizable Offence: </a:t>
            </a:r>
            <a:r>
              <a:rPr lang="en-US" sz="2000" dirty="0">
                <a:latin typeface="Times New Roman" panose="02020603050405020304" pitchFamily="18" charset="0"/>
                <a:cs typeface="Times New Roman" panose="02020603050405020304" pitchFamily="18" charset="0"/>
              </a:rPr>
              <a:t>An offense for which a police officer may </a:t>
            </a:r>
            <a:r>
              <a:rPr lang="en-US" sz="2000" dirty="0" smtClean="0">
                <a:latin typeface="Times New Roman" panose="02020603050405020304" pitchFamily="18" charset="0"/>
                <a:cs typeface="Times New Roman" panose="02020603050405020304" pitchFamily="18" charset="0"/>
              </a:rPr>
              <a:t>arrest </a:t>
            </a:r>
            <a:r>
              <a:rPr lang="en-IN" sz="2000" dirty="0" smtClean="0">
                <a:latin typeface="Times New Roman" panose="02020603050405020304" pitchFamily="18" charset="0"/>
                <a:cs typeface="Times New Roman" panose="02020603050405020304" pitchFamily="18" charset="0"/>
              </a:rPr>
              <a:t>without warrant</a:t>
            </a:r>
            <a:r>
              <a:rPr lang="en-IN" sz="2000" dirty="0">
                <a:latin typeface="Times New Roman" panose="02020603050405020304" pitchFamily="18" charset="0"/>
                <a:cs typeface="Times New Roman" panose="02020603050405020304" pitchFamily="18" charset="0"/>
              </a:rPr>
              <a:t>.</a:t>
            </a:r>
          </a:p>
          <a:p>
            <a:pPr algn="just"/>
            <a:r>
              <a:rPr lang="en-US" sz="2000" b="1" dirty="0">
                <a:latin typeface="Times New Roman" panose="02020603050405020304" pitchFamily="18" charset="0"/>
                <a:cs typeface="Times New Roman" panose="02020603050405020304" pitchFamily="18" charset="0"/>
              </a:rPr>
              <a:t>d) Arrest: </a:t>
            </a:r>
            <a:r>
              <a:rPr lang="en-US" sz="2000" dirty="0">
                <a:latin typeface="Times New Roman" panose="02020603050405020304" pitchFamily="18" charset="0"/>
                <a:cs typeface="Times New Roman" panose="02020603050405020304" pitchFamily="18" charset="0"/>
              </a:rPr>
              <a:t>Ordinarily means the apprehension or restrain to the </a:t>
            </a:r>
            <a:r>
              <a:rPr lang="en-US" sz="2000" dirty="0" smtClean="0">
                <a:latin typeface="Times New Roman" panose="02020603050405020304" pitchFamily="18" charset="0"/>
                <a:cs typeface="Times New Roman" panose="02020603050405020304" pitchFamily="18" charset="0"/>
              </a:rPr>
              <a:t>deprivation </a:t>
            </a:r>
            <a:r>
              <a:rPr lang="en-IN" sz="2000" dirty="0" smtClean="0">
                <a:latin typeface="Times New Roman" panose="02020603050405020304" pitchFamily="18" charset="0"/>
                <a:cs typeface="Times New Roman" panose="02020603050405020304" pitchFamily="18" charset="0"/>
              </a:rPr>
              <a:t>of </a:t>
            </a:r>
            <a:r>
              <a:rPr lang="en-IN" sz="2000" dirty="0">
                <a:latin typeface="Times New Roman" panose="02020603050405020304" pitchFamily="18" charset="0"/>
                <a:cs typeface="Times New Roman" panose="02020603050405020304" pitchFamily="18" charset="0"/>
              </a:rPr>
              <a:t>one’s personal liberty.</a:t>
            </a:r>
          </a:p>
          <a:p>
            <a:pPr algn="just"/>
            <a:r>
              <a:rPr lang="en-US" sz="2000" b="1" dirty="0">
                <a:latin typeface="Times New Roman" panose="02020603050405020304" pitchFamily="18" charset="0"/>
                <a:cs typeface="Times New Roman" panose="02020603050405020304" pitchFamily="18" charset="0"/>
              </a:rPr>
              <a:t>e) Inquest: </a:t>
            </a:r>
            <a:r>
              <a:rPr lang="en-US" sz="2000" dirty="0">
                <a:latin typeface="Times New Roman" panose="02020603050405020304" pitchFamily="18" charset="0"/>
                <a:cs typeface="Times New Roman" panose="02020603050405020304" pitchFamily="18" charset="0"/>
              </a:rPr>
              <a:t>An inquiry in respect of anybody lying dead.</a:t>
            </a:r>
          </a:p>
          <a:p>
            <a:pPr algn="just"/>
            <a:r>
              <a:rPr lang="en-US" sz="2000" b="1" dirty="0">
                <a:latin typeface="Times New Roman" panose="02020603050405020304" pitchFamily="18" charset="0"/>
                <a:cs typeface="Times New Roman" panose="02020603050405020304" pitchFamily="18" charset="0"/>
              </a:rPr>
              <a:t>f) Oath: </a:t>
            </a:r>
            <a:r>
              <a:rPr lang="en-US" sz="2000" dirty="0">
                <a:latin typeface="Times New Roman" panose="02020603050405020304" pitchFamily="18" charset="0"/>
                <a:cs typeface="Times New Roman" panose="02020603050405020304" pitchFamily="18" charset="0"/>
              </a:rPr>
              <a:t>Solemn affirmation substituted by law for an oath and any </a:t>
            </a:r>
            <a:r>
              <a:rPr lang="en-US" sz="2000" dirty="0" smtClean="0">
                <a:latin typeface="Times New Roman" panose="02020603050405020304" pitchFamily="18" charset="0"/>
                <a:cs typeface="Times New Roman" panose="02020603050405020304" pitchFamily="18" charset="0"/>
              </a:rPr>
              <a:t>declaration required </a:t>
            </a:r>
            <a:r>
              <a:rPr lang="en-US" sz="2000" dirty="0">
                <a:latin typeface="Times New Roman" panose="02020603050405020304" pitchFamily="18" charset="0"/>
                <a:cs typeface="Times New Roman" panose="02020603050405020304" pitchFamily="18" charset="0"/>
              </a:rPr>
              <a:t>or authorized by law to be made before a public servant or to </a:t>
            </a:r>
            <a:r>
              <a:rPr lang="en-US" sz="2000" dirty="0" smtClean="0">
                <a:latin typeface="Times New Roman" panose="02020603050405020304" pitchFamily="18" charset="0"/>
                <a:cs typeface="Times New Roman" panose="02020603050405020304" pitchFamily="18" charset="0"/>
              </a:rPr>
              <a:t>be used </a:t>
            </a:r>
            <a:r>
              <a:rPr lang="en-US" sz="2000" dirty="0">
                <a:latin typeface="Times New Roman" panose="02020603050405020304" pitchFamily="18" charset="0"/>
                <a:cs typeface="Times New Roman" panose="02020603050405020304" pitchFamily="18" charset="0"/>
              </a:rPr>
              <a:t>for the purpose of proof, whether in a Court of Justice or not.</a:t>
            </a:r>
          </a:p>
          <a:p>
            <a:pPr algn="just"/>
            <a:r>
              <a:rPr lang="en-US" sz="2000" b="1" dirty="0">
                <a:latin typeface="Times New Roman" panose="02020603050405020304" pitchFamily="18" charset="0"/>
                <a:cs typeface="Times New Roman" panose="02020603050405020304" pitchFamily="18" charset="0"/>
              </a:rPr>
              <a:t>g) Evidence: </a:t>
            </a:r>
            <a:r>
              <a:rPr lang="en-US" sz="2000" dirty="0">
                <a:latin typeface="Times New Roman" panose="02020603050405020304" pitchFamily="18" charset="0"/>
                <a:cs typeface="Times New Roman" panose="02020603050405020304" pitchFamily="18" charset="0"/>
              </a:rPr>
              <a:t>All statements which court permits or require to be made </a:t>
            </a:r>
            <a:r>
              <a:rPr lang="en-US" sz="2000" dirty="0" smtClean="0">
                <a:latin typeface="Times New Roman" panose="02020603050405020304" pitchFamily="18" charset="0"/>
                <a:cs typeface="Times New Roman" panose="02020603050405020304" pitchFamily="18" charset="0"/>
              </a:rPr>
              <a:t>before it </a:t>
            </a:r>
            <a:r>
              <a:rPr lang="en-US" sz="2000" dirty="0">
                <a:latin typeface="Times New Roman" panose="02020603050405020304" pitchFamily="18" charset="0"/>
                <a:cs typeface="Times New Roman" panose="02020603050405020304" pitchFamily="18" charset="0"/>
              </a:rPr>
              <a:t>by a witness in relation to matters under investigation.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includes:</a:t>
            </a:r>
          </a:p>
          <a:p>
            <a:pPr marL="342900" indent="-342900" algn="just">
              <a:buFont typeface="Wingdings" panose="05000000000000000000" pitchFamily="2" charset="2"/>
              <a:buChar char="ü"/>
            </a:pPr>
            <a:r>
              <a:rPr lang="en-IN" sz="2000" dirty="0">
                <a:latin typeface="Times New Roman" panose="02020603050405020304" pitchFamily="18" charset="0"/>
                <a:cs typeface="Times New Roman" panose="02020603050405020304" pitchFamily="18" charset="0"/>
              </a:rPr>
              <a:t>Oral evidence</a:t>
            </a:r>
          </a:p>
          <a:p>
            <a:pPr marL="342900" indent="-342900" algn="just">
              <a:buFont typeface="Wingdings" panose="05000000000000000000" pitchFamily="2" charset="2"/>
              <a:buChar char="ü"/>
            </a:pPr>
            <a:r>
              <a:rPr lang="en-IN" sz="2000" dirty="0">
                <a:latin typeface="Times New Roman" panose="02020603050405020304" pitchFamily="18" charset="0"/>
                <a:cs typeface="Times New Roman" panose="02020603050405020304" pitchFamily="18" charset="0"/>
              </a:rPr>
              <a:t>Documentary evidence (e.g. </a:t>
            </a:r>
            <a:r>
              <a:rPr lang="en-IN" sz="2000" dirty="0" err="1">
                <a:latin typeface="Times New Roman" panose="02020603050405020304" pitchFamily="18" charset="0"/>
                <a:cs typeface="Times New Roman" panose="02020603050405020304" pitchFamily="18" charset="0"/>
              </a:rPr>
              <a:t>Vetero</a:t>
            </a:r>
            <a:r>
              <a:rPr lang="en-IN" sz="2000" dirty="0">
                <a:latin typeface="Times New Roman" panose="02020603050405020304" pitchFamily="18" charset="0"/>
                <a:cs typeface="Times New Roman" panose="02020603050405020304" pitchFamily="18" charset="0"/>
              </a:rPr>
              <a:t>-legal report)</a:t>
            </a:r>
          </a:p>
          <a:p>
            <a:pPr marL="342900" indent="-342900" algn="just">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Examination of exhibits, electronic records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40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14400" y="1752600"/>
            <a:ext cx="7772400" cy="3505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LEGAL DUTIES OF THE VETERINARIANS</a:t>
            </a:r>
          </a:p>
        </p:txBody>
      </p:sp>
    </p:spTree>
    <p:extLst>
      <p:ext uri="{BB962C8B-B14F-4D97-AF65-F5344CB8AC3E}">
        <p14:creationId xmlns:p14="http://schemas.microsoft.com/office/powerpoint/2010/main" val="3025272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lgn="just"/>
            <a:r>
              <a:rPr lang="en-US" sz="2400" dirty="0">
                <a:latin typeface="Times New Roman" panose="02020603050405020304" pitchFamily="18" charset="0"/>
                <a:cs typeface="Times New Roman" panose="02020603050405020304" pitchFamily="18" charset="0"/>
              </a:rPr>
              <a:t>To make a veterinarian know and recognize his exact duties, privileges and responsibilities in </a:t>
            </a:r>
            <a:r>
              <a:rPr lang="en-US" sz="2400" dirty="0" err="1">
                <a:latin typeface="Times New Roman" panose="02020603050405020304" pitchFamily="18" charset="0"/>
                <a:cs typeface="Times New Roman" panose="02020603050405020304" pitchFamily="18" charset="0"/>
              </a:rPr>
              <a:t>vetro</a:t>
            </a:r>
            <a:r>
              <a:rPr lang="en-US" sz="2400" dirty="0">
                <a:latin typeface="Times New Roman" panose="02020603050405020304" pitchFamily="18" charset="0"/>
                <a:cs typeface="Times New Roman" panose="02020603050405020304" pitchFamily="18" charset="0"/>
              </a:rPr>
              <a:t>-legal cases both as witness and as an expert advisor it is very essential that he should have a </a:t>
            </a:r>
            <a:r>
              <a:rPr lang="en-US" sz="2400" dirty="0" smtClean="0">
                <a:solidFill>
                  <a:srgbClr val="00B0F0"/>
                </a:solidFill>
                <a:latin typeface="Times New Roman" panose="02020603050405020304" pitchFamily="18" charset="0"/>
                <a:cs typeface="Times New Roman" panose="02020603050405020304" pitchFamily="18" charset="0"/>
              </a:rPr>
              <a:t>fair </a:t>
            </a:r>
            <a:r>
              <a:rPr lang="en-US" sz="2400" dirty="0">
                <a:solidFill>
                  <a:srgbClr val="00B0F0"/>
                </a:solidFill>
                <a:latin typeface="Times New Roman" panose="02020603050405020304" pitchFamily="18" charset="0"/>
                <a:cs typeface="Times New Roman" panose="02020603050405020304" pitchFamily="18" charset="0"/>
              </a:rPr>
              <a:t>knowledge of all the subjects of veterinary sciences</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He must be well </a:t>
            </a:r>
            <a:r>
              <a:rPr lang="en-US" sz="2400" i="1" dirty="0">
                <a:latin typeface="Times New Roman" panose="02020603050405020304" pitchFamily="18" charset="0"/>
                <a:cs typeface="Times New Roman" panose="02020603050405020304" pitchFamily="18" charset="0"/>
              </a:rPr>
              <a:t>acquainted</a:t>
            </a:r>
            <a:r>
              <a:rPr lang="en-US" sz="2400" dirty="0">
                <a:latin typeface="Times New Roman" panose="02020603050405020304" pitchFamily="18" charset="0"/>
                <a:cs typeface="Times New Roman" panose="02020603050405020304" pitchFamily="18" charset="0"/>
              </a:rPr>
              <a:t> with the animal related Acts and the </a:t>
            </a:r>
            <a:r>
              <a:rPr lang="en-US" sz="2400" dirty="0" smtClean="0">
                <a:latin typeface="Times New Roman" panose="02020603050405020304" pitchFamily="18" charset="0"/>
                <a:cs typeface="Times New Roman" panose="02020603050405020304" pitchFamily="18" charset="0"/>
              </a:rPr>
              <a:t>legal procedures </a:t>
            </a:r>
            <a:r>
              <a:rPr lang="en-US" sz="2400" dirty="0">
                <a:latin typeface="Times New Roman" panose="02020603050405020304" pitchFamily="18" charset="0"/>
                <a:cs typeface="Times New Roman" panose="02020603050405020304" pitchFamily="18" charset="0"/>
              </a:rPr>
              <a:t>in the criminal courts</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He must be well acquainted with Government orders, </a:t>
            </a:r>
            <a:r>
              <a:rPr lang="en-US" sz="2400" dirty="0" smtClean="0">
                <a:latin typeface="Times New Roman" panose="02020603050405020304" pitchFamily="18" charset="0"/>
                <a:cs typeface="Times New Roman" panose="02020603050405020304" pitchFamily="18" charset="0"/>
              </a:rPr>
              <a:t>statutes and </a:t>
            </a:r>
            <a:r>
              <a:rPr lang="en-US" sz="2400" dirty="0">
                <a:latin typeface="Times New Roman" panose="02020603050405020304" pitchFamily="18" charset="0"/>
                <a:cs typeface="Times New Roman" panose="02020603050405020304" pitchFamily="18" charset="0"/>
              </a:rPr>
              <a:t>Acts regarding his privileges and obligations in veterinary practice</a:t>
            </a:r>
            <a:r>
              <a:rPr lang="en-US" sz="2400" dirty="0" smtClean="0">
                <a:latin typeface="Times New Roman" panose="02020603050405020304" pitchFamily="18" charset="0"/>
                <a:cs typeface="Times New Roman" panose="02020603050405020304" pitchFamily="18" charset="0"/>
              </a:rPr>
              <a:t>.</a:t>
            </a:r>
          </a:p>
          <a:p>
            <a:pPr marL="0" indent="0" algn="just">
              <a:buNone/>
            </a:pPr>
            <a:r>
              <a:rPr lang="en-US" sz="2400" dirty="0">
                <a:solidFill>
                  <a:srgbClr val="C00000"/>
                </a:solidFill>
                <a:latin typeface="Times New Roman" panose="02020603050405020304" pitchFamily="18" charset="0"/>
                <a:cs typeface="Times New Roman" panose="02020603050405020304" pitchFamily="18" charset="0"/>
              </a:rPr>
              <a:t> The veterinarian's responsibilities are as </a:t>
            </a:r>
            <a:r>
              <a:rPr lang="en-US" sz="2400" dirty="0" smtClean="0">
                <a:solidFill>
                  <a:srgbClr val="C00000"/>
                </a:solidFill>
                <a:latin typeface="Times New Roman" panose="02020603050405020304" pitchFamily="18" charset="0"/>
                <a:cs typeface="Times New Roman" panose="02020603050405020304" pitchFamily="18" charset="0"/>
              </a:rPr>
              <a:t>follows:</a:t>
            </a:r>
          </a:p>
          <a:p>
            <a:pPr algn="just">
              <a:buFont typeface="Wingdings" panose="05000000000000000000" pitchFamily="2" charset="2"/>
              <a:buChar char="ü"/>
            </a:pPr>
            <a:r>
              <a:rPr lang="en-US" sz="2400" dirty="0" smtClean="0">
                <a:solidFill>
                  <a:prstClr val="black"/>
                </a:solidFill>
                <a:latin typeface="Times New Roman" panose="02020603050405020304" pitchFamily="18" charset="0"/>
                <a:cs typeface="Times New Roman" panose="02020603050405020304" pitchFamily="18" charset="0"/>
              </a:rPr>
              <a:t>Conducting </a:t>
            </a:r>
            <a:r>
              <a:rPr lang="en-US" sz="2400" dirty="0">
                <a:solidFill>
                  <a:prstClr val="black"/>
                </a:solidFill>
                <a:latin typeface="Times New Roman" panose="02020603050405020304" pitchFamily="18" charset="0"/>
                <a:cs typeface="Times New Roman" panose="02020603050405020304" pitchFamily="18" charset="0"/>
              </a:rPr>
              <a:t>postmortem examination of the </a:t>
            </a:r>
            <a:r>
              <a:rPr lang="en-US" sz="2400" dirty="0" err="1">
                <a:solidFill>
                  <a:prstClr val="black"/>
                </a:solidFill>
                <a:latin typeface="Times New Roman" panose="02020603050405020304" pitchFamily="18" charset="0"/>
                <a:cs typeface="Times New Roman" panose="02020603050405020304" pitchFamily="18" charset="0"/>
              </a:rPr>
              <a:t>vetro</a:t>
            </a:r>
            <a:r>
              <a:rPr lang="en-US" sz="2400" dirty="0">
                <a:solidFill>
                  <a:prstClr val="black"/>
                </a:solidFill>
                <a:latin typeface="Times New Roman" panose="02020603050405020304" pitchFamily="18" charset="0"/>
                <a:cs typeface="Times New Roman" panose="02020603050405020304" pitchFamily="18" charset="0"/>
              </a:rPr>
              <a:t>-legal </a:t>
            </a:r>
            <a:r>
              <a:rPr lang="en-US" sz="2400" dirty="0" smtClean="0">
                <a:solidFill>
                  <a:prstClr val="black"/>
                </a:solidFill>
                <a:latin typeface="Times New Roman" panose="02020603050405020304" pitchFamily="18" charset="0"/>
                <a:cs typeface="Times New Roman" panose="02020603050405020304" pitchFamily="18" charset="0"/>
              </a:rPr>
              <a:t>cases. </a:t>
            </a:r>
          </a:p>
          <a:p>
            <a:pPr algn="just">
              <a:buFont typeface="Wingdings" panose="05000000000000000000" pitchFamily="2" charset="2"/>
              <a:buChar char="ü"/>
            </a:pPr>
            <a:r>
              <a:rPr lang="en-US" sz="2400" dirty="0" smtClean="0">
                <a:solidFill>
                  <a:prstClr val="black"/>
                </a:solidFill>
                <a:latin typeface="Times New Roman" panose="02020603050405020304" pitchFamily="18" charset="0"/>
                <a:cs typeface="Times New Roman" panose="02020603050405020304" pitchFamily="18" charset="0"/>
              </a:rPr>
              <a:t>Investigations </a:t>
            </a:r>
            <a:r>
              <a:rPr lang="en-US" sz="2400" dirty="0">
                <a:solidFill>
                  <a:prstClr val="black"/>
                </a:solidFill>
                <a:latin typeface="Times New Roman" panose="02020603050405020304" pitchFamily="18" charset="0"/>
                <a:cs typeface="Times New Roman" panose="02020603050405020304" pitchFamily="18" charset="0"/>
              </a:rPr>
              <a:t>of common offences against animals. </a:t>
            </a:r>
          </a:p>
          <a:p>
            <a:pPr algn="just">
              <a:buFont typeface="Wingdings" panose="05000000000000000000" pitchFamily="2" charset="2"/>
              <a:buChar char="ü"/>
            </a:pPr>
            <a:r>
              <a:rPr lang="en-US" sz="2400" dirty="0" smtClean="0">
                <a:solidFill>
                  <a:prstClr val="black"/>
                </a:solidFill>
                <a:latin typeface="Times New Roman" panose="02020603050405020304" pitchFamily="18" charset="0"/>
                <a:cs typeface="Times New Roman" panose="02020603050405020304" pitchFamily="18" charset="0"/>
              </a:rPr>
              <a:t>Investigations </a:t>
            </a:r>
            <a:r>
              <a:rPr lang="en-US" sz="2400" dirty="0">
                <a:solidFill>
                  <a:prstClr val="black"/>
                </a:solidFill>
                <a:latin typeface="Times New Roman" panose="02020603050405020304" pitchFamily="18" charset="0"/>
                <a:cs typeface="Times New Roman" panose="02020603050405020304" pitchFamily="18" charset="0"/>
              </a:rPr>
              <a:t>in case of malicious and accidental </a:t>
            </a:r>
            <a:r>
              <a:rPr lang="en-US" sz="2400" dirty="0" smtClean="0">
                <a:solidFill>
                  <a:prstClr val="black"/>
                </a:solidFill>
                <a:latin typeface="Times New Roman" panose="02020603050405020304" pitchFamily="18" charset="0"/>
                <a:cs typeface="Times New Roman" panose="02020603050405020304" pitchFamily="18" charset="0"/>
              </a:rPr>
              <a:t>poisoning</a:t>
            </a:r>
          </a:p>
          <a:p>
            <a:pPr algn="just">
              <a:buFont typeface="Wingdings" panose="05000000000000000000" pitchFamily="2" charset="2"/>
              <a:buChar char="ü"/>
            </a:pPr>
            <a:r>
              <a:rPr lang="en-US" sz="2700" dirty="0">
                <a:solidFill>
                  <a:prstClr val="black"/>
                </a:solidFill>
              </a:rPr>
              <a:t> </a:t>
            </a:r>
            <a:r>
              <a:rPr lang="en-US" sz="2400" dirty="0">
                <a:solidFill>
                  <a:prstClr val="black"/>
                </a:solidFill>
                <a:latin typeface="Times New Roman" panose="02020603050405020304" pitchFamily="18" charset="0"/>
                <a:cs typeface="Times New Roman" panose="02020603050405020304" pitchFamily="18" charset="0"/>
              </a:rPr>
              <a:t>Investigations in case of frauds in the sale of livestock and livestock products. </a:t>
            </a:r>
            <a:endParaRPr lang="en-US"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1051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172200"/>
          </a:xfrm>
        </p:spPr>
        <p:txBody>
          <a:bodyPr>
            <a:normAutofit lnSpcReduction="10000"/>
          </a:bodyPr>
          <a:lstStyle/>
          <a:p>
            <a:pPr algn="just">
              <a:lnSpc>
                <a:spcPct val="15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Issuing </a:t>
            </a:r>
            <a:r>
              <a:rPr lang="en-US" sz="2400" dirty="0">
                <a:latin typeface="Times New Roman" panose="02020603050405020304" pitchFamily="18" charset="0"/>
                <a:cs typeface="Times New Roman" panose="02020603050405020304" pitchFamily="18" charset="0"/>
              </a:rPr>
              <a:t>health certificates. </a:t>
            </a:r>
          </a:p>
          <a:p>
            <a:pPr algn="just">
              <a:lnSpc>
                <a:spcPct val="15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get the real culprits punished and help in providing justice and fair treatment to man and animal and also to save innocent people/persons from the false accusations of crime. </a:t>
            </a:r>
            <a:endParaRPr lang="en-US" sz="24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prevent cruelty to animals. </a:t>
            </a:r>
            <a:endParaRPr lang="en-US" sz="24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Application and enforcement of state of law meant for animals. (Prevention of cruelty to Animals, Cattle Trespass Act) </a:t>
            </a:r>
          </a:p>
          <a:p>
            <a:pPr algn="just">
              <a:lnSpc>
                <a:spcPct val="15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protect the interests of society at large and prevent the unethical practices in relation to animals in the society. </a:t>
            </a:r>
            <a:endParaRPr lang="en-US" sz="24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Anything </a:t>
            </a:r>
            <a:r>
              <a:rPr lang="en-US" sz="2400" dirty="0">
                <a:latin typeface="Times New Roman" panose="02020603050405020304" pitchFamily="18" charset="0"/>
                <a:cs typeface="Times New Roman" panose="02020603050405020304" pitchFamily="18" charset="0"/>
              </a:rPr>
              <a:t>pertaining to the veterinary profession for which legal action is required is </a:t>
            </a:r>
            <a:r>
              <a:rPr lang="en-US" sz="2400" dirty="0" smtClean="0">
                <a:latin typeface="Times New Roman" panose="02020603050405020304" pitchFamily="18" charset="0"/>
                <a:cs typeface="Times New Roman" panose="02020603050405020304" pitchFamily="18" charset="0"/>
              </a:rPr>
              <a:t>necessary</a:t>
            </a:r>
          </a:p>
        </p:txBody>
      </p:sp>
    </p:spTree>
    <p:extLst>
      <p:ext uri="{BB962C8B-B14F-4D97-AF65-F5344CB8AC3E}">
        <p14:creationId xmlns:p14="http://schemas.microsoft.com/office/powerpoint/2010/main" val="3436803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Using latest medical tools to diagnose and treat the animals</a:t>
            </a:r>
          </a:p>
          <a:p>
            <a:pPr algn="just">
              <a:lnSpc>
                <a:spcPct val="150000"/>
              </a:lnSpc>
            </a:pPr>
            <a:r>
              <a:rPr lang="en-US" sz="2400" dirty="0" smtClean="0">
                <a:latin typeface="Times New Roman" panose="02020603050405020304" pitchFamily="18" charset="0"/>
                <a:cs typeface="Times New Roman" panose="02020603050405020304" pitchFamily="18" charset="0"/>
              </a:rPr>
              <a:t>Emergency surgeries and carry out animal welfare activities as far as possible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254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a:normAutofit fontScale="90000"/>
          </a:bodyPr>
          <a:lstStyle/>
          <a:p>
            <a:r>
              <a:rPr lang="en-US" sz="2800" b="1" dirty="0">
                <a:solidFill>
                  <a:srgbClr val="0070C0"/>
                </a:solidFill>
              </a:rPr>
              <a:t>COMMON OFFENCES AGAINST </a:t>
            </a:r>
            <a:r>
              <a:rPr lang="en-US" sz="2800" b="1" dirty="0" smtClean="0">
                <a:solidFill>
                  <a:srgbClr val="0070C0"/>
                </a:solidFill>
              </a:rPr>
              <a:t>ANIMALS AND </a:t>
            </a:r>
            <a:r>
              <a:rPr lang="en-US" sz="2800" b="1" dirty="0">
                <a:solidFill>
                  <a:srgbClr val="0070C0"/>
                </a:solidFill>
              </a:rPr>
              <a:t>LAWS RELATED TO THESE OFFENSES</a:t>
            </a:r>
            <a:endParaRPr lang="en-IN" sz="2800" b="1" dirty="0">
              <a:solidFill>
                <a:srgbClr val="0070C0"/>
              </a:solidFill>
            </a:endParaRPr>
          </a:p>
        </p:txBody>
      </p:sp>
      <p:sp>
        <p:nvSpPr>
          <p:cNvPr id="3" name="Content Placeholder 2"/>
          <p:cNvSpPr>
            <a:spLocks noGrp="1"/>
          </p:cNvSpPr>
          <p:nvPr>
            <p:ph idx="1"/>
          </p:nvPr>
        </p:nvSpPr>
        <p:spPr>
          <a:xfrm>
            <a:off x="152400" y="1143000"/>
            <a:ext cx="8839200" cy="5334000"/>
          </a:xfrm>
          <a:solidFill>
            <a:schemeClr val="accent6">
              <a:lumMod val="20000"/>
              <a:lumOff val="80000"/>
            </a:schemeClr>
          </a:solidFill>
        </p:spPr>
        <p:txBody>
          <a:bodyPr>
            <a:normAutofit/>
          </a:bodyPr>
          <a:lstStyle/>
          <a:p>
            <a:pPr algn="just"/>
            <a:r>
              <a:rPr lang="en-US" sz="2400" dirty="0">
                <a:latin typeface="Times New Roman" pitchFamily="18" charset="0"/>
                <a:cs typeface="Times New Roman" pitchFamily="18" charset="0"/>
              </a:rPr>
              <a:t>It is more or less mandatory for a veterinarian to be familiar with the laws for protection of animals, more so because of his training and profession which </a:t>
            </a:r>
            <a:r>
              <a:rPr lang="en-US" sz="2400" dirty="0" smtClean="0">
                <a:latin typeface="Times New Roman" pitchFamily="18" charset="0"/>
                <a:cs typeface="Times New Roman" pitchFamily="18" charset="0"/>
              </a:rPr>
              <a:t>shows a </a:t>
            </a:r>
            <a:r>
              <a:rPr lang="en-US" sz="2400" dirty="0">
                <a:latin typeface="Times New Roman" pitchFamily="18" charset="0"/>
                <a:cs typeface="Times New Roman" pitchFamily="18" charset="0"/>
              </a:rPr>
              <a:t>spirit of sympathy and understanding towards our dumb companions, the domestic animals, who deserve all sympathy and kindness.</a:t>
            </a:r>
          </a:p>
          <a:p>
            <a:r>
              <a:rPr lang="en-US" sz="2400" dirty="0">
                <a:latin typeface="Times New Roman" pitchFamily="18" charset="0"/>
                <a:cs typeface="Times New Roman" pitchFamily="18" charset="0"/>
              </a:rPr>
              <a:t>The common offences against animals </a:t>
            </a:r>
            <a:r>
              <a:rPr lang="en-US" sz="2400" dirty="0" smtClean="0">
                <a:latin typeface="Times New Roman" pitchFamily="18" charset="0"/>
                <a:cs typeface="Times New Roman" pitchFamily="18" charset="0"/>
              </a:rPr>
              <a:t>are:</a:t>
            </a:r>
            <a:endParaRPr lang="en-US" sz="2400" dirty="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Mischief</a:t>
            </a:r>
          </a:p>
          <a:p>
            <a:pPr>
              <a:buFont typeface="Wingdings" pitchFamily="2" charset="2"/>
              <a:buChar char="Ø"/>
            </a:pPr>
            <a:r>
              <a:rPr lang="en-US" sz="2400" dirty="0">
                <a:latin typeface="Times New Roman" pitchFamily="18" charset="0"/>
                <a:cs typeface="Times New Roman" pitchFamily="18" charset="0"/>
              </a:rPr>
              <a:t>B</a:t>
            </a:r>
            <a:r>
              <a:rPr lang="en-US" sz="2400" dirty="0" smtClean="0">
                <a:latin typeface="Times New Roman" pitchFamily="18" charset="0"/>
                <a:cs typeface="Times New Roman" pitchFamily="18" charset="0"/>
              </a:rPr>
              <a:t>estiality </a:t>
            </a:r>
          </a:p>
          <a:p>
            <a:pPr>
              <a:buFont typeface="Wingdings" pitchFamily="2" charset="2"/>
              <a:buChar char="Ø"/>
            </a:pPr>
            <a:r>
              <a:rPr lang="en-US" sz="2400" dirty="0" smtClean="0">
                <a:latin typeface="Times New Roman" pitchFamily="18" charset="0"/>
                <a:cs typeface="Times New Roman" pitchFamily="18" charset="0"/>
              </a:rPr>
              <a:t>Cruelty</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4110356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a:solidFill>
            <a:schemeClr val="accent6">
              <a:lumMod val="20000"/>
              <a:lumOff val="80000"/>
            </a:schemeClr>
          </a:solidFill>
        </p:spPr>
        <p:txBody>
          <a:bodyPr>
            <a:normAutofit/>
          </a:bodyPr>
          <a:lstStyle/>
          <a:p>
            <a:pPr marL="0" indent="0" algn="just">
              <a:buNone/>
            </a:pPr>
            <a:r>
              <a:rPr lang="en-IN" sz="2400" b="1" dirty="0" smtClean="0">
                <a:solidFill>
                  <a:srgbClr val="FF0000"/>
                </a:solidFill>
                <a:latin typeface="Times New Roman" pitchFamily="18" charset="0"/>
                <a:cs typeface="Times New Roman" pitchFamily="18" charset="0"/>
              </a:rPr>
              <a:t>Mischief:</a:t>
            </a:r>
            <a:endParaRPr lang="en-IN" sz="2400" b="1" dirty="0">
              <a:solidFill>
                <a:srgbClr val="FF0000"/>
              </a:solidFill>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This </a:t>
            </a:r>
            <a:r>
              <a:rPr lang="en-IN" sz="2400" dirty="0">
                <a:latin typeface="Times New Roman" pitchFamily="18" charset="0"/>
                <a:cs typeface="Times New Roman" pitchFamily="18" charset="0"/>
              </a:rPr>
              <a:t>includes killing, poisoning or maiming an animal. Poisoning is the commonest method of mischievous killing</a:t>
            </a:r>
            <a:r>
              <a:rPr lang="en-IN" sz="2400" dirty="0" smtClean="0">
                <a:latin typeface="Times New Roman" pitchFamily="18" charset="0"/>
                <a:cs typeface="Times New Roman" pitchFamily="18" charset="0"/>
              </a:rPr>
              <a:t>.</a:t>
            </a:r>
          </a:p>
          <a:p>
            <a:pPr algn="just"/>
            <a:r>
              <a:rPr lang="en-IN" sz="2400" i="1" dirty="0" smtClean="0">
                <a:latin typeface="Times New Roman" pitchFamily="18" charset="0"/>
                <a:cs typeface="Times New Roman" pitchFamily="18" charset="0"/>
              </a:rPr>
              <a:t> </a:t>
            </a:r>
            <a:r>
              <a:rPr lang="en-IN" sz="2400" i="1" dirty="0" err="1">
                <a:latin typeface="Times New Roman" pitchFamily="18" charset="0"/>
                <a:cs typeface="Times New Roman" pitchFamily="18" charset="0"/>
              </a:rPr>
              <a:t>Abrus</a:t>
            </a:r>
            <a:r>
              <a:rPr lang="en-IN" sz="2400" i="1" dirty="0">
                <a:latin typeface="Times New Roman" pitchFamily="18" charset="0"/>
                <a:cs typeface="Times New Roman" pitchFamily="18" charset="0"/>
              </a:rPr>
              <a:t> </a:t>
            </a:r>
            <a:r>
              <a:rPr lang="en-IN" sz="2400" i="1" dirty="0" err="1">
                <a:latin typeface="Times New Roman" pitchFamily="18" charset="0"/>
                <a:cs typeface="Times New Roman" pitchFamily="18" charset="0"/>
              </a:rPr>
              <a:t>precatrius</a:t>
            </a:r>
            <a:r>
              <a:rPr lang="en-IN" sz="2400" i="1" dirty="0">
                <a:latin typeface="Times New Roman" pitchFamily="18" charset="0"/>
                <a:cs typeface="Times New Roman" pitchFamily="18" charset="0"/>
              </a:rPr>
              <a:t> </a:t>
            </a:r>
            <a:r>
              <a:rPr lang="en-IN" sz="2400" dirty="0">
                <a:latin typeface="Times New Roman" pitchFamily="18" charset="0"/>
                <a:cs typeface="Times New Roman" pitchFamily="18" charset="0"/>
              </a:rPr>
              <a:t>seed, arsenic, aconite root, snake venom, </a:t>
            </a:r>
            <a:r>
              <a:rPr lang="en-IN" sz="2400" dirty="0" err="1">
                <a:latin typeface="Times New Roman" pitchFamily="18" charset="0"/>
                <a:cs typeface="Times New Roman" pitchFamily="18" charset="0"/>
              </a:rPr>
              <a:t>datura</a:t>
            </a:r>
            <a:r>
              <a:rPr lang="en-IN" sz="2400" dirty="0">
                <a:latin typeface="Times New Roman" pitchFamily="18" charset="0"/>
                <a:cs typeface="Times New Roman" pitchFamily="18" charset="0"/>
              </a:rPr>
              <a:t> leaves, and seeds of yellow oleander </a:t>
            </a:r>
            <a:r>
              <a:rPr lang="en-IN" sz="2400" dirty="0" err="1">
                <a:latin typeface="Times New Roman" pitchFamily="18" charset="0"/>
                <a:cs typeface="Times New Roman" pitchFamily="18" charset="0"/>
              </a:rPr>
              <a:t>arecomrnon</a:t>
            </a:r>
            <a:r>
              <a:rPr lang="en-IN" sz="2400" dirty="0">
                <a:latin typeface="Times New Roman" pitchFamily="18" charset="0"/>
                <a:cs typeface="Times New Roman" pitchFamily="18" charset="0"/>
              </a:rPr>
              <a:t> poisons used in the mischievous killing of the </a:t>
            </a:r>
            <a:r>
              <a:rPr lang="en-IN" sz="2400" dirty="0" smtClean="0">
                <a:latin typeface="Times New Roman" pitchFamily="18" charset="0"/>
                <a:cs typeface="Times New Roman" pitchFamily="18" charset="0"/>
              </a:rPr>
              <a:t>animals.</a:t>
            </a:r>
          </a:p>
          <a:p>
            <a:pPr algn="just"/>
            <a:r>
              <a:rPr lang="en-IN" sz="2400" dirty="0" smtClean="0">
                <a:latin typeface="Times New Roman" pitchFamily="18" charset="0"/>
                <a:cs typeface="Times New Roman" pitchFamily="18" charset="0"/>
              </a:rPr>
              <a:t> Accidental </a:t>
            </a:r>
            <a:r>
              <a:rPr lang="en-IN" sz="2400" dirty="0">
                <a:latin typeface="Times New Roman" pitchFamily="18" charset="0"/>
                <a:cs typeface="Times New Roman" pitchFamily="18" charset="0"/>
              </a:rPr>
              <a:t>poisoning may occur in animals by linseed or </a:t>
            </a:r>
            <a:r>
              <a:rPr lang="en-IN" sz="2400" dirty="0" err="1">
                <a:latin typeface="Times New Roman" pitchFamily="18" charset="0"/>
                <a:cs typeface="Times New Roman" pitchFamily="18" charset="0"/>
              </a:rPr>
              <a:t>jowar</a:t>
            </a: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consumption. </a:t>
            </a:r>
          </a:p>
          <a:p>
            <a:pPr algn="just"/>
            <a:r>
              <a:rPr lang="en-IN" sz="2400" dirty="0" smtClean="0">
                <a:latin typeface="Times New Roman" pitchFamily="18" charset="0"/>
                <a:cs typeface="Times New Roman" pitchFamily="18" charset="0"/>
              </a:rPr>
              <a:t>Mischief is </a:t>
            </a:r>
            <a:r>
              <a:rPr lang="en-IN" sz="2400" dirty="0">
                <a:latin typeface="Times New Roman" pitchFamily="18" charset="0"/>
                <a:cs typeface="Times New Roman" pitchFamily="18" charset="0"/>
              </a:rPr>
              <a:t>punishable under sections 428 and 429:I.P.C</a:t>
            </a:r>
          </a:p>
        </p:txBody>
      </p:sp>
    </p:spTree>
    <p:extLst>
      <p:ext uri="{BB962C8B-B14F-4D97-AF65-F5344CB8AC3E}">
        <p14:creationId xmlns:p14="http://schemas.microsoft.com/office/powerpoint/2010/main" val="1079303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a:solidFill>
            <a:schemeClr val="accent6">
              <a:lumMod val="20000"/>
              <a:lumOff val="80000"/>
            </a:schemeClr>
          </a:solidFill>
        </p:spPr>
        <p:txBody>
          <a:bodyPr>
            <a:normAutofit/>
          </a:bodyPr>
          <a:lstStyle/>
          <a:p>
            <a:pPr marL="0" indent="0">
              <a:buNone/>
            </a:pPr>
            <a:r>
              <a:rPr lang="en-US" sz="2400" b="1" dirty="0" smtClean="0">
                <a:solidFill>
                  <a:srgbClr val="FF0000"/>
                </a:solidFill>
                <a:latin typeface="Times New Roman" pitchFamily="18" charset="0"/>
                <a:cs typeface="Times New Roman" pitchFamily="18" charset="0"/>
              </a:rPr>
              <a:t>Maiming:</a:t>
            </a:r>
            <a:endParaRPr lang="en-US" sz="2400" b="1" dirty="0">
              <a:solidFill>
                <a:srgbClr val="FF0000"/>
              </a:solidFill>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It means making an animal permanently useless by the use of </a:t>
            </a:r>
            <a:r>
              <a:rPr lang="en-US" sz="2400" dirty="0" smtClean="0">
                <a:latin typeface="Times New Roman" pitchFamily="18" charset="0"/>
                <a:cs typeface="Times New Roman" pitchFamily="18" charset="0"/>
              </a:rPr>
              <a:t>violence, and for doing </a:t>
            </a:r>
            <a:r>
              <a:rPr lang="en-US" sz="2400" dirty="0">
                <a:latin typeface="Times New Roman" pitchFamily="18" charset="0"/>
                <a:cs typeface="Times New Roman" pitchFamily="18" charset="0"/>
              </a:rPr>
              <a:t>such offence </a:t>
            </a:r>
            <a:r>
              <a:rPr lang="en-US" sz="2400" dirty="0" smtClean="0">
                <a:latin typeface="Times New Roman" pitchFamily="18" charset="0"/>
                <a:cs typeface="Times New Roman" pitchFamily="18" charset="0"/>
              </a:rPr>
              <a:t>it is punishable under section </a:t>
            </a:r>
            <a:r>
              <a:rPr lang="en-US" sz="2400" dirty="0">
                <a:latin typeface="Times New Roman" pitchFamily="18" charset="0"/>
                <a:cs typeface="Times New Roman" pitchFamily="18" charset="0"/>
              </a:rPr>
              <a:t>429 in The Indian Penal Code</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type of offence is also common and its aim is to harm the owner when his animal damages the crop or other property.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common forms </a:t>
            </a:r>
            <a:r>
              <a:rPr lang="en-US" sz="2400" dirty="0" smtClean="0">
                <a:latin typeface="Times New Roman" pitchFamily="18" charset="0"/>
                <a:cs typeface="Times New Roman" pitchFamily="18" charset="0"/>
              </a:rPr>
              <a:t>of hurting </a:t>
            </a:r>
            <a:r>
              <a:rPr lang="en-US" sz="2400" dirty="0">
                <a:latin typeface="Times New Roman" pitchFamily="18" charset="0"/>
                <a:cs typeface="Times New Roman" pitchFamily="18" charset="0"/>
              </a:rPr>
              <a:t>animals and rendering them useless are:</a:t>
            </a:r>
          </a:p>
          <a:p>
            <a:pPr>
              <a:buFont typeface="Wingdings" pitchFamily="2" charset="2"/>
              <a:buChar char="ü"/>
            </a:pPr>
            <a:r>
              <a:rPr lang="en-US" sz="2400" dirty="0">
                <a:latin typeface="Times New Roman" pitchFamily="18" charset="0"/>
                <a:cs typeface="Times New Roman" pitchFamily="18" charset="0"/>
              </a:rPr>
              <a:t>Fracture of </a:t>
            </a:r>
            <a:r>
              <a:rPr lang="en-US" sz="2400" dirty="0" smtClean="0">
                <a:latin typeface="Times New Roman" pitchFamily="18" charset="0"/>
                <a:cs typeface="Times New Roman" pitchFamily="18" charset="0"/>
              </a:rPr>
              <a:t>bone</a:t>
            </a:r>
          </a:p>
          <a:p>
            <a:pPr>
              <a:buFont typeface="Wingdings" pitchFamily="2" charset="2"/>
              <a:buChar char="ü"/>
            </a:pPr>
            <a:r>
              <a:rPr lang="en-US" sz="2400" dirty="0" smtClean="0">
                <a:latin typeface="Times New Roman" pitchFamily="18" charset="0"/>
                <a:cs typeface="Times New Roman" pitchFamily="18" charset="0"/>
              </a:rPr>
              <a:t>Cutting </a:t>
            </a:r>
            <a:r>
              <a:rPr lang="en-US" sz="2400" dirty="0">
                <a:latin typeface="Times New Roman" pitchFamily="18" charset="0"/>
                <a:cs typeface="Times New Roman" pitchFamily="18" charset="0"/>
              </a:rPr>
              <a:t>tendons </a:t>
            </a:r>
            <a:r>
              <a:rPr lang="en-US" sz="2400" dirty="0" smtClean="0">
                <a:latin typeface="Times New Roman" pitchFamily="18" charset="0"/>
                <a:cs typeface="Times New Roman" pitchFamily="18" charset="0"/>
              </a:rPr>
              <a:t>of legs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neck</a:t>
            </a:r>
          </a:p>
          <a:p>
            <a:pPr>
              <a:buFont typeface="Wingdings" pitchFamily="2" charset="2"/>
              <a:buChar char="ü"/>
            </a:pPr>
            <a:r>
              <a:rPr lang="en-US" sz="2400" dirty="0" smtClean="0">
                <a:latin typeface="Times New Roman" pitchFamily="18" charset="0"/>
                <a:cs typeface="Times New Roman" pitchFamily="18" charset="0"/>
              </a:rPr>
              <a:t>Injury </a:t>
            </a:r>
            <a:r>
              <a:rPr lang="en-US" sz="2400" dirty="0">
                <a:latin typeface="Times New Roman" pitchFamily="18" charset="0"/>
                <a:cs typeface="Times New Roman" pitchFamily="18" charset="0"/>
              </a:rPr>
              <a:t>to udder in </a:t>
            </a:r>
            <a:r>
              <a:rPr lang="en-US" sz="2400" dirty="0" err="1">
                <a:latin typeface="Times New Roman" pitchFamily="18" charset="0"/>
                <a:cs typeface="Times New Roman" pitchFamily="18" charset="0"/>
              </a:rPr>
              <a:t>milch</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animals</a:t>
            </a:r>
          </a:p>
          <a:p>
            <a:pPr algn="just">
              <a:buFont typeface="Wingdings" pitchFamily="2" charset="2"/>
              <a:buChar char="ü"/>
            </a:pPr>
            <a:r>
              <a:rPr lang="en-US" sz="2400" dirty="0" smtClean="0">
                <a:latin typeface="Times New Roman" pitchFamily="18" charset="0"/>
                <a:cs typeface="Times New Roman" pitchFamily="18" charset="0"/>
              </a:rPr>
              <a:t>Tearing </a:t>
            </a:r>
            <a:r>
              <a:rPr lang="en-US" sz="2400" dirty="0">
                <a:latin typeface="Times New Roman" pitchFamily="18" charset="0"/>
                <a:cs typeface="Times New Roman" pitchFamily="18" charset="0"/>
              </a:rPr>
              <a:t>of the vagina or rectum by introducing sharp or blunt </a:t>
            </a:r>
            <a:r>
              <a:rPr lang="en-US" sz="2400" dirty="0" smtClean="0">
                <a:latin typeface="Times New Roman" pitchFamily="18" charset="0"/>
                <a:cs typeface="Times New Roman" pitchFamily="18" charset="0"/>
              </a:rPr>
              <a:t>object</a:t>
            </a:r>
          </a:p>
          <a:p>
            <a:pPr algn="just">
              <a:buFont typeface="Wingdings" pitchFamily="2" charset="2"/>
              <a:buChar char="ü"/>
            </a:pPr>
            <a:r>
              <a:rPr lang="en-US" sz="2400" dirty="0" smtClean="0">
                <a:latin typeface="Times New Roman" pitchFamily="18" charset="0"/>
                <a:cs typeface="Times New Roman" pitchFamily="18" charset="0"/>
              </a:rPr>
              <a:t>Punctured </a:t>
            </a:r>
            <a:r>
              <a:rPr lang="en-US" sz="2400" dirty="0">
                <a:latin typeface="Times New Roman" pitchFamily="18" charset="0"/>
                <a:cs typeface="Times New Roman" pitchFamily="18" charset="0"/>
              </a:rPr>
              <a:t>wounds, etc.</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51094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a:solidFill>
            <a:schemeClr val="accent6">
              <a:lumMod val="20000"/>
              <a:lumOff val="80000"/>
            </a:schemeClr>
          </a:solidFill>
        </p:spPr>
        <p:txBody>
          <a:bodyPr>
            <a:normAutofit fontScale="85000" lnSpcReduction="10000"/>
          </a:bodyPr>
          <a:lstStyle/>
          <a:p>
            <a:pPr marL="0" indent="0" algn="just">
              <a:buNone/>
            </a:pPr>
            <a:r>
              <a:rPr lang="en-US" b="1" dirty="0" smtClean="0">
                <a:solidFill>
                  <a:srgbClr val="FF0000"/>
                </a:solidFill>
                <a:latin typeface="Times New Roman" pitchFamily="18" charset="0"/>
                <a:cs typeface="Times New Roman" pitchFamily="18" charset="0"/>
              </a:rPr>
              <a:t>Bestiality:</a:t>
            </a:r>
            <a:endParaRPr lang="en-US" dirty="0">
              <a:solidFill>
                <a:srgbClr val="FF0000"/>
              </a:solidFill>
              <a:latin typeface="Times New Roman" pitchFamily="18" charset="0"/>
              <a:cs typeface="Times New Roman" pitchFamily="18" charset="0"/>
            </a:endParaRPr>
          </a:p>
          <a:p>
            <a:pPr algn="just"/>
            <a:r>
              <a:rPr lang="en-US" dirty="0">
                <a:latin typeface="Times New Roman" pitchFamily="18" charset="0"/>
                <a:cs typeface="Times New Roman" pitchFamily="18" charset="0"/>
              </a:rPr>
              <a:t>Bestiality means carnal intercourse with man, woman or animal, against the order of nature. This type of crime is quite frequently found in India due to the following reasons:</a:t>
            </a:r>
          </a:p>
          <a:p>
            <a:pPr lvl="1" algn="just"/>
            <a:r>
              <a:rPr lang="en-US" dirty="0">
                <a:latin typeface="Times New Roman" pitchFamily="18" charset="0"/>
                <a:cs typeface="Times New Roman" pitchFamily="18" charset="0"/>
              </a:rPr>
              <a:t>The common belief among illiterate people that intercourse with she-donkey is a remedy for </a:t>
            </a:r>
            <a:r>
              <a:rPr lang="en-US" dirty="0" err="1">
                <a:latin typeface="Times New Roman" pitchFamily="18" charset="0"/>
                <a:cs typeface="Times New Roman" pitchFamily="18" charset="0"/>
              </a:rPr>
              <a:t>gonorrhoea</a:t>
            </a:r>
            <a:r>
              <a:rPr lang="en-US" dirty="0">
                <a:latin typeface="Times New Roman" pitchFamily="18" charset="0"/>
                <a:cs typeface="Times New Roman" pitchFamily="18" charset="0"/>
              </a:rPr>
              <a:t>.</a:t>
            </a:r>
          </a:p>
          <a:p>
            <a:pPr lvl="1" algn="just"/>
            <a:r>
              <a:rPr lang="en-US" dirty="0">
                <a:latin typeface="Times New Roman" pitchFamily="18" charset="0"/>
                <a:cs typeface="Times New Roman" pitchFamily="18" charset="0"/>
              </a:rPr>
              <a:t>Excessive sexual desire with little opportunity for natural intercourse.</a:t>
            </a:r>
          </a:p>
          <a:p>
            <a:pPr lvl="1" algn="just"/>
            <a:r>
              <a:rPr lang="en-US" dirty="0">
                <a:latin typeface="Times New Roman" pitchFamily="18" charset="0"/>
                <a:cs typeface="Times New Roman" pitchFamily="18" charset="0"/>
              </a:rPr>
              <a:t>Young villagers who go out to graze cattle in fields far away from human eyes, are incited, owing to loneliness and the proximity of the animals, to commit this crime, People having some mental abnormalities.</a:t>
            </a:r>
          </a:p>
          <a:p>
            <a:pPr lvl="1" algn="just"/>
            <a:r>
              <a:rPr lang="en-US" dirty="0">
                <a:latin typeface="Times New Roman" pitchFamily="18" charset="0"/>
                <a:cs typeface="Times New Roman" pitchFamily="18" charset="0"/>
              </a:rPr>
              <a:t>The human male is generally the active agent and the passive agent a goat, donkey, mare, cow, or even hen. Examination of animal for bestiality</a:t>
            </a:r>
          </a:p>
          <a:p>
            <a:pPr algn="just"/>
            <a:r>
              <a:rPr lang="en-US" dirty="0">
                <a:latin typeface="Times New Roman" pitchFamily="18" charset="0"/>
                <a:cs typeface="Times New Roman" pitchFamily="18" charset="0"/>
              </a:rPr>
              <a:t>Bestiality is punishable under Section 377, I.P.C</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offenders are usually caught red-handed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35414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TotalTime>
  <Words>1486</Words>
  <Application>Microsoft Office PowerPoint</Application>
  <PresentationFormat>On-screen Show (4:3)</PresentationFormat>
  <Paragraphs>113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COMMON OFFENCES AGAINST ANIMALS AND LAWS RELATED TO THESE OFFENSES</vt:lpstr>
      <vt:lpstr>PowerPoint Presentation</vt:lpstr>
      <vt:lpstr>PowerPoint Presentation</vt:lpstr>
      <vt:lpstr>PowerPoint Presentation</vt:lpstr>
      <vt:lpstr>PowerPoint Presentation</vt:lpstr>
      <vt:lpstr>Offences Affecting the Public Health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Dr Anil</cp:lastModifiedBy>
  <cp:revision>42</cp:revision>
  <dcterms:created xsi:type="dcterms:W3CDTF">2006-08-16T00:00:00Z</dcterms:created>
  <dcterms:modified xsi:type="dcterms:W3CDTF">2024-07-24T05:03:27Z</dcterms:modified>
</cp:coreProperties>
</file>