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1447800"/>
            <a:ext cx="8610600" cy="4572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800" b="1" i="1" dirty="0" smtClean="0">
                <a:solidFill>
                  <a:prstClr val="black"/>
                </a:solidFill>
                <a:latin typeface="Times New Roman" panose="02020603050405020304" pitchFamily="18" charset="0"/>
                <a:cs typeface="Times New Roman" panose="02020603050405020304" pitchFamily="18" charset="0"/>
              </a:rPr>
              <a:t>Unit 7: Jurisprudence, Ethics and Animal Welfare</a:t>
            </a:r>
          </a:p>
          <a:p>
            <a:pPr algn="ctr"/>
            <a:r>
              <a:rPr lang="en-US" sz="2400" b="1" i="1" dirty="0" smtClean="0">
                <a:solidFill>
                  <a:prstClr val="black"/>
                </a:solidFill>
                <a:latin typeface="Times New Roman" panose="02020603050405020304" pitchFamily="18" charset="0"/>
                <a:cs typeface="Times New Roman" panose="02020603050405020304" pitchFamily="18" charset="0"/>
              </a:rPr>
              <a:t>TOPIC: </a:t>
            </a:r>
          </a:p>
          <a:p>
            <a:r>
              <a:rPr lang="en-US" sz="2400" b="1" dirty="0" smtClean="0">
                <a:solidFill>
                  <a:prstClr val="black"/>
                </a:solidFill>
                <a:latin typeface="Times New Roman" panose="02020603050405020304" pitchFamily="18" charset="0"/>
                <a:cs typeface="Times New Roman" panose="02020603050405020304" pitchFamily="18" charset="0"/>
              </a:rPr>
              <a:t>1.Process </a:t>
            </a:r>
            <a:r>
              <a:rPr lang="en-US" sz="2400" b="1" dirty="0">
                <a:solidFill>
                  <a:prstClr val="black"/>
                </a:solidFill>
                <a:latin typeface="Times New Roman" panose="02020603050405020304" pitchFamily="18" charset="0"/>
                <a:cs typeface="Times New Roman" panose="02020603050405020304" pitchFamily="18" charset="0"/>
              </a:rPr>
              <a:t>of </a:t>
            </a:r>
            <a:r>
              <a:rPr lang="en-US" sz="2400" b="1" dirty="0" smtClean="0">
                <a:solidFill>
                  <a:prstClr val="black"/>
                </a:solidFill>
                <a:latin typeface="Times New Roman" panose="02020603050405020304" pitchFamily="18" charset="0"/>
                <a:cs typeface="Times New Roman" panose="02020603050405020304" pitchFamily="18" charset="0"/>
              </a:rPr>
              <a:t>prosecution</a:t>
            </a:r>
          </a:p>
          <a:p>
            <a:pPr algn="just"/>
            <a:r>
              <a:rPr lang="en-US" sz="2400" b="1" dirty="0" smtClean="0">
                <a:solidFill>
                  <a:prstClr val="black"/>
                </a:solidFill>
                <a:latin typeface="Times New Roman" panose="02020603050405020304" pitchFamily="18" charset="0"/>
                <a:cs typeface="Times New Roman" panose="02020603050405020304" pitchFamily="18" charset="0"/>
              </a:rPr>
              <a:t>2. Legal </a:t>
            </a:r>
            <a:r>
              <a:rPr lang="en-US" sz="2400" b="1" dirty="0">
                <a:solidFill>
                  <a:prstClr val="black"/>
                </a:solidFill>
                <a:latin typeface="Times New Roman" panose="02020603050405020304" pitchFamily="18" charset="0"/>
                <a:cs typeface="Times New Roman" panose="02020603050405020304" pitchFamily="18" charset="0"/>
              </a:rPr>
              <a:t>importance of examination of </a:t>
            </a:r>
            <a:r>
              <a:rPr lang="en-US" sz="2400" b="1" dirty="0" smtClean="0">
                <a:solidFill>
                  <a:prstClr val="black"/>
                </a:solidFill>
                <a:latin typeface="Times New Roman" panose="02020603050405020304" pitchFamily="18" charset="0"/>
                <a:cs typeface="Times New Roman" panose="02020603050405020304" pitchFamily="18" charset="0"/>
              </a:rPr>
              <a:t>the carcass</a:t>
            </a:r>
          </a:p>
          <a:p>
            <a:pPr algn="just"/>
            <a:r>
              <a:rPr lang="en-US" sz="2400" b="1" dirty="0">
                <a:solidFill>
                  <a:prstClr val="black"/>
                </a:solidFill>
                <a:latin typeface="Times New Roman" panose="02020603050405020304" pitchFamily="18" charset="0"/>
                <a:cs typeface="Times New Roman" panose="02020603050405020304" pitchFamily="18" charset="0"/>
              </a:rPr>
              <a:t>3. Recording of </a:t>
            </a:r>
            <a:r>
              <a:rPr lang="en-US" sz="2400" b="1" dirty="0" smtClean="0">
                <a:solidFill>
                  <a:prstClr val="black"/>
                </a:solidFill>
                <a:latin typeface="Times New Roman" panose="02020603050405020304" pitchFamily="18" charset="0"/>
                <a:cs typeface="Times New Roman" panose="02020603050405020304" pitchFamily="18" charset="0"/>
              </a:rPr>
              <a:t>Evidence</a:t>
            </a:r>
          </a:p>
          <a:p>
            <a:pPr algn="just"/>
            <a:r>
              <a:rPr lang="en-US" sz="2400" b="1" dirty="0" smtClean="0">
                <a:solidFill>
                  <a:prstClr val="black"/>
                </a:solidFill>
                <a:latin typeface="Times New Roman" panose="02020603050405020304" pitchFamily="18" charset="0"/>
                <a:cs typeface="Times New Roman" panose="02020603050405020304" pitchFamily="18" charset="0"/>
              </a:rPr>
              <a:t>4. Kinds of Witness</a:t>
            </a:r>
          </a:p>
          <a:p>
            <a:pPr algn="ctr"/>
            <a:r>
              <a:rPr lang="en-US" sz="2400" b="1" dirty="0">
                <a:solidFill>
                  <a:prstClr val="black"/>
                </a:solidFill>
                <a:latin typeface="Times New Roman" panose="02020603050405020304" pitchFamily="18" charset="0"/>
                <a:cs typeface="Times New Roman" panose="02020603050405020304" pitchFamily="18" charset="0"/>
              </a:rPr>
              <a:t> </a:t>
            </a:r>
            <a:r>
              <a:rPr lang="en-US" sz="2400" b="1" dirty="0" smtClean="0">
                <a:solidFill>
                  <a:prstClr val="black"/>
                </a:solidFill>
                <a:latin typeface="Times New Roman" panose="02020603050405020304" pitchFamily="18" charset="0"/>
                <a:cs typeface="Times New Roman" panose="02020603050405020304" pitchFamily="18" charset="0"/>
              </a:rPr>
              <a:t>By</a:t>
            </a:r>
          </a:p>
          <a:p>
            <a:pPr algn="ctr"/>
            <a:r>
              <a:rPr lang="en-US" sz="2400" b="1" dirty="0" smtClean="0">
                <a:solidFill>
                  <a:prstClr val="black"/>
                </a:solidFill>
                <a:latin typeface="Times New Roman" panose="02020603050405020304" pitchFamily="18" charset="0"/>
                <a:cs typeface="Times New Roman" panose="02020603050405020304" pitchFamily="18" charset="0"/>
              </a:rPr>
              <a:t>Dr. Anil Kumar</a:t>
            </a:r>
          </a:p>
          <a:p>
            <a:pPr algn="ctr"/>
            <a:r>
              <a:rPr lang="en-US" sz="2400" b="1" dirty="0" smtClean="0">
                <a:solidFill>
                  <a:prstClr val="black"/>
                </a:solidFill>
                <a:latin typeface="Times New Roman" panose="02020603050405020304" pitchFamily="18" charset="0"/>
                <a:cs typeface="Times New Roman" panose="02020603050405020304" pitchFamily="18" charset="0"/>
              </a:rPr>
              <a:t>Associate Professor</a:t>
            </a:r>
          </a:p>
          <a:p>
            <a:pPr algn="ctr"/>
            <a:r>
              <a:rPr lang="en-US" sz="2400" b="1" dirty="0" smtClean="0">
                <a:solidFill>
                  <a:prstClr val="black"/>
                </a:solidFill>
                <a:latin typeface="Times New Roman" panose="02020603050405020304" pitchFamily="18" charset="0"/>
                <a:cs typeface="Times New Roman" panose="02020603050405020304" pitchFamily="18" charset="0"/>
              </a:rPr>
              <a:t>Dept. of Veterinary Medicine</a:t>
            </a:r>
          </a:p>
          <a:p>
            <a:pPr algn="ctr"/>
            <a:r>
              <a:rPr lang="en-US" sz="2400" b="1" dirty="0" smtClean="0">
                <a:solidFill>
                  <a:prstClr val="black"/>
                </a:solidFill>
                <a:latin typeface="Times New Roman" panose="02020603050405020304" pitchFamily="18" charset="0"/>
                <a:cs typeface="Times New Roman" panose="02020603050405020304" pitchFamily="18" charset="0"/>
              </a:rPr>
              <a:t>BVC, Patna</a:t>
            </a:r>
            <a:endParaRPr lang="en-US" sz="24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921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In some instances, cross-examination acts as a double-edged sword, which cuts both ways, i.e. it may damage the </a:t>
            </a:r>
            <a:r>
              <a:rPr lang="en-US" sz="2400" dirty="0" err="1">
                <a:latin typeface="Times New Roman" panose="02020603050405020304" pitchFamily="18" charset="0"/>
                <a:cs typeface="Times New Roman" panose="02020603050405020304" pitchFamily="18" charset="0"/>
              </a:rPr>
              <a:t>defence</a:t>
            </a:r>
            <a:r>
              <a:rPr lang="en-US" sz="2400" dirty="0">
                <a:latin typeface="Times New Roman" panose="02020603050405020304" pitchFamily="18" charset="0"/>
                <a:cs typeface="Times New Roman" panose="02020603050405020304" pitchFamily="18" charset="0"/>
              </a:rPr>
              <a:t> as much as, and sometimes more than, the prosecution, specially if counsel is not </a:t>
            </a:r>
            <a:r>
              <a:rPr lang="en-US" sz="2400" dirty="0" smtClean="0">
                <a:latin typeface="Times New Roman" panose="02020603050405020304" pitchFamily="18" charset="0"/>
                <a:cs typeface="Times New Roman" panose="02020603050405020304" pitchFamily="18" charset="0"/>
              </a:rPr>
              <a:t>familiar with </a:t>
            </a:r>
            <a:r>
              <a:rPr lang="en-US" sz="2400" dirty="0">
                <a:latin typeface="Times New Roman" panose="02020603050405020304" pitchFamily="18" charset="0"/>
                <a:cs typeface="Times New Roman" panose="02020603050405020304" pitchFamily="18" charset="0"/>
              </a:rPr>
              <a:t>Veterinary Science, and the witness happens to be well up in his subject, and at the same time honest and straightforward</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smtClean="0">
                <a:latin typeface="Times New Roman" panose="02020603050405020304" pitchFamily="18" charset="0"/>
                <a:cs typeface="Times New Roman" panose="02020603050405020304" pitchFamily="18" charset="0"/>
              </a:rPr>
              <a:t>“</a:t>
            </a:r>
            <a:r>
              <a:rPr lang="hi-IN" sz="2400" dirty="0" smtClean="0">
                <a:latin typeface="Times New Roman" panose="02020603050405020304" pitchFamily="18" charset="0"/>
                <a:cs typeface="Times New Roman" panose="02020603050405020304" pitchFamily="18" charset="0"/>
              </a:rPr>
              <a:t>कुछ </a:t>
            </a:r>
            <a:r>
              <a:rPr lang="hi-IN" sz="2400" dirty="0">
                <a:latin typeface="Times New Roman" panose="02020603050405020304" pitchFamily="18" charset="0"/>
                <a:cs typeface="Times New Roman" panose="02020603050405020304" pitchFamily="18" charset="0"/>
              </a:rPr>
              <a:t>मामलों में, जिरह एक दोधारी तलवार की तरह काम करती है, जो दोनों तरफ से काटती है, अर्थात यह बचाव पक्ष को उतना ही नुकसान पहुंचा सकती है, जितना कि, और कभी-कभी अभियोजन पक्ष से भी अधिक, विशेषकर यदि वकील पशुचिकित्सा विज्ञान से परिचित नहीं है, और गवाह अपने विषय में अच्छी तरह से पारंगत है, और साथ ही ईमानदार और सीधा </a:t>
            </a:r>
            <a:r>
              <a:rPr lang="hi-IN" sz="2400" dirty="0" smtClean="0">
                <a:latin typeface="Times New Roman" panose="02020603050405020304" pitchFamily="18" charset="0"/>
                <a:cs typeface="Times New Roman" panose="02020603050405020304" pitchFamily="18" charset="0"/>
              </a:rPr>
              <a:t>है</a:t>
            </a:r>
            <a:r>
              <a:rPr lang="en-US" sz="2400" dirty="0" smtClean="0">
                <a:latin typeface="Times New Roman" panose="02020603050405020304" pitchFamily="18" charset="0"/>
                <a:cs typeface="Times New Roman" panose="02020603050405020304" pitchFamily="18" charset="0"/>
              </a:rPr>
              <a:t>”</a:t>
            </a:r>
            <a:r>
              <a:rPr lang="hi-IN"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There is </a:t>
            </a:r>
            <a:r>
              <a:rPr lang="en-US" sz="2400" b="1" i="1" dirty="0">
                <a:solidFill>
                  <a:srgbClr val="0070C0"/>
                </a:solidFill>
                <a:latin typeface="Times New Roman" panose="02020603050405020304" pitchFamily="18" charset="0"/>
                <a:cs typeface="Times New Roman" panose="02020603050405020304" pitchFamily="18" charset="0"/>
              </a:rPr>
              <a:t>no time-limit </a:t>
            </a:r>
            <a:r>
              <a:rPr lang="en-US" sz="2400" dirty="0">
                <a:latin typeface="Times New Roman" panose="02020603050405020304" pitchFamily="18" charset="0"/>
                <a:cs typeface="Times New Roman" panose="02020603050405020304" pitchFamily="18" charset="0"/>
              </a:rPr>
              <a:t>for cross-examination. It may last for hours or </a:t>
            </a:r>
            <a:r>
              <a:rPr lang="en-US" sz="2400" dirty="0" smtClean="0">
                <a:latin typeface="Times New Roman" panose="02020603050405020304" pitchFamily="18" charset="0"/>
                <a:cs typeface="Times New Roman" panose="02020603050405020304" pitchFamily="18" charset="0"/>
              </a:rPr>
              <a:t>even days</a:t>
            </a:r>
            <a:r>
              <a:rPr lang="en-US" sz="2400" dirty="0">
                <a:latin typeface="Times New Roman" panose="02020603050405020304" pitchFamily="18" charset="0"/>
                <a:cs typeface="Times New Roman" panose="02020603050405020304" pitchFamily="18" charset="0"/>
              </a:rPr>
              <a:t>, although the presiding officer can always disallow irrelevant </a:t>
            </a:r>
            <a:r>
              <a:rPr lang="en-US" sz="2400" dirty="0" smtClean="0">
                <a:latin typeface="Times New Roman" panose="02020603050405020304" pitchFamily="18" charset="0"/>
                <a:cs typeface="Times New Roman" panose="02020603050405020304" pitchFamily="18" charset="0"/>
              </a:rPr>
              <a:t>questions and </a:t>
            </a:r>
            <a:r>
              <a:rPr lang="en-US" sz="2400" dirty="0">
                <a:latin typeface="Times New Roman" panose="02020603050405020304" pitchFamily="18" charset="0"/>
                <a:cs typeface="Times New Roman" panose="02020603050405020304" pitchFamily="18" charset="0"/>
              </a:rPr>
              <a:t>cut short the cross-examination.</a:t>
            </a:r>
          </a:p>
        </p:txBody>
      </p:sp>
    </p:spTree>
    <p:extLst>
      <p:ext uri="{BB962C8B-B14F-4D97-AF65-F5344CB8AC3E}">
        <p14:creationId xmlns:p14="http://schemas.microsoft.com/office/powerpoint/2010/main" val="3701056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058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81000" y="3505200"/>
            <a:ext cx="8229600" cy="3046988"/>
          </a:xfrm>
          <a:prstGeom prst="rect">
            <a:avLst/>
          </a:prstGeom>
        </p:spPr>
        <p:txBody>
          <a:bodyPr wrap="square">
            <a:spAutoFit/>
          </a:bodyPr>
          <a:lstStyle/>
          <a:p>
            <a:pPr marL="34290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The prosecuting inspector or counsel, who conducts the </a:t>
            </a:r>
            <a:r>
              <a:rPr lang="en-US" sz="2400" dirty="0" smtClean="0">
                <a:solidFill>
                  <a:prstClr val="black"/>
                </a:solidFill>
                <a:latin typeface="Times New Roman" panose="02020603050405020304" pitchFamily="18" charset="0"/>
                <a:cs typeface="Times New Roman" panose="02020603050405020304" pitchFamily="18" charset="0"/>
              </a:rPr>
              <a:t>examination-in chief</a:t>
            </a:r>
            <a:r>
              <a:rPr lang="en-US" sz="2400" dirty="0">
                <a:solidFill>
                  <a:prstClr val="black"/>
                </a:solidFill>
                <a:latin typeface="Times New Roman" panose="02020603050405020304" pitchFamily="18" charset="0"/>
                <a:cs typeface="Times New Roman" panose="02020603050405020304" pitchFamily="18" charset="0"/>
              </a:rPr>
              <a:t>, has the right to re-examine the witness to explain any discrepancies that may have occurred during cross-examination; </a:t>
            </a:r>
            <a:r>
              <a:rPr lang="en-US" sz="2400" dirty="0" smtClean="0">
                <a:solidFill>
                  <a:prstClr val="black"/>
                </a:solidFill>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but </a:t>
            </a:r>
            <a:r>
              <a:rPr lang="en-US" sz="2400" dirty="0">
                <a:solidFill>
                  <a:prstClr val="black"/>
                </a:solidFill>
                <a:latin typeface="Times New Roman" panose="02020603050405020304" pitchFamily="18" charset="0"/>
                <a:cs typeface="Times New Roman" panose="02020603050405020304" pitchFamily="18" charset="0"/>
              </a:rPr>
              <a:t>the witness should not introduce any new subject without the consent of the judge or opposing </a:t>
            </a:r>
            <a:r>
              <a:rPr lang="en-US" sz="2400" dirty="0" smtClean="0">
                <a:solidFill>
                  <a:prstClr val="black"/>
                </a:solidFill>
                <a:latin typeface="Times New Roman" panose="02020603050405020304" pitchFamily="18" charset="0"/>
                <a:cs typeface="Times New Roman" panose="02020603050405020304" pitchFamily="18" charset="0"/>
              </a:rPr>
              <a:t>counsel (lawyer), </a:t>
            </a:r>
            <a:r>
              <a:rPr lang="en-US" sz="2400" dirty="0">
                <a:solidFill>
                  <a:prstClr val="black"/>
                </a:solidFill>
                <a:latin typeface="Times New Roman" panose="02020603050405020304" pitchFamily="18" charset="0"/>
                <a:cs typeface="Times New Roman" panose="02020603050405020304" pitchFamily="18" charset="0"/>
              </a:rPr>
              <a:t>lest he should become liable to cross-examination on the new point thus introduced.</a:t>
            </a:r>
          </a:p>
        </p:txBody>
      </p:sp>
    </p:spTree>
    <p:extLst>
      <p:ext uri="{BB962C8B-B14F-4D97-AF65-F5344CB8AC3E}">
        <p14:creationId xmlns:p14="http://schemas.microsoft.com/office/powerpoint/2010/main" val="3503962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5668963"/>
          </a:xfrm>
        </p:spPr>
        <p:txBody>
          <a:bodyPr>
            <a:normAutofit/>
          </a:bodyPr>
          <a:lstStyle/>
          <a:p>
            <a:pPr algn="just"/>
            <a:r>
              <a:rPr lang="hi-IN" sz="2400" dirty="0">
                <a:latin typeface="Times New Roman" panose="02020603050405020304" pitchFamily="18" charset="0"/>
              </a:rPr>
              <a:t>अभियोजन निरीक्षक या वकील, जो मुख्य परीक्षा का संचालन करता है, को यह अधिकार है कि वह गवाह से पुनः परीक्षा करके जिरह के दौरान हुई किसी विसंगति को स्पष्ट कर सकता है; किन्तु गवाह को न्यायाधीश या विरोधी वकील की सहमति के बिना कोई नया विषय प्रस्तुत नहीं करना चाहिए, अन्यथा वह इस प्रकार प्रस्तुत किए गए नए बिन्दु पर जिरह के लिए उत्तरदायी हो </a:t>
            </a:r>
            <a:r>
              <a:rPr lang="hi-IN" sz="2400" dirty="0" smtClean="0">
                <a:latin typeface="Times New Roman" panose="02020603050405020304" pitchFamily="18" charset="0"/>
              </a:rPr>
              <a:t>जाएगा</a:t>
            </a:r>
            <a:endParaRPr lang="en-US" sz="2400" dirty="0">
              <a:latin typeface="Times New Roman" panose="02020603050405020304" pitchFamily="18" charset="0"/>
            </a:endParaRPr>
          </a:p>
          <a:p>
            <a:pPr marL="0" indent="0">
              <a:buNone/>
            </a:pPr>
            <a:r>
              <a:rPr lang="en-US" sz="2400" b="1" i="1" dirty="0">
                <a:solidFill>
                  <a:srgbClr val="FF0000"/>
                </a:solidFill>
                <a:latin typeface="Times New Roman" panose="02020603050405020304" pitchFamily="18" charset="0"/>
              </a:rPr>
              <a:t>Question </a:t>
            </a:r>
            <a:r>
              <a:rPr lang="en-US" sz="2400" b="1" i="1" dirty="0" smtClean="0">
                <a:solidFill>
                  <a:srgbClr val="FF0000"/>
                </a:solidFill>
                <a:latin typeface="Times New Roman" panose="02020603050405020304" pitchFamily="18" charset="0"/>
              </a:rPr>
              <a:t>put by</a:t>
            </a:r>
            <a:r>
              <a:rPr lang="en-US" sz="1600" b="1" i="1" dirty="0" smtClean="0">
                <a:solidFill>
                  <a:srgbClr val="FF0000"/>
                </a:solidFill>
                <a:latin typeface="Arial" panose="020B0604020202020204" pitchFamily="34" charset="0"/>
              </a:rPr>
              <a:t> </a:t>
            </a:r>
            <a:r>
              <a:rPr lang="en-US" sz="2400" b="1" i="1" dirty="0">
                <a:solidFill>
                  <a:srgbClr val="FF0000"/>
                </a:solidFill>
                <a:latin typeface="Times New Roman" panose="02020603050405020304" pitchFamily="18" charset="0"/>
              </a:rPr>
              <a:t>the Judge, Juror or Assessor</a:t>
            </a:r>
          </a:p>
          <a:p>
            <a:r>
              <a:rPr lang="en-US" sz="2400" dirty="0">
                <a:latin typeface="Times New Roman" panose="02020603050405020304" pitchFamily="18" charset="0"/>
              </a:rPr>
              <a:t>The Judge, Juror or Assessor may question the witness at any stage </a:t>
            </a:r>
            <a:r>
              <a:rPr lang="en-US" sz="2400" dirty="0" smtClean="0">
                <a:latin typeface="Times New Roman" panose="02020603050405020304" pitchFamily="18" charset="0"/>
              </a:rPr>
              <a:t>to </a:t>
            </a:r>
            <a:r>
              <a:rPr lang="en-IN" sz="2400" dirty="0" smtClean="0">
                <a:latin typeface="Times New Roman" panose="02020603050405020304" pitchFamily="18" charset="0"/>
              </a:rPr>
              <a:t>clear </a:t>
            </a:r>
            <a:r>
              <a:rPr lang="en-IN" sz="2400" dirty="0">
                <a:latin typeface="Times New Roman" panose="02020603050405020304" pitchFamily="18" charset="0"/>
              </a:rPr>
              <a:t>up doubtful points </a:t>
            </a:r>
            <a:endParaRPr lang="en-US" sz="2400" dirty="0" smtClean="0">
              <a:latin typeface="Times New Roman" panose="02020603050405020304" pitchFamily="18" charset="0"/>
            </a:endParaRPr>
          </a:p>
        </p:txBody>
      </p:sp>
    </p:spTree>
    <p:extLst>
      <p:ext uri="{BB962C8B-B14F-4D97-AF65-F5344CB8AC3E}">
        <p14:creationId xmlns:p14="http://schemas.microsoft.com/office/powerpoint/2010/main" val="3500367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noAutofit/>
          </a:bodyPr>
          <a:lstStyle/>
          <a:p>
            <a:r>
              <a:rPr lang="en-IN" sz="2800" b="1" dirty="0">
                <a:solidFill>
                  <a:srgbClr val="FF0000"/>
                </a:solidFill>
                <a:latin typeface="Times New Roman" panose="02020603050405020304" pitchFamily="18" charset="0"/>
                <a:cs typeface="Times New Roman" panose="02020603050405020304" pitchFamily="18" charset="0"/>
              </a:rPr>
              <a:t>Veterinary Evidence</a:t>
            </a:r>
          </a:p>
        </p:txBody>
      </p:sp>
      <p:sp>
        <p:nvSpPr>
          <p:cNvPr id="3" name="Content Placeholder 2"/>
          <p:cNvSpPr>
            <a:spLocks noGrp="1"/>
          </p:cNvSpPr>
          <p:nvPr>
            <p:ph idx="1"/>
          </p:nvPr>
        </p:nvSpPr>
        <p:spPr>
          <a:xfrm>
            <a:off x="304800" y="1066800"/>
            <a:ext cx="8229600" cy="64770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Veterinary evidence given before a court </a:t>
            </a:r>
            <a:r>
              <a:rPr lang="en-US" sz="2400" dirty="0" err="1">
                <a:latin typeface="Times New Roman" panose="02020603050405020304" pitchFamily="18" charset="0"/>
                <a:cs typeface="Times New Roman" panose="02020603050405020304" pitchFamily="18" charset="0"/>
              </a:rPr>
              <a:t>oflaw</a:t>
            </a:r>
            <a:r>
              <a:rPr lang="en-US" sz="2400" dirty="0">
                <a:latin typeface="Times New Roman" panose="02020603050405020304" pitchFamily="18" charset="0"/>
                <a:cs typeface="Times New Roman" panose="02020603050405020304" pitchFamily="18" charset="0"/>
              </a:rPr>
              <a:t> is of two </a:t>
            </a:r>
            <a:r>
              <a:rPr lang="en-US" sz="2400" dirty="0" smtClean="0">
                <a:latin typeface="Times New Roman" panose="02020603050405020304" pitchFamily="18" charset="0"/>
                <a:cs typeface="Times New Roman" panose="02020603050405020304" pitchFamily="18" charset="0"/>
              </a:rPr>
              <a:t>types:</a:t>
            </a:r>
          </a:p>
          <a:p>
            <a:pPr marL="0" indent="0">
              <a:buNone/>
            </a:pPr>
            <a:r>
              <a:rPr lang="en-US" sz="2400" dirty="0" smtClean="0">
                <a:latin typeface="Times New Roman" panose="02020603050405020304" pitchFamily="18" charset="0"/>
                <a:cs typeface="Times New Roman" panose="02020603050405020304" pitchFamily="18" charset="0"/>
              </a:rPr>
              <a:t> (1). </a:t>
            </a:r>
            <a:r>
              <a:rPr lang="en-US" sz="2400">
                <a:latin typeface="Times New Roman" panose="02020603050405020304" pitchFamily="18" charset="0"/>
                <a:cs typeface="Times New Roman" panose="02020603050405020304" pitchFamily="18" charset="0"/>
              </a:rPr>
              <a:t>D</a:t>
            </a:r>
            <a:r>
              <a:rPr lang="en-US" sz="2400" smtClean="0">
                <a:latin typeface="Times New Roman" panose="02020603050405020304" pitchFamily="18" charset="0"/>
                <a:cs typeface="Times New Roman" panose="02020603050405020304" pitchFamily="18" charset="0"/>
              </a:rPr>
              <a:t>ocumentary</a:t>
            </a:r>
            <a:r>
              <a:rPr lang="en-US" sz="2400" dirty="0">
                <a:latin typeface="Times New Roman" panose="02020603050405020304" pitchFamily="18" charset="0"/>
                <a:cs typeface="Times New Roman" panose="02020603050405020304" pitchFamily="18" charset="0"/>
              </a:rPr>
              <a:t>, and (2</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Oral </a:t>
            </a:r>
            <a:r>
              <a:rPr lang="en-US" sz="2400" dirty="0">
                <a:latin typeface="Times New Roman" panose="02020603050405020304" pitchFamily="18" charset="0"/>
                <a:cs typeface="Times New Roman" panose="02020603050405020304" pitchFamily="18" charset="0"/>
              </a:rPr>
              <a:t>or </a:t>
            </a:r>
            <a:r>
              <a:rPr lang="en-US" sz="2400" dirty="0" err="1">
                <a:latin typeface="Times New Roman" panose="02020603050405020304" pitchFamily="18" charset="0"/>
                <a:cs typeface="Times New Roman" panose="02020603050405020304" pitchFamily="18" charset="0"/>
              </a:rPr>
              <a:t>parol</a:t>
            </a:r>
            <a:r>
              <a:rPr lang="en-US" sz="2400" dirty="0">
                <a:latin typeface="Times New Roman" panose="02020603050405020304" pitchFamily="18" charset="0"/>
                <a:cs typeface="Times New Roman" panose="02020603050405020304" pitchFamily="18" charset="0"/>
              </a:rPr>
              <a:t>.</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Documentary </a:t>
            </a:r>
            <a:r>
              <a:rPr lang="en-US" sz="2400" dirty="0" smtClean="0">
                <a:latin typeface="Times New Roman" panose="02020603050405020304" pitchFamily="18" charset="0"/>
                <a:cs typeface="Times New Roman" panose="02020603050405020304" pitchFamily="18" charset="0"/>
              </a:rPr>
              <a:t>Evidence: This </a:t>
            </a:r>
            <a:r>
              <a:rPr lang="en-US" sz="2400" dirty="0">
                <a:latin typeface="Times New Roman" panose="02020603050405020304" pitchFamily="18" charset="0"/>
                <a:cs typeface="Times New Roman" panose="02020603050405020304" pitchFamily="18" charset="0"/>
              </a:rPr>
              <a:t>includes:</a:t>
            </a:r>
          </a:p>
          <a:p>
            <a:r>
              <a:rPr lang="en-US" sz="2400" dirty="0">
                <a:latin typeface="Times New Roman" panose="02020603050405020304" pitchFamily="18" charset="0"/>
                <a:cs typeface="Times New Roman" panose="02020603050405020304" pitchFamily="18" charset="0"/>
              </a:rPr>
              <a:t>(a) Veterinary certificates.</a:t>
            </a:r>
          </a:p>
          <a:p>
            <a:r>
              <a:rPr lang="en-US" sz="2400" dirty="0">
                <a:latin typeface="Times New Roman" panose="02020603050405020304" pitchFamily="18" charset="0"/>
                <a:cs typeface="Times New Roman" panose="02020603050405020304" pitchFamily="18" charset="0"/>
              </a:rPr>
              <a:t>(b) </a:t>
            </a:r>
            <a:r>
              <a:rPr lang="en-US" sz="2400" dirty="0" err="1">
                <a:latin typeface="Times New Roman" panose="02020603050405020304" pitchFamily="18" charset="0"/>
                <a:cs typeface="Times New Roman" panose="02020603050405020304" pitchFamily="18" charset="0"/>
              </a:rPr>
              <a:t>Vetero-Iegal</a:t>
            </a:r>
            <a:r>
              <a:rPr lang="en-US" sz="2400" dirty="0">
                <a:latin typeface="Times New Roman" panose="02020603050405020304" pitchFamily="18" charset="0"/>
                <a:cs typeface="Times New Roman" panose="02020603050405020304" pitchFamily="18" charset="0"/>
              </a:rPr>
              <a:t> reports</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Oral evidence is more </a:t>
            </a:r>
            <a:r>
              <a:rPr lang="en-US" sz="2400" dirty="0" smtClean="0">
                <a:latin typeface="Times New Roman" panose="02020603050405020304" pitchFamily="18" charset="0"/>
                <a:cs typeface="Times New Roman" panose="02020603050405020304" pitchFamily="18" charset="0"/>
              </a:rPr>
              <a:t>important than </a:t>
            </a:r>
            <a:r>
              <a:rPr lang="en-US" sz="2400" dirty="0">
                <a:latin typeface="Times New Roman" panose="02020603050405020304" pitchFamily="18" charset="0"/>
                <a:cs typeface="Times New Roman" panose="02020603050405020304" pitchFamily="18" charset="0"/>
              </a:rPr>
              <a:t>documentary evidence, since a person has to prove on oath </a:t>
            </a:r>
            <a:r>
              <a:rPr lang="en-US" sz="2400" dirty="0" smtClean="0">
                <a:latin typeface="Times New Roman" panose="02020603050405020304" pitchFamily="18" charset="0"/>
                <a:cs typeface="Times New Roman" panose="02020603050405020304" pitchFamily="18" charset="0"/>
              </a:rPr>
              <a:t>or affirmation </a:t>
            </a:r>
            <a:r>
              <a:rPr lang="en-US" sz="2400" dirty="0">
                <a:latin typeface="Times New Roman" panose="02020603050405020304" pitchFamily="18" charset="0"/>
                <a:cs typeface="Times New Roman" panose="02020603050405020304" pitchFamily="18" charset="0"/>
              </a:rPr>
              <a:t>documentary evidence supplied by him to the court, that it </a:t>
            </a:r>
            <a:r>
              <a:rPr lang="en-US" sz="2400" dirty="0" smtClean="0">
                <a:latin typeface="Times New Roman" panose="02020603050405020304" pitchFamily="18" charset="0"/>
                <a:cs typeface="Times New Roman" panose="02020603050405020304" pitchFamily="18" charset="0"/>
              </a:rPr>
              <a:t>is true </a:t>
            </a:r>
            <a:r>
              <a:rPr lang="en-US" sz="2400" dirty="0">
                <a:latin typeface="Times New Roman" panose="02020603050405020304" pitchFamily="18" charset="0"/>
                <a:cs typeface="Times New Roman" panose="02020603050405020304" pitchFamily="18" charset="0"/>
              </a:rPr>
              <a:t>and correct and is in his own handwriting</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13929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800" b="1" dirty="0">
                <a:latin typeface="Times New Roman" panose="02020603050405020304" pitchFamily="18" charset="0"/>
                <a:cs typeface="Times New Roman" panose="02020603050405020304" pitchFamily="18" charset="0"/>
              </a:rPr>
              <a:t>Kinds of Witnesses</a:t>
            </a:r>
            <a:br>
              <a:rPr lang="en-US" sz="2800" b="1" dirty="0">
                <a:latin typeface="Times New Roman" panose="02020603050405020304" pitchFamily="18" charset="0"/>
                <a:cs typeface="Times New Roman" panose="02020603050405020304" pitchFamily="18" charset="0"/>
              </a:rPr>
            </a:br>
            <a:endParaRPr lang="en-IN"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914400"/>
            <a:ext cx="8686800" cy="5791200"/>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Witnesses </a:t>
            </a:r>
            <a:r>
              <a:rPr lang="en-US" sz="2400" dirty="0">
                <a:latin typeface="Times New Roman" panose="02020603050405020304" pitchFamily="18" charset="0"/>
                <a:cs typeface="Times New Roman" panose="02020603050405020304" pitchFamily="18" charset="0"/>
              </a:rPr>
              <a:t>are of four kinds: </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Common</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Expert</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skilled and</a:t>
            </a: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Hostile</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 common witness is one who testifies to the facts observed by </a:t>
            </a:r>
            <a:r>
              <a:rPr lang="en-US" sz="2400" dirty="0" smtClean="0">
                <a:latin typeface="Times New Roman" panose="02020603050405020304" pitchFamily="18" charset="0"/>
                <a:cs typeface="Times New Roman" panose="02020603050405020304" pitchFamily="18" charset="0"/>
              </a:rPr>
              <a:t>himself</a:t>
            </a:r>
          </a:p>
          <a:p>
            <a:r>
              <a:rPr lang="en-US" sz="2400" dirty="0">
                <a:latin typeface="Times New Roman" panose="02020603050405020304" pitchFamily="18" charset="0"/>
                <a:cs typeface="Times New Roman" panose="02020603050405020304" pitchFamily="18" charset="0"/>
              </a:rPr>
              <a:t>An expert witness is someone who, because of his professional training, can draw opinions and inferences from facts that he has observed or that others have </a:t>
            </a:r>
            <a:r>
              <a:rPr lang="en-US" sz="2400" dirty="0" smtClean="0">
                <a:latin typeface="Times New Roman" panose="02020603050405020304" pitchFamily="18" charset="0"/>
                <a:cs typeface="Times New Roman" panose="02020603050405020304" pitchFamily="18" charset="0"/>
              </a:rPr>
              <a:t>noticed</a:t>
            </a:r>
          </a:p>
          <a:p>
            <a:r>
              <a:rPr lang="en-US" sz="2400" dirty="0">
                <a:latin typeface="Times New Roman" panose="02020603050405020304" pitchFamily="18" charset="0"/>
                <a:cs typeface="Times New Roman" panose="02020603050405020304" pitchFamily="18" charset="0"/>
              </a:rPr>
              <a:t>Thus, it is clear that a veterinary witness is both common and </a:t>
            </a:r>
            <a:r>
              <a:rPr lang="en-US" sz="2400" dirty="0" smtClean="0">
                <a:latin typeface="Times New Roman" panose="02020603050405020304" pitchFamily="18" charset="0"/>
                <a:cs typeface="Times New Roman" panose="02020603050405020304" pitchFamily="18" charset="0"/>
              </a:rPr>
              <a:t>expert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62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a:bodyPr>
          <a:lstStyle/>
          <a:p>
            <a:pPr marL="0" indent="0" algn="ctr">
              <a:buNone/>
            </a:pPr>
            <a:r>
              <a:rPr lang="en-US" sz="2800" b="1" dirty="0" smtClean="0">
                <a:solidFill>
                  <a:srgbClr val="FF0000"/>
                </a:solidFill>
                <a:latin typeface="Times New Roman" panose="02020603050405020304" pitchFamily="18" charset="0"/>
                <a:cs typeface="Times New Roman" panose="02020603050405020304" pitchFamily="18" charset="0"/>
              </a:rPr>
              <a:t>Process </a:t>
            </a:r>
            <a:r>
              <a:rPr lang="en-US" sz="2800" b="1" dirty="0">
                <a:solidFill>
                  <a:srgbClr val="FF0000"/>
                </a:solidFill>
                <a:latin typeface="Times New Roman" panose="02020603050405020304" pitchFamily="18" charset="0"/>
                <a:cs typeface="Times New Roman" panose="02020603050405020304" pitchFamily="18" charset="0"/>
              </a:rPr>
              <a:t>of </a:t>
            </a:r>
            <a:r>
              <a:rPr lang="en-US" sz="2800" b="1" dirty="0" smtClean="0">
                <a:solidFill>
                  <a:srgbClr val="FF0000"/>
                </a:solidFill>
                <a:latin typeface="Times New Roman" panose="02020603050405020304" pitchFamily="18" charset="0"/>
                <a:cs typeface="Times New Roman" panose="02020603050405020304" pitchFamily="18" charset="0"/>
              </a:rPr>
              <a:t>prosecution</a:t>
            </a:r>
            <a:endParaRPr lang="en-US" sz="2800" b="1" dirty="0" smtClean="0">
              <a:solidFill>
                <a:srgbClr val="FF0000"/>
              </a:solidFill>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owner of an animal wishes seek redress for his grievances in a </a:t>
            </a:r>
            <a:r>
              <a:rPr lang="en-US" sz="2400" dirty="0" smtClean="0">
                <a:latin typeface="Times New Roman" panose="02020603050405020304" pitchFamily="18" charset="0"/>
                <a:cs typeface="Times New Roman" panose="02020603050405020304" pitchFamily="18" charset="0"/>
              </a:rPr>
              <a:t>court of law </a:t>
            </a:r>
            <a:r>
              <a:rPr lang="en-US" sz="2400" dirty="0">
                <a:latin typeface="Times New Roman" panose="02020603050405020304" pitchFamily="18" charset="0"/>
                <a:cs typeface="Times New Roman" panose="02020603050405020304" pitchFamily="18" charset="0"/>
              </a:rPr>
              <a:t>for his animal having been criminally injured, he has to </a:t>
            </a:r>
            <a:r>
              <a:rPr lang="en-US" sz="2400" dirty="0" smtClean="0">
                <a:latin typeface="Times New Roman" panose="02020603050405020304" pitchFamily="18" charset="0"/>
                <a:cs typeface="Times New Roman" panose="02020603050405020304" pitchFamily="18" charset="0"/>
              </a:rPr>
              <a:t>lodge: </a:t>
            </a:r>
          </a:p>
          <a:p>
            <a:pPr algn="just"/>
            <a:r>
              <a:rPr lang="en-US" sz="2400" dirty="0" smtClean="0">
                <a:latin typeface="Times New Roman" panose="02020603050405020304" pitchFamily="18" charset="0"/>
                <a:cs typeface="Times New Roman" panose="02020603050405020304" pitchFamily="18" charset="0"/>
              </a:rPr>
              <a:t>A </a:t>
            </a:r>
            <a:r>
              <a:rPr lang="en-US" sz="2400" b="1" i="1" dirty="0" smtClean="0">
                <a:solidFill>
                  <a:srgbClr val="0070C0"/>
                </a:solidFill>
                <a:latin typeface="Times New Roman" panose="02020603050405020304" pitchFamily="18" charset="0"/>
                <a:cs typeface="Times New Roman" panose="02020603050405020304" pitchFamily="18" charset="0"/>
              </a:rPr>
              <a:t>report </a:t>
            </a:r>
            <a:r>
              <a:rPr lang="en-US" sz="2400" b="1" i="1" dirty="0">
                <a:solidFill>
                  <a:srgbClr val="0070C0"/>
                </a:solidFill>
                <a:latin typeface="Times New Roman" panose="02020603050405020304" pitchFamily="18" charset="0"/>
                <a:cs typeface="Times New Roman" panose="02020603050405020304" pitchFamily="18" charset="0"/>
              </a:rPr>
              <a:t>at the nearest police station </a:t>
            </a:r>
            <a:r>
              <a:rPr lang="en-US" sz="2400" dirty="0">
                <a:latin typeface="Times New Roman" panose="02020603050405020304" pitchFamily="18" charset="0"/>
                <a:cs typeface="Times New Roman" panose="02020603050405020304" pitchFamily="18" charset="0"/>
              </a:rPr>
              <a:t>mentioning the names of the </a:t>
            </a:r>
            <a:r>
              <a:rPr lang="en-US" sz="2400" b="1" i="1" dirty="0">
                <a:solidFill>
                  <a:srgbClr val="0070C0"/>
                </a:solidFill>
                <a:latin typeface="Times New Roman" panose="02020603050405020304" pitchFamily="18" charset="0"/>
                <a:cs typeface="Times New Roman" panose="02020603050405020304" pitchFamily="18" charset="0"/>
              </a:rPr>
              <a:t>culprit </a:t>
            </a:r>
            <a:r>
              <a:rPr lang="en-US" sz="2400" b="1" i="1" dirty="0" smtClean="0">
                <a:solidFill>
                  <a:srgbClr val="0070C0"/>
                </a:solidFill>
                <a:latin typeface="Times New Roman" panose="02020603050405020304" pitchFamily="18" charset="0"/>
                <a:cs typeface="Times New Roman" panose="02020603050405020304" pitchFamily="18" charset="0"/>
              </a:rPr>
              <a:t>as well </a:t>
            </a:r>
            <a:r>
              <a:rPr lang="en-US" sz="2400" b="1" i="1" dirty="0">
                <a:solidFill>
                  <a:srgbClr val="0070C0"/>
                </a:solidFill>
                <a:latin typeface="Times New Roman" panose="02020603050405020304" pitchFamily="18" charset="0"/>
                <a:cs typeface="Times New Roman" panose="02020603050405020304" pitchFamily="18" charset="0"/>
              </a:rPr>
              <a:t>as of the witnesses</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case of a Government animal, the </a:t>
            </a:r>
            <a:r>
              <a:rPr lang="en-US" sz="2400" dirty="0" smtClean="0">
                <a:latin typeface="Times New Roman" panose="02020603050405020304" pitchFamily="18" charset="0"/>
                <a:cs typeface="Times New Roman" panose="02020603050405020304" pitchFamily="18" charset="0"/>
              </a:rPr>
              <a:t>veterinary surgeon </a:t>
            </a:r>
            <a:r>
              <a:rPr lang="en-US" sz="2400" dirty="0">
                <a:latin typeface="Times New Roman" panose="02020603050405020304" pitchFamily="18" charset="0"/>
                <a:cs typeface="Times New Roman" panose="02020603050405020304" pitchFamily="18" charset="0"/>
              </a:rPr>
              <a:t>in charge of the area, wherein the animal has been injured, </a:t>
            </a:r>
            <a:r>
              <a:rPr lang="en-US" sz="2400" dirty="0" smtClean="0">
                <a:latin typeface="Times New Roman" panose="02020603050405020304" pitchFamily="18" charset="0"/>
                <a:cs typeface="Times New Roman" panose="02020603050405020304" pitchFamily="18" charset="0"/>
              </a:rPr>
              <a:t>is supposed </a:t>
            </a:r>
            <a:r>
              <a:rPr lang="en-US" sz="2400" dirty="0">
                <a:latin typeface="Times New Roman" panose="02020603050405020304" pitchFamily="18" charset="0"/>
                <a:cs typeface="Times New Roman" panose="02020603050405020304" pitchFamily="18" charset="0"/>
              </a:rPr>
              <a:t>to lodge a report with the police.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injured or dead </a:t>
            </a:r>
            <a:r>
              <a:rPr lang="en-US" sz="2400" dirty="0" smtClean="0">
                <a:latin typeface="Times New Roman" panose="02020603050405020304" pitchFamily="18" charset="0"/>
                <a:cs typeface="Times New Roman" panose="02020603050405020304" pitchFamily="18" charset="0"/>
              </a:rPr>
              <a:t>animal should </a:t>
            </a:r>
            <a:r>
              <a:rPr lang="en-US" sz="2400" dirty="0">
                <a:latin typeface="Times New Roman" panose="02020603050405020304" pitchFamily="18" charset="0"/>
                <a:cs typeface="Times New Roman" panose="02020603050405020304" pitchFamily="18" charset="0"/>
              </a:rPr>
              <a:t>be examined by the veterinary surgeon either in the hospital, or </a:t>
            </a:r>
            <a:r>
              <a:rPr lang="en-US" sz="2400" dirty="0" smtClean="0">
                <a:latin typeface="Times New Roman" panose="02020603050405020304" pitchFamily="18" charset="0"/>
                <a:cs typeface="Times New Roman" panose="02020603050405020304" pitchFamily="18" charset="0"/>
              </a:rPr>
              <a:t>on the </a:t>
            </a:r>
            <a:r>
              <a:rPr lang="en-US" sz="2400" dirty="0">
                <a:latin typeface="Times New Roman" panose="02020603050405020304" pitchFamily="18" charset="0"/>
                <a:cs typeface="Times New Roman" panose="02020603050405020304" pitchFamily="18" charset="0"/>
              </a:rPr>
              <a:t>spot, to give his report to the police. </a:t>
            </a:r>
            <a:endParaRPr lang="en-US" sz="2400" dirty="0" smtClean="0">
              <a:latin typeface="Times New Roman" panose="02020603050405020304" pitchFamily="18" charset="0"/>
              <a:cs typeface="Times New Roman" panose="02020603050405020304" pitchFamily="18" charset="0"/>
            </a:endParaRPr>
          </a:p>
          <a:p>
            <a:pPr algn="just"/>
            <a:r>
              <a:rPr lang="en-US" sz="2400" i="1" dirty="0" smtClean="0">
                <a:solidFill>
                  <a:srgbClr val="0070C0"/>
                </a:solidFill>
                <a:latin typeface="Times New Roman" panose="02020603050405020304" pitchFamily="18" charset="0"/>
                <a:cs typeface="Times New Roman" panose="02020603050405020304" pitchFamily="18" charset="0"/>
              </a:rPr>
              <a:t>His </a:t>
            </a:r>
            <a:r>
              <a:rPr lang="en-US" sz="2400" i="1" dirty="0">
                <a:solidFill>
                  <a:srgbClr val="0070C0"/>
                </a:solidFill>
                <a:latin typeface="Times New Roman" panose="02020603050405020304" pitchFamily="18" charset="0"/>
                <a:cs typeface="Times New Roman" panose="02020603050405020304" pitchFamily="18" charset="0"/>
              </a:rPr>
              <a:t>report </a:t>
            </a:r>
            <a:r>
              <a:rPr lang="en-US" sz="2400" dirty="0">
                <a:latin typeface="Times New Roman" panose="02020603050405020304" pitchFamily="18" charset="0"/>
                <a:cs typeface="Times New Roman" panose="02020603050405020304" pitchFamily="18" charset="0"/>
              </a:rPr>
              <a:t>would </a:t>
            </a:r>
            <a:r>
              <a:rPr lang="en-US" sz="2400" dirty="0" smtClean="0">
                <a:latin typeface="Times New Roman" panose="02020603050405020304" pitchFamily="18" charset="0"/>
                <a:cs typeface="Times New Roman" panose="02020603050405020304" pitchFamily="18" charset="0"/>
              </a:rPr>
              <a:t>normally </a:t>
            </a:r>
            <a:r>
              <a:rPr lang="en-US" sz="2400" b="1" i="1" dirty="0" smtClean="0">
                <a:solidFill>
                  <a:srgbClr val="00B0F0"/>
                </a:solidFill>
                <a:latin typeface="Times New Roman" panose="02020603050405020304" pitchFamily="18" charset="0"/>
                <a:cs typeface="Times New Roman" panose="02020603050405020304" pitchFamily="18" charset="0"/>
              </a:rPr>
              <a:t>provide material </a:t>
            </a:r>
            <a:r>
              <a:rPr lang="en-US" sz="2400" b="1" i="1" dirty="0">
                <a:solidFill>
                  <a:srgbClr val="00B0F0"/>
                </a:solidFill>
                <a:latin typeface="Times New Roman" panose="02020603050405020304" pitchFamily="18" charset="0"/>
                <a:cs typeface="Times New Roman" panose="02020603050405020304" pitchFamily="18" charset="0"/>
              </a:rPr>
              <a:t>evidence </a:t>
            </a:r>
            <a:r>
              <a:rPr lang="en-US" sz="2400" dirty="0">
                <a:latin typeface="Times New Roman" panose="02020603050405020304" pitchFamily="18" charset="0"/>
                <a:cs typeface="Times New Roman" panose="02020603050405020304" pitchFamily="18" charset="0"/>
              </a:rPr>
              <a:t>in the court for prosecution and should, therefore, </a:t>
            </a:r>
            <a:r>
              <a:rPr lang="en-US" sz="2400" dirty="0" smtClean="0">
                <a:latin typeface="Times New Roman" panose="02020603050405020304" pitchFamily="18" charset="0"/>
                <a:cs typeface="Times New Roman" panose="02020603050405020304" pitchFamily="18" charset="0"/>
              </a:rPr>
              <a:t>be carefully </a:t>
            </a:r>
            <a:r>
              <a:rPr lang="en-US" sz="2400" dirty="0">
                <a:latin typeface="Times New Roman" panose="02020603050405020304" pitchFamily="18" charset="0"/>
                <a:cs typeface="Times New Roman" panose="02020603050405020304" pitchFamily="18" charset="0"/>
              </a:rPr>
              <a:t>drafted.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42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a:solidFill>
                  <a:srgbClr val="FF0000"/>
                </a:solidFill>
                <a:latin typeface="Times New Roman" panose="02020603050405020304" pitchFamily="18" charset="0"/>
                <a:cs typeface="Times New Roman" panose="02020603050405020304" pitchFamily="18" charset="0"/>
              </a:rPr>
              <a:t>Legal importance of examination of the carcass</a:t>
            </a:r>
          </a:p>
        </p:txBody>
      </p:sp>
      <p:sp>
        <p:nvSpPr>
          <p:cNvPr id="3" name="Content Placeholder 2"/>
          <p:cNvSpPr>
            <a:spLocks noGrp="1"/>
          </p:cNvSpPr>
          <p:nvPr>
            <p:ph idx="1"/>
          </p:nvPr>
        </p:nvSpPr>
        <p:spPr>
          <a:xfrm>
            <a:off x="152400" y="914400"/>
            <a:ext cx="8839200" cy="5211763"/>
          </a:xfrm>
        </p:spPr>
        <p:txBody>
          <a:bodyPr>
            <a:normAutofit/>
          </a:bodyPr>
          <a:lstStyle/>
          <a:p>
            <a:pPr algn="just"/>
            <a:r>
              <a:rPr lang="en-US" sz="2400" dirty="0">
                <a:latin typeface="Times New Roman" panose="02020603050405020304" pitchFamily="18" charset="0"/>
                <a:cs typeface="Times New Roman" panose="02020603050405020304" pitchFamily="18" charset="0"/>
              </a:rPr>
              <a:t>The object of the examination is to ascertain the </a:t>
            </a:r>
            <a:r>
              <a:rPr lang="en-US" sz="2400" b="1" i="1" dirty="0">
                <a:solidFill>
                  <a:srgbClr val="00B0F0"/>
                </a:solidFill>
                <a:latin typeface="Times New Roman" panose="02020603050405020304" pitchFamily="18" charset="0"/>
                <a:cs typeface="Times New Roman" panose="02020603050405020304" pitchFamily="18" charset="0"/>
              </a:rPr>
              <a:t>cause and the manner </a:t>
            </a:r>
            <a:r>
              <a:rPr lang="en-US" sz="2400" b="1" i="1" dirty="0" smtClean="0">
                <a:solidFill>
                  <a:srgbClr val="00B0F0"/>
                </a:solidFill>
                <a:latin typeface="Times New Roman" panose="02020603050405020304" pitchFamily="18" charset="0"/>
                <a:cs typeface="Times New Roman" panose="02020603050405020304" pitchFamily="18" charset="0"/>
              </a:rPr>
              <a:t>of death </a:t>
            </a:r>
            <a:r>
              <a:rPr lang="en-US" sz="2400" dirty="0" smtClean="0">
                <a:latin typeface="Times New Roman" panose="02020603050405020304" pitchFamily="18" charset="0"/>
                <a:cs typeface="Times New Roman" panose="02020603050405020304" pitchFamily="18" charset="0"/>
              </a:rPr>
              <a:t>(criminal violence</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sudden deaths from </a:t>
            </a:r>
            <a:r>
              <a:rPr lang="en-US" sz="2400" dirty="0" smtClean="0">
                <a:latin typeface="Times New Roman" panose="02020603050405020304" pitchFamily="18" charset="0"/>
                <a:cs typeface="Times New Roman" panose="02020603050405020304" pitchFamily="18" charset="0"/>
              </a:rPr>
              <a:t>unknown causes).</a:t>
            </a:r>
          </a:p>
          <a:p>
            <a:pPr algn="just"/>
            <a:r>
              <a:rPr lang="en-US" sz="2400" dirty="0">
                <a:solidFill>
                  <a:srgbClr val="00B0F0"/>
                </a:solidFill>
                <a:latin typeface="Times New Roman"/>
              </a:rPr>
              <a:t>Every possible cause should be investigated </a:t>
            </a:r>
            <a:r>
              <a:rPr lang="en-US" sz="2400" dirty="0" smtClean="0">
                <a:solidFill>
                  <a:srgbClr val="00B0F0"/>
                </a:solidFill>
                <a:latin typeface="Times New Roman"/>
              </a:rPr>
              <a:t>before </a:t>
            </a:r>
            <a:r>
              <a:rPr lang="en-US" sz="2400" dirty="0" smtClean="0">
                <a:solidFill>
                  <a:srgbClr val="00B0F0"/>
                </a:solidFill>
                <a:latin typeface="Times New Roman"/>
              </a:rPr>
              <a:t>venturing (proceed) </a:t>
            </a:r>
            <a:r>
              <a:rPr lang="en-US" sz="2400" dirty="0">
                <a:latin typeface="Times New Roman"/>
              </a:rPr>
              <a:t>an opinion as to the cause of death</a:t>
            </a:r>
            <a:r>
              <a:rPr lang="en-US" sz="2400" dirty="0" smtClean="0">
                <a:latin typeface="Times New Roman"/>
              </a:rPr>
              <a:t>.</a:t>
            </a:r>
          </a:p>
          <a:p>
            <a:pPr algn="just"/>
            <a:r>
              <a:rPr lang="en-US" sz="2400" dirty="0">
                <a:latin typeface="Times New Roman" panose="02020603050405020304" pitchFamily="18" charset="0"/>
                <a:cs typeface="Times New Roman" panose="02020603050405020304" pitchFamily="18" charset="0"/>
              </a:rPr>
              <a:t>Not only should the </a:t>
            </a:r>
            <a:r>
              <a:rPr lang="en-US" sz="2400" dirty="0" smtClean="0">
                <a:latin typeface="Times New Roman" panose="02020603050405020304" pitchFamily="18" charset="0"/>
                <a:cs typeface="Times New Roman" panose="02020603050405020304" pitchFamily="18" charset="0"/>
              </a:rPr>
              <a:t>postmortem lesions</a:t>
            </a:r>
            <a:r>
              <a:rPr lang="en-US" sz="2400" dirty="0">
                <a:latin typeface="Times New Roman" panose="02020603050405020304" pitchFamily="18" charset="0"/>
                <a:cs typeface="Times New Roman" panose="02020603050405020304" pitchFamily="18" charset="0"/>
              </a:rPr>
              <a:t>, both external and internal, be carefully </a:t>
            </a:r>
            <a:r>
              <a:rPr lang="en-US" sz="2400" dirty="0" smtClean="0">
                <a:latin typeface="Times New Roman" panose="02020603050405020304" pitchFamily="18" charset="0"/>
                <a:cs typeface="Times New Roman" panose="02020603050405020304" pitchFamily="18" charset="0"/>
              </a:rPr>
              <a:t>examined</a:t>
            </a:r>
          </a:p>
          <a:p>
            <a:pPr algn="just"/>
            <a:r>
              <a:rPr lang="en-US" sz="2400" dirty="0" smtClean="0">
                <a:solidFill>
                  <a:srgbClr val="00B0F0"/>
                </a:solidFill>
                <a:latin typeface="Times New Roman" panose="02020603050405020304" pitchFamily="18" charset="0"/>
                <a:cs typeface="Times New Roman" panose="02020603050405020304" pitchFamily="18" charset="0"/>
              </a:rPr>
              <a:t>All circumstantial </a:t>
            </a:r>
            <a:r>
              <a:rPr lang="en-US" sz="2400" dirty="0">
                <a:solidFill>
                  <a:srgbClr val="00B0F0"/>
                </a:solidFill>
                <a:latin typeface="Times New Roman" panose="02020603050405020304" pitchFamily="18" charset="0"/>
                <a:cs typeface="Times New Roman" panose="02020603050405020304" pitchFamily="18" charset="0"/>
              </a:rPr>
              <a:t>evidence given and the surroundings</a:t>
            </a:r>
            <a:r>
              <a:rPr lang="en-US" sz="2400" dirty="0">
                <a:latin typeface="Times New Roman" panose="02020603050405020304" pitchFamily="18" charset="0"/>
                <a:cs typeface="Times New Roman" panose="02020603050405020304" pitchFamily="18" charset="0"/>
              </a:rPr>
              <a:t>, such as the field, </a:t>
            </a:r>
            <a:r>
              <a:rPr lang="en-US" sz="2400" dirty="0" smtClean="0">
                <a:latin typeface="Times New Roman" panose="02020603050405020304" pitchFamily="18" charset="0"/>
                <a:cs typeface="Times New Roman" panose="02020603050405020304" pitchFamily="18" charset="0"/>
              </a:rPr>
              <a:t>or the </a:t>
            </a:r>
            <a:r>
              <a:rPr lang="en-US" sz="2400" dirty="0">
                <a:latin typeface="Times New Roman" panose="02020603050405020304" pitchFamily="18" charset="0"/>
                <a:cs typeface="Times New Roman" panose="02020603050405020304" pitchFamily="18" charset="0"/>
              </a:rPr>
              <a:t>land, etc., where the animal was found dead should be described</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solidFill>
                  <a:srgbClr val="00B0F0"/>
                </a:solidFill>
                <a:latin typeface="Times New Roman" panose="02020603050405020304" pitchFamily="18" charset="0"/>
                <a:cs typeface="Times New Roman" panose="02020603050405020304" pitchFamily="18" charset="0"/>
              </a:rPr>
              <a:t>The history</a:t>
            </a:r>
            <a:r>
              <a:rPr lang="en-US" sz="2400" dirty="0">
                <a:solidFill>
                  <a:srgbClr val="00B0F0"/>
                </a:solidFill>
                <a:latin typeface="Times New Roman" panose="02020603050405020304" pitchFamily="18" charset="0"/>
                <a:cs typeface="Times New Roman" panose="02020603050405020304" pitchFamily="18" charset="0"/>
              </a:rPr>
              <a:t>, as given by the owner, should be noted briefly </a:t>
            </a:r>
            <a:r>
              <a:rPr lang="en-US" sz="2400" dirty="0">
                <a:latin typeface="Times New Roman" panose="02020603050405020304" pitchFamily="18" charset="0"/>
                <a:cs typeface="Times New Roman" panose="02020603050405020304" pitchFamily="18" charset="0"/>
              </a:rPr>
              <a:t>and signed by </a:t>
            </a:r>
            <a:r>
              <a:rPr lang="en-US" sz="2400" dirty="0" smtClean="0">
                <a:latin typeface="Times New Roman" panose="02020603050405020304" pitchFamily="18" charset="0"/>
                <a:cs typeface="Times New Roman" panose="02020603050405020304" pitchFamily="18" charset="0"/>
              </a:rPr>
              <a:t>the owner</a:t>
            </a:r>
            <a:r>
              <a:rPr lang="en-US" sz="2400" dirty="0">
                <a:latin typeface="Times New Roman" panose="02020603050405020304" pitchFamily="18" charset="0"/>
                <a:cs typeface="Times New Roman" panose="02020603050405020304" pitchFamily="18" charset="0"/>
              </a:rPr>
              <a:t>, or </a:t>
            </a:r>
            <a:r>
              <a:rPr lang="en-US" sz="2400" dirty="0">
                <a:solidFill>
                  <a:srgbClr val="00B0F0"/>
                </a:solidFill>
                <a:latin typeface="Times New Roman" panose="02020603050405020304" pitchFamily="18" charset="0"/>
                <a:cs typeface="Times New Roman" panose="02020603050405020304" pitchFamily="18" charset="0"/>
              </a:rPr>
              <a:t>left thumb impression </a:t>
            </a:r>
            <a:r>
              <a:rPr lang="en-US" sz="2400" dirty="0">
                <a:latin typeface="Times New Roman" panose="02020603050405020304" pitchFamily="18" charset="0"/>
                <a:cs typeface="Times New Roman" panose="02020603050405020304" pitchFamily="18" charset="0"/>
              </a:rPr>
              <a:t>(right thumb impression, if a </a:t>
            </a:r>
            <a:r>
              <a:rPr lang="en-US" sz="2400" dirty="0" smtClean="0">
                <a:latin typeface="Times New Roman" panose="02020603050405020304" pitchFamily="18" charset="0"/>
                <a:cs typeface="Times New Roman" panose="02020603050405020304" pitchFamily="18" charset="0"/>
              </a:rPr>
              <a:t>woman) taken if he </a:t>
            </a:r>
            <a:r>
              <a:rPr lang="en-US" sz="2400" dirty="0">
                <a:latin typeface="Times New Roman" panose="02020603050405020304" pitchFamily="18" charset="0"/>
                <a:cs typeface="Times New Roman" panose="02020603050405020304" pitchFamily="18" charset="0"/>
              </a:rPr>
              <a:t>or she is illiterate.</a:t>
            </a:r>
          </a:p>
        </p:txBody>
      </p:sp>
    </p:spTree>
    <p:extLst>
      <p:ext uri="{BB962C8B-B14F-4D97-AF65-F5344CB8AC3E}">
        <p14:creationId xmlns:p14="http://schemas.microsoft.com/office/powerpoint/2010/main" val="337648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745163"/>
          </a:xfrm>
        </p:spPr>
        <p:txBody>
          <a:bodyPr>
            <a:normAutofit/>
          </a:bodyPr>
          <a:lstStyle/>
          <a:p>
            <a:pPr algn="just"/>
            <a:r>
              <a:rPr lang="en-US" sz="2400" dirty="0">
                <a:latin typeface="Times New Roman" panose="02020603050405020304" pitchFamily="18" charset="0"/>
                <a:cs typeface="Times New Roman" panose="02020603050405020304" pitchFamily="18" charset="0"/>
              </a:rPr>
              <a:t>In our climatic conditions, it is necessary to perform the post-mortem </a:t>
            </a:r>
            <a:r>
              <a:rPr lang="en-US" sz="2400" dirty="0" smtClean="0">
                <a:latin typeface="Times New Roman" panose="02020603050405020304" pitchFamily="18" charset="0"/>
                <a:cs typeface="Times New Roman" panose="02020603050405020304" pitchFamily="18" charset="0"/>
              </a:rPr>
              <a:t>as early </a:t>
            </a:r>
            <a:r>
              <a:rPr lang="en-US" sz="2400" dirty="0">
                <a:latin typeface="Times New Roman" panose="02020603050405020304" pitchFamily="18" charset="0"/>
                <a:cs typeface="Times New Roman" panose="02020603050405020304" pitchFamily="18" charset="0"/>
              </a:rPr>
              <a:t>as possible to avoid </a:t>
            </a:r>
            <a:r>
              <a:rPr lang="en-US" sz="2400" dirty="0">
                <a:solidFill>
                  <a:srgbClr val="00B0F0"/>
                </a:solidFill>
                <a:latin typeface="Times New Roman" panose="02020603050405020304" pitchFamily="18" charset="0"/>
                <a:cs typeface="Times New Roman" panose="02020603050405020304" pitchFamily="18" charset="0"/>
              </a:rPr>
              <a:t>decomposition </a:t>
            </a:r>
            <a:r>
              <a:rPr lang="en-US" sz="2400" dirty="0" smtClean="0">
                <a:solidFill>
                  <a:srgbClr val="00B0F0"/>
                </a:solidFill>
                <a:latin typeface="Times New Roman" panose="02020603050405020304" pitchFamily="18" charset="0"/>
                <a:cs typeface="Times New Roman" panose="02020603050405020304" pitchFamily="18" charset="0"/>
              </a:rPr>
              <a:t>and mutilation of carcass </a:t>
            </a:r>
            <a:r>
              <a:rPr lang="en-US" sz="2400" dirty="0" smtClean="0">
                <a:latin typeface="Times New Roman" panose="02020603050405020304" pitchFamily="18" charset="0"/>
                <a:cs typeface="Times New Roman" panose="02020603050405020304" pitchFamily="18" charset="0"/>
              </a:rPr>
              <a:t>by </a:t>
            </a:r>
            <a:r>
              <a:rPr lang="en-US" sz="2400" dirty="0">
                <a:latin typeface="Times New Roman" panose="02020603050405020304" pitchFamily="18" charset="0"/>
                <a:cs typeface="Times New Roman" panose="02020603050405020304" pitchFamily="18" charset="0"/>
              </a:rPr>
              <a:t>carrion </a:t>
            </a:r>
            <a:r>
              <a:rPr lang="en-US" sz="2400" dirty="0" smtClean="0">
                <a:latin typeface="Times New Roman" panose="02020603050405020304" pitchFamily="18" charset="0"/>
                <a:cs typeface="Times New Roman" panose="02020603050405020304" pitchFamily="18" charset="0"/>
              </a:rPr>
              <a:t>animals</a:t>
            </a:r>
          </a:p>
          <a:p>
            <a:pPr algn="just"/>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pro-forma </a:t>
            </a:r>
            <a:r>
              <a:rPr lang="en-US" sz="2400" dirty="0">
                <a:latin typeface="Times New Roman" panose="02020603050405020304" pitchFamily="18" charset="0"/>
                <a:cs typeface="Times New Roman" panose="02020603050405020304" pitchFamily="18" charset="0"/>
              </a:rPr>
              <a:t>for </a:t>
            </a:r>
            <a:r>
              <a:rPr lang="en-US" sz="2400" dirty="0" smtClean="0">
                <a:latin typeface="Times New Roman" panose="02020603050405020304" pitchFamily="18" charset="0"/>
                <a:cs typeface="Times New Roman" panose="02020603050405020304" pitchFamily="18" charset="0"/>
              </a:rPr>
              <a:t>recording a </a:t>
            </a:r>
            <a:r>
              <a:rPr lang="en-US" sz="2400" dirty="0">
                <a:latin typeface="Times New Roman" panose="02020603050405020304" pitchFamily="18" charset="0"/>
                <a:cs typeface="Times New Roman" panose="02020603050405020304" pitchFamily="18" charset="0"/>
              </a:rPr>
              <a:t>post-mortem report </a:t>
            </a:r>
            <a:r>
              <a:rPr lang="en-US" sz="2400" dirty="0">
                <a:solidFill>
                  <a:srgbClr val="00B0F0"/>
                </a:solidFill>
                <a:latin typeface="Times New Roman" panose="02020603050405020304" pitchFamily="18" charset="0"/>
                <a:cs typeface="Times New Roman" panose="02020603050405020304" pitchFamily="18" charset="0"/>
              </a:rPr>
              <a:t>must be filled in triplicate </a:t>
            </a:r>
            <a:r>
              <a:rPr lang="en-US" sz="2400" dirty="0">
                <a:latin typeface="Times New Roman" panose="02020603050405020304" pitchFamily="18" charset="0"/>
                <a:cs typeface="Times New Roman" panose="02020603050405020304" pitchFamily="18" charset="0"/>
              </a:rPr>
              <a:t>at the time of the </a:t>
            </a:r>
            <a:r>
              <a:rPr lang="en-US" sz="2400" dirty="0" smtClean="0">
                <a:latin typeface="Times New Roman" panose="02020603050405020304" pitchFamily="18" charset="0"/>
                <a:cs typeface="Times New Roman" panose="02020603050405020304" pitchFamily="18" charset="0"/>
              </a:rPr>
              <a:t>postmortem examination</a:t>
            </a:r>
            <a:r>
              <a:rPr lang="en-US" sz="2400" dirty="0">
                <a:latin typeface="Times New Roman" panose="02020603050405020304" pitchFamily="18" charset="0"/>
                <a:cs typeface="Times New Roman" panose="02020603050405020304" pitchFamily="18" charset="0"/>
              </a:rPr>
              <a:t>, signed, </a:t>
            </a:r>
            <a:r>
              <a:rPr lang="en-US" sz="2400" dirty="0" smtClean="0">
                <a:latin typeface="Times New Roman" panose="02020603050405020304" pitchFamily="18" charset="0"/>
                <a:cs typeface="Times New Roman" panose="02020603050405020304" pitchFamily="18" charset="0"/>
              </a:rPr>
              <a:t>timed and dated.</a:t>
            </a:r>
          </a:p>
          <a:p>
            <a:pPr algn="just"/>
            <a:r>
              <a:rPr lang="en-US" sz="2400" dirty="0" smtClean="0">
                <a:solidFill>
                  <a:srgbClr val="00B0F0"/>
                </a:solidFill>
                <a:latin typeface="Times New Roman" panose="02020603050405020304" pitchFamily="18" charset="0"/>
                <a:cs typeface="Times New Roman" panose="02020603050405020304" pitchFamily="18" charset="0"/>
              </a:rPr>
              <a:t>Maintain a </a:t>
            </a:r>
            <a:r>
              <a:rPr lang="en-US" sz="2400" dirty="0" err="1" smtClean="0">
                <a:solidFill>
                  <a:srgbClr val="00B0F0"/>
                </a:solidFill>
                <a:latin typeface="Times New Roman" panose="02020603050405020304" pitchFamily="18" charset="0"/>
                <a:cs typeface="Times New Roman" panose="02020603050405020304" pitchFamily="18" charset="0"/>
              </a:rPr>
              <a:t>vetero</a:t>
            </a:r>
            <a:r>
              <a:rPr lang="en-US" sz="2400" dirty="0" smtClean="0">
                <a:solidFill>
                  <a:srgbClr val="00B0F0"/>
                </a:solidFill>
                <a:latin typeface="Times New Roman" panose="02020603050405020304" pitchFamily="18" charset="0"/>
                <a:cs typeface="Times New Roman" panose="02020603050405020304" pitchFamily="18" charset="0"/>
              </a:rPr>
              <a:t>-	legal register</a:t>
            </a:r>
          </a:p>
          <a:p>
            <a:pPr algn="just"/>
            <a:r>
              <a:rPr lang="en-US" sz="2400" dirty="0">
                <a:latin typeface="Times New Roman" panose="02020603050405020304" pitchFamily="18" charset="0"/>
                <a:cs typeface="Times New Roman" panose="02020603050405020304" pitchFamily="18" charset="0"/>
              </a:rPr>
              <a:t>Where only bones are available, </a:t>
            </a:r>
            <a:r>
              <a:rPr lang="en-US" sz="2400" dirty="0" smtClean="0">
                <a:latin typeface="Times New Roman" panose="02020603050405020304" pitchFamily="18" charset="0"/>
                <a:cs typeface="Times New Roman" panose="02020603050405020304" pitchFamily="18" charset="0"/>
              </a:rPr>
              <a:t>record the detailed description </a:t>
            </a:r>
            <a:r>
              <a:rPr lang="en-US" sz="2400" dirty="0">
                <a:latin typeface="Times New Roman" panose="02020603050405020304" pitchFamily="18" charset="0"/>
                <a:cs typeface="Times New Roman" panose="02020603050405020304" pitchFamily="18" charset="0"/>
              </a:rPr>
              <a:t>of the important bones, </a:t>
            </a: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identify the species, the sex and age </a:t>
            </a:r>
            <a:r>
              <a:rPr lang="en-US" sz="2400" dirty="0" smtClean="0">
                <a:latin typeface="Times New Roman" panose="02020603050405020304" pitchFamily="18" charset="0"/>
                <a:cs typeface="Times New Roman" panose="02020603050405020304" pitchFamily="18" charset="0"/>
              </a:rPr>
              <a:t>if possible of the animal.</a:t>
            </a:r>
          </a:p>
          <a:p>
            <a:pPr algn="just"/>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odour</a:t>
            </a:r>
            <a:r>
              <a:rPr lang="en-US" sz="2400" dirty="0">
                <a:latin typeface="Times New Roman" panose="02020603050405020304" pitchFamily="18" charset="0"/>
                <a:cs typeface="Times New Roman" panose="02020603050405020304" pitchFamily="18" charset="0"/>
              </a:rPr>
              <a:t> and feel </a:t>
            </a:r>
            <a:r>
              <a:rPr lang="en-US" sz="2400" dirty="0" smtClean="0">
                <a:latin typeface="Times New Roman" panose="02020603050405020304" pitchFamily="18" charset="0"/>
                <a:cs typeface="Times New Roman" panose="02020603050405020304" pitchFamily="18" charset="0"/>
              </a:rPr>
              <a:t>of bones </a:t>
            </a:r>
            <a:r>
              <a:rPr lang="en-US" sz="2400" dirty="0">
                <a:latin typeface="Times New Roman" panose="02020603050405020304" pitchFamily="18" charset="0"/>
                <a:cs typeface="Times New Roman" panose="02020603050405020304" pitchFamily="18" charset="0"/>
              </a:rPr>
              <a:t>should be noted carefully for assessing the time of death, as </a:t>
            </a:r>
            <a:r>
              <a:rPr lang="en-US" sz="2400" dirty="0" smtClean="0">
                <a:latin typeface="Times New Roman" panose="02020603050405020304" pitchFamily="18" charset="0"/>
                <a:cs typeface="Times New Roman" panose="02020603050405020304" pitchFamily="18" charset="0"/>
              </a:rPr>
              <a:t>recent bones </a:t>
            </a:r>
            <a:r>
              <a:rPr lang="en-US" sz="2400" dirty="0">
                <a:latin typeface="Times New Roman" panose="02020603050405020304" pitchFamily="18" charset="0"/>
                <a:cs typeface="Times New Roman" panose="02020603050405020304" pitchFamily="18" charset="0"/>
              </a:rPr>
              <a:t>have a peculiar </a:t>
            </a:r>
            <a:r>
              <a:rPr lang="en-US" sz="2400" dirty="0" err="1">
                <a:latin typeface="Times New Roman" panose="02020603050405020304" pitchFamily="18" charset="0"/>
                <a:cs typeface="Times New Roman" panose="02020603050405020304" pitchFamily="18" charset="0"/>
              </a:rPr>
              <a:t>odour</a:t>
            </a:r>
            <a:r>
              <a:rPr lang="en-US" sz="2400" dirty="0">
                <a:latin typeface="Times New Roman" panose="02020603050405020304" pitchFamily="18" charset="0"/>
                <a:cs typeface="Times New Roman" panose="02020603050405020304" pitchFamily="18" charset="0"/>
              </a:rPr>
              <a:t> and a greasy </a:t>
            </a:r>
            <a:r>
              <a:rPr lang="en-US" sz="2400" dirty="0" smtClean="0">
                <a:latin typeface="Times New Roman" panose="02020603050405020304" pitchFamily="18" charset="0"/>
                <a:cs typeface="Times New Roman" panose="02020603050405020304" pitchFamily="18" charset="0"/>
              </a:rPr>
              <a:t>fee.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019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63562"/>
          </a:xfrm>
        </p:spPr>
        <p:txBody>
          <a:bodyPr>
            <a:normAutofit/>
          </a:bodyPr>
          <a:lstStyle/>
          <a:p>
            <a:r>
              <a:rPr lang="en-US" sz="2800" b="1" dirty="0" smtClean="0">
                <a:latin typeface="Times New Roman" panose="02020603050405020304" pitchFamily="18" charset="0"/>
                <a:cs typeface="Times New Roman" panose="02020603050405020304" pitchFamily="18" charset="0"/>
              </a:rPr>
              <a:t>Recording of Evidence</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533400"/>
            <a:ext cx="8686800" cy="5791200"/>
          </a:xfrm>
        </p:spPr>
        <p:txBody>
          <a:bodyPr>
            <a:normAutofit/>
          </a:bodyPr>
          <a:lstStyle/>
          <a:p>
            <a:r>
              <a:rPr lang="en-US" sz="2400" dirty="0">
                <a:latin typeface="Times New Roman" panose="02020603050405020304" pitchFamily="18" charset="0"/>
                <a:cs typeface="Times New Roman" panose="02020603050405020304" pitchFamily="18" charset="0"/>
              </a:rPr>
              <a:t>The evidence is then recorded in the following manner:</a:t>
            </a:r>
          </a:p>
          <a:p>
            <a:pPr marL="514350" indent="-514350">
              <a:buAutoNum type="arabicPeriod"/>
            </a:pPr>
            <a:r>
              <a:rPr lang="en-US" sz="2400" b="1" i="1" dirty="0" smtClean="0">
                <a:solidFill>
                  <a:srgbClr val="0070C0"/>
                </a:solidFill>
                <a:latin typeface="Times New Roman" panose="02020603050405020304" pitchFamily="18" charset="0"/>
                <a:cs typeface="Times New Roman" panose="02020603050405020304" pitchFamily="18" charset="0"/>
              </a:rPr>
              <a:t>Examination-in-Chief</a:t>
            </a:r>
          </a:p>
          <a:p>
            <a:pPr marL="514350" indent="-514350">
              <a:buAutoNum type="arabicPeriod"/>
            </a:pPr>
            <a:r>
              <a:rPr lang="en-US" sz="2400" b="1" i="1" dirty="0" smtClean="0">
                <a:solidFill>
                  <a:srgbClr val="0070C0"/>
                </a:solidFill>
                <a:latin typeface="Times New Roman" panose="02020603050405020304" pitchFamily="18" charset="0"/>
                <a:cs typeface="Times New Roman" panose="02020603050405020304" pitchFamily="18" charset="0"/>
              </a:rPr>
              <a:t>Cross-examination  </a:t>
            </a:r>
          </a:p>
          <a:p>
            <a:pPr marL="514350" indent="-514350">
              <a:buAutoNum type="arabicPeriod"/>
            </a:pPr>
            <a:r>
              <a:rPr lang="en-US" sz="2400" b="1" i="1" dirty="0" smtClean="0">
                <a:solidFill>
                  <a:srgbClr val="0070C0"/>
                </a:solidFill>
                <a:latin typeface="Times New Roman" panose="02020603050405020304" pitchFamily="18" charset="0"/>
                <a:cs typeface="Times New Roman" panose="02020603050405020304" pitchFamily="18" charset="0"/>
              </a:rPr>
              <a:t> Re-examination</a:t>
            </a:r>
          </a:p>
          <a:p>
            <a:pPr marL="514350" indent="-514350">
              <a:buAutoNum type="arabicPeriod"/>
            </a:pPr>
            <a:r>
              <a:rPr lang="en-US" sz="2400" b="1" i="1" dirty="0" smtClean="0">
                <a:solidFill>
                  <a:srgbClr val="0070C0"/>
                </a:solidFill>
                <a:latin typeface="Times New Roman" panose="02020603050405020304" pitchFamily="18" charset="0"/>
                <a:cs typeface="Times New Roman" panose="02020603050405020304" pitchFamily="18" charset="0"/>
              </a:rPr>
              <a:t> Questions </a:t>
            </a:r>
            <a:r>
              <a:rPr lang="en-US" sz="2400" b="1" i="1" dirty="0">
                <a:solidFill>
                  <a:srgbClr val="0070C0"/>
                </a:solidFill>
                <a:latin typeface="Times New Roman" panose="02020603050405020304" pitchFamily="18" charset="0"/>
                <a:cs typeface="Times New Roman" panose="02020603050405020304" pitchFamily="18" charset="0"/>
              </a:rPr>
              <a:t>put by the Judge, Juror or Assessor</a:t>
            </a:r>
            <a:r>
              <a:rPr lang="en-US" sz="2400" b="1" i="1" dirty="0" smtClean="0">
                <a:solidFill>
                  <a:srgbClr val="0070C0"/>
                </a:solidFill>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626" y="2819400"/>
            <a:ext cx="830897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2809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0" y="1209674"/>
            <a:ext cx="7848600" cy="5038725"/>
          </a:xfrm>
          <a:prstGeom prst="rect">
            <a:avLst/>
          </a:prstGeom>
        </p:spPr>
      </p:pic>
    </p:spTree>
    <p:extLst>
      <p:ext uri="{BB962C8B-B14F-4D97-AF65-F5344CB8AC3E}">
        <p14:creationId xmlns:p14="http://schemas.microsoft.com/office/powerpoint/2010/main" val="105767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5821363"/>
          </a:xfrm>
        </p:spPr>
        <p:txBody>
          <a:bodyPr>
            <a:normAutofit/>
          </a:bodyPr>
          <a:lstStyle/>
          <a:p>
            <a:pPr marL="0" indent="0" algn="just">
              <a:buNone/>
            </a:pPr>
            <a:r>
              <a:rPr lang="en-US" sz="2400" b="1" dirty="0">
                <a:solidFill>
                  <a:srgbClr val="FF0000"/>
                </a:solidFill>
                <a:latin typeface="Times New Roman" panose="02020603050405020304" pitchFamily="18" charset="0"/>
                <a:cs typeface="Times New Roman" panose="02020603050405020304" pitchFamily="18" charset="0"/>
              </a:rPr>
              <a:t>Examination-in-Chief:</a:t>
            </a:r>
          </a:p>
          <a:p>
            <a:pPr algn="just"/>
            <a:r>
              <a:rPr lang="en-US" sz="2400" dirty="0">
                <a:latin typeface="Times New Roman" panose="02020603050405020304" pitchFamily="18" charset="0"/>
                <a:cs typeface="Times New Roman" panose="02020603050405020304" pitchFamily="18" charset="0"/>
              </a:rPr>
              <a:t>This is the first examination of a witness by the party which calls him. </a:t>
            </a:r>
          </a:p>
          <a:p>
            <a:pPr algn="just"/>
            <a:r>
              <a:rPr lang="en-US" sz="2400" dirty="0">
                <a:latin typeface="Times New Roman" panose="02020603050405020304" pitchFamily="18" charset="0"/>
                <a:cs typeface="Times New Roman" panose="02020603050405020304" pitchFamily="18" charset="0"/>
              </a:rPr>
              <a:t>In Government prosecution cases the prosecuting inspector, as a rule, first examines the witness to elicit the principal facts concerning the case.</a:t>
            </a:r>
          </a:p>
          <a:p>
            <a:pPr algn="just"/>
            <a:r>
              <a:rPr lang="hi-IN" sz="2400" dirty="0">
                <a:latin typeface="Times New Roman" panose="02020603050405020304" pitchFamily="18" charset="0"/>
              </a:rPr>
              <a:t>यह गवाह की उस पक्ष द्वारा पहली परीक्षा होती है जो उसे बुलाता है। </a:t>
            </a:r>
          </a:p>
          <a:p>
            <a:pPr algn="just"/>
            <a:r>
              <a:rPr lang="hi-IN" sz="2400" dirty="0">
                <a:latin typeface="Times New Roman" panose="02020603050405020304" pitchFamily="18" charset="0"/>
              </a:rPr>
              <a:t>सरकारी अभियोजन मामलों में अभियोजन निरीक्षक, एक नियम के रूप में, मामले से संबंधित मुख्य तथ्यों को जानने के लिए पहले गवाह की जांच करता है।</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60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248400"/>
          </a:xfrm>
        </p:spPr>
        <p:txBody>
          <a:bodyPr>
            <a:normAutofit/>
          </a:bodyPr>
          <a:lstStyle/>
          <a:p>
            <a:pPr algn="just"/>
            <a:r>
              <a:rPr lang="en-US" dirty="0">
                <a:latin typeface="Times New Roman" panose="02020603050405020304" pitchFamily="18" charset="0"/>
                <a:cs typeface="Times New Roman" panose="02020603050405020304" pitchFamily="18" charset="0"/>
              </a:rPr>
              <a:t>If </a:t>
            </a:r>
            <a:r>
              <a:rPr lang="en-US" dirty="0" smtClean="0">
                <a:latin typeface="Times New Roman" panose="02020603050405020304" pitchFamily="18" charset="0"/>
                <a:cs typeface="Times New Roman" panose="02020603050405020304" pitchFamily="18" charset="0"/>
              </a:rPr>
              <a:t>the witness </a:t>
            </a:r>
            <a:r>
              <a:rPr lang="en-US" dirty="0">
                <a:latin typeface="Times New Roman" panose="02020603050405020304" pitchFamily="18" charset="0"/>
                <a:cs typeface="Times New Roman" panose="02020603050405020304" pitchFamily="18" charset="0"/>
              </a:rPr>
              <a:t>is summoned by a private party, he is first examined by the </a:t>
            </a:r>
            <a:r>
              <a:rPr lang="en-US" dirty="0" smtClean="0">
                <a:latin typeface="Times New Roman" panose="02020603050405020304" pitchFamily="18" charset="0"/>
                <a:cs typeface="Times New Roman" panose="02020603050405020304" pitchFamily="18" charset="0"/>
              </a:rPr>
              <a:t>pleader of </a:t>
            </a:r>
            <a:r>
              <a:rPr lang="en-US" dirty="0">
                <a:latin typeface="Times New Roman" panose="02020603050405020304" pitchFamily="18" charset="0"/>
                <a:cs typeface="Times New Roman" panose="02020603050405020304" pitchFamily="18" charset="0"/>
              </a:rPr>
              <a:t>that party. </a:t>
            </a:r>
            <a:endParaRPr lang="en-US" dirty="0" smtClean="0">
              <a:latin typeface="Times New Roman" panose="02020603050405020304" pitchFamily="18" charset="0"/>
              <a:cs typeface="Times New Roman" panose="02020603050405020304" pitchFamily="18" charset="0"/>
            </a:endParaRPr>
          </a:p>
          <a:p>
            <a:pPr algn="just"/>
            <a:r>
              <a:rPr lang="hi-IN" sz="2000" dirty="0">
                <a:latin typeface="Times New Roman" panose="02020603050405020304" pitchFamily="18" charset="0"/>
              </a:rPr>
              <a:t>यदि गवाह को किसी निजी पक्ष द्वारा बुलाया जाता है, तो सबसे पहले उस पक्ष के वकील द्वारा उसकी जांच की जाती है। </a:t>
            </a:r>
            <a:endParaRPr lang="en-US" sz="2000" dirty="0" smtClean="0">
              <a:latin typeface="Times New Roman" panose="02020603050405020304" pitchFamily="18" charset="0"/>
              <a:cs typeface="Times New Roman" panose="02020603050405020304" pitchFamily="18" charset="0"/>
            </a:endParaRPr>
          </a:p>
          <a:p>
            <a:pPr algn="just"/>
            <a:r>
              <a:rPr lang="hi-IN" sz="2000" dirty="0" smtClean="0">
                <a:latin typeface="Times New Roman" panose="02020603050405020304" pitchFamily="18" charset="0"/>
              </a:rPr>
              <a:t>जांच </a:t>
            </a:r>
            <a:r>
              <a:rPr lang="hi-IN" sz="2000" dirty="0">
                <a:latin typeface="Times New Roman" panose="02020603050405020304" pitchFamily="18" charset="0"/>
              </a:rPr>
              <a:t>के इस भाग में प्रमुख प्रश्न, यानी ऐसे प्रश्न जो अपने उत्तर सुझाते हैं, की अनुमति नहीं है, सिवाय उन मामलों को छोड़कर जिनमें न्यायाधीश को यह विश्वास हो कि गवाह शत्रुतापूर्ण है, और वह सही तथ्यों को छिपाने की कोशिश कर रहा है</a:t>
            </a:r>
            <a:r>
              <a:rPr lang="hi-IN" sz="2000" dirty="0" smtClean="0">
                <a:latin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lgn="just"/>
            <a:r>
              <a:rPr lang="hi-IN" sz="2000" dirty="0" smtClean="0">
                <a:latin typeface="Times New Roman" panose="02020603050405020304" pitchFamily="18" charset="0"/>
              </a:rPr>
              <a:t> </a:t>
            </a:r>
            <a:r>
              <a:rPr lang="hi-IN" sz="2000" dirty="0">
                <a:latin typeface="Times New Roman" panose="02020603050405020304" pitchFamily="18" charset="0"/>
              </a:rPr>
              <a:t>''क्या आपने </a:t>
            </a:r>
            <a:r>
              <a:rPr lang="hi-IN" sz="2000" i="1" dirty="0">
                <a:solidFill>
                  <a:srgbClr val="00B0F0"/>
                </a:solidFill>
                <a:latin typeface="Times New Roman" panose="02020603050405020304" pitchFamily="18" charset="0"/>
              </a:rPr>
              <a:t>एक निश्चित दोपहर को एक्स को वाई पर डंडे से हमला करते देखा था</a:t>
            </a:r>
            <a:r>
              <a:rPr lang="hi-IN" sz="2000" dirty="0">
                <a:latin typeface="Times New Roman" panose="02020603050405020304" pitchFamily="18" charset="0"/>
              </a:rPr>
              <a:t>'' एक प्रमुख प्रश्न है, क्योंकि इससे उत्तर "हां" का संकेत मिलता है। इसलिए, इसे गवाह से नहीं पूछा जा सकता</a:t>
            </a:r>
            <a:r>
              <a:rPr lang="hi-IN" sz="2000" dirty="0" smtClean="0">
                <a:latin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lgn="just"/>
            <a:r>
              <a:rPr lang="hi-IN" sz="2000" dirty="0" smtClean="0">
                <a:latin typeface="Times New Roman" panose="02020603050405020304" pitchFamily="18" charset="0"/>
              </a:rPr>
              <a:t> </a:t>
            </a:r>
            <a:r>
              <a:rPr lang="hi-IN" sz="2000" dirty="0">
                <a:latin typeface="Times New Roman" panose="02020603050405020304" pitchFamily="18" charset="0"/>
              </a:rPr>
              <a:t>हमले के मामले में प्रश्न के उचित प्रारूप हैं: </a:t>
            </a:r>
            <a:r>
              <a:rPr lang="hi-IN" sz="2000" dirty="0">
                <a:solidFill>
                  <a:srgbClr val="00B0F0"/>
                </a:solidFill>
                <a:latin typeface="Times New Roman" panose="02020603050405020304" pitchFamily="18" charset="0"/>
              </a:rPr>
              <a:t>'</a:t>
            </a:r>
            <a:r>
              <a:rPr lang="hi-IN" sz="2000" i="1" dirty="0">
                <a:solidFill>
                  <a:srgbClr val="00B0F0"/>
                </a:solidFill>
                <a:latin typeface="Times New Roman" panose="02020603050405020304" pitchFamily="18" charset="0"/>
              </a:rPr>
              <a:t>'यह घटना कब हुई? आप उस समय कहां थे</a:t>
            </a:r>
            <a:r>
              <a:rPr lang="hi-IN" sz="2000" dirty="0">
                <a:latin typeface="Times New Roman" panose="02020603050405020304" pitchFamily="18" charset="0"/>
              </a:rPr>
              <a:t>? </a:t>
            </a:r>
            <a:r>
              <a:rPr lang="hi-IN" sz="2000" i="1" dirty="0">
                <a:solidFill>
                  <a:srgbClr val="00B0F0"/>
                </a:solidFill>
                <a:latin typeface="Times New Roman" panose="02020603050405020304" pitchFamily="18" charset="0"/>
              </a:rPr>
              <a:t>आपने क्या देखा?</a:t>
            </a:r>
            <a:r>
              <a:rPr lang="hi-IN" sz="2000" dirty="0">
                <a:latin typeface="Times New Roman" panose="02020603050405020304" pitchFamily="18" charset="0"/>
              </a:rPr>
              <a:t>'' इत्यादि। उस मामले में गवाह एक्स द्वारा वाई पर हमला करने की पूरी घटना को उसी तरह बताएगा जैसा उसने देखा था।</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59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153400" cy="3514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4038600"/>
            <a:ext cx="8001000" cy="1569660"/>
          </a:xfrm>
          <a:prstGeom prst="rect">
            <a:avLst/>
          </a:prstGeom>
        </p:spPr>
        <p:txBody>
          <a:bodyPr wrap="square">
            <a:spAutoFit/>
          </a:bodyPr>
          <a:lstStyle/>
          <a:p>
            <a:pPr marL="34290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The witness may also be asked such questions which tend to test </a:t>
            </a:r>
            <a:r>
              <a:rPr lang="en-US" sz="2400" dirty="0" smtClean="0">
                <a:solidFill>
                  <a:prstClr val="black"/>
                </a:solidFill>
                <a:latin typeface="Times New Roman" panose="02020603050405020304" pitchFamily="18" charset="0"/>
                <a:cs typeface="Times New Roman" panose="02020603050405020304" pitchFamily="18" charset="0"/>
              </a:rPr>
              <a:t>his veracity (reality) , </a:t>
            </a:r>
            <a:r>
              <a:rPr lang="en-US" sz="2400" dirty="0">
                <a:solidFill>
                  <a:prstClr val="black"/>
                </a:solidFill>
                <a:latin typeface="Times New Roman" panose="02020603050405020304" pitchFamily="18" charset="0"/>
                <a:cs typeface="Times New Roman" panose="02020603050405020304" pitchFamily="18" charset="0"/>
              </a:rPr>
              <a:t>to discover his knowledge, experience and qualifications </a:t>
            </a:r>
            <a:r>
              <a:rPr lang="en-US" sz="2400" dirty="0" smtClean="0">
                <a:solidFill>
                  <a:prstClr val="black"/>
                </a:solidFill>
                <a:latin typeface="Times New Roman" panose="02020603050405020304" pitchFamily="18" charset="0"/>
                <a:cs typeface="Times New Roman" panose="02020603050405020304" pitchFamily="18" charset="0"/>
              </a:rPr>
              <a:t>and even </a:t>
            </a:r>
            <a:r>
              <a:rPr lang="en-US" sz="2400" dirty="0">
                <a:solidFill>
                  <a:prstClr val="black"/>
                </a:solidFill>
                <a:latin typeface="Times New Roman" panose="02020603050405020304" pitchFamily="18" charset="0"/>
                <a:cs typeface="Times New Roman" panose="02020603050405020304" pitchFamily="18" charset="0"/>
              </a:rPr>
              <a:t>to injure his character.</a:t>
            </a:r>
          </a:p>
        </p:txBody>
      </p:sp>
    </p:spTree>
    <p:extLst>
      <p:ext uri="{BB962C8B-B14F-4D97-AF65-F5344CB8AC3E}">
        <p14:creationId xmlns:p14="http://schemas.microsoft.com/office/powerpoint/2010/main" val="797707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1214</Words>
  <Application>Microsoft Office PowerPoint</Application>
  <PresentationFormat>On-screen Show (4:3)</PresentationFormat>
  <Paragraphs>69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Mangal</vt:lpstr>
      <vt:lpstr>Times New Roman</vt:lpstr>
      <vt:lpstr>Wingdings</vt:lpstr>
      <vt:lpstr>Office Theme</vt:lpstr>
      <vt:lpstr>PowerPoint Presentation</vt:lpstr>
      <vt:lpstr>PowerPoint Presentation</vt:lpstr>
      <vt:lpstr>Legal importance of examination of the carcass</vt:lpstr>
      <vt:lpstr>PowerPoint Presentation</vt:lpstr>
      <vt:lpstr>Recording of Evidence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Veterinary Evidence</vt:lpstr>
      <vt:lpstr>Kinds of Witnesses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Anil</dc:creator>
  <cp:lastModifiedBy>Dr Anil</cp:lastModifiedBy>
  <cp:revision>7</cp:revision>
  <dcterms:created xsi:type="dcterms:W3CDTF">2006-08-16T00:00:00Z</dcterms:created>
  <dcterms:modified xsi:type="dcterms:W3CDTF">2024-07-24T07:52:14Z</dcterms:modified>
</cp:coreProperties>
</file>