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8" r:id="rId3"/>
    <p:sldId id="257" r:id="rId4"/>
    <p:sldId id="259" r:id="rId5"/>
    <p:sldId id="261" r:id="rId6"/>
    <p:sldId id="268" r:id="rId7"/>
    <p:sldId id="260" r:id="rId8"/>
    <p:sldId id="265" r:id="rId9"/>
    <p:sldId id="262" r:id="rId10"/>
    <p:sldId id="266" r:id="rId11"/>
    <p:sldId id="27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B61DD3-A7C5-45B5-8ABC-5A845A062DB7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DFCD9D-0C62-4198-A60F-9AF05250E4F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418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FCD9D-0C62-4198-A60F-9AF05250E4FE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446928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5364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5627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IN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18262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59164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94749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67398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9022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42333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12822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53098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37954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DEC7D3FC-CB26-4567-B654-730B0DDCE438}" type="datetimeFigureOut">
              <a:rPr lang="en-IN" smtClean="0"/>
              <a:t>15-07-2022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IN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B161843B-B96F-477C-9063-C3C24DB20F4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137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14BFB-05C7-2430-6C2D-6E7B3D9E49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8800" dirty="0"/>
              <a:t>Disaster Management</a:t>
            </a:r>
            <a:endParaRPr lang="en-IN" sz="8800" dirty="0"/>
          </a:p>
        </p:txBody>
      </p:sp>
    </p:spTree>
    <p:extLst>
      <p:ext uri="{BB962C8B-B14F-4D97-AF65-F5344CB8AC3E}">
        <p14:creationId xmlns:p14="http://schemas.microsoft.com/office/powerpoint/2010/main" val="3764850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41E30-BEE2-ED35-BF0B-51A67D6D1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3142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Disaster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F39E4-3F40-BB13-B2E6-6C6C57BA9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03603"/>
            <a:ext cx="10058400" cy="5082037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just"/>
            <a:r>
              <a:rPr lang="en-US" dirty="0"/>
              <a:t>A disaster can be defined as “any occurrence that causes damage, ecological disruption, loss of human life or deterioration of health services on a scale sufficient to warrant an extraordinary response from outside the affected community or area.</a:t>
            </a:r>
          </a:p>
          <a:p>
            <a:pPr algn="just"/>
            <a:endParaRPr lang="en-US" dirty="0"/>
          </a:p>
          <a:p>
            <a:pPr marL="0" indent="0" algn="just">
              <a:buNone/>
            </a:pPr>
            <a:r>
              <a:rPr lang="en-US" b="1" dirty="0">
                <a:solidFill>
                  <a:srgbClr val="FF0000"/>
                </a:solidFill>
              </a:rPr>
              <a:t>Hazard:  </a:t>
            </a:r>
            <a:r>
              <a:rPr lang="en-US" dirty="0"/>
              <a:t>A hazard can be defined as any phenomenon that has the potential to cause disruption or damage to people and their environment. </a:t>
            </a:r>
          </a:p>
          <a:p>
            <a:pPr marL="0" indent="0" algn="just">
              <a:buNone/>
            </a:pPr>
            <a:r>
              <a:rPr lang="en-US" b="1" dirty="0">
                <a:solidFill>
                  <a:srgbClr val="00B050"/>
                </a:solidFill>
              </a:rPr>
              <a:t>Hazards can be categorized in five types: </a:t>
            </a:r>
          </a:p>
          <a:p>
            <a:pPr marL="731520" lvl="1" indent="-457200" algn="just">
              <a:buAutoNum type="arabicPeriod"/>
            </a:pPr>
            <a:r>
              <a:rPr lang="en-US" sz="2000" dirty="0"/>
              <a:t>Chemical </a:t>
            </a:r>
          </a:p>
          <a:p>
            <a:pPr marL="731520" lvl="1" indent="-457200" algn="just">
              <a:buAutoNum type="arabicPeriod"/>
            </a:pPr>
            <a:r>
              <a:rPr lang="en-US" sz="2000" dirty="0"/>
              <a:t>Physical </a:t>
            </a:r>
          </a:p>
          <a:p>
            <a:pPr marL="731520" lvl="1" indent="-457200" algn="just">
              <a:buAutoNum type="arabicPeriod"/>
            </a:pPr>
            <a:r>
              <a:rPr lang="en-US" sz="2000" dirty="0"/>
              <a:t>Mechanical </a:t>
            </a:r>
          </a:p>
          <a:p>
            <a:pPr marL="731520" lvl="1" indent="-457200" algn="just">
              <a:buAutoNum type="arabicPeriod"/>
            </a:pPr>
            <a:r>
              <a:rPr lang="en-US" sz="2000" dirty="0"/>
              <a:t>Biological </a:t>
            </a:r>
          </a:p>
          <a:p>
            <a:pPr marL="731520" lvl="1" indent="-457200" algn="just">
              <a:buAutoNum type="arabicPeriod"/>
            </a:pPr>
            <a:r>
              <a:rPr lang="en-US" sz="2000" dirty="0"/>
              <a:t>Psychosocial</a:t>
            </a:r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2037166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41E30-BEE2-ED35-BF0B-51A67D6D1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3142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Types of Disaster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F39E4-3F40-BB13-B2E6-6C6C57BA9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03603"/>
            <a:ext cx="10058400" cy="4874649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 algn="just">
              <a:buNone/>
            </a:pPr>
            <a:r>
              <a:rPr lang="en-US" dirty="0">
                <a:solidFill>
                  <a:srgbClr val="0070C0"/>
                </a:solidFill>
              </a:rPr>
              <a:t>There are two types of disasters namely:</a:t>
            </a:r>
          </a:p>
          <a:p>
            <a:pPr marL="0" indent="0" algn="just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US" u="sng" dirty="0">
                <a:solidFill>
                  <a:schemeClr val="accent1">
                    <a:lumMod val="75000"/>
                  </a:schemeClr>
                </a:solidFill>
              </a:rPr>
              <a:t>Natural disasters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    </a:t>
            </a:r>
            <a:r>
              <a:rPr lang="en-US" u="sng" dirty="0">
                <a:solidFill>
                  <a:schemeClr val="accent1">
                    <a:lumMod val="75000"/>
                  </a:schemeClr>
                </a:solidFill>
              </a:rPr>
              <a:t>Man made disasters  </a:t>
            </a:r>
            <a:endParaRPr lang="en-IN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E10563-9A9E-5220-D0AC-7410EAEBDCC7}"/>
              </a:ext>
            </a:extLst>
          </p:cNvPr>
          <p:cNvSpPr txBox="1"/>
          <p:nvPr/>
        </p:nvSpPr>
        <p:spPr>
          <a:xfrm>
            <a:off x="2151668" y="2652082"/>
            <a:ext cx="276912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US" dirty="0"/>
              <a:t>Earth quake</a:t>
            </a:r>
            <a:r>
              <a:rPr lang="en-US" u="sng" dirty="0"/>
              <a:t>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cyclone,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Flood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Drought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Land slides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Avalanches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Volcanic eruption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Tidal waves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Typhoons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Hurricanes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Fires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Tornados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Epidemic</a:t>
            </a:r>
          </a:p>
          <a:p>
            <a:pPr marL="457200" indent="-457200" algn="just">
              <a:buFont typeface="+mj-lt"/>
              <a:buAutoNum type="arabicPeriod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F7F2E3-BB74-EF71-9C83-0F9F7F101468}"/>
              </a:ext>
            </a:extLst>
          </p:cNvPr>
          <p:cNvSpPr txBox="1"/>
          <p:nvPr/>
        </p:nvSpPr>
        <p:spPr>
          <a:xfrm>
            <a:off x="7583079" y="2736923"/>
            <a:ext cx="2769123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US" dirty="0"/>
              <a:t>Fires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Accidents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Industrial accidents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Epidemic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Building collapse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Radioactive fallout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/>
              <a:t>Bio warfare</a:t>
            </a:r>
          </a:p>
          <a:p>
            <a:pPr marL="457200" indent="-457200" algn="just">
              <a:buFont typeface="+mj-lt"/>
              <a:buAutoNum type="arabicPeriod"/>
            </a:pPr>
            <a:endParaRPr lang="en-US" dirty="0"/>
          </a:p>
          <a:p>
            <a:pPr marL="457200" indent="-457200" algn="just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440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41E30-BEE2-ED35-BF0B-51A67D6D1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3142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Disaster Management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F39E4-3F40-BB13-B2E6-6C6C57BA9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753" y="1403603"/>
            <a:ext cx="9483365" cy="4874649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 algn="just">
              <a:buNone/>
            </a:pPr>
            <a:r>
              <a:rPr lang="en-US" dirty="0">
                <a:solidFill>
                  <a:srgbClr val="0070C0"/>
                </a:solidFill>
              </a:rPr>
              <a:t>There are three fundamental aspects of disaster management:</a:t>
            </a:r>
          </a:p>
          <a:p>
            <a:pPr marL="0" indent="0" algn="just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 algn="just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 algn="just">
              <a:buNone/>
            </a:pPr>
            <a:endParaRPr lang="en-US" dirty="0">
              <a:solidFill>
                <a:srgbClr val="0070C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Disaster response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Disaster preparedness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Disaster mitigation  </a:t>
            </a:r>
            <a:endParaRPr lang="en-IN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0465B58E-4E97-B651-C344-3EDEDED6232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7" name="AutoShape 4">
            <a:extLst>
              <a:ext uri="{FF2B5EF4-FFF2-40B4-BE49-F238E27FC236}">
                <a16:creationId xmlns:a16="http://schemas.microsoft.com/office/drawing/2014/main" id="{6B127B25-308B-5EA4-7060-B18A4862A3B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46276" y="3429000"/>
            <a:ext cx="254524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EC14F73-06F2-956D-B37F-7181077861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9583" y="2189555"/>
            <a:ext cx="5156461" cy="3881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2684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14AAD-A8BD-1DE8-A0B1-5633CFD4D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432873"/>
            <a:ext cx="10058400" cy="5241303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0000"/>
                </a:solidFill>
              </a:rPr>
              <a:t>Disaster mitigation: 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en-US" dirty="0"/>
              <a:t>Directly preventing future emergencies and/or minimizing their negative effects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en-US" dirty="0"/>
              <a:t>It requires hazard risk analysis and the application of strategies to reduce the likelihood that hazards will become disasters, such as flood-proofing homes or buying insurance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sz="2000" dirty="0">
                <a:solidFill>
                  <a:srgbClr val="0070C0"/>
                </a:solidFill>
              </a:rPr>
              <a:t>Government Agencies Responsible for Early Warnings: </a:t>
            </a:r>
            <a:endParaRPr lang="en-US" dirty="0">
              <a:solidFill>
                <a:srgbClr val="0070C0"/>
              </a:solidFill>
            </a:endParaRPr>
          </a:p>
          <a:p>
            <a:pPr lvl="1" algn="just">
              <a:buFont typeface="Arial" panose="020B0604020202020204" pitchFamily="34" charset="0"/>
              <a:buChar char="•"/>
            </a:pP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IN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BDFFB78-1324-6263-59B5-E40271F81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3142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Disaster Management </a:t>
            </a:r>
            <a:r>
              <a:rPr lang="en-US" dirty="0" err="1"/>
              <a:t>cont</a:t>
            </a:r>
            <a:r>
              <a:rPr lang="en-US" dirty="0"/>
              <a:t>…</a:t>
            </a:r>
            <a:endParaRPr lang="en-IN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3E48D54-2291-FCDE-0BAD-637609E5D1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0861046"/>
              </p:ext>
            </p:extLst>
          </p:nvPr>
        </p:nvGraphicFramePr>
        <p:xfrm>
          <a:off x="1588940" y="3187684"/>
          <a:ext cx="8714557" cy="330738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417302">
                  <a:extLst>
                    <a:ext uri="{9D8B030D-6E8A-4147-A177-3AD203B41FA5}">
                      <a16:colId xmlns:a16="http://schemas.microsoft.com/office/drawing/2014/main" val="1531405680"/>
                    </a:ext>
                  </a:extLst>
                </a:gridCol>
                <a:gridCol w="6297255">
                  <a:extLst>
                    <a:ext uri="{9D8B030D-6E8A-4147-A177-3AD203B41FA5}">
                      <a16:colId xmlns:a16="http://schemas.microsoft.com/office/drawing/2014/main" val="3812443167"/>
                    </a:ext>
                  </a:extLst>
                </a:gridCol>
              </a:tblGrid>
              <a:tr h="592789"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Disaster</a:t>
                      </a:r>
                      <a:endParaRPr lang="en-IN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GOVERNMENT AGENCIES </a:t>
                      </a:r>
                    </a:p>
                    <a:p>
                      <a:pPr algn="just"/>
                      <a:endParaRPr lang="en-IN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1210828"/>
                  </a:ext>
                </a:extLst>
              </a:tr>
              <a:tr h="592789">
                <a:tc>
                  <a:txBody>
                    <a:bodyPr/>
                    <a:lstStyle/>
                    <a:p>
                      <a:pPr algn="just"/>
                      <a:r>
                        <a:rPr lang="en-IN" sz="1600" dirty="0"/>
                        <a:t>Floods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1600" dirty="0"/>
                        <a:t>Central Water Commission (CWC) </a:t>
                      </a:r>
                    </a:p>
                    <a:p>
                      <a:pPr algn="just"/>
                      <a:r>
                        <a:rPr lang="en-IN" sz="1600" dirty="0"/>
                        <a:t>Indian Meteorological Department (IMD)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4680477"/>
                  </a:ext>
                </a:extLst>
              </a:tr>
              <a:tr h="592789">
                <a:tc>
                  <a:txBody>
                    <a:bodyPr/>
                    <a:lstStyle/>
                    <a:p>
                      <a:pPr algn="just"/>
                      <a:r>
                        <a:rPr lang="en-IN" sz="1600" dirty="0"/>
                        <a:t>Cyclone, Avalanche, </a:t>
                      </a:r>
                      <a:r>
                        <a:rPr lang="en-IN" sz="1600" b="1" dirty="0"/>
                        <a:t>Earthquake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1600" dirty="0"/>
                        <a:t>Indian Meteorological Department (IMD)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5773171"/>
                  </a:ext>
                </a:extLst>
              </a:tr>
              <a:tr h="592789">
                <a:tc>
                  <a:txBody>
                    <a:bodyPr/>
                    <a:lstStyle/>
                    <a:p>
                      <a:pPr algn="just"/>
                      <a:r>
                        <a:rPr lang="en-IN" sz="1600" dirty="0"/>
                        <a:t>Tsunami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1600" dirty="0"/>
                        <a:t>Indian National Centre for Ocean Information Services (INCOIS)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4452362"/>
                  </a:ext>
                </a:extLst>
              </a:tr>
              <a:tr h="592789">
                <a:tc>
                  <a:txBody>
                    <a:bodyPr/>
                    <a:lstStyle/>
                    <a:p>
                      <a:pPr algn="just"/>
                      <a:r>
                        <a:rPr lang="en-IN" sz="1600" dirty="0"/>
                        <a:t>Storm Surge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1600" dirty="0"/>
                        <a:t>Indian National Centre for Ocean Information Services (INCOIS)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2134915"/>
                  </a:ext>
                </a:extLst>
              </a:tr>
              <a:tr h="343441">
                <a:tc>
                  <a:txBody>
                    <a:bodyPr/>
                    <a:lstStyle/>
                    <a:p>
                      <a:pPr algn="just"/>
                      <a:r>
                        <a:rPr lang="en-IN" sz="1600" dirty="0"/>
                        <a:t>Landslide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IN" sz="1600" dirty="0"/>
                        <a:t>Geological Survey of India (GSI)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78136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3986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14AAD-A8BD-1DE8-A0B1-5633CFD4D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432873"/>
            <a:ext cx="10058400" cy="5260157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0000"/>
                </a:solidFill>
              </a:rPr>
              <a:t>Disaster preparedness: 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en-US" dirty="0"/>
              <a:t>Include plans or preparations made in advance of an emergency that help individuals and communities get ready.</a:t>
            </a:r>
          </a:p>
          <a:p>
            <a:pPr marL="0" indent="0" algn="just">
              <a:buNone/>
            </a:pPr>
            <a:r>
              <a:rPr lang="en-US" sz="2200" dirty="0">
                <a:solidFill>
                  <a:schemeClr val="accent1">
                    <a:lumMod val="50000"/>
                  </a:schemeClr>
                </a:solidFill>
              </a:rPr>
              <a:t>Steps: </a:t>
            </a:r>
          </a:p>
          <a:p>
            <a:pPr marL="617220" lvl="1" indent="-342900" algn="just"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Early Warning Plan</a:t>
            </a:r>
          </a:p>
          <a:p>
            <a:pPr marL="617220" lvl="1" indent="-342900" algn="just">
              <a:buFont typeface="Wingdings" pitchFamily="2" charset="2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Identification of Vulnerability amongst Livestock and Aquaculture Farms</a:t>
            </a:r>
            <a:endParaRPr lang="en-IN" dirty="0">
              <a:solidFill>
                <a:srgbClr val="00B050"/>
              </a:solidFill>
            </a:endParaRPr>
          </a:p>
          <a:p>
            <a:pPr marL="617220" lvl="1" indent="-342900" algn="just">
              <a:buFont typeface="Wingdings" pitchFamily="2" charset="2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Cattle Camps</a:t>
            </a:r>
          </a:p>
          <a:p>
            <a:pPr marL="617220" lvl="1" indent="-342900" algn="just">
              <a:buFont typeface="Wingdings" pitchFamily="2" charset="2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Pre-Flood Vaccination in Flood Prone Areas</a:t>
            </a:r>
            <a:endParaRPr lang="en-IN" dirty="0">
              <a:solidFill>
                <a:srgbClr val="00B050"/>
              </a:solidFill>
            </a:endParaRPr>
          </a:p>
          <a:p>
            <a:pPr marL="617220" lvl="1" indent="-342900" algn="just">
              <a:buFont typeface="Wingdings" pitchFamily="2" charset="2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Feed and Fodder Supply</a:t>
            </a:r>
          </a:p>
          <a:p>
            <a:pPr marL="617220" lvl="1" indent="-342900" algn="just">
              <a:buFont typeface="Wingdings" pitchFamily="2" charset="2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Availability of Drinking Water </a:t>
            </a:r>
          </a:p>
          <a:p>
            <a:pPr marL="617220" lvl="1" indent="-342900" algn="just">
              <a:buFont typeface="Wingdings" pitchFamily="2" charset="2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Supply of Milk and Milk Products in Disaster Prone Areas</a:t>
            </a:r>
          </a:p>
          <a:p>
            <a:pPr marL="617220" lvl="1" indent="-342900" algn="just">
              <a:buFont typeface="Wingdings" pitchFamily="2" charset="2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Fisheries &amp; Aquaculture</a:t>
            </a:r>
            <a:endParaRPr lang="en-US" dirty="0">
              <a:solidFill>
                <a:srgbClr val="00B050"/>
              </a:solidFill>
            </a:endParaRPr>
          </a:p>
          <a:p>
            <a:pPr marL="617220" lvl="1" indent="-342900" algn="just">
              <a:buFont typeface="Wingdings" pitchFamily="2" charset="2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Poultry Management</a:t>
            </a:r>
          </a:p>
          <a:p>
            <a:pPr marL="617220" lvl="1" indent="-342900" algn="just">
              <a:buFont typeface="Wingdings" pitchFamily="2" charset="2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Disposal of Carcass</a:t>
            </a:r>
          </a:p>
          <a:p>
            <a:pPr marL="617220" lvl="1" indent="-342900" algn="just">
              <a:buFont typeface="Wingdings" pitchFamily="2" charset="2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Capacity Building for Disaster Management</a:t>
            </a:r>
          </a:p>
          <a:p>
            <a:pPr marL="617220" lvl="1" indent="-342900" algn="just">
              <a:lnSpc>
                <a:spcPct val="100000"/>
              </a:lnSpc>
              <a:buFont typeface="Wingdings" pitchFamily="2" charset="2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Efforts for Community Participation and Mass Mobilization of Resources in DM</a:t>
            </a:r>
          </a:p>
          <a:p>
            <a:pPr marL="617220" lvl="1" indent="-342900" algn="just">
              <a:lnSpc>
                <a:spcPct val="100000"/>
              </a:lnSpc>
              <a:buFont typeface="Wingdings" pitchFamily="2" charset="2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Animal Population Profile</a:t>
            </a:r>
            <a:endParaRPr lang="en-US" dirty="0">
              <a:solidFill>
                <a:srgbClr val="00B050"/>
              </a:solidFill>
            </a:endParaRPr>
          </a:p>
          <a:p>
            <a:pPr marL="617220" lvl="1" indent="-342900" algn="just">
              <a:buFont typeface="Wingdings" pitchFamily="2" charset="2"/>
              <a:buAutoNum type="arabicPeriod"/>
            </a:pPr>
            <a:endParaRPr lang="en-US" dirty="0">
              <a:solidFill>
                <a:srgbClr val="00B050"/>
              </a:solidFill>
            </a:endParaRPr>
          </a:p>
          <a:p>
            <a:endParaRPr lang="en-IN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BDFFB78-1324-6263-59B5-E40271F81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3142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Disaster Management </a:t>
            </a:r>
            <a:r>
              <a:rPr lang="en-US" dirty="0" err="1"/>
              <a:t>cont</a:t>
            </a:r>
            <a:r>
              <a:rPr lang="en-US" dirty="0"/>
              <a:t>…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52651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F39E4-3F40-BB13-B2E6-6C6C57BA9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753" y="1403603"/>
            <a:ext cx="9483365" cy="4874649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0000"/>
                </a:solidFill>
              </a:rPr>
              <a:t>Disaster response: </a:t>
            </a:r>
            <a:r>
              <a:rPr lang="en-US" dirty="0">
                <a:solidFill>
                  <a:srgbClr val="0070C0"/>
                </a:solidFill>
              </a:rPr>
              <a:t>also known as “disaster relief.”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000" dirty="0"/>
              <a:t>Disaster response work includes any actions taken during or immediately following an emergency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000" dirty="0"/>
              <a:t> Including </a:t>
            </a:r>
            <a:r>
              <a:rPr lang="en-US" sz="2000" b="1" dirty="0"/>
              <a:t>efforts to save lives </a:t>
            </a:r>
            <a:r>
              <a:rPr lang="en-US" sz="2000" dirty="0"/>
              <a:t>and to </a:t>
            </a:r>
            <a:r>
              <a:rPr lang="en-US" sz="2000" b="1" dirty="0"/>
              <a:t>prevent further property damage</a:t>
            </a:r>
            <a:r>
              <a:rPr lang="en-US" sz="2000" dirty="0"/>
              <a:t>.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000" dirty="0"/>
              <a:t>Involves putting already established disaster </a:t>
            </a:r>
            <a:r>
              <a:rPr lang="en-US" sz="2000" b="1" dirty="0"/>
              <a:t>preparedness plans into motion</a:t>
            </a:r>
            <a:r>
              <a:rPr lang="en-US" sz="2000" dirty="0"/>
              <a:t>. </a:t>
            </a:r>
          </a:p>
          <a:p>
            <a:pPr lvl="1" algn="just">
              <a:buFont typeface="Wingdings" panose="05000000000000000000" pitchFamily="2" charset="2"/>
              <a:buChar char="ü"/>
            </a:pP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pPr lvl="1" algn="just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7030A0"/>
                </a:solidFill>
              </a:rPr>
              <a:t>Search, rescue and first-aid</a:t>
            </a:r>
          </a:p>
          <a:p>
            <a:pPr lvl="1" algn="just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7030A0"/>
                </a:solidFill>
              </a:rPr>
              <a:t>Field care</a:t>
            </a:r>
          </a:p>
          <a:p>
            <a:pPr lvl="1" algn="just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7030A0"/>
                </a:solidFill>
              </a:rPr>
              <a:t>Triage</a:t>
            </a:r>
          </a:p>
          <a:p>
            <a:pPr lvl="1" algn="just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7030A0"/>
                </a:solidFill>
              </a:rPr>
              <a:t>Tagging</a:t>
            </a:r>
          </a:p>
          <a:p>
            <a:pPr lvl="1" algn="just">
              <a:buFont typeface="Wingdings" panose="05000000000000000000" pitchFamily="2" charset="2"/>
              <a:buChar char="q"/>
            </a:pPr>
            <a:r>
              <a:rPr lang="en-US" sz="2000" dirty="0">
                <a:solidFill>
                  <a:srgbClr val="7030A0"/>
                </a:solidFill>
              </a:rPr>
              <a:t>Identification of dead</a:t>
            </a:r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0465B58E-4E97-B651-C344-3EDEDED6232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7" name="AutoShape 4">
            <a:extLst>
              <a:ext uri="{FF2B5EF4-FFF2-40B4-BE49-F238E27FC236}">
                <a16:creationId xmlns:a16="http://schemas.microsoft.com/office/drawing/2014/main" id="{6B127B25-308B-5EA4-7060-B18A4862A3B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146276" y="3429000"/>
            <a:ext cx="254524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99677C9-CDA6-C824-E2E5-DF7C9E858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3142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Disaster Management </a:t>
            </a:r>
            <a:r>
              <a:rPr lang="en-US" dirty="0" err="1"/>
              <a:t>cont</a:t>
            </a:r>
            <a:r>
              <a:rPr lang="en-US" dirty="0"/>
              <a:t>…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14415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97BDB-7FA8-F3D9-9682-86265A8F4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668544"/>
            <a:ext cx="10058400" cy="4503656"/>
          </a:xfrm>
          <a:ln>
            <a:solidFill>
              <a:schemeClr val="accent1"/>
            </a:solidFill>
          </a:ln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0000"/>
                </a:solidFill>
              </a:rPr>
              <a:t>Disaster response:</a:t>
            </a:r>
          </a:p>
          <a:p>
            <a:pPr marL="0" indent="0" algn="just">
              <a:buNone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Steps:</a:t>
            </a:r>
          </a:p>
          <a:p>
            <a:pPr marL="617220" lvl="1" indent="-342900" algn="just">
              <a:buFont typeface="+mj-lt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Effective and Prompt Response</a:t>
            </a:r>
          </a:p>
          <a:p>
            <a:pPr marL="617220" lvl="1" indent="-342900" algn="just">
              <a:buFont typeface="+mj-lt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Rescue of Animals</a:t>
            </a:r>
          </a:p>
          <a:p>
            <a:pPr marL="617220" lvl="1" indent="-342900" algn="just">
              <a:buFont typeface="+mj-lt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Arrangement for Drinking Water for Animals</a:t>
            </a:r>
          </a:p>
          <a:p>
            <a:pPr marL="617220" lvl="1" indent="-342900" algn="just">
              <a:buFont typeface="+mj-lt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Treatment of injured/sick animals</a:t>
            </a:r>
            <a:endParaRPr lang="en-IN" dirty="0">
              <a:solidFill>
                <a:srgbClr val="00B050"/>
              </a:solidFill>
            </a:endParaRPr>
          </a:p>
          <a:p>
            <a:pPr marL="617220" lvl="1" indent="-342900" algn="just">
              <a:buFont typeface="+mj-lt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Livestock/Poultry Feed and Fodder Supply</a:t>
            </a:r>
            <a:endParaRPr lang="en-IN" dirty="0">
              <a:solidFill>
                <a:srgbClr val="00B050"/>
              </a:solidFill>
            </a:endParaRPr>
          </a:p>
          <a:p>
            <a:pPr marL="617220" lvl="1" indent="-342900" algn="just">
              <a:buFont typeface="+mj-lt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Maintenance of Sanitation</a:t>
            </a:r>
          </a:p>
          <a:p>
            <a:pPr marL="617220" lvl="1" indent="-342900" algn="just">
              <a:buFont typeface="+mj-lt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Measures against Epidemics and Diseases During Disaster</a:t>
            </a:r>
          </a:p>
          <a:p>
            <a:pPr marL="274320" lvl="1" indent="0" algn="just">
              <a:buNone/>
            </a:pPr>
            <a:endParaRPr lang="en-IN" dirty="0">
              <a:solidFill>
                <a:srgbClr val="00B05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BD4F5DF-8F57-0FB7-6CB0-C9B6F193F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3142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Disaster Management </a:t>
            </a:r>
            <a:r>
              <a:rPr lang="en-US" dirty="0" err="1"/>
              <a:t>cont</a:t>
            </a:r>
            <a:r>
              <a:rPr lang="en-US" dirty="0"/>
              <a:t>…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60049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D4C1D-0369-B3DE-829B-1B67F4D64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329179"/>
            <a:ext cx="10058400" cy="4843021"/>
          </a:xfrm>
          <a:ln>
            <a:solidFill>
              <a:schemeClr val="accent1"/>
            </a:solidFill>
          </a:ln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accent1"/>
                </a:solidFill>
              </a:rPr>
              <a:t>Disaster recovery: </a:t>
            </a:r>
          </a:p>
          <a:p>
            <a:pPr algn="just"/>
            <a:r>
              <a:rPr lang="en-US" dirty="0"/>
              <a:t>Disaster recovery happens after damages have been assessed and involves actions to return the affected community to its pre-disaster state or better – and ideally, to make it less vulnerable to future risk.</a:t>
            </a:r>
          </a:p>
          <a:p>
            <a:pPr algn="just"/>
            <a:r>
              <a:rPr lang="en-US" dirty="0">
                <a:solidFill>
                  <a:schemeClr val="accent2"/>
                </a:solidFill>
              </a:rPr>
              <a:t>Steps 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Disease Surveillance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Disposal of Carcass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Animal Waste Disposal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Restoration of fisheries infrastructure and resources</a:t>
            </a:r>
            <a:endParaRPr lang="en-IN" dirty="0">
              <a:solidFill>
                <a:srgbClr val="00B050"/>
              </a:solidFill>
            </a:endParaRPr>
          </a:p>
          <a:p>
            <a:pPr marL="731520" lvl="1" indent="-457200">
              <a:buFont typeface="+mj-lt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Restocking/ repopulation of Livestock/ Animals</a:t>
            </a:r>
            <a:endParaRPr lang="en-IN" dirty="0">
              <a:solidFill>
                <a:srgbClr val="00B050"/>
              </a:solidFill>
            </a:endParaRPr>
          </a:p>
          <a:p>
            <a:pPr marL="731520" lvl="1" indent="-457200">
              <a:buFont typeface="+mj-lt"/>
              <a:buAutoNum type="arabicPeriod"/>
            </a:pPr>
            <a:r>
              <a:rPr lang="en-IN" dirty="0">
                <a:solidFill>
                  <a:srgbClr val="00B050"/>
                </a:solidFill>
              </a:rPr>
              <a:t>Extension of Artificial Insemination Services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Estrus synchronization of existing bovine population</a:t>
            </a:r>
            <a:endParaRPr lang="en-IN" dirty="0">
              <a:solidFill>
                <a:srgbClr val="00B050"/>
              </a:solidFill>
            </a:endParaRPr>
          </a:p>
          <a:p>
            <a:pPr marL="731520" lvl="1" indent="-457200">
              <a:buFont typeface="+mj-lt"/>
              <a:buAutoNum type="arabicPeriod"/>
            </a:pPr>
            <a:r>
              <a:rPr lang="en-US" dirty="0">
                <a:solidFill>
                  <a:srgbClr val="00B050"/>
                </a:solidFill>
              </a:rPr>
              <a:t>Assistance for Renovation and Maintenance of Milk Processing Plants</a:t>
            </a:r>
            <a:endParaRPr lang="en-IN" dirty="0">
              <a:solidFill>
                <a:srgbClr val="00B050"/>
              </a:solidFill>
            </a:endParaRPr>
          </a:p>
          <a:p>
            <a:endParaRPr lang="en-IN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101737D-13D5-4183-184A-A28CE46B2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3142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Disaster Management </a:t>
            </a:r>
            <a:r>
              <a:rPr lang="en-US" dirty="0" err="1"/>
              <a:t>cont</a:t>
            </a:r>
            <a:r>
              <a:rPr lang="en-US" dirty="0"/>
              <a:t>…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467547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8527C-074E-8D2E-3A08-B5EE93878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of Disaster on Animals:</a:t>
            </a:r>
            <a:br>
              <a:rPr lang="en-US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E98E0-CBBF-DE90-1516-FD280919F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875934"/>
            <a:ext cx="10058400" cy="3582186"/>
          </a:xfrm>
          <a:ln>
            <a:solidFill>
              <a:schemeClr val="accent1"/>
            </a:solidFill>
          </a:ln>
        </p:spPr>
        <p:txBody>
          <a:bodyPr/>
          <a:lstStyle/>
          <a:p>
            <a:pPr algn="just"/>
            <a:r>
              <a:rPr lang="en-US" dirty="0"/>
              <a:t>On an average </a:t>
            </a:r>
            <a:r>
              <a:rPr lang="en-US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97,000 cattle is lost due </a:t>
            </a:r>
            <a:r>
              <a:rPr lang="en-US" b="1" dirty="0"/>
              <a:t>to floods </a:t>
            </a:r>
            <a:r>
              <a:rPr lang="en-US" dirty="0"/>
              <a:t>and </a:t>
            </a:r>
            <a:r>
              <a:rPr lang="en-US" b="1" dirty="0"/>
              <a:t>heavy rains </a:t>
            </a:r>
            <a:r>
              <a:rPr lang="en-US" dirty="0"/>
              <a:t>alone every year in India based on the statistics from 1953 to 2011.</a:t>
            </a:r>
          </a:p>
          <a:p>
            <a:pPr algn="just"/>
            <a:r>
              <a:rPr lang="en-US" dirty="0"/>
              <a:t>In India the animals </a:t>
            </a:r>
            <a:r>
              <a:rPr lang="en-US" b="1" dirty="0"/>
              <a:t>prone to floods </a:t>
            </a:r>
            <a:r>
              <a:rPr lang="en-US" dirty="0"/>
              <a:t>are as follows: 38% cattle, 55% buffaloes, 25% sheep, 41% goats, 47% pigs and 8% camels. </a:t>
            </a:r>
          </a:p>
          <a:p>
            <a:pPr algn="just"/>
            <a:r>
              <a:rPr lang="en-US" dirty="0"/>
              <a:t>The animals </a:t>
            </a:r>
            <a:r>
              <a:rPr lang="en-US" b="1" dirty="0"/>
              <a:t>prone to drought </a:t>
            </a:r>
            <a:r>
              <a:rPr lang="en-US" dirty="0"/>
              <a:t>are as follows: 30% cattle, 30% buffaloes, 61% sheep, 35% goats, 17% pigs and 65% camels. </a:t>
            </a:r>
          </a:p>
          <a:p>
            <a:pPr algn="just"/>
            <a:r>
              <a:rPr lang="en-US" dirty="0"/>
              <a:t>The livestock density per 1000 human in drought prone areas is 579 and in flood prone areas is 388.</a:t>
            </a:r>
          </a:p>
          <a:p>
            <a:pPr marL="0" indent="0" algn="r">
              <a:buNone/>
            </a:pPr>
            <a:r>
              <a:rPr lang="en-US" sz="1800" dirty="0">
                <a:solidFill>
                  <a:srgbClr val="0070C0"/>
                </a:solidFill>
              </a:rPr>
              <a:t>                     (Nutrition and Care of Livestock During Natural Disaster, N. Das, 2011)</a:t>
            </a:r>
            <a:endParaRPr lang="en-IN" sz="1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576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214724-DD40-A9A1-9130-336931DE3D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1650" t="11636" r="12174" b="48386"/>
          <a:stretch/>
        </p:blipFill>
        <p:spPr>
          <a:xfrm>
            <a:off x="1305612" y="323938"/>
            <a:ext cx="9143999" cy="286232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7A0FF2F-F067-D040-80E0-F37A390C00AF}"/>
              </a:ext>
            </a:extLst>
          </p:cNvPr>
          <p:cNvSpPr txBox="1"/>
          <p:nvPr/>
        </p:nvSpPr>
        <p:spPr>
          <a:xfrm>
            <a:off x="1244337" y="3513200"/>
            <a:ext cx="926654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Established in year 2006 with 8 battalions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i="0" dirty="0">
                <a:solidFill>
                  <a:srgbClr val="000000"/>
                </a:solidFill>
                <a:effectLst/>
              </a:rPr>
              <a:t>At present, National Disaster Response Force consist of 15 battalions from the BSF, CISF, CRPF, ITBP, SSB and Assam Rifles. 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i="0" dirty="0">
                <a:solidFill>
                  <a:srgbClr val="000000"/>
                </a:solidFill>
                <a:effectLst/>
              </a:rPr>
              <a:t>Each battalion have 18 self-contained specialist search and rescue teams of 45 personnel each including engineers, technicians, electricians, dog squads and medical/paramedics.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i="0" dirty="0">
                <a:solidFill>
                  <a:srgbClr val="000000"/>
                </a:solidFill>
                <a:effectLst/>
              </a:rPr>
              <a:t>The total strength of each battalion is 1,149.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i="0" dirty="0">
                <a:solidFill>
                  <a:srgbClr val="000000"/>
                </a:solidFill>
                <a:effectLst/>
              </a:rPr>
              <a:t>All the 15 battalions have been equipped and trained to respond natural as well as man-made disasters.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i="0" dirty="0">
                <a:solidFill>
                  <a:srgbClr val="000000"/>
                </a:solidFill>
                <a:effectLst/>
              </a:rPr>
              <a:t>Battalions are also trained and equipped for response during chemical, biological, radiological and nuclear (CBRN) emergencies.</a:t>
            </a:r>
            <a:r>
              <a:rPr lang="en-US" dirty="0"/>
              <a:t>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693226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584</TotalTime>
  <Words>786</Words>
  <Application>Microsoft Office PowerPoint</Application>
  <PresentationFormat>Widescreen</PresentationFormat>
  <Paragraphs>124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Rockwell</vt:lpstr>
      <vt:lpstr>Rockwell Condensed</vt:lpstr>
      <vt:lpstr>Wingdings</vt:lpstr>
      <vt:lpstr>Wood Type</vt:lpstr>
      <vt:lpstr>Disaster Management</vt:lpstr>
      <vt:lpstr>Disaster</vt:lpstr>
      <vt:lpstr>Types of Disaster</vt:lpstr>
      <vt:lpstr>Disaster Management</vt:lpstr>
      <vt:lpstr>Disaster Management cont…</vt:lpstr>
      <vt:lpstr>Disaster Management cont…</vt:lpstr>
      <vt:lpstr>Disaster Management cont…</vt:lpstr>
      <vt:lpstr>Disaster Management cont…</vt:lpstr>
      <vt:lpstr>Disaster Management cont…</vt:lpstr>
      <vt:lpstr>Impact of Disaster on Animals: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Disaster Management</dc:title>
  <dc:creator>drbhoomika1986@gmail.com</dc:creator>
  <cp:lastModifiedBy>drbhoomika1986@gmail.com</cp:lastModifiedBy>
  <cp:revision>3</cp:revision>
  <dcterms:created xsi:type="dcterms:W3CDTF">2022-07-13T09:30:10Z</dcterms:created>
  <dcterms:modified xsi:type="dcterms:W3CDTF">2022-07-15T05:57:10Z</dcterms:modified>
</cp:coreProperties>
</file>