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9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0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0"/>
  </p:notesMasterIdLst>
  <p:handoutMasterIdLst>
    <p:handoutMasterId r:id="rId21"/>
  </p:handoutMasterIdLst>
  <p:sldIdLst>
    <p:sldId id="311" r:id="rId4"/>
    <p:sldId id="257" r:id="rId5"/>
    <p:sldId id="258" r:id="rId6"/>
    <p:sldId id="308" r:id="rId7"/>
    <p:sldId id="310" r:id="rId8"/>
    <p:sldId id="260" r:id="rId9"/>
    <p:sldId id="261" r:id="rId10"/>
    <p:sldId id="262" r:id="rId11"/>
    <p:sldId id="265" r:id="rId12"/>
    <p:sldId id="267" r:id="rId13"/>
    <p:sldId id="269" r:id="rId14"/>
    <p:sldId id="271" r:id="rId15"/>
    <p:sldId id="274" r:id="rId16"/>
    <p:sldId id="275" r:id="rId17"/>
    <p:sldId id="276" r:id="rId18"/>
    <p:sldId id="312" r:id="rId19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Jay Prakash Gupta" userId="281414208_tp_dropbox" providerId="OAuth2" clId="{36773EC8-5F9B-DE4C-829B-7862E2481EB9}"/>
    <pc:docChg chg="custSel modSld">
      <pc:chgData name="Dr. Jay Prakash Gupta" userId="281414208_tp_dropbox" providerId="OAuth2" clId="{36773EC8-5F9B-DE4C-829B-7862E2481EB9}" dt="2020-05-18T01:36:48.272" v="9" actId="1076"/>
      <pc:docMkLst>
        <pc:docMk/>
      </pc:docMkLst>
      <pc:sldChg chg="modSp">
        <pc:chgData name="Dr. Jay Prakash Gupta" userId="281414208_tp_dropbox" providerId="OAuth2" clId="{36773EC8-5F9B-DE4C-829B-7862E2481EB9}" dt="2020-05-18T01:36:48.272" v="9" actId="1076"/>
        <pc:sldMkLst>
          <pc:docMk/>
          <pc:sldMk cId="0" sldId="256"/>
        </pc:sldMkLst>
        <pc:spChg chg="mod">
          <ac:chgData name="Dr. Jay Prakash Gupta" userId="281414208_tp_dropbox" providerId="OAuth2" clId="{36773EC8-5F9B-DE4C-829B-7862E2481EB9}" dt="2020-05-18T01:36:48.272" v="9" actId="1076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D70498-01CC-46C9-AFED-EA0D2D4EA571}" type="doc">
      <dgm:prSet loTypeId="urn:microsoft.com/office/officeart/2005/8/layout/vList2" loCatId="list" qsTypeId="urn:microsoft.com/office/officeart/2005/8/quickstyle/3d2#2" qsCatId="3D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6DD9F791-C42A-425E-A24E-C5D372731BF9}">
      <dgm:prSet custT="1"/>
      <dgm:spPr/>
      <dgm:t>
        <a:bodyPr/>
        <a:lstStyle/>
        <a:p>
          <a:pPr algn="ctr" rtl="0"/>
          <a:r>
            <a:rPr lang="en-US" sz="4800" dirty="0">
              <a:solidFill>
                <a:srgbClr val="FFFF99"/>
              </a:solidFill>
            </a:rPr>
            <a:t>Current situation</a:t>
          </a:r>
          <a:endParaRPr lang="en-IN" sz="4800" dirty="0">
            <a:solidFill>
              <a:srgbClr val="FFFF99"/>
            </a:solidFill>
          </a:endParaRPr>
        </a:p>
      </dgm:t>
    </dgm:pt>
    <dgm:pt modelId="{61FE5C7A-2BFB-4E05-BAA6-FF1808C0BE7C}" type="parTrans" cxnId="{90C1739C-09F1-4AAE-B36D-69947E5235F9}">
      <dgm:prSet/>
      <dgm:spPr/>
      <dgm:t>
        <a:bodyPr/>
        <a:lstStyle/>
        <a:p>
          <a:pPr algn="ctr"/>
          <a:endParaRPr lang="en-US" sz="4800"/>
        </a:p>
      </dgm:t>
    </dgm:pt>
    <dgm:pt modelId="{508FE219-74C9-4164-A116-C7A1234DE491}" type="sibTrans" cxnId="{90C1739C-09F1-4AAE-B36D-69947E5235F9}">
      <dgm:prSet/>
      <dgm:spPr/>
      <dgm:t>
        <a:bodyPr/>
        <a:lstStyle/>
        <a:p>
          <a:pPr algn="ctr"/>
          <a:endParaRPr lang="en-US" sz="4800"/>
        </a:p>
      </dgm:t>
    </dgm:pt>
    <dgm:pt modelId="{27665AD1-F94E-468E-84E3-6C828BF19D93}" type="pres">
      <dgm:prSet presAssocID="{ADD70498-01CC-46C9-AFED-EA0D2D4EA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7B8A7D-ACE0-4286-BA4F-0555CE9DC1E2}" type="pres">
      <dgm:prSet presAssocID="{6DD9F791-C42A-425E-A24E-C5D372731B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6DABF0-8465-44FC-901A-9F521F3D1423}" type="presOf" srcId="{ADD70498-01CC-46C9-AFED-EA0D2D4EA571}" destId="{27665AD1-F94E-468E-84E3-6C828BF19D93}" srcOrd="0" destOrd="0" presId="urn:microsoft.com/office/officeart/2005/8/layout/vList2"/>
    <dgm:cxn modelId="{90C1739C-09F1-4AAE-B36D-69947E5235F9}" srcId="{ADD70498-01CC-46C9-AFED-EA0D2D4EA571}" destId="{6DD9F791-C42A-425E-A24E-C5D372731BF9}" srcOrd="0" destOrd="0" parTransId="{61FE5C7A-2BFB-4E05-BAA6-FF1808C0BE7C}" sibTransId="{508FE219-74C9-4164-A116-C7A1234DE491}"/>
    <dgm:cxn modelId="{35881304-0240-46FF-8AED-03501298A367}" type="presOf" srcId="{6DD9F791-C42A-425E-A24E-C5D372731BF9}" destId="{607B8A7D-ACE0-4286-BA4F-0555CE9DC1E2}" srcOrd="0" destOrd="0" presId="urn:microsoft.com/office/officeart/2005/8/layout/vList2"/>
    <dgm:cxn modelId="{27577230-0602-4BB8-8EFF-7CA190C8C40C}" type="presParOf" srcId="{27665AD1-F94E-468E-84E3-6C828BF19D93}" destId="{607B8A7D-ACE0-4286-BA4F-0555CE9DC1E2}" srcOrd="0" destOrd="0" presId="urn:microsoft.com/office/officeart/2005/8/layout/vList2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3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IN"/>
            <a:t>Disease, Resistance and Tolerance</a:t>
          </a:r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10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IN" b="1" dirty="0">
              <a:latin typeface="Times New Roman" pitchFamily="18" charset="0"/>
              <a:cs typeface="Times New Roman" pitchFamily="18" charset="0"/>
            </a:rPr>
            <a:t>Why Selection/Breeding for Resistant?</a:t>
          </a:r>
          <a:endParaRPr lang="en-IN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10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4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US" b="1" dirty="0"/>
            <a:t>Hereditary architecture of host resistance</a:t>
          </a:r>
          <a:endParaRPr lang="en-IN" b="1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10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US" b="1" dirty="0"/>
            <a:t>Appropriate Selection Strategies </a:t>
          </a:r>
          <a:endParaRPr lang="en-IN" b="1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10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US" b="1" dirty="0"/>
            <a:t>Phenotypic markers</a:t>
          </a:r>
          <a:endParaRPr lang="en-IN" b="1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269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US" b="1" dirty="0"/>
            <a:t>Genetic markers</a:t>
          </a:r>
          <a:endParaRPr lang="en-IN" b="1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 b="1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269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765A03-8949-4399-843A-88653925F088}" type="doc">
      <dgm:prSet loTypeId="urn:microsoft.com/office/officeart/2005/8/layout/vList2" loCatId="list" qsTypeId="urn:microsoft.com/office/officeart/2005/8/quickstyle/3d2#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7E54FB-BBEA-4997-8C6C-8B064129A51E}">
      <dgm:prSet/>
      <dgm:spPr/>
      <dgm:t>
        <a:bodyPr/>
        <a:lstStyle/>
        <a:p>
          <a:pPr algn="ctr" rtl="0"/>
          <a:r>
            <a:rPr lang="en-IN" b="1" dirty="0">
              <a:latin typeface="Times New Roman" pitchFamily="18" charset="0"/>
              <a:cs typeface="Times New Roman" pitchFamily="18" charset="0"/>
            </a:rPr>
            <a:t>Breeding for resistance to infectious diseases</a:t>
          </a:r>
          <a:endParaRPr lang="en-IN" dirty="0"/>
        </a:p>
      </dgm:t>
    </dgm:pt>
    <dgm:pt modelId="{9323E300-A1A8-41C1-89D9-9DFF3F7C7FE4}" type="par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6D28A73A-E9D7-42E5-83BD-7A8542680F21}" type="sibTrans" cxnId="{7ADF963A-D489-4097-A6E6-D22409B23ABF}">
      <dgm:prSet/>
      <dgm:spPr/>
      <dgm:t>
        <a:bodyPr/>
        <a:lstStyle/>
        <a:p>
          <a:pPr algn="ctr"/>
          <a:endParaRPr lang="en-US"/>
        </a:p>
      </dgm:t>
    </dgm:pt>
    <dgm:pt modelId="{55A98BD9-D9DD-4417-96A1-5E8995E14F69}" type="pres">
      <dgm:prSet presAssocID="{A8765A03-8949-4399-843A-88653925F0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2C3BBC-AD35-4C54-B0B4-E86D07458C1F}" type="pres">
      <dgm:prSet presAssocID="{917E54FB-BBEA-4997-8C6C-8B064129A51E}" presName="parentText" presStyleLbl="node1" presStyleIdx="0" presStyleCnt="1" custLinFactNeighborY="-10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4CD714-B209-4051-84C6-669C557FEA93}" type="presOf" srcId="{917E54FB-BBEA-4997-8C6C-8B064129A51E}" destId="{192C3BBC-AD35-4C54-B0B4-E86D07458C1F}" srcOrd="0" destOrd="0" presId="urn:microsoft.com/office/officeart/2005/8/layout/vList2"/>
    <dgm:cxn modelId="{7ADF963A-D489-4097-A6E6-D22409B23ABF}" srcId="{A8765A03-8949-4399-843A-88653925F088}" destId="{917E54FB-BBEA-4997-8C6C-8B064129A51E}" srcOrd="0" destOrd="0" parTransId="{9323E300-A1A8-41C1-89D9-9DFF3F7C7FE4}" sibTransId="{6D28A73A-E9D7-42E5-83BD-7A8542680F21}"/>
    <dgm:cxn modelId="{BE953CDE-73A5-4DD2-962C-1CDED20B91AA}" type="presOf" srcId="{A8765A03-8949-4399-843A-88653925F088}" destId="{55A98BD9-D9DD-4417-96A1-5E8995E14F69}" srcOrd="0" destOrd="0" presId="urn:microsoft.com/office/officeart/2005/8/layout/vList2"/>
    <dgm:cxn modelId="{DF425846-484E-4CCC-AAD7-319305301A0C}" type="presParOf" srcId="{55A98BD9-D9DD-4417-96A1-5E8995E14F69}" destId="{192C3BBC-AD35-4C54-B0B4-E86D07458C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8A7D-ACE0-4286-BA4F-0555CE9DC1E2}">
      <dsp:nvSpPr>
        <dsp:cNvPr id="0" name=""/>
        <dsp:cNvSpPr/>
      </dsp:nvSpPr>
      <dsp:spPr>
        <a:xfrm>
          <a:off x="0" y="1"/>
          <a:ext cx="8229600" cy="7780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>
              <a:solidFill>
                <a:srgbClr val="FFFF99"/>
              </a:solidFill>
            </a:rPr>
            <a:t>Current situation</a:t>
          </a:r>
          <a:endParaRPr lang="en-IN" sz="4800" kern="1200" dirty="0">
            <a:solidFill>
              <a:srgbClr val="FFFF99"/>
            </a:solidFill>
          </a:endParaRPr>
        </a:p>
      </dsp:txBody>
      <dsp:txXfrm>
        <a:off x="37983" y="37984"/>
        <a:ext cx="8153634" cy="702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9906"/>
          <a:ext cx="86868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kern="1200"/>
            <a:t>Disease, Resistance and Tolerance</a:t>
          </a:r>
        </a:p>
      </dsp:txBody>
      <dsp:txXfrm>
        <a:off x="35125" y="45031"/>
        <a:ext cx="8616550" cy="649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9906"/>
          <a:ext cx="86868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b="1" kern="1200" dirty="0">
              <a:latin typeface="Times New Roman" pitchFamily="18" charset="0"/>
              <a:cs typeface="Times New Roman" pitchFamily="18" charset="0"/>
            </a:rPr>
            <a:t>Why Selection/Breeding for Resistant?</a:t>
          </a:r>
          <a:endParaRPr lang="en-IN" sz="3000" kern="1200" dirty="0"/>
        </a:p>
      </dsp:txBody>
      <dsp:txXfrm>
        <a:off x="35125" y="45031"/>
        <a:ext cx="8616550" cy="649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9906"/>
          <a:ext cx="86868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Hereditary architecture of host resistance</a:t>
          </a:r>
          <a:endParaRPr lang="en-IN" sz="3000" b="1" kern="1200" dirty="0"/>
        </a:p>
      </dsp:txBody>
      <dsp:txXfrm>
        <a:off x="0" y="9906"/>
        <a:ext cx="8686800" cy="719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9906"/>
          <a:ext cx="86868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/>
            <a:t>Appropriate Selection Strategies </a:t>
          </a:r>
          <a:endParaRPr lang="en-IN" sz="3000" b="1" kern="1200" dirty="0"/>
        </a:p>
      </dsp:txBody>
      <dsp:txXfrm>
        <a:off x="35125" y="45031"/>
        <a:ext cx="8616550" cy="649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249914"/>
          <a:ext cx="3839344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/>
            <a:t>Phenotypic markers</a:t>
          </a:r>
          <a:endParaRPr lang="en-IN" sz="2900" b="1" kern="1200" dirty="0"/>
        </a:p>
      </dsp:txBody>
      <dsp:txXfrm>
        <a:off x="33955" y="283869"/>
        <a:ext cx="3771434" cy="6276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129989"/>
          <a:ext cx="3839344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/>
            <a:t>Genetic markers</a:t>
          </a:r>
          <a:endParaRPr lang="en-IN" sz="3400" b="1" kern="1200" dirty="0"/>
        </a:p>
      </dsp:txBody>
      <dsp:txXfrm>
        <a:off x="39809" y="169798"/>
        <a:ext cx="3759726" cy="7358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C3BBC-AD35-4C54-B0B4-E86D07458C1F}">
      <dsp:nvSpPr>
        <dsp:cNvPr id="0" name=""/>
        <dsp:cNvSpPr/>
      </dsp:nvSpPr>
      <dsp:spPr>
        <a:xfrm>
          <a:off x="0" y="0"/>
          <a:ext cx="86868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000" b="1" kern="1200" dirty="0">
              <a:latin typeface="Times New Roman" pitchFamily="18" charset="0"/>
              <a:cs typeface="Times New Roman" pitchFamily="18" charset="0"/>
            </a:rPr>
            <a:t>Breeding for resistance to infectious diseases</a:t>
          </a:r>
          <a:endParaRPr lang="en-IN" sz="3000" kern="1200" dirty="0"/>
        </a:p>
      </dsp:txBody>
      <dsp:txXfrm>
        <a:off x="35125" y="35125"/>
        <a:ext cx="8616550" cy="649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4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#5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81E6F-8CA6-48F1-B460-72B9D8514FC4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8C95D-9B70-4AAF-9B18-3B3D46DB056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72B9E-3E75-406F-8D70-7544241DA5FE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A11C-EC52-4006-A6CD-7F53B36BFDE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54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3CEAFA-BAB6-4D86-9E60-63BFE923659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89498-ECE2-4F01-8484-FEDCDDB942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32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F4180-4405-40B0-A0D5-2E92E11BA23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B5B3B-5053-40FC-AA1D-446329CE2A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71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0A4967-D172-43CF-AE7D-3FE3711A7B1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DD7C1-B94F-460C-925A-179FED7F59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960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21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198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29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82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03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221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97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28BB3-5798-40E1-AA49-00100B0B8EC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2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89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950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434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29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07230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sym typeface="Mali SemiBold"/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4543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4856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F7C29-B0AA-49B4-ACB3-EDBCDD0DF0F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E8EA1-E156-41A6-826F-B31F7DE517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10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C1DC8D-4321-4C85-8944-9F54A813582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EC99C-0C47-4DAA-AF96-222C83610B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15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B83311-C6B7-4A05-887B-C96335C20C0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DA316-11A8-4AA0-8A24-AC065589BF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22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C51C03-8C1E-403F-91E6-1FB1CD029A4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2383D-C573-4CAA-BD89-738F60BBD1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8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62D7B5-FF00-4749-BE74-02740306D20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3D9CC-723C-4D0B-8431-05CFE5B546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10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9911A6-6882-433C-A66D-B0C3A3AD490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9E4D4-1489-49E5-96DF-093EC9FB08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96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79A1F3-81CD-4658-B607-CDCD1189EF4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95ED1-E88D-4496-A487-06EA733BA8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1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2DE1C-A85F-4DF2-9BAB-C4E11C982AC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43FC9-6A2B-45AD-9F98-403BFF9C25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4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B2B8B-C1EF-44EE-B09B-5C6BCED67587}" type="datetimeFigureOut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23-05-2025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311AD-EF4B-4949-B23B-E4DD9D7F404B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12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348729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Introduction to Breeding for Disease Resistance</a:t>
            </a:r>
            <a:endParaRPr lang="en-I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264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7858040" cy="4967064"/>
          </a:xfrm>
        </p:spPr>
        <p:txBody>
          <a:bodyPr>
            <a:normAutofit/>
          </a:bodyPr>
          <a:lstStyle/>
          <a:p>
            <a:pPr algn="just"/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Finding direct markers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for disease resistance is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tough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and thereby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alternate way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is to look for the markers that are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non-pathological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easy to detect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 and are </a:t>
            </a:r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associated with disease</a:t>
            </a: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Such markers are,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107473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Observables or Phenotypic markers </a:t>
            </a:r>
          </a:p>
          <a:p>
            <a:pPr marL="107473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Genetic markers </a:t>
            </a:r>
          </a:p>
          <a:p>
            <a:pPr marL="1074738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Transgenesis</a:t>
            </a: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9512" y="260648"/>
            <a:ext cx="2952328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Contd..</a:t>
              </a:r>
              <a:endParaRPr lang="en-IN" sz="4800" kern="12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185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8358" cy="5237163"/>
          </a:xfrm>
        </p:spPr>
        <p:txBody>
          <a:bodyPr>
            <a:normAutofit/>
          </a:bodyPr>
          <a:lstStyle/>
          <a:p>
            <a:pPr algn="just"/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Skin, hair, mucous membranes, secretions like tears, urine, ruminal content, saliva, mucous, skin secretions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, etc. 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between the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hosts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in such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secretions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may be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associated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with certain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pathological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conditions.</a:t>
            </a:r>
          </a:p>
          <a:p>
            <a:pPr algn="just">
              <a:buNone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Other such markers are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faecal egg count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of GI tract parasites,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Tick count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on body </a:t>
            </a:r>
            <a:r>
              <a:rPr lang="en-IN" sz="2667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tick infection,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somatic cell count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of milk </a:t>
            </a:r>
            <a:r>
              <a:rPr lang="en-IN" sz="2667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mastitis, </a:t>
            </a:r>
            <a:r>
              <a:rPr lang="en-IN" sz="2667" dirty="0" err="1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response in case of certain poultry diseases etc.</a:t>
            </a:r>
            <a:endParaRPr lang="en-US" sz="2667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418406"/>
              </p:ext>
            </p:extLst>
          </p:nvPr>
        </p:nvGraphicFramePr>
        <p:xfrm>
          <a:off x="228600" y="107256"/>
          <a:ext cx="3839344" cy="94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30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5199732"/>
          </a:xfrm>
        </p:spPr>
        <p:txBody>
          <a:bodyPr>
            <a:noAutofit/>
          </a:bodyPr>
          <a:lstStyle/>
          <a:p>
            <a:pPr algn="just"/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Sequencing of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genomes have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led to discovery of several genetic markers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and even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genes related to the immune system.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 Immune responsiveness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would be an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useful indicator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of disease resistance in cattle.          </a:t>
            </a:r>
            <a:r>
              <a:rPr lang="en-IN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(Hernandez </a:t>
            </a:r>
            <a:r>
              <a:rPr lang="en-IN" sz="2667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IN" sz="2667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2003)</a:t>
            </a:r>
          </a:p>
          <a:p>
            <a:pPr algn="just"/>
            <a:endParaRPr lang="en-IN" sz="2667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Various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genetic markers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microsatellites, SSCP, RFLPs, RAPDs, and AFLPs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have been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utilised to select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animals for resistance against specific infectious diseases.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resistant animals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based on the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marker allele linked to the trait.</a:t>
            </a:r>
            <a:endParaRPr lang="en-US" sz="2667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2667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1980877"/>
              </p:ext>
            </p:extLst>
          </p:nvPr>
        </p:nvGraphicFramePr>
        <p:xfrm>
          <a:off x="228600" y="107256"/>
          <a:ext cx="3839344" cy="945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96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90" y="1043384"/>
            <a:ext cx="8839729" cy="5842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Disease resistance -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detecting variance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in the speed of epidemic development among groups -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requires huge data and “replicated” epidemics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for computation.</a:t>
            </a:r>
          </a:p>
          <a:p>
            <a:pPr algn="just"/>
            <a:endParaRPr lang="en-US" sz="3167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Measuring 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of resistance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phenotypes, is costly and difficult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IN" sz="3167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Treatment with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antibiotics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carry the risk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emergence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IN" sz="3167" b="1" dirty="0"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pathogens.</a:t>
            </a:r>
          </a:p>
          <a:p>
            <a:pPr marL="0" indent="0" algn="just">
              <a:buNone/>
            </a:pPr>
            <a:r>
              <a:rPr lang="en-IN" sz="3167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3702284"/>
              </p:ext>
            </p:extLst>
          </p:nvPr>
        </p:nvGraphicFramePr>
        <p:xfrm>
          <a:off x="228600" y="332656"/>
          <a:ext cx="8686800" cy="7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394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41984"/>
            <a:ext cx="7955757" cy="5716016"/>
          </a:xfrm>
        </p:spPr>
        <p:txBody>
          <a:bodyPr>
            <a:normAutofit/>
          </a:bodyPr>
          <a:lstStyle/>
          <a:p>
            <a:pPr algn="just"/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Ideal experimental design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for, </a:t>
            </a:r>
          </a:p>
          <a:p>
            <a:pPr marL="8128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	detecting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genetic variation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in resistance and </a:t>
            </a:r>
          </a:p>
          <a:p>
            <a:pPr marL="8128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identifying associated SNP</a:t>
            </a:r>
          </a:p>
          <a:p>
            <a:pPr algn="just">
              <a:buNone/>
            </a:pP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would be to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exploit continuously varying phenotypes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measured on animals subjected to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identical environmental and challenged conditions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						   Rare</a:t>
            </a:r>
            <a:endParaRPr lang="en-IN" sz="2667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 challenged conditions          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Deliberate</a:t>
            </a:r>
            <a:endParaRPr lang="en-IN" sz="2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						   Standardised</a:t>
            </a:r>
            <a:endParaRPr lang="en-IN" sz="2667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So,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require large-scale funding, coordinated efforts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between several partners and hence are relatively uncommon.</a:t>
            </a:r>
            <a:endParaRPr lang="en-US" sz="2667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9512" y="260648"/>
            <a:ext cx="2952328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Rounded Rectangle 5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Contd..</a:t>
              </a:r>
              <a:endParaRPr lang="en-IN" sz="4800" kern="1200" dirty="0"/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860032" y="4149080"/>
            <a:ext cx="648072" cy="936104"/>
            <a:chOff x="4716016" y="4293096"/>
            <a:chExt cx="648072" cy="936104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716016" y="4293096"/>
              <a:ext cx="648072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716016" y="4725144"/>
              <a:ext cx="57606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716016" y="4725144"/>
              <a:ext cx="57606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60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2025"/>
            <a:ext cx="7955757" cy="563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In short,</a:t>
            </a:r>
            <a:r>
              <a:rPr lang="en-US" sz="29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917" b="1" dirty="0">
                <a:latin typeface="Times New Roman" pitchFamily="18" charset="0"/>
                <a:cs typeface="Times New Roman" pitchFamily="18" charset="0"/>
              </a:rPr>
              <a:t>Selection for disease resistance</a:t>
            </a: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/tolerance require, </a:t>
            </a:r>
          </a:p>
          <a:p>
            <a:pPr algn="just"/>
            <a:r>
              <a:rPr lang="en-IN" sz="2917" b="1" dirty="0">
                <a:latin typeface="Times New Roman" pitchFamily="18" charset="0"/>
                <a:cs typeface="Times New Roman" pitchFamily="18" charset="0"/>
              </a:rPr>
              <a:t>Estimates of genetic parameters</a:t>
            </a: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500" dirty="0">
                <a:latin typeface="Times New Roman" pitchFamily="18" charset="0"/>
                <a:cs typeface="Times New Roman" pitchFamily="18" charset="0"/>
              </a:rPr>
              <a:t>require large amount of data and pedigree records</a:t>
            </a: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917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2917" b="1" dirty="0">
                <a:latin typeface="Times New Roman" pitchFamily="18" charset="0"/>
                <a:cs typeface="Times New Roman" pitchFamily="18" charset="0"/>
              </a:rPr>
              <a:t>Recording disease incidence in the progeny</a:t>
            </a: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IN" sz="2500" dirty="0">
                <a:latin typeface="Times New Roman" pitchFamily="18" charset="0"/>
                <a:cs typeface="Times New Roman" pitchFamily="18" charset="0"/>
              </a:rPr>
              <a:t>selecting parents having less incidence in their progenies</a:t>
            </a:r>
            <a:r>
              <a:rPr lang="en-IN" sz="2917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917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Analysis of</a:t>
            </a:r>
            <a:r>
              <a:rPr lang="en-IN" sz="3000" dirty="0">
                <a:latin typeface="Times New Roman" pitchFamily="18" charset="0"/>
                <a:cs typeface="Times New Roman" pitchFamily="18" charset="0"/>
              </a:rPr>
              <a:t> available </a:t>
            </a: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genetic variation</a:t>
            </a:r>
            <a:r>
              <a:rPr lang="en-IN" sz="3000" dirty="0">
                <a:latin typeface="Times New Roman" pitchFamily="18" charset="0"/>
                <a:cs typeface="Times New Roman" pitchFamily="18" charset="0"/>
              </a:rPr>
              <a:t> to get the </a:t>
            </a: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heritability</a:t>
            </a:r>
            <a:r>
              <a:rPr lang="en-IN" sz="3000" dirty="0">
                <a:latin typeface="Times New Roman" pitchFamily="18" charset="0"/>
                <a:cs typeface="Times New Roman" pitchFamily="18" charset="0"/>
              </a:rPr>
              <a:t> estimates for a set of </a:t>
            </a:r>
            <a:r>
              <a:rPr lang="en-IN" sz="3000" b="1" dirty="0">
                <a:latin typeface="Times New Roman" pitchFamily="18" charset="0"/>
                <a:cs typeface="Times New Roman" pitchFamily="18" charset="0"/>
              </a:rPr>
              <a:t>immune functions related traits</a:t>
            </a:r>
            <a:r>
              <a:rPr lang="en-IN" sz="3000" dirty="0">
                <a:latin typeface="Times New Roman" pitchFamily="18" charset="0"/>
                <a:cs typeface="Times New Roman" pitchFamily="18" charset="0"/>
              </a:rPr>
              <a:t> essential for resistance to disease.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260648"/>
            <a:ext cx="7464322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Conclusion</a:t>
              </a:r>
              <a:endParaRPr lang="en-IN" sz="4800" kern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639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16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sym typeface="Mali SemiBold"/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7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4255865"/>
              </p:ext>
            </p:extLst>
          </p:nvPr>
        </p:nvGraphicFramePr>
        <p:xfrm>
          <a:off x="457200" y="274638"/>
          <a:ext cx="8229600" cy="778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3132" y="1259501"/>
            <a:ext cx="8699348" cy="497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600" dirty="0"/>
              <a:t>Loss of production owing to  mortality,     growth rate etc.</a:t>
            </a:r>
          </a:p>
          <a:p>
            <a:r>
              <a:rPr lang="en-IN" sz="3600" dirty="0"/>
              <a:t>Increased Cost for treatment and culling rate </a:t>
            </a:r>
          </a:p>
          <a:p>
            <a:r>
              <a:rPr lang="en-IN" sz="3600" dirty="0"/>
              <a:t>Labour intensive animal management (culling, treatment etc.)</a:t>
            </a:r>
          </a:p>
          <a:p>
            <a:r>
              <a:rPr lang="en-US" sz="3600" dirty="0"/>
              <a:t>No new class of antibiotic in over 40 years</a:t>
            </a:r>
          </a:p>
          <a:p>
            <a:pPr>
              <a:buFont typeface="Wingdings 2" pitchFamily="18" charset="2"/>
              <a:buNone/>
            </a:pPr>
            <a:endParaRPr lang="en-IN" sz="3600" dirty="0"/>
          </a:p>
          <a:p>
            <a:endParaRPr lang="en-IN" sz="3600" dirty="0"/>
          </a:p>
        </p:txBody>
      </p:sp>
      <p:sp>
        <p:nvSpPr>
          <p:cNvPr id="7" name="Up Arrow 6"/>
          <p:cNvSpPr/>
          <p:nvPr/>
        </p:nvSpPr>
        <p:spPr>
          <a:xfrm>
            <a:off x="6084168" y="1412776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 flipH="1">
            <a:off x="249793" y="1916832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5140580"/>
              </p:ext>
            </p:extLst>
          </p:nvPr>
        </p:nvGraphicFramePr>
        <p:xfrm>
          <a:off x="228600" y="332656"/>
          <a:ext cx="8686800" cy="7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IN" b="1" dirty="0"/>
              <a:t>Disease: </a:t>
            </a:r>
            <a:r>
              <a:rPr lang="en-IN" dirty="0"/>
              <a:t>Pathological condition, </a:t>
            </a:r>
          </a:p>
          <a:p>
            <a:pPr marL="0" indent="0">
              <a:buNone/>
            </a:pPr>
            <a:r>
              <a:rPr lang="en-IN" dirty="0"/>
              <a:t>                    from infection, </a:t>
            </a:r>
          </a:p>
          <a:p>
            <a:pPr marL="0" indent="0">
              <a:buNone/>
            </a:pPr>
            <a:r>
              <a:rPr lang="en-IN" dirty="0"/>
              <a:t>                    genetic defect and/or </a:t>
            </a:r>
          </a:p>
          <a:p>
            <a:pPr marL="0" indent="0">
              <a:buNone/>
            </a:pPr>
            <a:r>
              <a:rPr lang="en-IN" dirty="0"/>
              <a:t>                    environmental stress</a:t>
            </a:r>
          </a:p>
          <a:p>
            <a:r>
              <a:rPr lang="en-IN" b="1" dirty="0"/>
              <a:t>Resistance: </a:t>
            </a:r>
          </a:p>
          <a:p>
            <a:pPr marL="1973263">
              <a:buFont typeface="Wingdings" panose="05000000000000000000" pitchFamily="2" charset="2"/>
              <a:buChar char="Ø"/>
            </a:pPr>
            <a:r>
              <a:rPr lang="en-IN" dirty="0"/>
              <a:t>An ecological consideration of the interaction between the host and the pathogen species. </a:t>
            </a:r>
          </a:p>
          <a:p>
            <a:pPr marL="1973263">
              <a:buFont typeface="Wingdings" panose="05000000000000000000" pitchFamily="2" charset="2"/>
              <a:buChar char="Ø"/>
            </a:pPr>
            <a:r>
              <a:rPr lang="en-IN" dirty="0"/>
              <a:t>Ability of the host to exert control over the pathogen life cycle up to certain degree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6408712" cy="4806205"/>
          </a:xfrm>
        </p:spPr>
        <p:txBody>
          <a:bodyPr/>
          <a:lstStyle/>
          <a:p>
            <a:r>
              <a:rPr lang="en-IN" b="1" dirty="0"/>
              <a:t>Tolerance</a:t>
            </a:r>
            <a:r>
              <a:rPr lang="en-IN" dirty="0"/>
              <a:t>: </a:t>
            </a:r>
          </a:p>
          <a:p>
            <a:pPr marL="901700" indent="-457200" defTabSz="255588">
              <a:buFont typeface="Wingdings" panose="05000000000000000000" pitchFamily="2" charset="2"/>
              <a:buChar char="Ø"/>
            </a:pPr>
            <a:r>
              <a:rPr lang="en-IN" dirty="0"/>
              <a:t>Net impact on performance at a given level of infection, </a:t>
            </a:r>
            <a:r>
              <a:rPr lang="en-IN" i="1" dirty="0"/>
              <a:t>i.e.</a:t>
            </a:r>
            <a:r>
              <a:rPr lang="en-IN" dirty="0"/>
              <a:t> the regression of performance on pathogen load.</a:t>
            </a:r>
          </a:p>
          <a:p>
            <a:pPr marL="901700" indent="-457200" defTabSz="255588">
              <a:buFont typeface="Wingdings" panose="05000000000000000000" pitchFamily="2" charset="2"/>
              <a:buChar char="Ø"/>
            </a:pPr>
            <a:r>
              <a:rPr lang="en-US" dirty="0"/>
              <a:t>Host having greater tolerance maintains high level of fitness</a:t>
            </a:r>
            <a:endParaRPr lang="en-IN" dirty="0"/>
          </a:p>
          <a:p>
            <a:r>
              <a:rPr lang="en-IN" b="1" dirty="0"/>
              <a:t>Resilience</a:t>
            </a:r>
            <a:r>
              <a:rPr lang="en-IN" dirty="0"/>
              <a:t>: </a:t>
            </a:r>
          </a:p>
          <a:p>
            <a:pPr marL="901700" indent="-457200">
              <a:buFont typeface="Wingdings" panose="05000000000000000000" pitchFamily="2" charset="2"/>
              <a:buChar char="Ø"/>
            </a:pPr>
            <a:r>
              <a:rPr lang="en-IN" dirty="0"/>
              <a:t>Ability to continue a normal production life for an animal which has been infected</a:t>
            </a:r>
          </a:p>
          <a:p>
            <a:pPr marL="901700" indent="-457200" algn="just" defTabSz="1044976" eaLnBrk="1" fontAlgn="auto" hangingPunct="1"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</a:pPr>
            <a:r>
              <a:rPr lang="en-IN" dirty="0"/>
              <a:t>Where all animals are infected, resilience becomes a useful concept.  </a:t>
            </a:r>
          </a:p>
          <a:p>
            <a:endParaRPr lang="en-IN" dirty="0"/>
          </a:p>
          <a:p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260648"/>
            <a:ext cx="2952328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Contd..</a:t>
              </a:r>
              <a:endParaRPr lang="en-IN" sz="4800" kern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8" name="Picture 7" descr="An external file that holds a picture, illustration, etc.&#10;Object name is gr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92896"/>
            <a:ext cx="2736304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52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311" y="1340768"/>
            <a:ext cx="8105378" cy="6223000"/>
          </a:xfrm>
        </p:spPr>
        <p:txBody>
          <a:bodyPr>
            <a:normAutofit/>
          </a:bodyPr>
          <a:lstStyle/>
          <a:p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Breeding for resistance or tolerance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	Enhance animal health but have potentially 	different effect on the prevalence of infection. 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Breeding for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 tolerance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would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necessarily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affect the pathogen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Breeding for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resistance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would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reduce disease transmission</a:t>
            </a:r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 possibly by imposing selection pressure upon the pathogen.</a:t>
            </a:r>
          </a:p>
          <a:p>
            <a:pPr algn="just"/>
            <a:r>
              <a:rPr lang="en-IN" sz="2667" dirty="0">
                <a:latin typeface="Times New Roman" pitchFamily="18" charset="0"/>
                <a:cs typeface="Times New Roman" pitchFamily="18" charset="0"/>
              </a:rPr>
              <a:t>Therefore, breeding animals tolerant to a disease would be disadvantageous when the </a:t>
            </a:r>
            <a:r>
              <a:rPr lang="en-IN" sz="2667" b="1" dirty="0">
                <a:latin typeface="Times New Roman" pitchFamily="18" charset="0"/>
                <a:cs typeface="Times New Roman" pitchFamily="18" charset="0"/>
              </a:rPr>
              <a:t>aim is to reduce the transmission of infection.</a:t>
            </a:r>
            <a:endParaRPr lang="en-US" sz="2667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6592566"/>
              </p:ext>
            </p:extLst>
          </p:nvPr>
        </p:nvGraphicFramePr>
        <p:xfrm>
          <a:off x="228600" y="332656"/>
          <a:ext cx="8686800" cy="7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3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4968551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 resistance to certain pathogen or disease mainly manifested through the 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variability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host 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infection </a:t>
            </a: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there is possibility to improve genetic resistance to most diseases however, 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ascertaining resistance phenotypes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under field conditions is still challenging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33681900"/>
              </p:ext>
            </p:extLst>
          </p:nvPr>
        </p:nvGraphicFramePr>
        <p:xfrm>
          <a:off x="228600" y="332656"/>
          <a:ext cx="8686800" cy="7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285860"/>
            <a:ext cx="8784976" cy="4857784"/>
          </a:xfrm>
        </p:spPr>
        <p:txBody>
          <a:bodyPr>
            <a:normAutofit/>
          </a:bodyPr>
          <a:lstStyle/>
          <a:p>
            <a:pPr marL="449263" defTabSz="900113">
              <a:buClr>
                <a:srgbClr val="C00000"/>
              </a:buClr>
              <a:buNone/>
            </a:pPr>
            <a:r>
              <a:rPr lang="en-IN" dirty="0">
                <a:solidFill>
                  <a:srgbClr val="7030A0"/>
                </a:solidFill>
              </a:rPr>
              <a:t>Genetic resistance is permanent and cumulative resistance to a particular disease.</a:t>
            </a:r>
          </a:p>
          <a:p>
            <a:pPr marL="449263" defTabSz="900113">
              <a:buClr>
                <a:srgbClr val="C00000"/>
              </a:buClr>
              <a:buNone/>
            </a:pPr>
            <a:endParaRPr lang="en-IN" dirty="0">
              <a:solidFill>
                <a:srgbClr val="7030A0"/>
              </a:solidFill>
            </a:endParaRPr>
          </a:p>
          <a:p>
            <a:r>
              <a:rPr lang="en-IN" dirty="0"/>
              <a:t>Disease resistance – </a:t>
            </a:r>
            <a:r>
              <a:rPr lang="en-IN" b="1" dirty="0"/>
              <a:t>multi-factorial (polygenic)</a:t>
            </a:r>
            <a:r>
              <a:rPr lang="en-IN" dirty="0"/>
              <a:t> – No absolute resistance.</a:t>
            </a:r>
          </a:p>
          <a:p>
            <a:endParaRPr lang="en-IN" dirty="0"/>
          </a:p>
          <a:p>
            <a:r>
              <a:rPr lang="en-IN" b="1" dirty="0"/>
              <a:t>Selection for genetic resistance </a:t>
            </a:r>
            <a:r>
              <a:rPr lang="en-IN" dirty="0"/>
              <a:t>- </a:t>
            </a:r>
            <a:r>
              <a:rPr lang="en-IN" b="1" dirty="0"/>
              <a:t>in conjunction with other disease control measures</a:t>
            </a:r>
            <a:r>
              <a:rPr lang="en-IN" dirty="0"/>
              <a:t> to reduce the size of challenges or to assist in treating existing infections / infestations.</a:t>
            </a:r>
            <a:endParaRPr lang="en-US" dirty="0"/>
          </a:p>
          <a:p>
            <a:endParaRPr lang="en-IN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260648"/>
            <a:ext cx="2952328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Contd..</a:t>
              </a:r>
              <a:endParaRPr lang="en-IN" sz="4800" kern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9"/>
          </a:xfrm>
        </p:spPr>
        <p:txBody>
          <a:bodyPr>
            <a:normAutofit/>
          </a:bodyPr>
          <a:lstStyle/>
          <a:p>
            <a:r>
              <a:rPr lang="en-IN" dirty="0"/>
              <a:t>In cases where </a:t>
            </a:r>
            <a:r>
              <a:rPr lang="en-IN" b="1" dirty="0"/>
              <a:t>the gene(s) controlling expression of an affected phenotype has been identified</a:t>
            </a:r>
            <a:r>
              <a:rPr lang="en-IN" dirty="0"/>
              <a:t>, reduction in the frequency of affected animals can be done </a:t>
            </a:r>
            <a:r>
              <a:rPr lang="en-IN" b="1" dirty="0"/>
              <a:t>through selection </a:t>
            </a:r>
            <a:r>
              <a:rPr lang="en-IN" dirty="0"/>
              <a:t>to </a:t>
            </a:r>
            <a:r>
              <a:rPr lang="en-IN" b="1" dirty="0"/>
              <a:t>increase the frequency of the desirable phenotype</a:t>
            </a:r>
            <a:r>
              <a:rPr lang="en-IN" dirty="0"/>
              <a:t> in the population.</a:t>
            </a:r>
          </a:p>
          <a:p>
            <a:endParaRPr lang="en-IN" dirty="0"/>
          </a:p>
          <a:p>
            <a:r>
              <a:rPr lang="en-IN" dirty="0"/>
              <a:t>In cases where </a:t>
            </a:r>
            <a:r>
              <a:rPr lang="en-IN" b="1" dirty="0"/>
              <a:t>genetic cause has not been identified</a:t>
            </a:r>
            <a:r>
              <a:rPr lang="en-IN" dirty="0"/>
              <a:t>, </a:t>
            </a:r>
            <a:r>
              <a:rPr lang="en-IN" b="1" dirty="0"/>
              <a:t>culling affected animals and their relatives </a:t>
            </a:r>
            <a:r>
              <a:rPr lang="en-IN" dirty="0"/>
              <a:t>may be effective, but the success depends on the </a:t>
            </a:r>
            <a:r>
              <a:rPr lang="en-IN" b="1" dirty="0"/>
              <a:t>disease incidence</a:t>
            </a:r>
            <a:r>
              <a:rPr lang="en-IN" dirty="0"/>
              <a:t>, and progress will become slower as the incidence falls.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260648"/>
            <a:ext cx="2952328" cy="777730"/>
            <a:chOff x="0" y="183"/>
            <a:chExt cx="8229600" cy="7777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/>
            <p:cNvSpPr/>
            <p:nvPr/>
          </p:nvSpPr>
          <p:spPr>
            <a:xfrm>
              <a:off x="0" y="183"/>
              <a:ext cx="8229600" cy="7777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 txBox="1"/>
            <p:nvPr/>
          </p:nvSpPr>
          <p:spPr>
            <a:xfrm>
              <a:off x="37966" y="38149"/>
              <a:ext cx="8153668" cy="7017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lvl="0" algn="ctr" defTabSz="2133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dirty="0"/>
                <a:t>Contd..</a:t>
              </a:r>
              <a:endParaRPr lang="en-IN" sz="4800" kern="1200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35785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Selective breeding (response)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heritability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of the trait associated with disease resistance +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variation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among the animals.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direct selection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- I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ndividual or family selection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in normal as well as in challenged environment is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ideal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selection strategy for detection of genetic variation. </a:t>
            </a:r>
          </a:p>
          <a:p>
            <a:pPr algn="just">
              <a:lnSpc>
                <a:spcPct val="120000"/>
              </a:lnSpc>
              <a:spcBef>
                <a:spcPts val="300"/>
              </a:spcBef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This is one of the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simplest method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applied to various diseases like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Marek’s disease, New Castel disease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etc.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However, this classical selection approach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incurs high cost, large infrastructure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as well as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time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1040680"/>
              </p:ext>
            </p:extLst>
          </p:nvPr>
        </p:nvGraphicFramePr>
        <p:xfrm>
          <a:off x="228600" y="332656"/>
          <a:ext cx="8686800" cy="72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180CC-0386-448E-993E-4157C2FF285F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802</Words>
  <Application>Microsoft Office PowerPoint</Application>
  <PresentationFormat>On-screen Show (4:3)</PresentationFormat>
  <Paragraphs>109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Constantia</vt:lpstr>
      <vt:lpstr>Mali SemiBold</vt:lpstr>
      <vt:lpstr>Nunito</vt:lpstr>
      <vt:lpstr>Nunito Light</vt:lpstr>
      <vt:lpstr>Rockwell</vt:lpstr>
      <vt:lpstr>Times New Roman</vt:lpstr>
      <vt:lpstr>Wingdings</vt:lpstr>
      <vt:lpstr>Wingdings 2</vt:lpstr>
      <vt:lpstr>Flow</vt:lpstr>
      <vt:lpstr>Office Theme</vt:lpstr>
      <vt:lpstr>Ely template</vt:lpstr>
      <vt:lpstr>Introduction to Breeding for Disease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Aspects of Disease Resistance in Farm Animals</dc:title>
  <dc:creator>admin</dc:creator>
  <cp:lastModifiedBy>Jay Prakash Gupta</cp:lastModifiedBy>
  <cp:revision>79</cp:revision>
  <dcterms:created xsi:type="dcterms:W3CDTF">2019-01-09T05:05:40Z</dcterms:created>
  <dcterms:modified xsi:type="dcterms:W3CDTF">2025-05-23T07:15:54Z</dcterms:modified>
</cp:coreProperties>
</file>