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8" r:id="rId3"/>
    <p:sldId id="336" r:id="rId4"/>
    <p:sldId id="309" r:id="rId5"/>
    <p:sldId id="277" r:id="rId6"/>
    <p:sldId id="261" r:id="rId7"/>
    <p:sldId id="260" r:id="rId8"/>
    <p:sldId id="326" r:id="rId9"/>
    <p:sldId id="334" r:id="rId10"/>
    <p:sldId id="335" r:id="rId11"/>
    <p:sldId id="278" r:id="rId12"/>
    <p:sldId id="337" r:id="rId13"/>
    <p:sldId id="33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B0BB5E-753B-44D7-8724-932C6641A61E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4EC728-8F26-4FAA-A63E-14A8D55C8D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83610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110D921-1F3E-44DD-B0CC-221641850955}" type="slidenum">
              <a:rPr lang="en-US" altLang="en-US"/>
              <a:pPr/>
              <a:t>2</a:t>
            </a:fld>
            <a:endParaRPr lang="en-US" altLang="en-US"/>
          </a:p>
        </p:txBody>
      </p:sp>
      <p:sp>
        <p:nvSpPr>
          <p:cNvPr id="188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8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852081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7D518215-62F1-47F8-AF4A-DC27E0B9DF2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4E6E6AE-2970-4436-BCFA-CC3E92FF640E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184322" name="Rectangle 2">
            <a:extLst>
              <a:ext uri="{FF2B5EF4-FFF2-40B4-BE49-F238E27FC236}">
                <a16:creationId xmlns:a16="http://schemas.microsoft.com/office/drawing/2014/main" id="{DD70781F-54DD-4C6A-9C80-4DE65C437A9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23" name="Rectangle 3">
            <a:extLst>
              <a:ext uri="{FF2B5EF4-FFF2-40B4-BE49-F238E27FC236}">
                <a16:creationId xmlns:a16="http://schemas.microsoft.com/office/drawing/2014/main" id="{14324F44-0792-4BA1-81FE-EB65A8D2617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5F0F6C86-D4CA-4629-876C-0D59C91BB85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035FBB5-184A-4CE5-991B-82A0F06CCD27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185346" name="Rectangle 2">
            <a:extLst>
              <a:ext uri="{FF2B5EF4-FFF2-40B4-BE49-F238E27FC236}">
                <a16:creationId xmlns:a16="http://schemas.microsoft.com/office/drawing/2014/main" id="{3BC66882-6BBF-4872-8A25-2844F1C0FE7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5347" name="Rectangle 3">
            <a:extLst>
              <a:ext uri="{FF2B5EF4-FFF2-40B4-BE49-F238E27FC236}">
                <a16:creationId xmlns:a16="http://schemas.microsoft.com/office/drawing/2014/main" id="{E81274BF-70EC-4778-B35F-2E332DC4401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D5D64105-2290-4C57-95CC-41FB0ACA138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F647B99-B055-4DB2-97B9-E89FDBE7D52C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186370" name="Rectangle 2">
            <a:extLst>
              <a:ext uri="{FF2B5EF4-FFF2-40B4-BE49-F238E27FC236}">
                <a16:creationId xmlns:a16="http://schemas.microsoft.com/office/drawing/2014/main" id="{4AB716EA-F104-4C8C-B6D3-9B5C765C316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6371" name="Rectangle 3">
            <a:extLst>
              <a:ext uri="{FF2B5EF4-FFF2-40B4-BE49-F238E27FC236}">
                <a16:creationId xmlns:a16="http://schemas.microsoft.com/office/drawing/2014/main" id="{E3C87214-CAEE-4F12-9CD4-847379469AF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1EE9706-E850-4D1A-BC02-6B217F9244C3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189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9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28844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7347BEF-E660-469A-83D7-529DE7CC76C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2D50608-56B2-419A-8736-9ABF3BB57F05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190466" name="Rectangle 2">
            <a:extLst>
              <a:ext uri="{FF2B5EF4-FFF2-40B4-BE49-F238E27FC236}">
                <a16:creationId xmlns:a16="http://schemas.microsoft.com/office/drawing/2014/main" id="{F39321FC-C8FB-4974-BCF9-4FEFFE799C8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0467" name="Rectangle 3">
            <a:extLst>
              <a:ext uri="{FF2B5EF4-FFF2-40B4-BE49-F238E27FC236}">
                <a16:creationId xmlns:a16="http://schemas.microsoft.com/office/drawing/2014/main" id="{147B6215-505C-4595-B9AB-9E9B79ECCE2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17B0D012-AE81-47AF-9B5B-59ACBEC4D3A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80D8896-5F2E-433C-9E4B-D6ECA8970999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191490" name="Rectangle 2">
            <a:extLst>
              <a:ext uri="{FF2B5EF4-FFF2-40B4-BE49-F238E27FC236}">
                <a16:creationId xmlns:a16="http://schemas.microsoft.com/office/drawing/2014/main" id="{E98E770C-23D3-42B4-B0A1-8107230B985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1491" name="Rectangle 3">
            <a:extLst>
              <a:ext uri="{FF2B5EF4-FFF2-40B4-BE49-F238E27FC236}">
                <a16:creationId xmlns:a16="http://schemas.microsoft.com/office/drawing/2014/main" id="{1092642F-8303-415A-987B-9584568F94C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DBF6034C-7D03-4741-81E9-A5406E05630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AC81185-DA07-4DBB-8771-CD15C1ABEFD6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192514" name="Rectangle 2">
            <a:extLst>
              <a:ext uri="{FF2B5EF4-FFF2-40B4-BE49-F238E27FC236}">
                <a16:creationId xmlns:a16="http://schemas.microsoft.com/office/drawing/2014/main" id="{C5730FD4-A331-4F3A-8CFB-7FBDA8212E7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2515" name="Rectangle 3">
            <a:extLst>
              <a:ext uri="{FF2B5EF4-FFF2-40B4-BE49-F238E27FC236}">
                <a16:creationId xmlns:a16="http://schemas.microsoft.com/office/drawing/2014/main" id="{2B8FA8F3-5D32-4D33-AACC-5A881C25B5E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E986-DE99-4BD1-9348-CC2FD90CBC08}" type="datetime1">
              <a:rPr lang="en-US" smtClean="0"/>
              <a:t>5/9/2020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Unit 1 Lecture 12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3D58E-A0B1-492B-8E23-8479A38561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0661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DBFF8-2309-40A9-A6EE-5DB765319847}" type="datetime1">
              <a:rPr lang="en-US" smtClean="0"/>
              <a:t>5/9/2020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Unit 1 Lecture 12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3D58E-A0B1-492B-8E23-8479A38561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992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FE085-067F-47FF-B98D-12B92F8C824A}" type="datetime1">
              <a:rPr lang="en-US" smtClean="0"/>
              <a:t>5/9/2020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Unit 1 Lecture 12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3D58E-A0B1-492B-8E23-8479A38561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63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2018B-FF86-40C6-820F-866C7A0A5611}" type="datetime1">
              <a:rPr lang="en-US" smtClean="0"/>
              <a:t>5/9/2020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Unit 1 Lecture 12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3D58E-A0B1-492B-8E23-8479A38561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880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943F4-56CC-4E6F-A8E5-8C2E73B8726C}" type="datetime1">
              <a:rPr lang="en-US" smtClean="0"/>
              <a:t>5/9/2020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Unit 1 Lecture 12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3D58E-A0B1-492B-8E23-8479A38561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8900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BF5B-E90B-4BC8-99C4-C0EBC13A0359}" type="datetime1">
              <a:rPr lang="en-US" smtClean="0"/>
              <a:t>5/9/2020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Unit 1 Lecture 12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3D58E-A0B1-492B-8E23-8479A38561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9136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46C92-39C6-477B-AC65-485622ED4A0C}" type="datetime1">
              <a:rPr lang="en-US" smtClean="0"/>
              <a:t>5/9/2020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Unit 1 Lecture 12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3D58E-A0B1-492B-8E23-8479A38561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8932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561ED-EE0A-41EC-99DC-8CCEFAE706C7}" type="datetime1">
              <a:rPr lang="en-US" smtClean="0"/>
              <a:t>5/9/2020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Unit 1 Lecture 12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3D58E-A0B1-492B-8E23-8479A38561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825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A8FC8-FD5B-42BF-AC72-11B5E68A75CF}" type="datetime1">
              <a:rPr lang="en-US" smtClean="0"/>
              <a:t>5/9/2020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Unit 1 Lecture 12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3D58E-A0B1-492B-8E23-8479A38561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3160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593E0-59CD-401A-8FF9-04C080D71E82}" type="datetime1">
              <a:rPr lang="en-US" smtClean="0"/>
              <a:t>5/9/2020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Unit 1 Lecture 12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3D58E-A0B1-492B-8E23-8479A38561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27794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9E5FA-38C4-4776-BAE8-A93F96AC2772}" type="datetime1">
              <a:rPr lang="en-US" smtClean="0"/>
              <a:t>5/9/2020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Unit 1 Lecture 12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3D58E-A0B1-492B-8E23-8479A38561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04844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2D66B-F0BC-4F09-91E0-849E36654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7485" y="273050"/>
            <a:ext cx="10968567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able Placeholder 2">
            <a:extLst>
              <a:ext uri="{FF2B5EF4-FFF2-40B4-BE49-F238E27FC236}">
                <a16:creationId xmlns:a16="http://schemas.microsoft.com/office/drawing/2014/main" id="{92044E63-70AF-4C98-B805-C5ABC729F1B6}"/>
              </a:ext>
            </a:extLst>
          </p:cNvPr>
          <p:cNvSpPr>
            <a:spLocks noGrp="1"/>
          </p:cNvSpPr>
          <p:nvPr>
            <p:ph type="tbl" idx="1"/>
          </p:nvPr>
        </p:nvSpPr>
        <p:spPr>
          <a:xfrm>
            <a:off x="607485" y="1598613"/>
            <a:ext cx="10968567" cy="4497387"/>
          </a:xfrm>
        </p:spPr>
        <p:txBody>
          <a:bodyPr/>
          <a:lstStyle/>
          <a:p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AA1DD5-F234-4AB6-90F8-2687596F93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7485" y="6242051"/>
            <a:ext cx="2840567" cy="474663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BE5582-4C4D-4205-A07B-03B47E288F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2051"/>
            <a:ext cx="3860800" cy="474663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B1A20E-2F7D-42D3-91A3-B41900D2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1" y="6242051"/>
            <a:ext cx="2840567" cy="474663"/>
          </a:xfrm>
        </p:spPr>
        <p:txBody>
          <a:bodyPr/>
          <a:lstStyle>
            <a:lvl1pPr>
              <a:defRPr/>
            </a:lvl1pPr>
          </a:lstStyle>
          <a:p>
            <a:fld id="{2194F814-E9C1-46B3-B0BB-DC0A09E0B0C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6193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BB4A2A-FD6D-4B86-850F-50AAFC3D182E}" type="datetime1">
              <a:rPr lang="en-US" smtClean="0"/>
              <a:t>5/9/2020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Unit 1 Lecture 12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23D58E-A0B1-492B-8E23-8479A38561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359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67073"/>
            <a:ext cx="9144000" cy="1177777"/>
          </a:xfrm>
          <a:solidFill>
            <a:schemeClr val="accent2"/>
          </a:solidFill>
        </p:spPr>
        <p:txBody>
          <a:bodyPr/>
          <a:lstStyle/>
          <a:p>
            <a:r>
              <a:rPr lang="en-US" dirty="0"/>
              <a:t>Food borne zoonoses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3F4CB9-6212-43D9-85BA-57F269D3A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D93F-A1E6-4648-AE98-8B8CF7D624D0}" type="datetime1">
              <a:rPr lang="en-US" smtClean="0"/>
              <a:t>5/9/2020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F9DEE0-D84D-405E-B2E0-9397A0C2E1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3D58E-A0B1-492B-8E23-8479A385614B}" type="slidenum">
              <a:rPr lang="en-US" smtClean="0"/>
              <a:t>1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8F05D50-6B10-474A-BE4D-B7CEB7BD9A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62" y="40913"/>
            <a:ext cx="1524000" cy="101834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D7CFC84-539A-46E2-AE9A-0B48220EF0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88869" y="0"/>
            <a:ext cx="1428750" cy="1031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8539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Oval 2"/>
          <p:cNvSpPr>
            <a:spLocks noChangeArrowheads="1"/>
          </p:cNvSpPr>
          <p:nvPr/>
        </p:nvSpPr>
        <p:spPr bwMode="auto">
          <a:xfrm>
            <a:off x="1676400" y="990600"/>
            <a:ext cx="2514600" cy="381000"/>
          </a:xfrm>
          <a:prstGeom prst="ellipse">
            <a:avLst/>
          </a:prstGeom>
          <a:solidFill>
            <a:schemeClr val="accent1"/>
          </a:solidFill>
          <a:ln w="9525">
            <a:round/>
            <a:headEnd/>
            <a:tailEnd/>
          </a:ln>
          <a:effectLst/>
          <a:scene3d>
            <a:camera prst="legacyPerspectiveTop"/>
            <a:lightRig rig="legacyFlat3" dir="b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pPr algn="ctr"/>
            <a:r>
              <a:rPr lang="en-US" altLang="en-US" b="1">
                <a:latin typeface="Garamond" panose="02020404030301010803" pitchFamily="18" charset="0"/>
              </a:rPr>
              <a:t>Reservoir of  Pathogen</a:t>
            </a:r>
          </a:p>
        </p:txBody>
      </p:sp>
      <p:sp>
        <p:nvSpPr>
          <p:cNvPr id="37891" name="Oval 3"/>
          <p:cNvSpPr>
            <a:spLocks noChangeArrowheads="1"/>
          </p:cNvSpPr>
          <p:nvPr/>
        </p:nvSpPr>
        <p:spPr bwMode="auto">
          <a:xfrm>
            <a:off x="4953000" y="990600"/>
            <a:ext cx="2362200" cy="381000"/>
          </a:xfrm>
          <a:prstGeom prst="ellipse">
            <a:avLst/>
          </a:prstGeom>
          <a:solidFill>
            <a:schemeClr val="accent1"/>
          </a:solidFill>
          <a:ln w="9525">
            <a:round/>
            <a:headEnd/>
            <a:tailEnd/>
          </a:ln>
          <a:effectLst/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pPr algn="ctr"/>
            <a:r>
              <a:rPr lang="en-US" altLang="en-US" b="1">
                <a:latin typeface="Garamond" panose="02020404030301010803" pitchFamily="18" charset="0"/>
              </a:rPr>
              <a:t>Contamination of food</a:t>
            </a:r>
          </a:p>
        </p:txBody>
      </p:sp>
      <p:sp>
        <p:nvSpPr>
          <p:cNvPr id="37892" name="Oval 4"/>
          <p:cNvSpPr>
            <a:spLocks noChangeArrowheads="1"/>
          </p:cNvSpPr>
          <p:nvPr/>
        </p:nvSpPr>
        <p:spPr bwMode="auto">
          <a:xfrm>
            <a:off x="8001000" y="914400"/>
            <a:ext cx="2667000" cy="533400"/>
          </a:xfrm>
          <a:prstGeom prst="ellipse">
            <a:avLst/>
          </a:prstGeom>
          <a:solidFill>
            <a:schemeClr val="accent1"/>
          </a:solidFill>
          <a:ln w="9525">
            <a:round/>
            <a:headEnd/>
            <a:tailEnd/>
          </a:ln>
          <a:effectLst/>
          <a:scene3d>
            <a:camera prst="legacyPerspectiveTop"/>
            <a:lightRig rig="legacyFlat3" dir="b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pPr algn="ctr"/>
            <a:endParaRPr lang="en-US" altLang="en-US" b="1">
              <a:latin typeface="Garamond" panose="02020404030301010803" pitchFamily="18" charset="0"/>
            </a:endParaRPr>
          </a:p>
          <a:p>
            <a:pPr algn="ctr"/>
            <a:r>
              <a:rPr lang="en-US" altLang="en-US" b="1">
                <a:latin typeface="Garamond" panose="02020404030301010803" pitchFamily="18" charset="0"/>
              </a:rPr>
              <a:t>Viral or Parasitic</a:t>
            </a:r>
          </a:p>
          <a:p>
            <a:pPr algn="ctr"/>
            <a:r>
              <a:rPr lang="en-US" altLang="en-US" b="1">
                <a:latin typeface="Garamond" panose="02020404030301010803" pitchFamily="18" charset="0"/>
              </a:rPr>
              <a:t> infection</a:t>
            </a:r>
          </a:p>
          <a:p>
            <a:pPr algn="ctr"/>
            <a:endParaRPr lang="en-US" altLang="en-US" b="1">
              <a:latin typeface="Garamond" panose="02020404030301010803" pitchFamily="18" charset="0"/>
            </a:endParaRPr>
          </a:p>
        </p:txBody>
      </p:sp>
      <p:sp>
        <p:nvSpPr>
          <p:cNvPr id="37893" name="Rectangle 5"/>
          <p:cNvSpPr>
            <a:spLocks noChangeArrowheads="1"/>
          </p:cNvSpPr>
          <p:nvPr/>
        </p:nvSpPr>
        <p:spPr bwMode="auto">
          <a:xfrm>
            <a:off x="4267200" y="1752600"/>
            <a:ext cx="4343400" cy="762000"/>
          </a:xfrm>
          <a:prstGeom prst="rect">
            <a:avLst/>
          </a:prstGeom>
          <a:solidFill>
            <a:schemeClr val="accent1"/>
          </a:solidFill>
          <a:ln w="9525">
            <a:miter lim="800000"/>
            <a:headEnd/>
            <a:tailEnd/>
          </a:ln>
          <a:effectLst/>
          <a:scene3d>
            <a:camera prst="legacyPerspectiveBottom"/>
            <a:lightRig rig="legacyFlat3" dir="t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pPr algn="ctr"/>
            <a:endParaRPr lang="en-US" altLang="en-US" b="1">
              <a:latin typeface="Garamond" panose="02020404030301010803" pitchFamily="18" charset="0"/>
            </a:endParaRPr>
          </a:p>
          <a:p>
            <a:pPr algn="ctr"/>
            <a:r>
              <a:rPr lang="en-US" altLang="en-US" b="1">
                <a:latin typeface="Garamond" panose="02020404030301010803" pitchFamily="18" charset="0"/>
              </a:rPr>
              <a:t>Growth of  pathogenic bacteria</a:t>
            </a:r>
          </a:p>
          <a:p>
            <a:pPr algn="ctr"/>
            <a:endParaRPr lang="en-US" altLang="en-US" b="1">
              <a:latin typeface="Garamond" panose="02020404030301010803" pitchFamily="18" charset="0"/>
            </a:endParaRPr>
          </a:p>
        </p:txBody>
      </p:sp>
      <p:sp>
        <p:nvSpPr>
          <p:cNvPr id="37894" name="Oval 6"/>
          <p:cNvSpPr>
            <a:spLocks noChangeArrowheads="1"/>
          </p:cNvSpPr>
          <p:nvPr/>
        </p:nvSpPr>
        <p:spPr bwMode="auto">
          <a:xfrm>
            <a:off x="3352800" y="4572000"/>
            <a:ext cx="2133600" cy="685800"/>
          </a:xfrm>
          <a:prstGeom prst="ellipse">
            <a:avLst/>
          </a:prstGeom>
          <a:solidFill>
            <a:schemeClr val="accent1"/>
          </a:solidFill>
          <a:ln w="9525">
            <a:round/>
            <a:headEnd/>
            <a:tailEnd/>
          </a:ln>
          <a:effectLst/>
          <a:scene3d>
            <a:camera prst="legacyObliqueTop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pPr algn="ctr"/>
            <a:r>
              <a:rPr lang="en-US" altLang="en-US" b="1">
                <a:latin typeface="Garamond" panose="02020404030301010803" pitchFamily="18" charset="0"/>
              </a:rPr>
              <a:t>Infection</a:t>
            </a:r>
          </a:p>
        </p:txBody>
      </p:sp>
      <p:sp>
        <p:nvSpPr>
          <p:cNvPr id="37895" name="Oval 7"/>
          <p:cNvSpPr>
            <a:spLocks noChangeArrowheads="1"/>
          </p:cNvSpPr>
          <p:nvPr/>
        </p:nvSpPr>
        <p:spPr bwMode="auto">
          <a:xfrm>
            <a:off x="7543800" y="4495800"/>
            <a:ext cx="1981200" cy="685800"/>
          </a:xfrm>
          <a:prstGeom prst="ellipse">
            <a:avLst/>
          </a:prstGeom>
          <a:solidFill>
            <a:schemeClr val="accent1"/>
          </a:solidFill>
          <a:ln w="9525">
            <a:round/>
            <a:headEnd/>
            <a:tailEnd/>
          </a:ln>
          <a:effectLst/>
          <a:scene3d>
            <a:camera prst="legacyObliqueTop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pPr algn="ctr"/>
            <a:r>
              <a:rPr lang="en-US" altLang="en-US" b="1">
                <a:latin typeface="Garamond" panose="02020404030301010803" pitchFamily="18" charset="0"/>
              </a:rPr>
              <a:t>Intoxication</a:t>
            </a:r>
          </a:p>
        </p:txBody>
      </p:sp>
      <p:sp>
        <p:nvSpPr>
          <p:cNvPr id="37896" name="Oval 8"/>
          <p:cNvSpPr>
            <a:spLocks noChangeArrowheads="1"/>
          </p:cNvSpPr>
          <p:nvPr/>
        </p:nvSpPr>
        <p:spPr bwMode="auto">
          <a:xfrm>
            <a:off x="4953000" y="5791200"/>
            <a:ext cx="1905000" cy="685800"/>
          </a:xfrm>
          <a:prstGeom prst="ellipse">
            <a:avLst/>
          </a:prstGeom>
          <a:solidFill>
            <a:schemeClr val="accent1"/>
          </a:solidFill>
          <a:ln w="9525">
            <a:round/>
            <a:headEnd/>
            <a:tailEnd/>
          </a:ln>
          <a:effectLst/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pPr algn="ctr"/>
            <a:r>
              <a:rPr lang="en-US" altLang="en-US" b="1">
                <a:latin typeface="Garamond" panose="02020404030301010803" pitchFamily="18" charset="0"/>
              </a:rPr>
              <a:t>Toxicoinfection</a:t>
            </a:r>
          </a:p>
        </p:txBody>
      </p:sp>
      <p:sp>
        <p:nvSpPr>
          <p:cNvPr id="37897" name="Oval 9"/>
          <p:cNvSpPr>
            <a:spLocks noChangeArrowheads="1"/>
          </p:cNvSpPr>
          <p:nvPr/>
        </p:nvSpPr>
        <p:spPr bwMode="auto">
          <a:xfrm>
            <a:off x="3200400" y="3200400"/>
            <a:ext cx="2362200" cy="609600"/>
          </a:xfrm>
          <a:prstGeom prst="ellipse">
            <a:avLst/>
          </a:prstGeom>
          <a:solidFill>
            <a:schemeClr val="accent1"/>
          </a:solidFill>
          <a:ln w="9525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pPr algn="ctr"/>
            <a:r>
              <a:rPr lang="en-US" altLang="en-US" b="1">
                <a:latin typeface="Garamond" panose="02020404030301010803" pitchFamily="18" charset="0"/>
              </a:rPr>
              <a:t>Food+ Live cells</a:t>
            </a:r>
          </a:p>
        </p:txBody>
      </p:sp>
      <p:sp>
        <p:nvSpPr>
          <p:cNvPr id="37898" name="Oval 10"/>
          <p:cNvSpPr>
            <a:spLocks noChangeArrowheads="1"/>
          </p:cNvSpPr>
          <p:nvPr/>
        </p:nvSpPr>
        <p:spPr bwMode="auto">
          <a:xfrm>
            <a:off x="6629400" y="3200400"/>
            <a:ext cx="2438400" cy="609600"/>
          </a:xfrm>
          <a:prstGeom prst="ellipse">
            <a:avLst/>
          </a:prstGeom>
          <a:solidFill>
            <a:schemeClr val="accent1"/>
          </a:solidFill>
          <a:ln w="9525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pPr algn="ctr"/>
            <a:r>
              <a:rPr lang="en-US" altLang="en-US" b="1">
                <a:latin typeface="Garamond" panose="02020404030301010803" pitchFamily="18" charset="0"/>
              </a:rPr>
              <a:t>Food +Toxin</a:t>
            </a:r>
          </a:p>
        </p:txBody>
      </p:sp>
      <p:sp>
        <p:nvSpPr>
          <p:cNvPr id="37899" name="AutoShape 11"/>
          <p:cNvSpPr>
            <a:spLocks noChangeArrowheads="1"/>
          </p:cNvSpPr>
          <p:nvPr/>
        </p:nvSpPr>
        <p:spPr bwMode="auto">
          <a:xfrm>
            <a:off x="4191000" y="1066801"/>
            <a:ext cx="762000" cy="257175"/>
          </a:xfrm>
          <a:prstGeom prst="rightArrow">
            <a:avLst>
              <a:gd name="adj1" fmla="val 50000"/>
              <a:gd name="adj2" fmla="val 7407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7900" name="AutoShape 12"/>
          <p:cNvSpPr>
            <a:spLocks noChangeArrowheads="1"/>
          </p:cNvSpPr>
          <p:nvPr/>
        </p:nvSpPr>
        <p:spPr bwMode="auto">
          <a:xfrm>
            <a:off x="7315200" y="1066800"/>
            <a:ext cx="685800" cy="228600"/>
          </a:xfrm>
          <a:prstGeom prst="rightArrow">
            <a:avLst>
              <a:gd name="adj1" fmla="val 44444"/>
              <a:gd name="adj2" fmla="val 10584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7901" name="AutoShape 13"/>
          <p:cNvSpPr>
            <a:spLocks noChangeArrowheads="1"/>
          </p:cNvSpPr>
          <p:nvPr/>
        </p:nvSpPr>
        <p:spPr bwMode="auto">
          <a:xfrm>
            <a:off x="5867401" y="1371600"/>
            <a:ext cx="485775" cy="3810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/>
          <a:p>
            <a:endParaRPr lang="en-US"/>
          </a:p>
        </p:txBody>
      </p:sp>
      <p:sp>
        <p:nvSpPr>
          <p:cNvPr id="37902" name="AutoShape 14"/>
          <p:cNvSpPr>
            <a:spLocks noChangeArrowheads="1"/>
          </p:cNvSpPr>
          <p:nvPr/>
        </p:nvSpPr>
        <p:spPr bwMode="auto">
          <a:xfrm>
            <a:off x="8229601" y="2514600"/>
            <a:ext cx="485775" cy="685800"/>
          </a:xfrm>
          <a:prstGeom prst="downArrow">
            <a:avLst>
              <a:gd name="adj1" fmla="val 50000"/>
              <a:gd name="adj2" fmla="val 3529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/>
          <a:p>
            <a:endParaRPr lang="en-US"/>
          </a:p>
        </p:txBody>
      </p:sp>
      <p:sp>
        <p:nvSpPr>
          <p:cNvPr id="37903" name="AutoShape 15"/>
          <p:cNvSpPr>
            <a:spLocks noChangeArrowheads="1"/>
          </p:cNvSpPr>
          <p:nvPr/>
        </p:nvSpPr>
        <p:spPr bwMode="auto">
          <a:xfrm>
            <a:off x="7924801" y="3810000"/>
            <a:ext cx="485775" cy="685800"/>
          </a:xfrm>
          <a:prstGeom prst="downArrow">
            <a:avLst>
              <a:gd name="adj1" fmla="val 50000"/>
              <a:gd name="adj2" fmla="val 3529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/>
          <a:p>
            <a:endParaRPr lang="en-US"/>
          </a:p>
        </p:txBody>
      </p:sp>
      <p:sp>
        <p:nvSpPr>
          <p:cNvPr id="37904" name="AutoShape 16"/>
          <p:cNvSpPr>
            <a:spLocks noChangeArrowheads="1"/>
          </p:cNvSpPr>
          <p:nvPr/>
        </p:nvSpPr>
        <p:spPr bwMode="auto">
          <a:xfrm>
            <a:off x="4038601" y="3810000"/>
            <a:ext cx="485775" cy="762000"/>
          </a:xfrm>
          <a:prstGeom prst="downArrow">
            <a:avLst>
              <a:gd name="adj1" fmla="val 50000"/>
              <a:gd name="adj2" fmla="val 3921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/>
          <a:p>
            <a:endParaRPr lang="en-US"/>
          </a:p>
        </p:txBody>
      </p:sp>
      <p:sp>
        <p:nvSpPr>
          <p:cNvPr id="37905" name="AutoShape 17"/>
          <p:cNvSpPr>
            <a:spLocks noChangeArrowheads="1"/>
          </p:cNvSpPr>
          <p:nvPr/>
        </p:nvSpPr>
        <p:spPr bwMode="auto">
          <a:xfrm>
            <a:off x="4114801" y="2514600"/>
            <a:ext cx="485775" cy="685800"/>
          </a:xfrm>
          <a:prstGeom prst="downArrow">
            <a:avLst>
              <a:gd name="adj1" fmla="val 50000"/>
              <a:gd name="adj2" fmla="val 3529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/>
          <a:p>
            <a:endParaRPr lang="en-US"/>
          </a:p>
        </p:txBody>
      </p:sp>
      <p:sp>
        <p:nvSpPr>
          <p:cNvPr id="37906" name="Oval 18"/>
          <p:cNvSpPr>
            <a:spLocks noChangeArrowheads="1"/>
          </p:cNvSpPr>
          <p:nvPr/>
        </p:nvSpPr>
        <p:spPr bwMode="auto">
          <a:xfrm>
            <a:off x="1981200" y="5791200"/>
            <a:ext cx="1905000" cy="685800"/>
          </a:xfrm>
          <a:prstGeom prst="ellipse">
            <a:avLst/>
          </a:prstGeom>
          <a:solidFill>
            <a:schemeClr val="accent1"/>
          </a:solidFill>
          <a:ln w="9525">
            <a:round/>
            <a:headEnd/>
            <a:tailEnd/>
          </a:ln>
          <a:effectLst/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pPr algn="ctr"/>
            <a:r>
              <a:rPr lang="en-US" altLang="en-US" b="1">
                <a:latin typeface="Garamond" panose="02020404030301010803" pitchFamily="18" charset="0"/>
              </a:rPr>
              <a:t>Invasive Infection</a:t>
            </a:r>
          </a:p>
        </p:txBody>
      </p:sp>
      <p:sp>
        <p:nvSpPr>
          <p:cNvPr id="37907" name="AutoShape 19"/>
          <p:cNvSpPr>
            <a:spLocks noChangeArrowheads="1"/>
          </p:cNvSpPr>
          <p:nvPr/>
        </p:nvSpPr>
        <p:spPr bwMode="auto">
          <a:xfrm rot="19667750">
            <a:off x="5514976" y="4760913"/>
            <a:ext cx="371475" cy="1192212"/>
          </a:xfrm>
          <a:prstGeom prst="curvedLeftArrow">
            <a:avLst>
              <a:gd name="adj1" fmla="val 64188"/>
              <a:gd name="adj2" fmla="val 128376"/>
              <a:gd name="adj3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7908" name="AutoShape 20"/>
          <p:cNvSpPr>
            <a:spLocks noChangeArrowheads="1"/>
          </p:cNvSpPr>
          <p:nvPr/>
        </p:nvSpPr>
        <p:spPr bwMode="auto">
          <a:xfrm rot="1702899">
            <a:off x="2798763" y="4760914"/>
            <a:ext cx="488950" cy="1209675"/>
          </a:xfrm>
          <a:prstGeom prst="curvedRightArrow">
            <a:avLst>
              <a:gd name="adj1" fmla="val 49481"/>
              <a:gd name="adj2" fmla="val 98961"/>
              <a:gd name="adj3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7909" name="Rectangle 21"/>
          <p:cNvSpPr>
            <a:spLocks noChangeArrowheads="1"/>
          </p:cNvSpPr>
          <p:nvPr/>
        </p:nvSpPr>
        <p:spPr bwMode="auto">
          <a:xfrm>
            <a:off x="1524000" y="0"/>
            <a:ext cx="9144000" cy="609600"/>
          </a:xfrm>
          <a:prstGeom prst="rect">
            <a:avLst/>
          </a:prstGeom>
          <a:solidFill>
            <a:schemeClr val="accent1"/>
          </a:solidFill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 sz="2000" b="1">
                <a:solidFill>
                  <a:srgbClr val="800000"/>
                </a:solidFill>
                <a:latin typeface="Tahoma" panose="020B0604030504040204" pitchFamily="34" charset="0"/>
              </a:rPr>
              <a:t>EVENTS OF FOOD BORNE DISEASES</a:t>
            </a:r>
          </a:p>
        </p:txBody>
      </p:sp>
      <p:sp>
        <p:nvSpPr>
          <p:cNvPr id="37910" name="Oval 22"/>
          <p:cNvSpPr>
            <a:spLocks noChangeArrowheads="1"/>
          </p:cNvSpPr>
          <p:nvPr/>
        </p:nvSpPr>
        <p:spPr bwMode="auto">
          <a:xfrm>
            <a:off x="9067800" y="3276600"/>
            <a:ext cx="1371600" cy="609600"/>
          </a:xfrm>
          <a:prstGeom prst="ellipse">
            <a:avLst/>
          </a:prstGeom>
          <a:solidFill>
            <a:schemeClr val="accent1"/>
          </a:solidFill>
          <a:ln w="9525">
            <a:round/>
            <a:headEnd/>
            <a:tailEnd/>
          </a:ln>
          <a:effectLst/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pPr algn="ctr"/>
            <a:r>
              <a:rPr lang="en-US" altLang="en-US" b="1">
                <a:latin typeface="Tahoma" panose="020B0604030504040204" pitchFamily="34" charset="0"/>
              </a:rPr>
              <a:t>Mycotoxin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4EE84E-8040-4025-A433-84CF43363F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A5161-8F02-4873-A744-5066C3C8C70A}" type="datetime1">
              <a:rPr lang="en-US" smtClean="0"/>
              <a:t>5/9/2020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36A9EE1-201F-466A-80A1-0D875E8A0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Unit 1 Lecture 12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744D39-5C06-4A44-A3F2-B90C255741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3D58E-A0B1-492B-8E23-8479A385614B}" type="slidenum">
              <a:rPr lang="en-US" smtClean="0"/>
              <a:t>2</a:t>
            </a:fld>
            <a:endParaRPr lang="en-US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A1070D18-B02D-46BE-8453-864ABA45BD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162" y="40913"/>
            <a:ext cx="1524000" cy="1018342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EE73C469-40C0-4EC1-A597-5AFF3B5042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88869" y="0"/>
            <a:ext cx="1428750" cy="1031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3530403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700" name="Rectangle 4">
            <a:extLst>
              <a:ext uri="{FF2B5EF4-FFF2-40B4-BE49-F238E27FC236}">
                <a16:creationId xmlns:a16="http://schemas.microsoft.com/office/drawing/2014/main" id="{2F8FC8A6-905F-4296-A088-738F8F4F11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19600" y="609600"/>
            <a:ext cx="4191000" cy="1447800"/>
          </a:xfrm>
          <a:prstGeom prst="rect">
            <a:avLst/>
          </a:prstGeom>
          <a:solidFill>
            <a:schemeClr val="accent2"/>
          </a:solidFill>
          <a:ln w="12700" cap="sq">
            <a:miter lim="800000"/>
            <a:headEnd type="none" w="sm" len="sm"/>
            <a:tailEnd type="none" w="sm" len="sm"/>
          </a:ln>
          <a:effectLst/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rgbClr val="663300"/>
            </a:extrusionClr>
            <a:contourClr>
              <a:srgbClr val="663300"/>
            </a:contourClr>
          </a:sp3d>
        </p:spPr>
        <p:txBody>
          <a:bodyPr wrap="none" anchor="ctr">
            <a:flatTx/>
          </a:bodyPr>
          <a:lstStyle/>
          <a:p>
            <a:pPr algn="ctr"/>
            <a:r>
              <a:rPr lang="en-US" altLang="en-US" sz="2400" dirty="0"/>
              <a:t>BACTERIAL TOXIN</a:t>
            </a:r>
          </a:p>
          <a:p>
            <a:pPr algn="ctr"/>
            <a:endParaRPr lang="en-US" altLang="en-US" dirty="0"/>
          </a:p>
        </p:txBody>
      </p:sp>
      <p:sp>
        <p:nvSpPr>
          <p:cNvPr id="157701" name="Oval 5">
            <a:extLst>
              <a:ext uri="{FF2B5EF4-FFF2-40B4-BE49-F238E27FC236}">
                <a16:creationId xmlns:a16="http://schemas.microsoft.com/office/drawing/2014/main" id="{F2AF032A-4330-4BA0-A63C-3FE7818EF3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0" y="3276600"/>
            <a:ext cx="3276600" cy="2057400"/>
          </a:xfrm>
          <a:prstGeom prst="ellipse">
            <a:avLst/>
          </a:prstGeom>
          <a:solidFill>
            <a:srgbClr val="FF0066"/>
          </a:solidFill>
          <a:ln w="12700" cap="sq">
            <a:round/>
            <a:headEnd type="none" w="sm" len="sm"/>
            <a:tailEnd type="none" w="sm" len="sm"/>
          </a:ln>
          <a:effectLst/>
          <a:scene3d>
            <a:camera prst="legacyPerspectiveFront">
              <a:rot lat="1500000" lon="20099999" rev="0"/>
            </a:camera>
            <a:lightRig rig="legacyFlat4" dir="t"/>
          </a:scene3d>
          <a:sp3d extrusionH="887400" prstMaterial="legacyMatte">
            <a:bevelT w="13500" h="13500" prst="angle"/>
            <a:bevelB w="13500" h="13500" prst="angle"/>
            <a:extrusionClr>
              <a:srgbClr val="FF0066"/>
            </a:extrusionClr>
            <a:contourClr>
              <a:srgbClr val="FF0066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pPr algn="ctr"/>
            <a:r>
              <a:rPr lang="en-US" altLang="en-US" b="1"/>
              <a:t>ENDOTOXIN</a:t>
            </a:r>
          </a:p>
          <a:p>
            <a:pPr algn="ctr"/>
            <a:endParaRPr lang="en-US" altLang="en-US"/>
          </a:p>
        </p:txBody>
      </p:sp>
      <p:sp>
        <p:nvSpPr>
          <p:cNvPr id="157710" name="AutoShape 14">
            <a:extLst>
              <a:ext uri="{FF2B5EF4-FFF2-40B4-BE49-F238E27FC236}">
                <a16:creationId xmlns:a16="http://schemas.microsoft.com/office/drawing/2014/main" id="{52DF33FA-F5D3-4A08-9BC3-2B6FEB2A97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7201" y="2057400"/>
            <a:ext cx="485775" cy="1219200"/>
          </a:xfrm>
          <a:prstGeom prst="downArrow">
            <a:avLst>
              <a:gd name="adj1" fmla="val 50000"/>
              <a:gd name="adj2" fmla="val 62745"/>
            </a:avLst>
          </a:prstGeom>
          <a:solidFill>
            <a:schemeClr val="accent1"/>
          </a:soli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IN"/>
          </a:p>
        </p:txBody>
      </p:sp>
      <p:sp>
        <p:nvSpPr>
          <p:cNvPr id="157711" name="AutoShape 15">
            <a:extLst>
              <a:ext uri="{FF2B5EF4-FFF2-40B4-BE49-F238E27FC236}">
                <a16:creationId xmlns:a16="http://schemas.microsoft.com/office/drawing/2014/main" id="{DE88E1FA-8E0C-4EF2-81B8-C2B0397861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29601" y="2057400"/>
            <a:ext cx="485775" cy="1143000"/>
          </a:xfrm>
          <a:prstGeom prst="downArrow">
            <a:avLst>
              <a:gd name="adj1" fmla="val 50000"/>
              <a:gd name="adj2" fmla="val 58824"/>
            </a:avLst>
          </a:prstGeom>
          <a:solidFill>
            <a:schemeClr val="accent1"/>
          </a:soli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IN"/>
          </a:p>
        </p:txBody>
      </p:sp>
      <p:sp>
        <p:nvSpPr>
          <p:cNvPr id="157712" name="Oval 16">
            <a:extLst>
              <a:ext uri="{FF2B5EF4-FFF2-40B4-BE49-F238E27FC236}">
                <a16:creationId xmlns:a16="http://schemas.microsoft.com/office/drawing/2014/main" id="{FA1FB60F-0ADE-4EFA-A5C7-1AB7ECD12B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8000" y="3352800"/>
            <a:ext cx="3276600" cy="1828800"/>
          </a:xfrm>
          <a:prstGeom prst="ellipse">
            <a:avLst/>
          </a:prstGeom>
          <a:solidFill>
            <a:srgbClr val="FF0066"/>
          </a:solidFill>
          <a:ln w="12700" cap="sq">
            <a:round/>
            <a:headEnd type="none" w="sm" len="sm"/>
            <a:tailEnd type="none" w="sm" len="sm"/>
          </a:ln>
          <a:effectLst/>
          <a:scene3d>
            <a:camera prst="legacyPerspectiveFront">
              <a:rot lat="1500000" lon="1500000" rev="0"/>
            </a:camera>
            <a:lightRig rig="legacyFlat2" dir="b"/>
          </a:scene3d>
          <a:sp3d extrusionH="887400" prstMaterial="legacyMatte">
            <a:bevelT w="13500" h="13500" prst="angle"/>
            <a:bevelB w="13500" h="13500" prst="angle"/>
            <a:extrusionClr>
              <a:srgbClr val="FF0066"/>
            </a:extrusionClr>
            <a:contourClr>
              <a:srgbClr val="FF0066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pPr algn="ctr"/>
            <a:r>
              <a:rPr lang="en-US" altLang="en-US" b="1"/>
              <a:t>EXOTOXIN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0836" name="Picture 6" descr="f19-14_endotixin">
            <a:extLst>
              <a:ext uri="{FF2B5EF4-FFF2-40B4-BE49-F238E27FC236}">
                <a16:creationId xmlns:a16="http://schemas.microsoft.com/office/drawing/2014/main" id="{9999C19C-EF14-46E7-9017-BA83A4061D11}"/>
              </a:ext>
            </a:extLst>
          </p:cNvPr>
          <p:cNvPicPr>
            <a:picLocks noGrp="1" noChangeAspect="1" noChangeArrowheads="1"/>
          </p:cNvPicPr>
          <p:nvPr>
            <p:ph type="body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39365" y="292231"/>
            <a:ext cx="11852635" cy="656576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20837" name="Rectangle 5">
            <a:extLst>
              <a:ext uri="{FF2B5EF4-FFF2-40B4-BE49-F238E27FC236}">
                <a16:creationId xmlns:a16="http://schemas.microsoft.com/office/drawing/2014/main" id="{EA252926-0B06-4658-8F39-AEFEA628CA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89921" y="509047"/>
            <a:ext cx="1752600" cy="545969"/>
          </a:xfrm>
          <a:prstGeom prst="rect">
            <a:avLst/>
          </a:prstGeom>
          <a:solidFill>
            <a:schemeClr val="accent1"/>
          </a:soli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 sz="2000" b="1" dirty="0">
                <a:solidFill>
                  <a:srgbClr val="800000"/>
                </a:solidFill>
              </a:rPr>
              <a:t>ENDOTOXIN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D9094E-96C6-40D9-9030-3EF912F5F6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162" y="40913"/>
            <a:ext cx="1524000" cy="101834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DA58321-B136-4C15-BBD9-86FED6E2FED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88869" y="0"/>
            <a:ext cx="1428750" cy="1031398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832" name="Group 136">
            <a:extLst>
              <a:ext uri="{FF2B5EF4-FFF2-40B4-BE49-F238E27FC236}">
                <a16:creationId xmlns:a16="http://schemas.microsoft.com/office/drawing/2014/main" id="{467AC716-BA18-4E70-A601-22F76A6057F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524000" y="838201"/>
          <a:ext cx="9144000" cy="6094859"/>
        </p:xfrm>
        <a:graphic>
          <a:graphicData uri="http://schemas.openxmlformats.org/drawingml/2006/table">
            <a:tbl>
              <a:tblPr/>
              <a:tblGrid>
                <a:gridCol w="3149600">
                  <a:extLst>
                    <a:ext uri="{9D8B030D-6E8A-4147-A177-3AD203B41FA5}">
                      <a16:colId xmlns:a16="http://schemas.microsoft.com/office/drawing/2014/main" val="1587898441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1469966834"/>
                    </a:ext>
                  </a:extLst>
                </a:gridCol>
                <a:gridCol w="3124200">
                  <a:extLst>
                    <a:ext uri="{9D8B030D-6E8A-4147-A177-3AD203B41FA5}">
                      <a16:colId xmlns:a16="http://schemas.microsoft.com/office/drawing/2014/main" val="4131869171"/>
                    </a:ext>
                  </a:extLst>
                </a:gridCol>
              </a:tblGrid>
              <a:tr h="5381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PROPERTY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ENDOTOXIN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EXOTOXIN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73786429"/>
                  </a:ext>
                </a:extLst>
              </a:tr>
              <a:tr h="7223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  CHEMICAL NATURE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   LPS (mw = 10kDa)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Protein (mw = 50-1000kDa)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567175"/>
                  </a:ext>
                </a:extLst>
              </a:tr>
              <a:tr h="3841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  RELATIONSHIP TO CELL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 Part of outer membrane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Extracellular, Diffusible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45252673"/>
                  </a:ext>
                </a:extLst>
              </a:tr>
              <a:tr h="3841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  HEAT STABILITY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            Yes (60</a:t>
                      </a:r>
                      <a:r>
                        <a:rPr kumimoji="0" lang="en-US" altLang="en-US" sz="18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0</a:t>
                      </a: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 C)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 Relatively No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8225997"/>
                  </a:ext>
                </a:extLst>
              </a:tr>
              <a:tr h="4857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  ANTIGENIC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            Yes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Yes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68230632"/>
                  </a:ext>
                </a:extLst>
              </a:tr>
              <a:tr h="4826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  FORM TOXOID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             No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Yes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41909344"/>
                  </a:ext>
                </a:extLst>
              </a:tr>
              <a:tr h="5984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  POTENCY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  Relatively low (100ug)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Relatively high (1 ug)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78832606"/>
                  </a:ext>
                </a:extLst>
              </a:tr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  SPECIFICITY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       Low degree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High degree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07936280"/>
                  </a:ext>
                </a:extLst>
              </a:tr>
              <a:tr h="4587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  ENZYMATIC ACTIVITY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              No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Often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70461096"/>
                  </a:ext>
                </a:extLst>
              </a:tr>
              <a:tr h="5413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  PYROGENICITY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              Yes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Occasionally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85207204"/>
                  </a:ext>
                </a:extLst>
              </a:tr>
              <a:tr h="3794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SYNTHESIS CONTROL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   Chromosomal gene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</a:rPr>
                        <a:t>Extrachromosomal  gene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56726446"/>
                  </a:ext>
                </a:extLst>
              </a:tr>
            </a:tbl>
          </a:graphicData>
        </a:graphic>
      </p:graphicFrame>
      <p:sp>
        <p:nvSpPr>
          <p:cNvPr id="29754" name="Rectangle 58">
            <a:extLst>
              <a:ext uri="{FF2B5EF4-FFF2-40B4-BE49-F238E27FC236}">
                <a16:creationId xmlns:a16="http://schemas.microsoft.com/office/drawing/2014/main" id="{F4F62030-F99E-41E3-9A21-7DB4BDF3D6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0"/>
            <a:ext cx="9144000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solidFill>
                  <a:srgbClr val="800000"/>
                </a:solidFill>
              </a:rPr>
              <a:t>CHARACTERISTICS OF BACTERIAL ENDOTOXINS AND CLASSIC EXOTOXIN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E31F43-87D3-41CB-AB43-3A7B39E20A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162" y="40913"/>
            <a:ext cx="1524000" cy="101834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596996B-79FF-4F0C-B24D-E7AB5B8296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88869" y="0"/>
            <a:ext cx="1428750" cy="1031398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8792" y="1825625"/>
            <a:ext cx="11566688" cy="4351338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just"/>
            <a:r>
              <a:rPr lang="en-US" sz="2000" b="1" dirty="0">
                <a:solidFill>
                  <a:srgbClr val="FF0000"/>
                </a:solidFill>
              </a:rPr>
              <a:t>Food infection. </a:t>
            </a:r>
            <a:r>
              <a:rPr lang="en-US" sz="2000" b="1" dirty="0"/>
              <a:t>The ingestion of viable pathogenic bacteria </a:t>
            </a:r>
            <a:r>
              <a:rPr lang="en-US" sz="2000" b="1" dirty="0" err="1"/>
              <a:t>alongwith</a:t>
            </a:r>
            <a:r>
              <a:rPr lang="en-US" sz="2000" b="1" dirty="0"/>
              <a:t> the food leads to their </a:t>
            </a:r>
            <a:r>
              <a:rPr lang="en-US" sz="2000" b="1" dirty="0" err="1"/>
              <a:t>lodgement</a:t>
            </a:r>
            <a:r>
              <a:rPr lang="en-US" sz="2000" b="1" dirty="0"/>
              <a:t> and establishment in consumers organ.  This is called as “Food infection”.</a:t>
            </a:r>
          </a:p>
          <a:p>
            <a:pPr algn="just"/>
            <a:r>
              <a:rPr lang="en-US" sz="2000" b="1" dirty="0"/>
              <a:t> </a:t>
            </a:r>
          </a:p>
          <a:p>
            <a:pPr algn="just"/>
            <a:r>
              <a:rPr lang="en-US" sz="2000" b="1" dirty="0">
                <a:solidFill>
                  <a:srgbClr val="FF0000"/>
                </a:solidFill>
              </a:rPr>
              <a:t>Food intoxication. </a:t>
            </a:r>
            <a:r>
              <a:rPr lang="en-US" sz="2000" b="1" dirty="0"/>
              <a:t>Ingestion of toxins already produced by microorganisms in the food brings about poisoning syndromes in the consumers. This is called as “Food intoxication”.</a:t>
            </a:r>
          </a:p>
          <a:p>
            <a:pPr algn="just"/>
            <a:r>
              <a:rPr lang="en-US" sz="2000" b="1" dirty="0"/>
              <a:t> </a:t>
            </a:r>
          </a:p>
          <a:p>
            <a:pPr algn="just"/>
            <a:r>
              <a:rPr lang="en-US" sz="2000" b="1" dirty="0" err="1">
                <a:solidFill>
                  <a:srgbClr val="FF0000"/>
                </a:solidFill>
              </a:rPr>
              <a:t>Toxi</a:t>
            </a:r>
            <a:r>
              <a:rPr lang="en-US" sz="2000" b="1" dirty="0">
                <a:solidFill>
                  <a:srgbClr val="FF0000"/>
                </a:solidFill>
              </a:rPr>
              <a:t>-infection. </a:t>
            </a:r>
            <a:r>
              <a:rPr lang="en-US" sz="2000" b="1" dirty="0"/>
              <a:t>A certain group of organisms which can infect intestines when ingested </a:t>
            </a:r>
            <a:r>
              <a:rPr lang="en-US" sz="2000" b="1" dirty="0" err="1"/>
              <a:t>alongwith</a:t>
            </a:r>
            <a:r>
              <a:rPr lang="en-US" sz="2000" b="1" dirty="0"/>
              <a:t> the food and produce toxins in situ to bring about symptoms of poisoning.  This condition is called as “</a:t>
            </a:r>
            <a:r>
              <a:rPr lang="en-US" sz="2000" b="1" dirty="0" err="1"/>
              <a:t>toxi</a:t>
            </a:r>
            <a:r>
              <a:rPr lang="en-US" sz="2000" b="1" dirty="0"/>
              <a:t>-infection”.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FE066B-984A-4829-B401-1848BAD423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BD54D-42C6-43F3-B1B5-123D835266EF}" type="datetime1">
              <a:rPr lang="en-US" smtClean="0"/>
              <a:t>5/9/2020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AF769E-48F0-40C9-BE88-D381A735C7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Unit 1 Lecture 12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6AD7EB-3C47-434F-99D9-2A6BD70756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3D58E-A0B1-492B-8E23-8479A385614B}" type="slidenum">
              <a:rPr lang="en-US" smtClean="0"/>
              <a:t>6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72FE29D-2AC0-4CA1-86E0-B020CE346F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62" y="40913"/>
            <a:ext cx="1524000" cy="101834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5C4E695-C122-4330-B349-8FB927449B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88869" y="0"/>
            <a:ext cx="1428750" cy="1031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91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Oval 2"/>
          <p:cNvSpPr>
            <a:spLocks noChangeArrowheads="1"/>
          </p:cNvSpPr>
          <p:nvPr/>
        </p:nvSpPr>
        <p:spPr bwMode="auto">
          <a:xfrm>
            <a:off x="2362200" y="457200"/>
            <a:ext cx="2286000" cy="762000"/>
          </a:xfrm>
          <a:prstGeom prst="ellipse">
            <a:avLst/>
          </a:prstGeom>
          <a:solidFill>
            <a:schemeClr val="accent1"/>
          </a:solidFill>
          <a:ln w="9525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pPr algn="ctr"/>
            <a:r>
              <a:rPr lang="en-US" altLang="en-US" sz="2000" b="1">
                <a:solidFill>
                  <a:srgbClr val="800000"/>
                </a:solidFill>
                <a:latin typeface="Garamond" panose="02020404030301010803" pitchFamily="18" charset="0"/>
              </a:rPr>
              <a:t>Invasive Infection</a:t>
            </a:r>
          </a:p>
        </p:txBody>
      </p:sp>
      <p:sp>
        <p:nvSpPr>
          <p:cNvPr id="35843" name="Oval 3"/>
          <p:cNvSpPr>
            <a:spLocks noChangeArrowheads="1"/>
          </p:cNvSpPr>
          <p:nvPr/>
        </p:nvSpPr>
        <p:spPr bwMode="auto">
          <a:xfrm>
            <a:off x="8153400" y="457200"/>
            <a:ext cx="2362200" cy="762000"/>
          </a:xfrm>
          <a:prstGeom prst="ellipse">
            <a:avLst/>
          </a:prstGeom>
          <a:solidFill>
            <a:schemeClr val="accent1"/>
          </a:solidFill>
          <a:ln w="9525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pPr algn="ctr"/>
            <a:r>
              <a:rPr lang="en-US" altLang="en-US" sz="2000" b="1">
                <a:solidFill>
                  <a:srgbClr val="800000"/>
                </a:solidFill>
                <a:latin typeface="Garamond" panose="02020404030301010803" pitchFamily="18" charset="0"/>
              </a:rPr>
              <a:t>Intoxication</a:t>
            </a:r>
          </a:p>
        </p:txBody>
      </p:sp>
      <p:sp>
        <p:nvSpPr>
          <p:cNvPr id="35844" name="Oval 4"/>
          <p:cNvSpPr>
            <a:spLocks noChangeArrowheads="1"/>
          </p:cNvSpPr>
          <p:nvPr/>
        </p:nvSpPr>
        <p:spPr bwMode="auto">
          <a:xfrm>
            <a:off x="5334000" y="457200"/>
            <a:ext cx="2133600" cy="762000"/>
          </a:xfrm>
          <a:prstGeom prst="ellipse">
            <a:avLst/>
          </a:prstGeom>
          <a:solidFill>
            <a:schemeClr val="accent1"/>
          </a:solidFill>
          <a:ln w="9525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pPr algn="ctr"/>
            <a:r>
              <a:rPr lang="en-US" altLang="en-US" sz="2000" b="1">
                <a:solidFill>
                  <a:srgbClr val="800000"/>
                </a:solidFill>
                <a:latin typeface="Garamond" panose="02020404030301010803" pitchFamily="18" charset="0"/>
              </a:rPr>
              <a:t>Toxicoinfection</a:t>
            </a:r>
          </a:p>
        </p:txBody>
      </p:sp>
      <p:sp>
        <p:nvSpPr>
          <p:cNvPr id="35845" name="Rectangle 5"/>
          <p:cNvSpPr>
            <a:spLocks noChangeArrowheads="1"/>
          </p:cNvSpPr>
          <p:nvPr/>
        </p:nvSpPr>
        <p:spPr bwMode="auto">
          <a:xfrm>
            <a:off x="1752600" y="2286000"/>
            <a:ext cx="2743200" cy="4419600"/>
          </a:xfrm>
          <a:prstGeom prst="rect">
            <a:avLst/>
          </a:prstGeom>
          <a:solidFill>
            <a:schemeClr val="accent1"/>
          </a:solidFill>
          <a:ln w="9525">
            <a:miter lim="800000"/>
            <a:headEnd/>
            <a:tailEnd/>
          </a:ln>
          <a:effectLst/>
          <a:scene3d>
            <a:camera prst="legacyPerspectiveBottomLeft"/>
            <a:lightRig rig="legacyFlat3" dir="t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pPr>
              <a:buFontTx/>
              <a:buChar char="o"/>
            </a:pPr>
            <a:r>
              <a:rPr lang="en-US" altLang="en-US" b="1" i="1">
                <a:latin typeface="Garamond" panose="02020404030301010803" pitchFamily="18" charset="0"/>
              </a:rPr>
              <a:t>   Salmonella</a:t>
            </a:r>
          </a:p>
          <a:p>
            <a:pPr>
              <a:buFontTx/>
              <a:buChar char="o"/>
            </a:pPr>
            <a:endParaRPr lang="en-US" altLang="en-US" b="1" i="1">
              <a:latin typeface="Garamond" panose="02020404030301010803" pitchFamily="18" charset="0"/>
            </a:endParaRPr>
          </a:p>
          <a:p>
            <a:pPr>
              <a:buFontTx/>
              <a:buChar char="o"/>
            </a:pPr>
            <a:r>
              <a:rPr lang="en-US" altLang="en-US" b="1" i="1">
                <a:latin typeface="Garamond" panose="02020404030301010803" pitchFamily="18" charset="0"/>
              </a:rPr>
              <a:t>   L. monocytogenes</a:t>
            </a:r>
          </a:p>
          <a:p>
            <a:pPr>
              <a:buFontTx/>
              <a:buChar char="o"/>
            </a:pPr>
            <a:endParaRPr lang="en-US" altLang="en-US" b="1" i="1">
              <a:latin typeface="Garamond" panose="02020404030301010803" pitchFamily="18" charset="0"/>
            </a:endParaRPr>
          </a:p>
          <a:p>
            <a:pPr>
              <a:buFontTx/>
              <a:buChar char="o"/>
            </a:pPr>
            <a:r>
              <a:rPr lang="en-US" altLang="en-US" b="1" i="1">
                <a:latin typeface="Garamond" panose="02020404030301010803" pitchFamily="18" charset="0"/>
              </a:rPr>
              <a:t>   E. coli</a:t>
            </a:r>
          </a:p>
          <a:p>
            <a:r>
              <a:rPr lang="en-US" altLang="en-US" b="1" i="1">
                <a:latin typeface="Garamond" panose="02020404030301010803" pitchFamily="18" charset="0"/>
              </a:rPr>
              <a:t>    ( enteric type)</a:t>
            </a:r>
          </a:p>
          <a:p>
            <a:pPr>
              <a:buFontTx/>
              <a:buChar char="o"/>
            </a:pPr>
            <a:endParaRPr lang="en-US" altLang="en-US" b="1" i="1">
              <a:latin typeface="Garamond" panose="02020404030301010803" pitchFamily="18" charset="0"/>
            </a:endParaRPr>
          </a:p>
          <a:p>
            <a:pPr>
              <a:buFontTx/>
              <a:buChar char="o"/>
            </a:pPr>
            <a:r>
              <a:rPr lang="en-US" altLang="en-US" b="1" i="1">
                <a:latin typeface="Garamond" panose="02020404030301010803" pitchFamily="18" charset="0"/>
              </a:rPr>
              <a:t>   Shigella</a:t>
            </a:r>
          </a:p>
          <a:p>
            <a:pPr>
              <a:buFontTx/>
              <a:buChar char="o"/>
            </a:pPr>
            <a:endParaRPr lang="en-US" altLang="en-US" b="1" i="1">
              <a:latin typeface="Garamond" panose="02020404030301010803" pitchFamily="18" charset="0"/>
            </a:endParaRPr>
          </a:p>
          <a:p>
            <a:pPr>
              <a:buFontTx/>
              <a:buChar char="o"/>
            </a:pPr>
            <a:r>
              <a:rPr lang="en-US" altLang="en-US" b="1" i="1">
                <a:latin typeface="Garamond" panose="02020404030301010803" pitchFamily="18" charset="0"/>
              </a:rPr>
              <a:t>  Campylobacter</a:t>
            </a:r>
          </a:p>
          <a:p>
            <a:endParaRPr lang="en-US" altLang="en-US" b="1" i="1">
              <a:latin typeface="Garamond" panose="02020404030301010803" pitchFamily="18" charset="0"/>
            </a:endParaRPr>
          </a:p>
          <a:p>
            <a:pPr>
              <a:buFontTx/>
              <a:buChar char="o"/>
            </a:pPr>
            <a:r>
              <a:rPr lang="en-US" altLang="en-US" b="1" i="1">
                <a:latin typeface="Garamond" panose="02020404030301010803" pitchFamily="18" charset="0"/>
              </a:rPr>
              <a:t> Yersinia</a:t>
            </a:r>
          </a:p>
          <a:p>
            <a:endParaRPr lang="en-US" altLang="en-US" b="1" i="1">
              <a:latin typeface="Garamond" panose="02020404030301010803" pitchFamily="18" charset="0"/>
            </a:endParaRPr>
          </a:p>
          <a:p>
            <a:pPr>
              <a:buFontTx/>
              <a:buChar char="o"/>
            </a:pPr>
            <a:r>
              <a:rPr lang="en-US" altLang="en-US" b="1" i="1">
                <a:latin typeface="Garamond" panose="02020404030301010803" pitchFamily="18" charset="0"/>
              </a:rPr>
              <a:t> Vibrio parahaemolyticus </a:t>
            </a:r>
          </a:p>
          <a:p>
            <a:pPr>
              <a:buFontTx/>
              <a:buChar char="o"/>
            </a:pPr>
            <a:endParaRPr lang="en-US" altLang="en-US" b="1" i="1">
              <a:latin typeface="Garamond" panose="02020404030301010803" pitchFamily="18" charset="0"/>
            </a:endParaRPr>
          </a:p>
          <a:p>
            <a:pPr>
              <a:buFontTx/>
              <a:buChar char="o"/>
            </a:pPr>
            <a:r>
              <a:rPr lang="en-US" altLang="en-US" b="1" i="1">
                <a:latin typeface="Garamond" panose="02020404030301010803" pitchFamily="18" charset="0"/>
              </a:rPr>
              <a:t>  Aeromonas</a:t>
            </a:r>
          </a:p>
        </p:txBody>
      </p:sp>
      <p:sp>
        <p:nvSpPr>
          <p:cNvPr id="35846" name="Rectangle 6"/>
          <p:cNvSpPr>
            <a:spLocks noChangeArrowheads="1"/>
          </p:cNvSpPr>
          <p:nvPr/>
        </p:nvSpPr>
        <p:spPr bwMode="auto">
          <a:xfrm>
            <a:off x="8229600" y="2209800"/>
            <a:ext cx="2438400" cy="4419600"/>
          </a:xfrm>
          <a:prstGeom prst="rect">
            <a:avLst/>
          </a:prstGeom>
          <a:solidFill>
            <a:schemeClr val="accent1"/>
          </a:solidFill>
          <a:ln w="9525">
            <a:miter lim="800000"/>
            <a:headEnd/>
            <a:tailEnd/>
          </a:ln>
          <a:effectLst/>
          <a:scene3d>
            <a:camera prst="legacyPerspectiveBottomLeft"/>
            <a:lightRig rig="legacyFlat3" dir="t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pPr>
              <a:buFontTx/>
              <a:buChar char="o"/>
            </a:pPr>
            <a:r>
              <a:rPr lang="en-US" altLang="en-US" b="1">
                <a:latin typeface="Garamond" panose="02020404030301010803" pitchFamily="18" charset="0"/>
              </a:rPr>
              <a:t>   </a:t>
            </a:r>
            <a:r>
              <a:rPr lang="en-US" altLang="en-US" b="1" i="1">
                <a:latin typeface="Garamond" panose="02020404030301010803" pitchFamily="18" charset="0"/>
              </a:rPr>
              <a:t>Staph. Aureus</a:t>
            </a:r>
          </a:p>
          <a:p>
            <a:pPr>
              <a:buFontTx/>
              <a:buChar char="o"/>
            </a:pPr>
            <a:endParaRPr lang="en-US" altLang="en-US" b="1" i="1">
              <a:latin typeface="Garamond" panose="02020404030301010803" pitchFamily="18" charset="0"/>
            </a:endParaRPr>
          </a:p>
          <a:p>
            <a:pPr>
              <a:buFontTx/>
              <a:buChar char="o"/>
            </a:pPr>
            <a:r>
              <a:rPr lang="en-US" altLang="en-US" b="1" i="1">
                <a:latin typeface="Garamond" panose="02020404030301010803" pitchFamily="18" charset="0"/>
              </a:rPr>
              <a:t>   B.Cereus</a:t>
            </a:r>
          </a:p>
          <a:p>
            <a:r>
              <a:rPr lang="en-US" altLang="en-US" b="1" i="1">
                <a:latin typeface="Garamond" panose="02020404030301010803" pitchFamily="18" charset="0"/>
              </a:rPr>
              <a:t>     (Emetic type)</a:t>
            </a:r>
          </a:p>
          <a:p>
            <a:pPr>
              <a:buFontTx/>
              <a:buChar char="o"/>
            </a:pPr>
            <a:endParaRPr lang="en-US" altLang="en-US" b="1" i="1">
              <a:latin typeface="Garamond" panose="02020404030301010803" pitchFamily="18" charset="0"/>
            </a:endParaRPr>
          </a:p>
          <a:p>
            <a:pPr>
              <a:buFontTx/>
              <a:buChar char="o"/>
            </a:pPr>
            <a:r>
              <a:rPr lang="en-US" altLang="en-US" b="1" i="1">
                <a:latin typeface="Garamond" panose="02020404030301010803" pitchFamily="18" charset="0"/>
              </a:rPr>
              <a:t>    Cl. botulinum</a:t>
            </a:r>
          </a:p>
        </p:txBody>
      </p:sp>
      <p:sp>
        <p:nvSpPr>
          <p:cNvPr id="35847" name="Rectangle 7"/>
          <p:cNvSpPr>
            <a:spLocks noChangeArrowheads="1"/>
          </p:cNvSpPr>
          <p:nvPr/>
        </p:nvSpPr>
        <p:spPr bwMode="auto">
          <a:xfrm>
            <a:off x="5105400" y="2209800"/>
            <a:ext cx="2667000" cy="4495800"/>
          </a:xfrm>
          <a:prstGeom prst="rect">
            <a:avLst/>
          </a:prstGeom>
          <a:solidFill>
            <a:schemeClr val="accent1"/>
          </a:solidFill>
          <a:ln w="9525">
            <a:miter lim="800000"/>
            <a:headEnd/>
            <a:tailEnd/>
          </a:ln>
          <a:effectLst/>
          <a:scene3d>
            <a:camera prst="legacyPerspectiveBottomLeft"/>
            <a:lightRig rig="legacyFlat3" dir="t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pPr>
              <a:buFontTx/>
              <a:buChar char="o"/>
            </a:pPr>
            <a:r>
              <a:rPr lang="en-US" altLang="en-US" b="1" i="1">
                <a:latin typeface="Garamond" panose="02020404030301010803" pitchFamily="18" charset="0"/>
              </a:rPr>
              <a:t>  Bacillus cereus</a:t>
            </a:r>
          </a:p>
          <a:p>
            <a:r>
              <a:rPr lang="en-US" altLang="en-US" b="1" i="1"/>
              <a:t>    (Diarrhoel)</a:t>
            </a:r>
          </a:p>
          <a:p>
            <a:endParaRPr lang="en-US" altLang="en-US" b="1" i="1"/>
          </a:p>
          <a:p>
            <a:pPr>
              <a:buFontTx/>
              <a:buChar char="o"/>
            </a:pPr>
            <a:r>
              <a:rPr lang="en-US" altLang="en-US" b="1" i="1"/>
              <a:t>  Cl.botulinum</a:t>
            </a:r>
          </a:p>
          <a:p>
            <a:r>
              <a:rPr lang="en-US" altLang="en-US" b="1" i="1"/>
              <a:t>   ( Infant)    </a:t>
            </a:r>
          </a:p>
          <a:p>
            <a:r>
              <a:rPr lang="en-US" altLang="en-US" b="1" i="1">
                <a:latin typeface="Garamond" panose="02020404030301010803" pitchFamily="18" charset="0"/>
              </a:rPr>
              <a:t> </a:t>
            </a:r>
          </a:p>
          <a:p>
            <a:pPr>
              <a:buFontTx/>
              <a:buChar char="o"/>
            </a:pPr>
            <a:r>
              <a:rPr lang="en-US" altLang="en-US" b="1" i="1">
                <a:latin typeface="Garamond" panose="02020404030301010803" pitchFamily="18" charset="0"/>
              </a:rPr>
              <a:t>   Cl . perfringens</a:t>
            </a:r>
          </a:p>
          <a:p>
            <a:endParaRPr lang="en-US" altLang="en-US" b="1" i="1">
              <a:latin typeface="Garamond" panose="02020404030301010803" pitchFamily="18" charset="0"/>
            </a:endParaRPr>
          </a:p>
          <a:p>
            <a:pPr>
              <a:buFontTx/>
              <a:buChar char="o"/>
            </a:pPr>
            <a:r>
              <a:rPr lang="en-US" altLang="en-US" b="1" i="1">
                <a:latin typeface="Garamond" panose="02020404030301010803" pitchFamily="18" charset="0"/>
              </a:rPr>
              <a:t>  Vibrio cholarae</a:t>
            </a:r>
          </a:p>
          <a:p>
            <a:pPr>
              <a:buFontTx/>
              <a:buChar char="o"/>
            </a:pPr>
            <a:endParaRPr lang="en-US" altLang="en-US" b="1" i="1">
              <a:latin typeface="Garamond" panose="02020404030301010803" pitchFamily="18" charset="0"/>
            </a:endParaRPr>
          </a:p>
          <a:p>
            <a:pPr>
              <a:buFontTx/>
              <a:buChar char="o"/>
            </a:pPr>
            <a:r>
              <a:rPr lang="en-US" altLang="en-US" b="1" i="1">
                <a:latin typeface="Garamond" panose="02020404030301010803" pitchFamily="18" charset="0"/>
              </a:rPr>
              <a:t>  E. Coli</a:t>
            </a:r>
          </a:p>
          <a:p>
            <a:r>
              <a:rPr lang="en-US" altLang="en-US" b="1" i="1">
                <a:latin typeface="Garamond" panose="02020404030301010803" pitchFamily="18" charset="0"/>
              </a:rPr>
              <a:t>   (Enterotoxigenic)</a:t>
            </a:r>
          </a:p>
        </p:txBody>
      </p:sp>
      <p:sp>
        <p:nvSpPr>
          <p:cNvPr id="35848" name="AutoShape 8"/>
          <p:cNvSpPr>
            <a:spLocks noChangeArrowheads="1"/>
          </p:cNvSpPr>
          <p:nvPr/>
        </p:nvSpPr>
        <p:spPr bwMode="auto">
          <a:xfrm>
            <a:off x="2971800" y="1219200"/>
            <a:ext cx="457200" cy="1066800"/>
          </a:xfrm>
          <a:prstGeom prst="downArrow">
            <a:avLst>
              <a:gd name="adj1" fmla="val 50000"/>
              <a:gd name="adj2" fmla="val 58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/>
          <a:p>
            <a:endParaRPr lang="en-US"/>
          </a:p>
        </p:txBody>
      </p:sp>
      <p:sp>
        <p:nvSpPr>
          <p:cNvPr id="35849" name="AutoShape 9"/>
          <p:cNvSpPr>
            <a:spLocks noChangeArrowheads="1"/>
          </p:cNvSpPr>
          <p:nvPr/>
        </p:nvSpPr>
        <p:spPr bwMode="auto">
          <a:xfrm>
            <a:off x="6096001" y="1219201"/>
            <a:ext cx="485775" cy="976313"/>
          </a:xfrm>
          <a:prstGeom prst="downArrow">
            <a:avLst>
              <a:gd name="adj1" fmla="val 50000"/>
              <a:gd name="adj2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/>
          <a:p>
            <a:endParaRPr lang="en-US"/>
          </a:p>
        </p:txBody>
      </p:sp>
      <p:sp>
        <p:nvSpPr>
          <p:cNvPr id="35850" name="AutoShape 10"/>
          <p:cNvSpPr>
            <a:spLocks noChangeArrowheads="1"/>
          </p:cNvSpPr>
          <p:nvPr/>
        </p:nvSpPr>
        <p:spPr bwMode="auto">
          <a:xfrm>
            <a:off x="9067800" y="1219200"/>
            <a:ext cx="457200" cy="990600"/>
          </a:xfrm>
          <a:prstGeom prst="downArrow">
            <a:avLst>
              <a:gd name="adj1" fmla="val 50000"/>
              <a:gd name="adj2" fmla="val 541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6E1D7B-5E1E-4B32-9C27-A16D7EC3E4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51598-F58D-4025-8491-780A61A2E464}" type="datetime1">
              <a:rPr lang="en-US" smtClean="0"/>
              <a:t>5/9/2020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39B975-874F-4CFF-A512-9DF0EF54F2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Unit 1 Lecture 12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9A53B7-52E2-4C56-B601-298DB15DD3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3D58E-A0B1-492B-8E23-8479A385614B}" type="slidenum">
              <a:rPr lang="en-US" smtClean="0"/>
              <a:t>7</a:t>
            </a:fld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7BDA13A-8711-4A83-A824-0B99E6210F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162" y="40913"/>
            <a:ext cx="1524000" cy="101834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28A1913-76E5-4D71-B56A-E9C4E69FA3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88869" y="0"/>
            <a:ext cx="1428750" cy="1031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5231385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414" name="Picture 6">
            <a:extLst>
              <a:ext uri="{FF2B5EF4-FFF2-40B4-BE49-F238E27FC236}">
                <a16:creationId xmlns:a16="http://schemas.microsoft.com/office/drawing/2014/main" id="{00CA04EC-CE23-4D71-9EEA-2F25A685680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62"/>
          <a:stretch/>
        </p:blipFill>
        <p:spPr bwMode="auto">
          <a:xfrm>
            <a:off x="435204" y="762000"/>
            <a:ext cx="11321592" cy="6023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5416" name="Rectangle 8">
            <a:extLst>
              <a:ext uri="{FF2B5EF4-FFF2-40B4-BE49-F238E27FC236}">
                <a16:creationId xmlns:a16="http://schemas.microsoft.com/office/drawing/2014/main" id="{742133D2-93AC-4EA8-8AD2-4B17718C9A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31769" y="0"/>
            <a:ext cx="9706466" cy="762000"/>
          </a:xfrm>
          <a:prstGeom prst="rect">
            <a:avLst/>
          </a:prstGeom>
          <a:solidFill>
            <a:schemeClr val="accent1"/>
          </a:solidFill>
          <a:ln w="12700" cap="sq">
            <a:solidFill>
              <a:srgbClr val="FF0000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 sz="2400" b="1" dirty="0">
                <a:solidFill>
                  <a:srgbClr val="990000"/>
                </a:solidFill>
              </a:rPr>
              <a:t>FOOD BORNE BACTERIAL ILLNESS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353DB47-CB0B-4860-A89C-23349E8059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162" y="40913"/>
            <a:ext cx="1524000" cy="101834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4F5F6E8-6157-4AD1-B25E-A1FFFA34D75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88869" y="0"/>
            <a:ext cx="1428750" cy="1031398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Rectangle 2">
            <a:extLst>
              <a:ext uri="{FF2B5EF4-FFF2-40B4-BE49-F238E27FC236}">
                <a16:creationId xmlns:a16="http://schemas.microsoft.com/office/drawing/2014/main" id="{C2ECB2A9-7B1C-4102-B601-59846211C9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154627" name="Rectangle 3">
            <a:extLst>
              <a:ext uri="{FF2B5EF4-FFF2-40B4-BE49-F238E27FC236}">
                <a16:creationId xmlns:a16="http://schemas.microsoft.com/office/drawing/2014/main" id="{64250B9E-EC8E-4301-B0FD-455BC605B4A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154628" name="Picture 4">
            <a:extLst>
              <a:ext uri="{FF2B5EF4-FFF2-40B4-BE49-F238E27FC236}">
                <a16:creationId xmlns:a16="http://schemas.microsoft.com/office/drawing/2014/main" id="{C10BB75C-895C-46FC-BCA2-0584FD4B9D8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81"/>
          <a:stretch/>
        </p:blipFill>
        <p:spPr bwMode="auto">
          <a:xfrm>
            <a:off x="477624" y="681037"/>
            <a:ext cx="11236751" cy="6176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4629" name="Rectangle 5">
            <a:extLst>
              <a:ext uri="{FF2B5EF4-FFF2-40B4-BE49-F238E27FC236}">
                <a16:creationId xmlns:a16="http://schemas.microsoft.com/office/drawing/2014/main" id="{6E7DC971-68C5-4DF6-8C6F-792920D69C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3999" y="147637"/>
            <a:ext cx="9144000" cy="533400"/>
          </a:xfrm>
          <a:prstGeom prst="rect">
            <a:avLst/>
          </a:prstGeom>
          <a:solidFill>
            <a:schemeClr val="accent1"/>
          </a:solidFill>
          <a:ln w="12700" cap="sq">
            <a:solidFill>
              <a:srgbClr val="FF0000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 sz="2400" b="1" dirty="0">
                <a:solidFill>
                  <a:srgbClr val="990000"/>
                </a:solidFill>
              </a:rPr>
              <a:t>FOOD BORNE BACTERIAL</a:t>
            </a:r>
            <a:r>
              <a:rPr lang="en-US" altLang="en-US" sz="2400" dirty="0"/>
              <a:t> </a:t>
            </a:r>
            <a:r>
              <a:rPr lang="en-US" altLang="en-US" sz="2400" b="1" dirty="0">
                <a:solidFill>
                  <a:srgbClr val="990000"/>
                </a:solidFill>
              </a:rPr>
              <a:t>ILLNESS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A94232-A155-4557-9586-2A8F95E298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162" y="40913"/>
            <a:ext cx="1524000" cy="101834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4A8A789-AA5A-4F9F-8645-6E297427953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88869" y="0"/>
            <a:ext cx="1428750" cy="1031398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Rectangle 2">
            <a:extLst>
              <a:ext uri="{FF2B5EF4-FFF2-40B4-BE49-F238E27FC236}">
                <a16:creationId xmlns:a16="http://schemas.microsoft.com/office/drawing/2014/main" id="{F904E939-AA41-4BC7-9FB6-D34F966E76B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156675" name="Rectangle 3">
            <a:extLst>
              <a:ext uri="{FF2B5EF4-FFF2-40B4-BE49-F238E27FC236}">
                <a16:creationId xmlns:a16="http://schemas.microsoft.com/office/drawing/2014/main" id="{60B8F3AB-78CF-4A35-85F7-F763FEEBBC3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156676" name="Picture 4">
            <a:extLst>
              <a:ext uri="{FF2B5EF4-FFF2-40B4-BE49-F238E27FC236}">
                <a16:creationId xmlns:a16="http://schemas.microsoft.com/office/drawing/2014/main" id="{E5A07136-D100-4DAB-8238-7BFFCAE8E2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755" y="609600"/>
            <a:ext cx="11283884" cy="6248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6677" name="Rectangle 5">
            <a:extLst>
              <a:ext uri="{FF2B5EF4-FFF2-40B4-BE49-F238E27FC236}">
                <a16:creationId xmlns:a16="http://schemas.microsoft.com/office/drawing/2014/main" id="{9FE7476A-645B-45CA-B7D4-5B8516C984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0"/>
            <a:ext cx="9144000" cy="609600"/>
          </a:xfrm>
          <a:prstGeom prst="rect">
            <a:avLst/>
          </a:prstGeom>
          <a:solidFill>
            <a:schemeClr val="accent1"/>
          </a:solidFill>
          <a:ln w="12700" cap="sq">
            <a:solidFill>
              <a:srgbClr val="FF0000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 sz="2400" b="1" dirty="0">
                <a:solidFill>
                  <a:srgbClr val="990000"/>
                </a:solidFill>
              </a:rPr>
              <a:t>FOOD BORNE BACTERIAL ILLNESS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8F4789-871B-4DEF-A591-351D1BCE83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162" y="40913"/>
            <a:ext cx="1524000" cy="101834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72B3BAD-7550-4353-A5D6-DD9531FE88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88869" y="0"/>
            <a:ext cx="1428750" cy="1031398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>
            <a:extLst>
              <a:ext uri="{FF2B5EF4-FFF2-40B4-BE49-F238E27FC236}">
                <a16:creationId xmlns:a16="http://schemas.microsoft.com/office/drawing/2014/main" id="{94D76B96-9421-4F31-BEDE-125D1DC7E961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590800" y="0"/>
            <a:ext cx="7543800" cy="838200"/>
          </a:xfrm>
        </p:spPr>
        <p:txBody>
          <a:bodyPr/>
          <a:lstStyle/>
          <a:p>
            <a:r>
              <a:rPr lang="en-US" altLang="en-US" sz="2800" dirty="0">
                <a:latin typeface="Comic Sans MS" panose="030F0702030302020204" pitchFamily="66" charset="0"/>
              </a:rPr>
              <a:t>Important helminthic zoonoses</a:t>
            </a:r>
          </a:p>
        </p:txBody>
      </p:sp>
      <p:sp>
        <p:nvSpPr>
          <p:cNvPr id="73731" name="Rectangle 3">
            <a:extLst>
              <a:ext uri="{FF2B5EF4-FFF2-40B4-BE49-F238E27FC236}">
                <a16:creationId xmlns:a16="http://schemas.microsoft.com/office/drawing/2014/main" id="{F81C2C05-97A3-46A2-9AD1-7DD24929BA4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584463" y="1267120"/>
            <a:ext cx="5260156" cy="518160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l">
              <a:lnSpc>
                <a:spcPct val="80000"/>
              </a:lnSpc>
            </a:pPr>
            <a:r>
              <a:rPr lang="en-US" altLang="en-US" sz="2000" b="1" dirty="0">
                <a:solidFill>
                  <a:srgbClr val="CC0066"/>
                </a:solidFill>
              </a:rPr>
              <a:t>Flukes:</a:t>
            </a:r>
            <a:r>
              <a:rPr lang="en-US" altLang="en-US" sz="2000" b="1" dirty="0">
                <a:solidFill>
                  <a:srgbClr val="006600"/>
                </a:solidFill>
              </a:rPr>
              <a:t>     </a:t>
            </a:r>
          </a:p>
          <a:p>
            <a:pPr algn="l">
              <a:lnSpc>
                <a:spcPct val="80000"/>
              </a:lnSpc>
            </a:pPr>
            <a:endParaRPr lang="en-US" altLang="en-US" sz="2000" b="1" dirty="0">
              <a:solidFill>
                <a:srgbClr val="006600"/>
              </a:solidFill>
            </a:endParaRPr>
          </a:p>
          <a:p>
            <a:pPr marL="571500" indent="-571500" algn="l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US" altLang="en-US" sz="2000" b="1" dirty="0">
                <a:solidFill>
                  <a:srgbClr val="006600"/>
                </a:solidFill>
              </a:rPr>
              <a:t> Fasciolosis: (</a:t>
            </a:r>
            <a:r>
              <a:rPr lang="en-US" altLang="en-US" sz="2000" b="1" i="1" dirty="0">
                <a:solidFill>
                  <a:srgbClr val="006600"/>
                </a:solidFill>
              </a:rPr>
              <a:t>F. </a:t>
            </a:r>
            <a:r>
              <a:rPr lang="en-US" altLang="en-US" sz="2000" b="1" i="1" dirty="0" err="1">
                <a:solidFill>
                  <a:srgbClr val="006600"/>
                </a:solidFill>
              </a:rPr>
              <a:t>gigantica</a:t>
            </a:r>
            <a:r>
              <a:rPr lang="en-US" altLang="en-US" sz="2000" b="1" i="1" dirty="0">
                <a:solidFill>
                  <a:srgbClr val="006600"/>
                </a:solidFill>
              </a:rPr>
              <a:t>, F. hepatica</a:t>
            </a:r>
            <a:r>
              <a:rPr lang="en-US" altLang="en-US" sz="2000" b="1" dirty="0">
                <a:solidFill>
                  <a:srgbClr val="006600"/>
                </a:solidFill>
              </a:rPr>
              <a:t>)</a:t>
            </a:r>
          </a:p>
          <a:p>
            <a:pPr marL="571500" indent="-571500" algn="l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US" altLang="en-US" sz="2000" b="1" dirty="0">
              <a:solidFill>
                <a:srgbClr val="006600"/>
              </a:solidFill>
            </a:endParaRPr>
          </a:p>
          <a:p>
            <a:pPr marL="571500" indent="-571500" algn="l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US" altLang="en-US" sz="2000" b="1" dirty="0" err="1">
                <a:solidFill>
                  <a:srgbClr val="006600"/>
                </a:solidFill>
              </a:rPr>
              <a:t>Fasciolopsosis</a:t>
            </a:r>
            <a:r>
              <a:rPr lang="en-US" altLang="en-US" sz="2000" b="1" dirty="0">
                <a:solidFill>
                  <a:srgbClr val="006600"/>
                </a:solidFill>
              </a:rPr>
              <a:t>:</a:t>
            </a:r>
            <a:r>
              <a:rPr lang="en-US" altLang="en-US" sz="2000" b="1" i="1" dirty="0">
                <a:solidFill>
                  <a:srgbClr val="006600"/>
                </a:solidFill>
              </a:rPr>
              <a:t> </a:t>
            </a:r>
            <a:r>
              <a:rPr lang="en-US" altLang="en-US" sz="2000" b="1" dirty="0">
                <a:solidFill>
                  <a:srgbClr val="006600"/>
                </a:solidFill>
              </a:rPr>
              <a:t>(</a:t>
            </a:r>
            <a:r>
              <a:rPr lang="en-US" altLang="en-US" sz="2000" b="1" i="1" dirty="0" err="1">
                <a:solidFill>
                  <a:srgbClr val="006600"/>
                </a:solidFill>
              </a:rPr>
              <a:t>Fasciolopsis</a:t>
            </a:r>
            <a:r>
              <a:rPr lang="en-US" altLang="en-US" sz="2000" b="1" i="1" dirty="0">
                <a:solidFill>
                  <a:srgbClr val="006600"/>
                </a:solidFill>
              </a:rPr>
              <a:t> </a:t>
            </a:r>
            <a:r>
              <a:rPr lang="en-US" altLang="en-US" sz="2000" b="1" i="1" dirty="0" err="1">
                <a:solidFill>
                  <a:srgbClr val="006600"/>
                </a:solidFill>
              </a:rPr>
              <a:t>buski</a:t>
            </a:r>
            <a:r>
              <a:rPr lang="en-US" altLang="en-US" sz="2000" b="1" dirty="0">
                <a:solidFill>
                  <a:srgbClr val="006600"/>
                </a:solidFill>
              </a:rPr>
              <a:t>)  </a:t>
            </a:r>
          </a:p>
          <a:p>
            <a:pPr marL="571500" indent="-571500" algn="l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US" altLang="en-US" sz="2000" b="1" dirty="0">
              <a:solidFill>
                <a:srgbClr val="006600"/>
              </a:solidFill>
            </a:endParaRPr>
          </a:p>
          <a:p>
            <a:pPr marL="571500" indent="-571500" algn="l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US" altLang="en-US" sz="2000" b="1" dirty="0" err="1">
                <a:solidFill>
                  <a:srgbClr val="006600"/>
                </a:solidFill>
              </a:rPr>
              <a:t>Amphistomosis</a:t>
            </a:r>
            <a:r>
              <a:rPr lang="en-US" altLang="en-US" sz="2000" b="1" dirty="0">
                <a:solidFill>
                  <a:srgbClr val="006600"/>
                </a:solidFill>
              </a:rPr>
              <a:t>: (</a:t>
            </a:r>
            <a:r>
              <a:rPr lang="en-US" altLang="en-US" sz="2000" b="1" i="1" dirty="0" err="1">
                <a:solidFill>
                  <a:srgbClr val="006600"/>
                </a:solidFill>
              </a:rPr>
              <a:t>Gastrodiscoides</a:t>
            </a:r>
            <a:r>
              <a:rPr lang="en-US" altLang="en-US" sz="2000" b="1" i="1" dirty="0">
                <a:solidFill>
                  <a:srgbClr val="006600"/>
                </a:solidFill>
              </a:rPr>
              <a:t> hominis</a:t>
            </a:r>
            <a:r>
              <a:rPr lang="en-US" altLang="en-US" sz="2000" b="1" dirty="0">
                <a:solidFill>
                  <a:srgbClr val="006600"/>
                </a:solidFill>
              </a:rPr>
              <a:t>)</a:t>
            </a:r>
            <a:r>
              <a:rPr lang="en-US" altLang="en-US" sz="2000" b="1" i="1" dirty="0">
                <a:solidFill>
                  <a:srgbClr val="006600"/>
                </a:solidFill>
              </a:rPr>
              <a:t> </a:t>
            </a:r>
          </a:p>
          <a:p>
            <a:pPr algn="l">
              <a:lnSpc>
                <a:spcPct val="80000"/>
              </a:lnSpc>
            </a:pPr>
            <a:endParaRPr lang="en-US" altLang="en-US" sz="2000" b="1" dirty="0">
              <a:solidFill>
                <a:srgbClr val="006600"/>
              </a:solidFill>
            </a:endParaRPr>
          </a:p>
          <a:p>
            <a:pPr marL="571500" indent="-571500" algn="l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US" altLang="en-US" sz="2000" b="1" dirty="0" err="1">
                <a:solidFill>
                  <a:srgbClr val="006600"/>
                </a:solidFill>
              </a:rPr>
              <a:t>Schistosomosis</a:t>
            </a:r>
            <a:r>
              <a:rPr lang="en-US" altLang="en-US" sz="2000" b="1" dirty="0">
                <a:solidFill>
                  <a:srgbClr val="006600"/>
                </a:solidFill>
              </a:rPr>
              <a:t>/Cercarial Dermatitis:</a:t>
            </a:r>
          </a:p>
          <a:p>
            <a:pPr algn="l">
              <a:lnSpc>
                <a:spcPct val="80000"/>
              </a:lnSpc>
            </a:pPr>
            <a:r>
              <a:rPr lang="en-US" altLang="en-US" sz="2000" b="1" dirty="0">
                <a:solidFill>
                  <a:srgbClr val="006600"/>
                </a:solidFill>
              </a:rPr>
              <a:t>	 Animal and bird schistosomes</a:t>
            </a:r>
          </a:p>
          <a:p>
            <a:pPr marL="571500" indent="-571500" algn="l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US" altLang="en-US" sz="2000" b="1" dirty="0">
              <a:solidFill>
                <a:srgbClr val="006600"/>
              </a:solidFill>
            </a:endParaRPr>
          </a:p>
          <a:p>
            <a:pPr marL="571500" indent="-571500" algn="l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US" altLang="en-US" sz="2000" b="1" dirty="0" err="1">
                <a:solidFill>
                  <a:srgbClr val="006600"/>
                </a:solidFill>
              </a:rPr>
              <a:t>Paragonimosis</a:t>
            </a:r>
            <a:r>
              <a:rPr lang="en-US" altLang="en-US" sz="2000" b="1" dirty="0">
                <a:solidFill>
                  <a:srgbClr val="006600"/>
                </a:solidFill>
              </a:rPr>
              <a:t>: </a:t>
            </a:r>
          </a:p>
          <a:p>
            <a:pPr algn="l">
              <a:lnSpc>
                <a:spcPct val="80000"/>
              </a:lnSpc>
            </a:pPr>
            <a:r>
              <a:rPr lang="en-US" altLang="en-US" sz="2000" b="1" i="1" dirty="0">
                <a:solidFill>
                  <a:srgbClr val="006600"/>
                </a:solidFill>
              </a:rPr>
              <a:t>	</a:t>
            </a:r>
            <a:r>
              <a:rPr lang="en-US" altLang="en-US" sz="2000" b="1" i="1" dirty="0" err="1">
                <a:solidFill>
                  <a:srgbClr val="006600"/>
                </a:solidFill>
              </a:rPr>
              <a:t>Paragonimus</a:t>
            </a:r>
            <a:r>
              <a:rPr lang="en-US" altLang="en-US" sz="2000" b="1" i="1" dirty="0">
                <a:solidFill>
                  <a:srgbClr val="006600"/>
                </a:solidFill>
              </a:rPr>
              <a:t> </a:t>
            </a:r>
            <a:r>
              <a:rPr lang="en-US" altLang="en-US" sz="2000" b="1" i="1" dirty="0" err="1">
                <a:solidFill>
                  <a:srgbClr val="006600"/>
                </a:solidFill>
              </a:rPr>
              <a:t>westermanii</a:t>
            </a:r>
            <a:endParaRPr lang="en-US" altLang="en-US" sz="2000" b="1" dirty="0">
              <a:solidFill>
                <a:srgbClr val="006600"/>
              </a:solidFill>
            </a:endParaRPr>
          </a:p>
          <a:p>
            <a:pPr algn="l">
              <a:lnSpc>
                <a:spcPct val="80000"/>
              </a:lnSpc>
            </a:pPr>
            <a:endParaRPr lang="en-US" altLang="en-US" sz="2000" b="1" dirty="0">
              <a:solidFill>
                <a:srgbClr val="006600"/>
              </a:solidFill>
            </a:endParaRPr>
          </a:p>
          <a:p>
            <a:pPr algn="l">
              <a:lnSpc>
                <a:spcPct val="80000"/>
              </a:lnSpc>
            </a:pPr>
            <a:endParaRPr lang="en-US" altLang="en-US" sz="2000" b="1" dirty="0">
              <a:solidFill>
                <a:srgbClr val="006600"/>
              </a:solidFill>
              <a:latin typeface="Comic Sans MS" panose="030F0702030302020204" pitchFamily="66" charset="0"/>
            </a:endParaRPr>
          </a:p>
          <a:p>
            <a:pPr algn="l">
              <a:lnSpc>
                <a:spcPct val="80000"/>
              </a:lnSpc>
            </a:pPr>
            <a:r>
              <a:rPr lang="en-US" altLang="en-US" sz="2000" b="1" dirty="0">
                <a:solidFill>
                  <a:srgbClr val="009900"/>
                </a:solidFill>
                <a:latin typeface="Comic Sans MS" panose="030F0702030302020204" pitchFamily="66" charset="0"/>
              </a:rPr>
              <a:t>	</a:t>
            </a:r>
          </a:p>
          <a:p>
            <a:pPr algn="l">
              <a:lnSpc>
                <a:spcPct val="80000"/>
              </a:lnSpc>
            </a:pPr>
            <a:r>
              <a:rPr lang="en-US" altLang="en-US" sz="2000" b="1" dirty="0">
                <a:latin typeface="Comic Sans MS" panose="030F0702030302020204" pitchFamily="66" charset="0"/>
              </a:rPr>
              <a:t>		       </a:t>
            </a:r>
          </a:p>
          <a:p>
            <a:pPr algn="l">
              <a:lnSpc>
                <a:spcPct val="80000"/>
              </a:lnSpc>
            </a:pPr>
            <a:r>
              <a:rPr lang="en-US" altLang="en-US" sz="2000" b="1" dirty="0">
                <a:latin typeface="Comic Sans MS" panose="030F0702030302020204" pitchFamily="66" charset="0"/>
              </a:rPr>
              <a:t>		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2826B8C-D33A-40E0-AB9A-46973D3E0BA5}"/>
              </a:ext>
            </a:extLst>
          </p:cNvPr>
          <p:cNvSpPr/>
          <p:nvPr/>
        </p:nvSpPr>
        <p:spPr>
          <a:xfrm>
            <a:off x="6347383" y="1271048"/>
            <a:ext cx="5084190" cy="537583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lvl="0">
              <a:spcBef>
                <a:spcPts val="1000"/>
              </a:spcBef>
            </a:pPr>
            <a:r>
              <a:rPr lang="en-US" altLang="en-US" sz="2000" b="1" dirty="0">
                <a:solidFill>
                  <a:srgbClr val="CC0066"/>
                </a:solidFill>
              </a:rPr>
              <a:t>Tapeworms:</a:t>
            </a:r>
            <a:r>
              <a:rPr lang="en-US" altLang="en-US" sz="2000" b="1" dirty="0">
                <a:solidFill>
                  <a:srgbClr val="006600"/>
                </a:solidFill>
              </a:rPr>
              <a:t> </a:t>
            </a:r>
          </a:p>
          <a:p>
            <a:pPr marL="342900" lvl="0" indent="-342900"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altLang="en-US" sz="2000" b="1" dirty="0" err="1">
                <a:solidFill>
                  <a:srgbClr val="006600"/>
                </a:solidFill>
              </a:rPr>
              <a:t>Taeniosis</a:t>
            </a:r>
            <a:r>
              <a:rPr lang="en-US" altLang="en-US" sz="2000" b="1" dirty="0">
                <a:solidFill>
                  <a:srgbClr val="006600"/>
                </a:solidFill>
              </a:rPr>
              <a:t>/Cysticercosis</a:t>
            </a:r>
          </a:p>
          <a:p>
            <a:pPr marL="342900" lvl="0" indent="-342900"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altLang="en-US" sz="2000" b="1" dirty="0" err="1">
                <a:solidFill>
                  <a:srgbClr val="006600"/>
                </a:solidFill>
              </a:rPr>
              <a:t>Hydatidosis</a:t>
            </a:r>
            <a:endParaRPr lang="en-US" altLang="en-US" sz="2000" b="1" dirty="0">
              <a:solidFill>
                <a:srgbClr val="006600"/>
              </a:solidFill>
            </a:endParaRPr>
          </a:p>
          <a:p>
            <a:pPr marL="342900" lvl="0" indent="-342900"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altLang="en-US" sz="2000" b="1" dirty="0" err="1">
                <a:solidFill>
                  <a:srgbClr val="006600"/>
                </a:solidFill>
              </a:rPr>
              <a:t>Diphyllobothriosis</a:t>
            </a:r>
            <a:endParaRPr lang="en-US" altLang="en-US" sz="2000" b="1" dirty="0">
              <a:solidFill>
                <a:srgbClr val="006600"/>
              </a:solidFill>
            </a:endParaRPr>
          </a:p>
          <a:p>
            <a:pPr marL="342900" lvl="0" indent="-342900"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altLang="en-US" sz="2000" b="1" dirty="0">
                <a:solidFill>
                  <a:srgbClr val="006600"/>
                </a:solidFill>
              </a:rPr>
              <a:t>Sparganosis</a:t>
            </a:r>
          </a:p>
          <a:p>
            <a:pPr marL="342900" lvl="0" indent="-342900">
              <a:spcBef>
                <a:spcPts val="1000"/>
              </a:spcBef>
              <a:buFont typeface="Wingdings" panose="05000000000000000000" pitchFamily="2" charset="2"/>
              <a:buChar char="v"/>
            </a:pPr>
            <a:endParaRPr lang="en-US" altLang="en-US" sz="2000" b="1" dirty="0">
              <a:solidFill>
                <a:srgbClr val="006600"/>
              </a:solidFill>
            </a:endParaRPr>
          </a:p>
          <a:p>
            <a:pPr lvl="0">
              <a:spcBef>
                <a:spcPts val="1000"/>
              </a:spcBef>
            </a:pPr>
            <a:r>
              <a:rPr lang="en-US" altLang="en-US" sz="2000" b="1" dirty="0">
                <a:solidFill>
                  <a:srgbClr val="CC0066"/>
                </a:solidFill>
              </a:rPr>
              <a:t>Nematodes:</a:t>
            </a:r>
            <a:r>
              <a:rPr lang="en-US" altLang="en-US" sz="2000" b="1" dirty="0">
                <a:solidFill>
                  <a:srgbClr val="006600"/>
                </a:solidFill>
              </a:rPr>
              <a:t> </a:t>
            </a:r>
          </a:p>
          <a:p>
            <a:pPr marL="342900" lvl="0" indent="-342900"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altLang="en-US" sz="2000" b="1" dirty="0">
                <a:solidFill>
                  <a:srgbClr val="006600"/>
                </a:solidFill>
              </a:rPr>
              <a:t>Visceral Larva </a:t>
            </a:r>
            <a:r>
              <a:rPr lang="en-US" altLang="en-US" sz="2000" b="1" dirty="0" err="1">
                <a:solidFill>
                  <a:srgbClr val="006600"/>
                </a:solidFill>
              </a:rPr>
              <a:t>Migrans</a:t>
            </a:r>
            <a:r>
              <a:rPr lang="en-US" altLang="en-US" sz="2000" b="1" dirty="0">
                <a:solidFill>
                  <a:srgbClr val="006600"/>
                </a:solidFill>
              </a:rPr>
              <a:t>/Ocular Larva </a:t>
            </a:r>
            <a:r>
              <a:rPr lang="en-US" altLang="en-US" sz="2000" b="1" dirty="0" err="1">
                <a:solidFill>
                  <a:srgbClr val="006600"/>
                </a:solidFill>
              </a:rPr>
              <a:t>Migrans</a:t>
            </a:r>
            <a:endParaRPr lang="en-US" altLang="en-US" sz="2000" b="1" dirty="0">
              <a:solidFill>
                <a:srgbClr val="006600"/>
              </a:solidFill>
            </a:endParaRPr>
          </a:p>
          <a:p>
            <a:pPr marL="342900" lvl="0" indent="-342900"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altLang="en-US" sz="2000" b="1" dirty="0">
                <a:solidFill>
                  <a:srgbClr val="006600"/>
                </a:solidFill>
              </a:rPr>
              <a:t> Cutaneous Larva </a:t>
            </a:r>
            <a:r>
              <a:rPr lang="en-US" altLang="en-US" sz="2000" b="1" dirty="0" err="1">
                <a:solidFill>
                  <a:srgbClr val="006600"/>
                </a:solidFill>
              </a:rPr>
              <a:t>Migrans</a:t>
            </a:r>
            <a:r>
              <a:rPr lang="en-US" altLang="en-US" sz="2000" b="1" dirty="0">
                <a:solidFill>
                  <a:srgbClr val="006600"/>
                </a:solidFill>
              </a:rPr>
              <a:t>/Eosinophilic Enteritis</a:t>
            </a:r>
          </a:p>
          <a:p>
            <a:pPr marL="342900" lvl="0" indent="-342900"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altLang="en-US" sz="2000" b="1" dirty="0">
                <a:solidFill>
                  <a:srgbClr val="006600"/>
                </a:solidFill>
              </a:rPr>
              <a:t>  </a:t>
            </a:r>
            <a:r>
              <a:rPr lang="en-US" altLang="en-US" sz="2000" b="1" dirty="0" err="1">
                <a:solidFill>
                  <a:srgbClr val="006600"/>
                </a:solidFill>
              </a:rPr>
              <a:t>Gnathostomosis</a:t>
            </a:r>
            <a:endParaRPr lang="en-US" altLang="en-US" sz="2000" b="1" dirty="0">
              <a:solidFill>
                <a:srgbClr val="006600"/>
              </a:solidFill>
            </a:endParaRPr>
          </a:p>
          <a:p>
            <a:pPr marL="342900" lvl="0" indent="-342900"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altLang="en-US" sz="2000" b="1" dirty="0">
                <a:solidFill>
                  <a:srgbClr val="006600"/>
                </a:solidFill>
              </a:rPr>
              <a:t>  </a:t>
            </a:r>
            <a:r>
              <a:rPr lang="en-US" altLang="en-US" sz="2000" b="1" dirty="0" err="1">
                <a:solidFill>
                  <a:srgbClr val="006600"/>
                </a:solidFill>
              </a:rPr>
              <a:t>Filariosis</a:t>
            </a:r>
            <a:endParaRPr lang="en-US" altLang="en-US" sz="2000" b="1" dirty="0">
              <a:solidFill>
                <a:srgbClr val="00660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EE035B-B2A5-45CD-845D-FFCB707350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62" y="40913"/>
            <a:ext cx="1524000" cy="101834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C5AE6E1-13A8-4014-823C-DC5A620237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88869" y="0"/>
            <a:ext cx="1428750" cy="1031398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31A89-0F15-40F9-8098-0C1CA96F0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59877"/>
          </a:xfrm>
          <a:solidFill>
            <a:schemeClr val="accent1"/>
          </a:solidFill>
        </p:spPr>
        <p:txBody>
          <a:bodyPr/>
          <a:lstStyle/>
          <a:p>
            <a:pPr algn="ctr"/>
            <a:r>
              <a:rPr lang="en-US" dirty="0"/>
              <a:t>Food borne viral zoonoses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7263B-D918-4280-8B63-5F85FB626D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062979" cy="4351338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US" sz="2000" b="1" dirty="0"/>
              <a:t>Rota virus</a:t>
            </a:r>
          </a:p>
          <a:p>
            <a:endParaRPr lang="en-US" sz="2000" b="1" dirty="0"/>
          </a:p>
          <a:p>
            <a:r>
              <a:rPr lang="en-US" sz="2000" b="1" dirty="0"/>
              <a:t>Poliovirus</a:t>
            </a:r>
          </a:p>
          <a:p>
            <a:endParaRPr lang="en-US" sz="2000" b="1" dirty="0"/>
          </a:p>
          <a:p>
            <a:r>
              <a:rPr lang="en-US" sz="2000" b="1" dirty="0"/>
              <a:t>Norwalk virus</a:t>
            </a:r>
          </a:p>
          <a:p>
            <a:endParaRPr lang="en-US" sz="2000" b="1" dirty="0"/>
          </a:p>
          <a:p>
            <a:r>
              <a:rPr lang="en-US" sz="2000" b="1" dirty="0" err="1"/>
              <a:t>Picornaviridae</a:t>
            </a:r>
            <a:endParaRPr lang="en-US" sz="2000" b="1" dirty="0"/>
          </a:p>
          <a:p>
            <a:endParaRPr lang="en-US" sz="2000" b="1" dirty="0"/>
          </a:p>
          <a:p>
            <a:r>
              <a:rPr lang="en-US" sz="2000" b="1" dirty="0" err="1"/>
              <a:t>Hepatovirus</a:t>
            </a:r>
            <a:endParaRPr lang="en-US" sz="2000" b="1" dirty="0"/>
          </a:p>
          <a:p>
            <a:endParaRPr lang="en-US" sz="2000" b="1" dirty="0"/>
          </a:p>
          <a:p>
            <a:r>
              <a:rPr lang="en-US" sz="2000" b="1" dirty="0"/>
              <a:t>Hepatitis A &amp; E virus</a:t>
            </a:r>
            <a:endParaRPr lang="en-IN" sz="2000" b="1" dirty="0"/>
          </a:p>
          <a:p>
            <a:endParaRPr lang="en-IN" sz="2000" b="1" dirty="0"/>
          </a:p>
          <a:p>
            <a:endParaRPr lang="en-IN" sz="2000" b="1" dirty="0"/>
          </a:p>
          <a:p>
            <a:endParaRPr lang="en-IN" sz="20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0819E6-C7AA-4D37-94B6-C55A43C93A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DBFF8-2309-40A9-A6EE-5DB765319847}" type="datetime1">
              <a:rPr lang="en-US" smtClean="0"/>
              <a:t>5/9/2020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21F09F-DCDB-4CA0-933D-3C1918FB8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Unit 1 Lecture 12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051FE9-4D62-451D-AEFB-7E9A731719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3D58E-A0B1-492B-8E23-8479A385614B}" type="slidenum">
              <a:rPr lang="en-US" smtClean="0"/>
              <a:t>12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2EA2139-1F2B-41F9-A6E2-3483400154C3}"/>
              </a:ext>
            </a:extLst>
          </p:cNvPr>
          <p:cNvSpPr/>
          <p:nvPr/>
        </p:nvSpPr>
        <p:spPr>
          <a:xfrm>
            <a:off x="6290823" y="1870075"/>
            <a:ext cx="4314332" cy="40934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IN" sz="2000" b="1" dirty="0"/>
              <a:t>Astrovirus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IN" sz="2000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IN" sz="2000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IN" sz="2000" b="1" dirty="0"/>
              <a:t>Adenoviruses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IN" sz="2000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IN" sz="2000" b="1" dirty="0"/>
              <a:t>Arenavirus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IN" sz="2000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IN" sz="2000" b="1" dirty="0"/>
              <a:t>Hantavirus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IN" sz="2000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IN" sz="2000" b="1" dirty="0"/>
              <a:t>Foot-and-Mouth Disease virus</a:t>
            </a:r>
          </a:p>
          <a:p>
            <a:endParaRPr lang="en-IN" sz="2000" b="1" dirty="0"/>
          </a:p>
          <a:p>
            <a:endParaRPr lang="en-IN" sz="2000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IN" sz="2000" b="1" dirty="0"/>
              <a:t>Aichi virus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5C91FAF-60BF-4ED6-8463-941B3DC856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62" y="40913"/>
            <a:ext cx="1524000" cy="101834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74EB81A-D7F8-48E7-AC6D-7CD9D7E952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88869" y="0"/>
            <a:ext cx="1428750" cy="1031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1817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E25BCE-F88E-4AFC-8B9B-D7FF1EFB6A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DBFF8-2309-40A9-A6EE-5DB765319847}" type="datetime1">
              <a:rPr lang="en-US" smtClean="0"/>
              <a:t>5/9/2020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4DAE77-7C01-4C2D-8316-7223BC5A68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Unit 1 Lecture 12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A02ACC-B893-46ED-9D4C-B12ABE905E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3D58E-A0B1-492B-8E23-8479A385614B}" type="slidenum">
              <a:rPr lang="en-US" smtClean="0"/>
              <a:t>13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5F2AEEB-6B66-410D-85E3-E8D4A2DE84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62" y="40913"/>
            <a:ext cx="1524000" cy="101834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E25CA18-A0FF-4E80-9397-4DB6B89E53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88869" y="0"/>
            <a:ext cx="1428750" cy="103139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B4E3D0C-BF60-4587-B587-D04E7AC60E94}"/>
              </a:ext>
            </a:extLst>
          </p:cNvPr>
          <p:cNvSpPr/>
          <p:nvPr/>
        </p:nvSpPr>
        <p:spPr>
          <a:xfrm>
            <a:off x="1178350" y="1939814"/>
            <a:ext cx="8700941" cy="221599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38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Thanks</a:t>
            </a:r>
          </a:p>
        </p:txBody>
      </p:sp>
    </p:spTree>
    <p:extLst>
      <p:ext uri="{BB962C8B-B14F-4D97-AF65-F5344CB8AC3E}">
        <p14:creationId xmlns:p14="http://schemas.microsoft.com/office/powerpoint/2010/main" val="42765906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473</Words>
  <Application>Microsoft Office PowerPoint</Application>
  <PresentationFormat>Widescreen</PresentationFormat>
  <Paragraphs>181</Paragraphs>
  <Slides>13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Calibri</vt:lpstr>
      <vt:lpstr>Calibri Light</vt:lpstr>
      <vt:lpstr>Comic Sans MS</vt:lpstr>
      <vt:lpstr>Garamond</vt:lpstr>
      <vt:lpstr>Tahoma</vt:lpstr>
      <vt:lpstr>Wingdings</vt:lpstr>
      <vt:lpstr>Office Theme</vt:lpstr>
      <vt:lpstr>Food borne zoonoses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Important helminthic zoonoses</vt:lpstr>
      <vt:lpstr>Food borne viral zoonoses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Milk borne diseases</dc:title>
  <dc:creator>dranjayvet@gmail.com</dc:creator>
  <cp:lastModifiedBy>dranjayvet@gmail.com</cp:lastModifiedBy>
  <cp:revision>15</cp:revision>
  <dcterms:created xsi:type="dcterms:W3CDTF">2019-11-26T06:03:34Z</dcterms:created>
  <dcterms:modified xsi:type="dcterms:W3CDTF">2020-05-09T16:59:56Z</dcterms:modified>
</cp:coreProperties>
</file>