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78" r:id="rId2"/>
    <p:sldId id="263" r:id="rId3"/>
    <p:sldId id="277" r:id="rId4"/>
    <p:sldId id="260" r:id="rId5"/>
    <p:sldId id="256" r:id="rId6"/>
    <p:sldId id="274" r:id="rId7"/>
    <p:sldId id="275" r:id="rId8"/>
    <p:sldId id="264" r:id="rId9"/>
    <p:sldId id="262" r:id="rId10"/>
    <p:sldId id="261" r:id="rId11"/>
    <p:sldId id="258" r:id="rId12"/>
    <p:sldId id="259" r:id="rId13"/>
    <p:sldId id="265" r:id="rId14"/>
    <p:sldId id="271" r:id="rId15"/>
    <p:sldId id="272" r:id="rId16"/>
    <p:sldId id="273" r:id="rId17"/>
    <p:sldId id="267" r:id="rId18"/>
    <p:sldId id="276" r:id="rId19"/>
    <p:sldId id="294" r:id="rId20"/>
    <p:sldId id="296" r:id="rId21"/>
    <p:sldId id="29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58E38-0ABD-4311-8B81-64BE0AC2165B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406B35-89A3-41FC-B638-75F97E1FEE2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406B35-89A3-41FC-B638-75F97E1FEE2E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406B35-89A3-41FC-B638-75F97E1FEE2E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9/20/2024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0000" y="2514600"/>
            <a:ext cx="6172200" cy="222567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algn="ctr">
              <a:buFont typeface="Arial" panose="020B0604020202020204" pitchFamily="34" charset="0"/>
              <a:buNone/>
              <a:defRPr/>
            </a:pPr>
            <a:r>
              <a:rPr lang="en-US" sz="5400" dirty="0">
                <a:latin typeface="Times New Roman" pitchFamily="18" charset="0"/>
                <a:cs typeface="Times New Roman" pitchFamily="18" charset="0"/>
              </a:rPr>
              <a:t>‘Veterinary Epidemiology &amp; </a:t>
            </a:r>
            <a:r>
              <a:rPr lang="en-US" sz="5400" dirty="0" err="1">
                <a:latin typeface="Times New Roman" pitchFamily="18" charset="0"/>
                <a:cs typeface="Times New Roman" pitchFamily="18" charset="0"/>
              </a:rPr>
              <a:t>Zoonoses</a:t>
            </a:r>
            <a:r>
              <a:rPr lang="en-US" sz="5400" dirty="0">
                <a:latin typeface="Times New Roman" pitchFamily="18" charset="0"/>
                <a:cs typeface="Times New Roman" pitchFamily="18" charset="0"/>
              </a:rPr>
              <a:t>’</a:t>
            </a:r>
          </a:p>
          <a:p>
            <a:pPr algn="ctr">
              <a:buFont typeface="Arial" panose="020B0604020202020204" pitchFamily="34" charset="0"/>
              <a:buNone/>
              <a:defRPr/>
            </a:pPr>
            <a:r>
              <a:rPr lang="en-US" sz="5400" dirty="0">
                <a:latin typeface="Times New Roman" pitchFamily="18" charset="0"/>
                <a:cs typeface="Times New Roman" pitchFamily="18" charset="0"/>
              </a:rPr>
              <a:t>VPH-321</a:t>
            </a:r>
            <a:endParaRPr lang="en-US" sz="4500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Font typeface="Arial" panose="020B0604020202020204" pitchFamily="34" charset="0"/>
              <a:buNone/>
              <a:defRPr/>
            </a:pPr>
            <a:r>
              <a:rPr lang="en-US" sz="4500" dirty="0">
                <a:latin typeface="Times New Roman" pitchFamily="18" charset="0"/>
                <a:cs typeface="Times New Roman" pitchFamily="18" charset="0"/>
              </a:rPr>
              <a:t>(Credit Hours-2+1)</a:t>
            </a:r>
          </a:p>
        </p:txBody>
      </p:sp>
      <p:pic>
        <p:nvPicPr>
          <p:cNvPr id="3075" name="Picture 14" descr="Our Clients | Jivesna Tec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669925"/>
            <a:ext cx="1371600" cy="138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16" descr="Bihar Veterinary College - Wikiped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731838"/>
            <a:ext cx="1138238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9138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844" y="762000"/>
            <a:ext cx="7239000" cy="9144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4800" b="0" dirty="0">
                <a:latin typeface="Times New Roman" pitchFamily="18" charset="0"/>
                <a:cs typeface="Times New Roman" pitchFamily="18" charset="0"/>
              </a:rPr>
              <a:t>Zoonotic Influenza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828800"/>
            <a:ext cx="7239000" cy="1524000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b="1" dirty="0">
                <a:latin typeface="Times New Roman" pitchFamily="18" charset="0"/>
                <a:cs typeface="Times New Roman" pitchFamily="18" charset="0"/>
              </a:rPr>
              <a:t>Influenza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 is a contagious, acute respiratory illness caused by </a:t>
            </a:r>
            <a:r>
              <a:rPr lang="en-US" b="1" dirty="0">
                <a:latin typeface="Times New Roman" pitchFamily="18" charset="0"/>
                <a:cs typeface="Times New Roman" pitchFamily="18" charset="0"/>
              </a:rPr>
              <a:t>influenza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 viruses, usually </a:t>
            </a:r>
            <a:r>
              <a:rPr lang="en-US" b="1" dirty="0">
                <a:latin typeface="Times New Roman" pitchFamily="18" charset="0"/>
                <a:cs typeface="Times New Roman" pitchFamily="18" charset="0"/>
              </a:rPr>
              <a:t>influenza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 A or B subtypes</a:t>
            </a:r>
          </a:p>
        </p:txBody>
      </p:sp>
      <p:pic>
        <p:nvPicPr>
          <p:cNvPr id="5122" name="Picture 2" descr="Understanding of Host Switch and Host Adaptation to the Avian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3505200"/>
            <a:ext cx="4191000" cy="296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543800" cy="6705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3200" b="0" cap="none" dirty="0">
                <a:latin typeface="Times New Roman" pitchFamily="18" charset="0"/>
                <a:cs typeface="Times New Roman" pitchFamily="18" charset="0"/>
              </a:rPr>
              <a:t>Etiology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7543800" cy="5312736"/>
          </a:xfr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algn="just"/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Family-</a:t>
            </a:r>
            <a:r>
              <a:rPr lang="en-US" sz="2200" dirty="0" err="1">
                <a:latin typeface="Times New Roman" pitchFamily="18" charset="0"/>
                <a:cs typeface="Times New Roman" pitchFamily="18" charset="0"/>
              </a:rPr>
              <a:t>Orthomyxoviridae</a:t>
            </a:r>
            <a:endParaRPr lang="en-US" sz="2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RNA genome </a:t>
            </a:r>
          </a:p>
          <a:p>
            <a:pPr algn="just"/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Four types are recognized: </a:t>
            </a:r>
          </a:p>
          <a:p>
            <a:pPr lvl="1" algn="just"/>
            <a:r>
              <a:rPr lang="en-US" sz="19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sz="1900" dirty="0">
                <a:latin typeface="Times New Roman" pitchFamily="18" charset="0"/>
                <a:cs typeface="Times New Roman" pitchFamily="18" charset="0"/>
              </a:rPr>
              <a:t>: In human, pig, horse, pig: </a:t>
            </a:r>
            <a:r>
              <a:rPr lang="en-US" sz="19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causes pandemic</a:t>
            </a:r>
          </a:p>
          <a:p>
            <a:pPr lvl="1" algn="just"/>
            <a:r>
              <a:rPr lang="en-US" sz="19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en-US" sz="1900" dirty="0">
                <a:latin typeface="Times New Roman" pitchFamily="18" charset="0"/>
                <a:cs typeface="Times New Roman" pitchFamily="18" charset="0"/>
              </a:rPr>
              <a:t>: In human</a:t>
            </a:r>
          </a:p>
          <a:p>
            <a:pPr lvl="1" algn="just"/>
            <a:r>
              <a:rPr lang="en-US" sz="19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C:</a:t>
            </a:r>
            <a:r>
              <a:rPr lang="en-US" sz="1900" dirty="0">
                <a:latin typeface="Times New Roman" pitchFamily="18" charset="0"/>
                <a:cs typeface="Times New Roman" pitchFamily="18" charset="0"/>
              </a:rPr>
              <a:t> Mild illness</a:t>
            </a:r>
          </a:p>
          <a:p>
            <a:pPr lvl="1" algn="just"/>
            <a:r>
              <a:rPr lang="en-US" sz="19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1900" dirty="0">
                <a:latin typeface="Times New Roman" pitchFamily="18" charset="0"/>
                <a:cs typeface="Times New Roman" pitchFamily="18" charset="0"/>
              </a:rPr>
              <a:t>: Effect cattle</a:t>
            </a:r>
          </a:p>
          <a:p>
            <a:pPr algn="just"/>
            <a:endParaRPr lang="en-US" sz="2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Two surface antigens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: Protein subunit of viral envelope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200" dirty="0" err="1">
                <a:latin typeface="Times New Roman" pitchFamily="18" charset="0"/>
                <a:cs typeface="Times New Roman" pitchFamily="18" charset="0"/>
              </a:rPr>
              <a:t>Haemagglutinin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 (H):  </a:t>
            </a:r>
            <a:r>
              <a:rPr lang="en-US" sz="22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Sixteen 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(H1 to H16)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Neuraminidase (N): </a:t>
            </a:r>
            <a:r>
              <a:rPr lang="en-US" sz="22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Eleven 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(N1 to N11) </a:t>
            </a:r>
          </a:p>
          <a:p>
            <a:pPr marL="589788" lvl="1" indent="-342900" algn="just"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Immunologic &amp; epidemiologic interest</a:t>
            </a:r>
          </a:p>
          <a:p>
            <a:pPr marL="589788" lvl="1" indent="-342900" algn="just"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Occur in a number of different combinations</a:t>
            </a:r>
          </a:p>
          <a:p>
            <a:pPr marL="589788" lvl="1" indent="-342900" algn="just"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Each combination: different subtypes of the virus </a:t>
            </a:r>
          </a:p>
          <a:p>
            <a:pPr marL="246888" lvl="1" indent="0" algn="r">
              <a:buNone/>
            </a:pPr>
            <a:r>
              <a:rPr lang="en-US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(CDC, WHO)</a:t>
            </a:r>
          </a:p>
          <a:p>
            <a:pPr marL="589788" lvl="1" indent="-342900" algn="just">
              <a:buFont typeface="Wingdings" panose="05000000000000000000" pitchFamily="2" charset="2"/>
              <a:buChar char="q"/>
            </a:pPr>
            <a:endParaRPr lang="en-US" sz="2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AutoShape 2" descr="Close up diagram for Influenza virus - Download Free Vectors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5" name="AutoShape 4" descr="Close up diagram for Influenza virus - Download Free Vectors ...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0" y="1600200"/>
            <a:ext cx="19240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314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04800"/>
            <a:ext cx="7696200" cy="6096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3200" b="0" cap="none" dirty="0">
                <a:latin typeface="Times New Roman" pitchFamily="18" charset="0"/>
                <a:cs typeface="Times New Roman" pitchFamily="18" charset="0"/>
              </a:rPr>
              <a:t>Structure of Influenza A Virus</a:t>
            </a:r>
          </a:p>
        </p:txBody>
      </p:sp>
      <p:sp>
        <p:nvSpPr>
          <p:cNvPr id="4" name="Rectangle 3"/>
          <p:cNvSpPr/>
          <p:nvPr/>
        </p:nvSpPr>
        <p:spPr>
          <a:xfrm>
            <a:off x="609600" y="2438400"/>
            <a:ext cx="1226874" cy="338554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solidFill>
                  <a:srgbClr val="FF0000"/>
                </a:solidFill>
              </a:rPr>
              <a:t>Rod shape</a:t>
            </a:r>
          </a:p>
        </p:txBody>
      </p:sp>
      <p:sp>
        <p:nvSpPr>
          <p:cNvPr id="5" name="Rectangle 4"/>
          <p:cNvSpPr/>
          <p:nvPr/>
        </p:nvSpPr>
        <p:spPr>
          <a:xfrm>
            <a:off x="762000" y="5334000"/>
            <a:ext cx="1226874" cy="58477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600" dirty="0" err="1">
                <a:solidFill>
                  <a:srgbClr val="FF0000"/>
                </a:solidFill>
              </a:rPr>
              <a:t>Mashroom</a:t>
            </a:r>
            <a:r>
              <a:rPr lang="en-US" sz="1600" dirty="0">
                <a:solidFill>
                  <a:srgbClr val="FF0000"/>
                </a:solidFill>
              </a:rPr>
              <a:t> shape</a:t>
            </a:r>
          </a:p>
        </p:txBody>
      </p:sp>
      <p:sp>
        <p:nvSpPr>
          <p:cNvPr id="6" name="Rectangle 5"/>
          <p:cNvSpPr/>
          <p:nvPr/>
        </p:nvSpPr>
        <p:spPr>
          <a:xfrm>
            <a:off x="2667000" y="1066800"/>
            <a:ext cx="2563587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Eight segment RNA virus</a:t>
            </a:r>
          </a:p>
        </p:txBody>
      </p:sp>
      <p:pic>
        <p:nvPicPr>
          <p:cNvPr id="2050" name="Picture 2" descr="C:\Users\user\Desktop\wii2.gi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524000"/>
            <a:ext cx="6705600" cy="50292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543800" cy="6705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3200" b="0" dirty="0">
                <a:latin typeface="Times New Roman" pitchFamily="18" charset="0"/>
                <a:cs typeface="Times New Roman" pitchFamily="18" charset="0"/>
              </a:rPr>
              <a:t>Nomenclature of the virus</a:t>
            </a:r>
            <a:endParaRPr lang="en-US" sz="3200" b="0" cap="non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7543800" cy="5312736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lvl="1">
              <a:buNone/>
            </a:pPr>
            <a:endParaRPr lang="en-US" sz="2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Virus type;</a:t>
            </a:r>
          </a:p>
          <a:p>
            <a:pPr lvl="1">
              <a:buNone/>
            </a:pPr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Host of origin; </a:t>
            </a:r>
          </a:p>
          <a:p>
            <a:pPr lvl="1">
              <a:buNone/>
            </a:pPr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Geographic origin; </a:t>
            </a:r>
          </a:p>
          <a:p>
            <a:pPr lvl="1">
              <a:buNone/>
            </a:pPr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Strain number; </a:t>
            </a:r>
          </a:p>
          <a:p>
            <a:pPr lvl="1">
              <a:buNone/>
            </a:pPr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Year of isolation and </a:t>
            </a:r>
          </a:p>
          <a:p>
            <a:pPr lvl="1">
              <a:buNone/>
            </a:pPr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6. Antigenic description of subtype</a:t>
            </a:r>
          </a:p>
          <a:p>
            <a:pPr>
              <a:buNone/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en-US" sz="2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Ex: A/Duck/Ukraine/1/63 (H3N8)</a:t>
            </a:r>
          </a:p>
          <a:p>
            <a:pPr algn="just"/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7239000" cy="5257800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H1N1: </a:t>
            </a:r>
          </a:p>
          <a:p>
            <a:pPr lvl="1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Spanish flu (1918) </a:t>
            </a:r>
          </a:p>
          <a:p>
            <a:pPr lvl="1"/>
            <a:endParaRPr lang="en-US" sz="2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H2N2: </a:t>
            </a:r>
          </a:p>
          <a:p>
            <a:pPr lvl="1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Asian flu (1957)</a:t>
            </a:r>
          </a:p>
          <a:p>
            <a:pPr lvl="1"/>
            <a:endParaRPr lang="en-US" sz="2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H3N2: </a:t>
            </a:r>
          </a:p>
          <a:p>
            <a:pPr lvl="1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Hong Kong flu (1968)</a:t>
            </a:r>
          </a:p>
          <a:p>
            <a:pPr lvl="1"/>
            <a:endParaRPr lang="en-US" sz="2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H5N1: </a:t>
            </a:r>
          </a:p>
          <a:p>
            <a:pPr lvl="1">
              <a:buFont typeface="Wingdings" pitchFamily="2" charset="2"/>
              <a:buChar char="§"/>
            </a:pPr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Bird flu (2004) - highly pathogenic avian influenza virus of type A of subtype H5N1 (HPAI-A H5N1)</a:t>
            </a:r>
          </a:p>
          <a:p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543800" cy="6705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3200" b="0" dirty="0">
                <a:latin typeface="Times New Roman" pitchFamily="18" charset="0"/>
                <a:cs typeface="Times New Roman" pitchFamily="18" charset="0"/>
              </a:rPr>
              <a:t>Known human Pandemic</a:t>
            </a:r>
            <a:endParaRPr lang="en-US" sz="3200" b="0" cap="none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ser\Desktop\downlo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86200" y="1371600"/>
            <a:ext cx="3352800" cy="3352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7239000" cy="5410200"/>
          </a:xfrm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Swine: 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H1N1 (Classical swine influenza)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H3N2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H1N2</a:t>
            </a:r>
          </a:p>
          <a:p>
            <a:pPr lvl="1" algn="just">
              <a:buFont typeface="Wingdings" pitchFamily="2" charset="2"/>
              <a:buChar char="Ø"/>
            </a:pPr>
            <a:endParaRPr lang="en-US" sz="2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Horses: 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H7N7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H3N8</a:t>
            </a:r>
          </a:p>
          <a:p>
            <a:pPr lvl="1" algn="just">
              <a:buFont typeface="Wingdings" pitchFamily="2" charset="2"/>
              <a:buChar char="Ø"/>
            </a:pPr>
            <a:endParaRPr lang="en-US" sz="2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Birds: 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H5N1 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H3N2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H1N2</a:t>
            </a:r>
            <a:endParaRPr lang="en-US" sz="25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7543800" cy="5334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US" sz="2400" b="0" dirty="0">
                <a:latin typeface="Times New Roman" pitchFamily="18" charset="0"/>
                <a:cs typeface="Times New Roman" pitchFamily="18" charset="0"/>
              </a:rPr>
              <a:t>Reported influenza subtypes in animals</a:t>
            </a:r>
            <a:endParaRPr lang="en-US" sz="2400" b="0" cap="none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4955439"/>
            <a:ext cx="2362200" cy="1714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1219200"/>
            <a:ext cx="2057400" cy="18764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7966" y="3143715"/>
            <a:ext cx="2229778" cy="170497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515" name="Line 3"/>
          <p:cNvSpPr>
            <a:spLocks noChangeShapeType="1"/>
          </p:cNvSpPr>
          <p:nvPr/>
        </p:nvSpPr>
        <p:spPr bwMode="auto">
          <a:xfrm>
            <a:off x="3962400" y="3657600"/>
            <a:ext cx="1066800" cy="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IN"/>
          </a:p>
        </p:txBody>
      </p:sp>
      <p:sp>
        <p:nvSpPr>
          <p:cNvPr id="832516" name="Text Box 4"/>
          <p:cNvSpPr txBox="1">
            <a:spLocks noChangeArrowheads="1"/>
          </p:cNvSpPr>
          <p:nvPr/>
        </p:nvSpPr>
        <p:spPr bwMode="auto">
          <a:xfrm>
            <a:off x="1066800" y="5029200"/>
            <a:ext cx="2667000" cy="6508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spcBef>
                <a:spcPct val="50000"/>
              </a:spcBef>
            </a:pPr>
            <a:r>
              <a:rPr lang="en-US" sz="2000" dirty="0"/>
              <a:t>A(H3N2) A/Sydney/05/97</a:t>
            </a:r>
          </a:p>
        </p:txBody>
      </p:sp>
      <p:sp>
        <p:nvSpPr>
          <p:cNvPr id="832517" name="Text Box 5"/>
          <p:cNvSpPr txBox="1">
            <a:spLocks noChangeArrowheads="1"/>
          </p:cNvSpPr>
          <p:nvPr/>
        </p:nvSpPr>
        <p:spPr bwMode="auto">
          <a:xfrm>
            <a:off x="5334000" y="4953000"/>
            <a:ext cx="2667000" cy="5588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pPr algn="ctr" eaLnBrk="1" hangingPunct="1">
              <a:lnSpc>
                <a:spcPct val="90000"/>
              </a:lnSpc>
              <a:spcBef>
                <a:spcPct val="50000"/>
              </a:spcBef>
            </a:pPr>
            <a:r>
              <a:rPr lang="en-US" sz="2000" dirty="0"/>
              <a:t>A(H3N2) A/Panama/2007/99</a:t>
            </a:r>
          </a:p>
        </p:txBody>
      </p:sp>
      <p:pic>
        <p:nvPicPr>
          <p:cNvPr id="832518" name="Picture 6" descr="Influenza-2 Created by MK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2133600"/>
            <a:ext cx="2819400" cy="2778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832519" name="Picture 7" descr="Influenza-2 Created by MK-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0" y="2133600"/>
            <a:ext cx="2685344" cy="2686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832521" name="Picture 9" descr="Logo Transparent cop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89623" y="6400800"/>
            <a:ext cx="454378" cy="457200"/>
          </a:xfrm>
          <a:prstGeom prst="rect">
            <a:avLst/>
          </a:prstGeom>
          <a:noFill/>
        </p:spPr>
      </p:pic>
      <p:sp>
        <p:nvSpPr>
          <p:cNvPr id="832523" name="Rectangle 11"/>
          <p:cNvSpPr>
            <a:spLocks noChangeArrowheads="1"/>
          </p:cNvSpPr>
          <p:nvPr/>
        </p:nvSpPr>
        <p:spPr bwMode="auto">
          <a:xfrm>
            <a:off x="228600" y="6019800"/>
            <a:ext cx="7855732" cy="363176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spcBef>
                <a:spcPct val="20000"/>
              </a:spcBef>
              <a:buClr>
                <a:srgbClr val="FF3300"/>
              </a:buClr>
            </a:pPr>
            <a:r>
              <a:rPr lang="en-US" sz="2200" b="0" dirty="0">
                <a:latin typeface="Times New Roman" pitchFamily="18" charset="0"/>
                <a:cs typeface="Times New Roman" pitchFamily="18" charset="0"/>
              </a:rPr>
              <a:t>Avian strains show less antigenic drift than mammalian strains</a:t>
            </a:r>
            <a:r>
              <a:rPr lang="en-US" sz="2200" b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832525" name="Text Box 13"/>
          <p:cNvSpPr txBox="1">
            <a:spLocks noChangeArrowheads="1"/>
          </p:cNvSpPr>
          <p:nvPr/>
        </p:nvSpPr>
        <p:spPr bwMode="auto">
          <a:xfrm>
            <a:off x="0" y="1143000"/>
            <a:ext cx="8077200" cy="43088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Minor antigenic changes in HA or NA, results in  frequent   epidemics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304800" y="320040"/>
            <a:ext cx="7543800" cy="5943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dk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Antigenic Drift</a:t>
            </a:r>
          </a:p>
        </p:txBody>
      </p:sp>
    </p:spTree>
  </p:cSld>
  <p:clrMapOvr>
    <a:masterClrMapping/>
  </p:clrMapOvr>
  <p:transition>
    <p:split orient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7696200" cy="4419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US" sz="3200" b="0" cap="none" dirty="0">
                <a:latin typeface="Times New Roman" pitchFamily="18" charset="0"/>
                <a:cs typeface="Times New Roman" pitchFamily="18" charset="0"/>
              </a:rPr>
              <a:t>Antigenic Shift</a:t>
            </a:r>
          </a:p>
        </p:txBody>
      </p:sp>
      <p:pic>
        <p:nvPicPr>
          <p:cNvPr id="2050" name="Picture 2" descr="C:\Users\user\Desktop\influenza-33-72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t="21627" b="6578"/>
          <a:stretch>
            <a:fillRect/>
          </a:stretch>
        </p:blipFill>
        <p:spPr bwMode="auto">
          <a:xfrm>
            <a:off x="228600" y="762000"/>
            <a:ext cx="7772400" cy="54102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04800"/>
            <a:ext cx="7848600" cy="4419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US" sz="2800" b="0" cap="none" dirty="0">
                <a:latin typeface="Times New Roman" pitchFamily="18" charset="0"/>
                <a:cs typeface="Times New Roman" pitchFamily="18" charset="0"/>
              </a:rPr>
              <a:t>Difference Between Antigenic Drift And Antigenic Shift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28601" y="1066800"/>
          <a:ext cx="78486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2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646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596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15596"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S.N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Antigenic drift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Antigenic </a:t>
                      </a:r>
                      <a:r>
                        <a:rPr lang="en-US" sz="2200" baseline="0" dirty="0">
                          <a:latin typeface="Times New Roman" pitchFamily="18" charset="0"/>
                          <a:cs typeface="Times New Roman" pitchFamily="18" charset="0"/>
                        </a:rPr>
                        <a:t>shift</a:t>
                      </a:r>
                      <a:endParaRPr lang="en-US" sz="2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9061"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Minor change within subtype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Major</a:t>
                      </a:r>
                      <a:r>
                        <a:rPr lang="en-US" sz="2200" baseline="0" dirty="0">
                          <a:latin typeface="Times New Roman" pitchFamily="18" charset="0"/>
                          <a:cs typeface="Times New Roman" pitchFamily="18" charset="0"/>
                        </a:rPr>
                        <a:t> changes between  two subtypes</a:t>
                      </a:r>
                      <a:endParaRPr lang="en-US" sz="2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3847"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Point mutation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Exchange of genetic material (genetic re-assortment)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3847"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Occurs in A and B subtypes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Occurs in A subtypes only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3847"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May cause epidemic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May cause Pandemic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70202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1" dirty="0">
                          <a:latin typeface="Times New Roman" pitchFamily="18" charset="0"/>
                          <a:cs typeface="Times New Roman" pitchFamily="18" charset="0"/>
                        </a:rPr>
                        <a:t>Example</a:t>
                      </a:r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: A/Sydney/05/97</a:t>
                      </a:r>
                      <a:r>
                        <a:rPr lang="en-US" sz="2200" baseline="0" dirty="0">
                          <a:latin typeface="Times New Roman" pitchFamily="18" charset="0"/>
                          <a:cs typeface="Times New Roman" pitchFamily="18" charset="0"/>
                        </a:rPr>
                        <a:t> (H3N2) replaced A</a:t>
                      </a:r>
                      <a:r>
                        <a:rPr lang="en-US" sz="2200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/Panama/2007/99 </a:t>
                      </a:r>
                      <a:r>
                        <a:rPr lang="en-US" sz="2200" baseline="0" dirty="0">
                          <a:latin typeface="Times New Roman" pitchFamily="18" charset="0"/>
                          <a:cs typeface="Times New Roman" pitchFamily="18" charset="0"/>
                        </a:rPr>
                        <a:t>(H3N2)</a:t>
                      </a:r>
                      <a:endParaRPr lang="en-US" sz="2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200" b="1" dirty="0">
                          <a:latin typeface="Times New Roman" pitchFamily="18" charset="0"/>
                          <a:cs typeface="Times New Roman" pitchFamily="18" charset="0"/>
                        </a:rPr>
                        <a:t>Example</a:t>
                      </a:r>
                      <a:r>
                        <a:rPr lang="en-US" sz="2200" dirty="0">
                          <a:latin typeface="Times New Roman" pitchFamily="18" charset="0"/>
                          <a:cs typeface="Times New Roman" pitchFamily="18" charset="0"/>
                        </a:rPr>
                        <a:t>: H3N2 replaced H2N2 in year 1968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20040"/>
            <a:ext cx="7772400" cy="5943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3200" b="0" cap="none" dirty="0">
                <a:latin typeface="Times New Roman" pitchFamily="18" charset="0"/>
                <a:cs typeface="Times New Roman" pitchFamily="18" charset="0"/>
              </a:rPr>
              <a:t>Risk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066800"/>
            <a:ext cx="7620000" cy="5486400"/>
          </a:xfrm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Age: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Adults over age 65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Children under 5 years old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Young adults &amp; children under age 19: </a:t>
            </a:r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receiving long-term aspirin (</a:t>
            </a:r>
            <a:r>
              <a:rPr lang="en-US" sz="22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Bufferin</a:t>
            </a:r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 therapy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2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People with compromised immune systems: </a:t>
            </a:r>
            <a:r>
              <a:rPr lang="en-US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AIDs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Pregnant women</a:t>
            </a:r>
          </a:p>
          <a:p>
            <a:pPr algn="just"/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People with chronic illnesses:  </a:t>
            </a:r>
          </a:p>
          <a:p>
            <a:pPr lvl="1" algn="just"/>
            <a:r>
              <a:rPr lang="en-US" sz="2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Asthma,</a:t>
            </a:r>
          </a:p>
          <a:p>
            <a:pPr lvl="1" algn="just"/>
            <a:r>
              <a:rPr lang="en-US" sz="2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Heart disease, </a:t>
            </a:r>
          </a:p>
          <a:p>
            <a:pPr lvl="1" algn="just"/>
            <a:r>
              <a:rPr lang="en-US" sz="2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Diabetes mellitus,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 algn="just"/>
            <a:r>
              <a:rPr lang="en-US" sz="2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Neuromuscular disease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7543800" cy="6705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3200" b="0" cap="none" dirty="0">
                <a:latin typeface="Times New Roman" pitchFamily="18" charset="0"/>
                <a:cs typeface="Times New Roman" pitchFamily="18" charset="0"/>
              </a:rPr>
              <a:t>Swine flu: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7543800" cy="5562600"/>
          </a:xfrm>
          <a:ln>
            <a:solidFill>
              <a:schemeClr val="accent1"/>
            </a:solidFill>
          </a:ln>
        </p:spPr>
        <p:txBody>
          <a:bodyPr/>
          <a:lstStyle/>
          <a:p>
            <a:pPr algn="just"/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Transmission usually occurs from person to person, </a:t>
            </a:r>
          </a:p>
          <a:p>
            <a:pPr algn="just"/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Spread through saliva &amp;  mucus particles</a:t>
            </a:r>
          </a:p>
          <a:p>
            <a:pPr algn="just"/>
            <a:r>
              <a:rPr lang="en-US" sz="2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People may spread it by: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Sneezing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Coughing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Touching a germ-covered surface and then touching their eyes or nose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Can’t spread swine flu from eating properly cooked pork products</a:t>
            </a:r>
          </a:p>
          <a:p>
            <a:endParaRPr lang="en-US" dirty="0"/>
          </a:p>
        </p:txBody>
      </p:sp>
      <p:pic>
        <p:nvPicPr>
          <p:cNvPr id="3074" name="Picture 2" descr="Avian Flu Diary: Hong Kong Swine Influenza Surveillan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205868"/>
            <a:ext cx="3781425" cy="2423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7467600" cy="5388936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In humans 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Characterized by high fever &amp; bronchitis, 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Primarily in the upper respiratory tract, which may lead to secondary bacterial infections &amp; pneumonia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More severe than a common respiratory tract infection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228600"/>
            <a:ext cx="7543800" cy="6705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45720" tIns="0" rIns="45720" bIns="0" anchor="b" anchorCtr="0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Swine flu: </a:t>
            </a:r>
            <a:r>
              <a:rPr kumimoji="0" lang="en-US" sz="3200" b="0" i="0" u="none" strike="noStrike" kern="1200" cap="none" spc="0" normalizeH="0" baseline="0" noProof="0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chemeClr val="dk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Clinical manifestations</a:t>
            </a:r>
          </a:p>
        </p:txBody>
      </p:sp>
      <p:pic>
        <p:nvPicPr>
          <p:cNvPr id="4100" name="Picture 4" descr="Swine flu in Pakistan: What are the symptoms, how does it spread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3200400"/>
            <a:ext cx="5825509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7543800" cy="5486400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Transmitted to humans primarily </a:t>
            </a:r>
            <a:r>
              <a:rPr lang="en-US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by contact with live birds </a:t>
            </a:r>
          </a:p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Not by contact with meat &amp; animal product</a:t>
            </a:r>
          </a:p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All patients in Hong Kong were infected by contact with infected birds </a:t>
            </a:r>
            <a:r>
              <a:rPr lang="en-US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not by contact with infected person</a:t>
            </a:r>
          </a:p>
          <a:p>
            <a:pPr algn="just"/>
            <a:endParaRPr lang="en-US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7620000" cy="6705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3600" b="0" cap="none" baseline="30000" dirty="0">
                <a:latin typeface="Times New Roman" pitchFamily="18" charset="0"/>
                <a:cs typeface="Times New Roman" pitchFamily="18" charset="0"/>
              </a:rPr>
              <a:t>Avian flu</a:t>
            </a:r>
            <a:r>
              <a:rPr lang="en-US" sz="3200" b="0" cap="none" dirty="0">
                <a:latin typeface="Times New Roman" pitchFamily="18" charset="0"/>
                <a:cs typeface="Times New Roman" pitchFamily="18" charset="0"/>
              </a:rPr>
              <a:t>-Transmission</a:t>
            </a:r>
          </a:p>
        </p:txBody>
      </p:sp>
      <p:pic>
        <p:nvPicPr>
          <p:cNvPr id="2050" name="Picture 2" descr="Avian influenza virus and transmiss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3276600"/>
            <a:ext cx="4476750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7543800" cy="5388936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 3 years-old child infected with avian influenza virus 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H5N1 in Hong Kong in 1997 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died with sign of  a systemic infection and of Reyes syndrome after the child had been treated with antipyretic drugs</a:t>
            </a:r>
          </a:p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Cough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Diarrhea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Respiratory difficulties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Fever (over 100.4°F or 38°C)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Headache</a:t>
            </a:r>
          </a:p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Muscle aches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Malaise</a:t>
            </a:r>
          </a:p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Runny nose</a:t>
            </a:r>
          </a:p>
          <a:p>
            <a:pPr algn="just"/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7620000" cy="6705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4400" b="0" cap="none" baseline="30000" dirty="0">
                <a:latin typeface="Times New Roman" pitchFamily="18" charset="0"/>
                <a:cs typeface="Times New Roman" pitchFamily="18" charset="0"/>
              </a:rPr>
              <a:t>Avian flu</a:t>
            </a:r>
            <a:r>
              <a:rPr lang="en-US" sz="3200" b="0" cap="none" dirty="0">
                <a:latin typeface="Times New Roman" pitchFamily="18" charset="0"/>
                <a:cs typeface="Times New Roman" pitchFamily="18" charset="0"/>
              </a:rPr>
              <a:t>-Clinical manifestation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1681" y="3420856"/>
            <a:ext cx="20638" cy="16288"/>
          </a:xfrm>
          <a:prstGeom prst="rect">
            <a:avLst/>
          </a:prstGeom>
        </p:spPr>
      </p:pic>
      <p:pic>
        <p:nvPicPr>
          <p:cNvPr id="1026" name="Picture 2" descr="Avian flu infographic elements. Bird flu disease. Discussion on ..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681" y="2819400"/>
            <a:ext cx="2922646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1999"/>
            <a:ext cx="7620000" cy="5912005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2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solation and Identification-</a:t>
            </a:r>
          </a:p>
          <a:p>
            <a:pPr lvl="1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Embryonating chicken eggs</a:t>
            </a:r>
          </a:p>
          <a:p>
            <a:pPr lvl="1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 cell culture</a:t>
            </a:r>
          </a:p>
          <a:p>
            <a:r>
              <a:rPr lang="en-US" sz="2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Serological test: 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Complement fixation test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 test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Direct immunofluorescence assay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ELISA</a:t>
            </a: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Virus specific IgM can be detected in the children but not in the adults</a:t>
            </a:r>
          </a:p>
          <a:p>
            <a:r>
              <a:rPr lang="en-US" sz="2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Molecular method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PCR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RT-PCR</a:t>
            </a:r>
          </a:p>
          <a:p>
            <a:pPr marL="388620" indent="-342900">
              <a:buFont typeface="Wingdings" panose="05000000000000000000" pitchFamily="2" charset="2"/>
              <a:buChar char="v"/>
            </a:pPr>
            <a:r>
              <a:rPr lang="en-IN" sz="2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Rapid influenza diagnostic tests (RIDTs) </a:t>
            </a:r>
            <a:endParaRPr lang="en-US" sz="2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7620000" cy="5334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3200" b="0" cap="none" dirty="0">
                <a:latin typeface="Times New Roman" pitchFamily="18" charset="0"/>
                <a:cs typeface="Times New Roman" pitchFamily="18" charset="0"/>
              </a:rPr>
              <a:t>Diagnosis</a:t>
            </a:r>
          </a:p>
        </p:txBody>
      </p:sp>
      <p:pic>
        <p:nvPicPr>
          <p:cNvPr id="1026" name="Picture 2" descr="C:\Users\user\Desktop\download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1295400"/>
            <a:ext cx="3028950" cy="1743075"/>
          </a:xfrm>
          <a:prstGeom prst="rect">
            <a:avLst/>
          </a:prstGeom>
          <a:noFill/>
        </p:spPr>
      </p:pic>
      <p:pic>
        <p:nvPicPr>
          <p:cNvPr id="1027" name="Picture 3" descr="C:\Users\user\Desktop\download (2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9575" y="4419600"/>
            <a:ext cx="3733800" cy="1447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19200"/>
            <a:ext cx="7391400" cy="5236536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AmantadineHCL-5mg/kg body weight/day</a:t>
            </a:r>
          </a:p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Rimantadine-100mg twice a day </a:t>
            </a:r>
          </a:p>
          <a:p>
            <a:pPr algn="just"/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Oseltamivir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(Tamiflu)</a:t>
            </a:r>
          </a:p>
          <a:p>
            <a:pPr algn="just"/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Zanamivir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(Relenza) two daily doses of 5 mg per inhalation), has become available; it inhibits the neuraminidase activity of the virus</a:t>
            </a:r>
          </a:p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Corticosteroids in asthma &amp;  other specific conditions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533400" y="228600"/>
            <a:ext cx="7543800" cy="6705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3200" b="0" cap="none" dirty="0">
                <a:latin typeface="Times New Roman" pitchFamily="18" charset="0"/>
                <a:cs typeface="Times New Roman" pitchFamily="18" charset="0"/>
              </a:rPr>
              <a:t>Treatment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7525" y="4419600"/>
            <a:ext cx="2495550" cy="18288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7239000" cy="5236536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protective measures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Regular hand washing with proper drying of the hands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Good respiratory hygiene –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Covering mouth &amp; nose when coughing or sneezing,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Using tissues &amp; disposing of them correctly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Early self-isolation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those feeling unwell, feverish and having other symptoms of influenza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Avoiding close contact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sick people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Avoiding touching one’s eyes, nose or mouth</a:t>
            </a: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Careful handling of dead/ live poultry</a:t>
            </a: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Anti-influenza drugs: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prophylacticaly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Swine should not be held in close contact with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fow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7620000" cy="6705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sz="3200" b="0" cap="none" dirty="0">
                <a:latin typeface="Times New Roman" pitchFamily="18" charset="0"/>
                <a:cs typeface="Times New Roman" pitchFamily="18" charset="0"/>
              </a:rPr>
              <a:t>Prevention &amp; control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200" y="3505200"/>
            <a:ext cx="1781175" cy="174307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A5FFD-CFB8-4D1B-9E65-0543A41C4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676400"/>
            <a:ext cx="7772400" cy="4153289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best way to prevent swine flu is to get a yearly flu vaccination:</a:t>
            </a:r>
          </a:p>
          <a:p>
            <a:pPr marL="0" indent="0" algn="just">
              <a:buNone/>
            </a:pPr>
            <a:r>
              <a:rPr lang="en-US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Vaccine: </a:t>
            </a:r>
            <a:r>
              <a:rPr lang="en-US" b="1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Pandemrix   (1 dose) &amp; </a:t>
            </a:r>
            <a:r>
              <a:rPr lang="en-US" b="1" dirty="0" err="1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Celvapan</a:t>
            </a:r>
            <a:r>
              <a:rPr lang="en-US" b="1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(2 dose)</a:t>
            </a:r>
          </a:p>
          <a:p>
            <a:pPr marL="0" indent="0" algn="just">
              <a:buNone/>
            </a:pPr>
            <a:r>
              <a:rPr lang="en-US" b="1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(first vaccinate the susceptible group)</a:t>
            </a:r>
            <a:endParaRPr lang="en-US" b="1" dirty="0">
              <a:solidFill>
                <a:srgbClr val="00B05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buNone/>
            </a:pPr>
            <a:endParaRPr lang="en-US" b="1" i="0" dirty="0">
              <a:solidFill>
                <a:srgbClr val="00B05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/>
            <a:endParaRPr lang="en-IN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762FB-E0E6-4DBC-8CFF-BC1C10FD3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0800" y="3657600"/>
            <a:ext cx="4038600" cy="1942451"/>
          </a:xfrm>
        </p:spPr>
        <p:txBody>
          <a:bodyPr>
            <a:normAutofit/>
          </a:bodyPr>
          <a:lstStyle/>
          <a:p>
            <a:pPr algn="just"/>
            <a:r>
              <a:rPr lang="en-US" sz="1800" b="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H1N1 vaccine is for use in adults &amp; children who are at least 6 months old</a:t>
            </a:r>
            <a:endParaRPr lang="en-IN" sz="1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78D2F3A-D085-4ADD-B8FB-3DEFDD6F2600}"/>
              </a:ext>
            </a:extLst>
          </p:cNvPr>
          <p:cNvSpPr txBox="1">
            <a:spLocks/>
          </p:cNvSpPr>
          <p:nvPr/>
        </p:nvSpPr>
        <p:spPr>
          <a:xfrm>
            <a:off x="2334508" y="646935"/>
            <a:ext cx="3861577" cy="5029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34290" tIns="0" rIns="34290" bIns="0" anchor="b" anchorCtr="0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US" sz="2400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latin typeface="Times New Roman" pitchFamily="18" charset="0"/>
                <a:cs typeface="Times New Roman" pitchFamily="18" charset="0"/>
              </a:rPr>
              <a:t>Prevention</a:t>
            </a:r>
          </a:p>
        </p:txBody>
      </p:sp>
    </p:spTree>
    <p:extLst>
      <p:ext uri="{BB962C8B-B14F-4D97-AF65-F5344CB8AC3E}">
        <p14:creationId xmlns:p14="http://schemas.microsoft.com/office/powerpoint/2010/main" val="24410678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450CCE5-DE6F-4B2E-8C19-820BD9E525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414" t="10093" r="18321" b="20605"/>
          <a:stretch/>
        </p:blipFill>
        <p:spPr>
          <a:xfrm>
            <a:off x="1371600" y="304800"/>
            <a:ext cx="6172200" cy="3607772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351D238-EAEA-4D97-A0D4-2C1E4A6122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9310" y="2393608"/>
            <a:ext cx="2706290" cy="19389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800" dirty="0">
                <a:solidFill>
                  <a:srgbClr val="00AEEF"/>
                </a:solidFill>
                <a:latin typeface="inherit"/>
              </a:rPr>
              <a:t>INFLUENZA VACCINE</a:t>
            </a:r>
            <a:br>
              <a:rPr lang="en-US" sz="1800" dirty="0">
                <a:solidFill>
                  <a:srgbClr val="00AEEF"/>
                </a:solidFill>
                <a:latin typeface="inherit"/>
              </a:rPr>
            </a:br>
            <a:r>
              <a:rPr lang="en-US" sz="1800" dirty="0">
                <a:solidFill>
                  <a:srgbClr val="00AEEF"/>
                </a:solidFill>
                <a:latin typeface="inherit"/>
              </a:rPr>
              <a:t>(HUMAN, LIVE ATTENUATED), (FREEZE-DRIED) PANDEMIC (H1N1) (INTRANASAL)</a:t>
            </a:r>
          </a:p>
          <a:p>
            <a:pPr algn="ctr"/>
            <a:br>
              <a:rPr lang="en-US" sz="1800" dirty="0"/>
            </a:br>
            <a:endParaRPr lang="en-IN" sz="1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5E79F6-368F-4CF4-8AEE-CDDD3DBFEA2B}"/>
              </a:ext>
            </a:extLst>
          </p:cNvPr>
          <p:cNvSpPr txBox="1"/>
          <p:nvPr/>
        </p:nvSpPr>
        <p:spPr>
          <a:xfrm>
            <a:off x="173759" y="4586269"/>
            <a:ext cx="7848600" cy="2239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solidFill>
                  <a:srgbClr val="0C4DA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INDICATION</a:t>
            </a:r>
          </a:p>
          <a:p>
            <a:pPr algn="just"/>
            <a:r>
              <a:rPr lang="en-US" dirty="0">
                <a:solidFill>
                  <a:srgbClr val="58595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Indicated in individuals above 2 years of age</a:t>
            </a:r>
          </a:p>
          <a:p>
            <a:pPr algn="just"/>
            <a:r>
              <a:rPr lang="en-US" b="1" dirty="0">
                <a:solidFill>
                  <a:srgbClr val="0C4DA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ROUTE OF ADMINISTRATION</a:t>
            </a:r>
          </a:p>
          <a:p>
            <a:pPr algn="just"/>
            <a:r>
              <a:rPr lang="en-US" dirty="0">
                <a:solidFill>
                  <a:srgbClr val="58595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administration by intranasal spray.</a:t>
            </a:r>
          </a:p>
          <a:p>
            <a:pPr algn="just"/>
            <a:r>
              <a:rPr lang="en-US" b="1" dirty="0">
                <a:solidFill>
                  <a:srgbClr val="0C4DA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DOSAGE</a:t>
            </a:r>
          </a:p>
          <a:p>
            <a:pPr algn="just"/>
            <a:r>
              <a:rPr lang="en-US" dirty="0">
                <a:solidFill>
                  <a:srgbClr val="58595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single intranasal dose of 0.5 ml is administered as 0.25 ml per </a:t>
            </a:r>
            <a:r>
              <a:rPr lang="en-US" dirty="0" err="1">
                <a:solidFill>
                  <a:srgbClr val="58595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nostril</a:t>
            </a:r>
            <a:r>
              <a:rPr lang="en-US" b="1" cap="all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PRENTATION</a:t>
            </a:r>
            <a:r>
              <a:rPr lang="en-US" sz="1350" b="1" cap="all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l"/>
            <a:r>
              <a:rPr lang="en-US" sz="135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dose vial plus diluent (0.5 ml)</a:t>
            </a:r>
          </a:p>
        </p:txBody>
      </p:sp>
    </p:spTree>
    <p:extLst>
      <p:ext uri="{BB962C8B-B14F-4D97-AF65-F5344CB8AC3E}">
        <p14:creationId xmlns:p14="http://schemas.microsoft.com/office/powerpoint/2010/main" val="39390522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DA6F0-D46D-45B1-8B1B-DEA8B3770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Human vaccine for Avian influenza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99D14-69B0-4447-952C-9DF7A519B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33600"/>
            <a:ext cx="7239000" cy="4322136"/>
          </a:xfrm>
        </p:spPr>
        <p:txBody>
          <a:bodyPr>
            <a:normAutofit/>
          </a:bodyPr>
          <a:lstStyle/>
          <a:p>
            <a:pPr algn="just"/>
            <a:r>
              <a:rPr lang="en-US" sz="2400" b="0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 April 17, 2007, FDA licensed the first vaccine in the United States for the prevention of H5N1 influenza, commonly referred to as avian influenza or "bird flu.“</a:t>
            </a:r>
          </a:p>
          <a:p>
            <a:pPr algn="just"/>
            <a:r>
              <a:rPr lang="en-US" sz="2400" b="0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This vaccine is derived from the A/Vietnam/1203/2004 influenza virus. The vaccine is manufactured by Sanofi Pasteur Inc. of Swiftwater, PA and has been purchased by the federal government for inclusion within the Nation's National Stockpile.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3339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1974</TotalTime>
  <Words>993</Words>
  <Application>Microsoft Office PowerPoint</Application>
  <PresentationFormat>On-screen Show (4:3)</PresentationFormat>
  <Paragraphs>177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Arial</vt:lpstr>
      <vt:lpstr>Calibri</vt:lpstr>
      <vt:lpstr>Cambria</vt:lpstr>
      <vt:lpstr>inherit</vt:lpstr>
      <vt:lpstr>Times New Roman</vt:lpstr>
      <vt:lpstr>Trebuchet MS</vt:lpstr>
      <vt:lpstr>Wingdings</vt:lpstr>
      <vt:lpstr>Wingdings 2</vt:lpstr>
      <vt:lpstr>Opulent</vt:lpstr>
      <vt:lpstr>PowerPoint Presentation</vt:lpstr>
      <vt:lpstr>Zoonotic Influenza</vt:lpstr>
      <vt:lpstr>Etiology</vt:lpstr>
      <vt:lpstr>Structure of Influenza A Virus</vt:lpstr>
      <vt:lpstr>Nomenclature of the virus</vt:lpstr>
      <vt:lpstr>Known human Pandemic</vt:lpstr>
      <vt:lpstr>Reported influenza subtypes in animals</vt:lpstr>
      <vt:lpstr>PowerPoint Presentation</vt:lpstr>
      <vt:lpstr>Antigenic Shift</vt:lpstr>
      <vt:lpstr>Difference Between Antigenic Drift And Antigenic Shift</vt:lpstr>
      <vt:lpstr>Risk Factors</vt:lpstr>
      <vt:lpstr>Swine flu: Transmission</vt:lpstr>
      <vt:lpstr>PowerPoint Presentation</vt:lpstr>
      <vt:lpstr>Avian flu-Transmission</vt:lpstr>
      <vt:lpstr>Avian flu-Clinical manifestation</vt:lpstr>
      <vt:lpstr>Diagnosis</vt:lpstr>
      <vt:lpstr>Treatment</vt:lpstr>
      <vt:lpstr>Prevention &amp; control</vt:lpstr>
      <vt:lpstr>H1N1 vaccine is for use in adults &amp; children who are at least 6 months old</vt:lpstr>
      <vt:lpstr>INFLUENZA VACCINE (HUMAN, LIVE ATTENUATED), (FREEZE-DRIED) PANDEMIC (H1N1) (INTRANASAL)  </vt:lpstr>
      <vt:lpstr>Human vaccine for Avian influenza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919713600025</cp:lastModifiedBy>
  <cp:revision>50</cp:revision>
  <dcterms:created xsi:type="dcterms:W3CDTF">2006-08-16T00:00:00Z</dcterms:created>
  <dcterms:modified xsi:type="dcterms:W3CDTF">2024-09-20T05:45:22Z</dcterms:modified>
</cp:coreProperties>
</file>