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8"/>
  </p:notesMasterIdLst>
  <p:sldIdLst>
    <p:sldId id="280" r:id="rId2"/>
    <p:sldId id="256" r:id="rId3"/>
    <p:sldId id="257" r:id="rId4"/>
    <p:sldId id="260" r:id="rId5"/>
    <p:sldId id="281" r:id="rId6"/>
    <p:sldId id="258" r:id="rId7"/>
    <p:sldId id="271" r:id="rId8"/>
    <p:sldId id="282" r:id="rId9"/>
    <p:sldId id="259" r:id="rId10"/>
    <p:sldId id="261" r:id="rId11"/>
    <p:sldId id="262" r:id="rId12"/>
    <p:sldId id="273" r:id="rId13"/>
    <p:sldId id="274" r:id="rId14"/>
    <p:sldId id="275" r:id="rId15"/>
    <p:sldId id="263" r:id="rId16"/>
    <p:sldId id="276" r:id="rId17"/>
    <p:sldId id="264" r:id="rId18"/>
    <p:sldId id="277" r:id="rId19"/>
    <p:sldId id="265" r:id="rId20"/>
    <p:sldId id="266" r:id="rId21"/>
    <p:sldId id="267" r:id="rId22"/>
    <p:sldId id="268" r:id="rId23"/>
    <p:sldId id="278" r:id="rId24"/>
    <p:sldId id="279" r:id="rId25"/>
    <p:sldId id="269" r:id="rId26"/>
    <p:sldId id="27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946" y="-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7D2099-DC58-4E0A-9C82-E9079E8C7BAE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262062-1870-4F8B-A90C-3E948F946C8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3897C16A-5716-4EBA-A142-77768ACE1A2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Center for Food Security and Public Health</a:t>
            </a:r>
          </a:p>
        </p:txBody>
      </p:sp>
      <p:sp>
        <p:nvSpPr>
          <p:cNvPr id="39939" name="Rectangle 6">
            <a:extLst>
              <a:ext uri="{FF2B5EF4-FFF2-40B4-BE49-F238E27FC236}">
                <a16:creationId xmlns:a16="http://schemas.microsoft.com/office/drawing/2014/main" id="{9DF9C9B2-8A78-450B-85CC-5BA395D096F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Iowa State University</a:t>
            </a:r>
          </a:p>
        </p:txBody>
      </p:sp>
      <p:sp>
        <p:nvSpPr>
          <p:cNvPr id="39940" name="Rectangle 7">
            <a:extLst>
              <a:ext uri="{FF2B5EF4-FFF2-40B4-BE49-F238E27FC236}">
                <a16:creationId xmlns:a16="http://schemas.microsoft.com/office/drawing/2014/main" id="{A2069357-BDB3-4B1D-95FE-07BCD34786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3EFB11B2-02B6-4B81-957A-0E4EDAF3AFBD}" type="slidenum">
              <a:rPr lang="en-US" altLang="en-US"/>
              <a:pPr eaLnBrk="1" hangingPunct="1"/>
              <a:t>5</a:t>
            </a:fld>
            <a:endParaRPr lang="en-US" altLang="en-US"/>
          </a:p>
        </p:txBody>
      </p:sp>
      <p:sp>
        <p:nvSpPr>
          <p:cNvPr id="39941" name="Rectangle 2">
            <a:extLst>
              <a:ext uri="{FF2B5EF4-FFF2-40B4-BE49-F238E27FC236}">
                <a16:creationId xmlns:a16="http://schemas.microsoft.com/office/drawing/2014/main" id="{54783AF3-1A5A-41FF-B27F-692B80183C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6175" y="688975"/>
            <a:ext cx="4565650" cy="3424238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2" name="Rectangle 3">
            <a:extLst>
              <a:ext uri="{FF2B5EF4-FFF2-40B4-BE49-F238E27FC236}">
                <a16:creationId xmlns:a16="http://schemas.microsoft.com/office/drawing/2014/main" id="{940CC64C-2470-4DAC-8C61-BF5A5B143E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857" tIns="45929" rIns="91857" bIns="45929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An outbreak in Hong Kong in 1894 attracted the attention of Alexandre </a:t>
            </a:r>
            <a:r>
              <a:rPr lang="en-US" altLang="en-US" dirty="0" err="1"/>
              <a:t>Yersin</a:t>
            </a:r>
            <a:r>
              <a:rPr lang="en-US" altLang="en-US" dirty="0"/>
              <a:t>, who was on leave from his job from the Pasteur Institute, and went to investigate. The Hong Kong port was quarantined shortly after the first plague victims were diagnosed. </a:t>
            </a:r>
            <a:r>
              <a:rPr lang="en-US" altLang="en-US" dirty="0" err="1"/>
              <a:t>Shibasaburo</a:t>
            </a:r>
            <a:r>
              <a:rPr lang="en-US" altLang="en-US" dirty="0"/>
              <a:t> </a:t>
            </a:r>
            <a:r>
              <a:rPr lang="en-US" altLang="en-US" dirty="0" err="1"/>
              <a:t>Kitasato</a:t>
            </a:r>
            <a:r>
              <a:rPr lang="en-US" altLang="en-US" dirty="0"/>
              <a:t>, celebrated collaborator of Robert Koch and Emil von Behring, arrived with a large team of Japanese scientists on June 12. Three days later, </a:t>
            </a:r>
            <a:r>
              <a:rPr lang="en-US" altLang="en-US" dirty="0" err="1"/>
              <a:t>Yersin</a:t>
            </a:r>
            <a:r>
              <a:rPr lang="en-US" altLang="en-US" dirty="0"/>
              <a:t>, a bacteriologist, almost unknown arrived from Indochina arrived. </a:t>
            </a:r>
            <a:r>
              <a:rPr lang="en-US" altLang="en-US" dirty="0" err="1"/>
              <a:t>Kitasato</a:t>
            </a:r>
            <a:r>
              <a:rPr lang="en-US" altLang="en-US" dirty="0"/>
              <a:t> identified a gram positive bacteria, while </a:t>
            </a:r>
            <a:r>
              <a:rPr lang="en-US" altLang="en-US" dirty="0" err="1"/>
              <a:t>Yersin</a:t>
            </a:r>
            <a:r>
              <a:rPr lang="en-US" altLang="en-US" dirty="0"/>
              <a:t> a gram negative. In 1896, </a:t>
            </a:r>
            <a:r>
              <a:rPr lang="en-US" altLang="en-US" dirty="0" err="1"/>
              <a:t>Yersin</a:t>
            </a:r>
            <a:r>
              <a:rPr lang="en-US" altLang="en-US" dirty="0"/>
              <a:t> developed an antiserum that saved the life of an 18 year old Chinese student. Eventually it turned out that </a:t>
            </a:r>
            <a:r>
              <a:rPr lang="en-US" altLang="en-US" dirty="0" err="1"/>
              <a:t>Yersin</a:t>
            </a:r>
            <a:r>
              <a:rPr lang="en-US" altLang="en-US" dirty="0"/>
              <a:t> had found the agent (a gram negative bacillus) responsible for plague. Bottom photo: Dr. Alexandre </a:t>
            </a:r>
            <a:r>
              <a:rPr lang="en-US" altLang="en-US" dirty="0" err="1"/>
              <a:t>Yersin</a:t>
            </a:r>
            <a:r>
              <a:rPr lang="en-US" altLang="en-US" dirty="0"/>
              <a:t> in Front of the National Quarantine Station, Shanghai Station, 1936. This was the laboratory building in Shanghai, China where Dr. </a:t>
            </a:r>
            <a:r>
              <a:rPr lang="en-US" altLang="en-US" dirty="0" err="1"/>
              <a:t>Yersin</a:t>
            </a:r>
            <a:r>
              <a:rPr lang="en-US" altLang="en-US" dirty="0"/>
              <a:t> first isolated and described in detail, </a:t>
            </a:r>
            <a:r>
              <a:rPr lang="en-US" altLang="en-US" i="1" dirty="0"/>
              <a:t>Pasteurella pestis</a:t>
            </a:r>
            <a:r>
              <a:rPr lang="en-US" altLang="en-US" dirty="0"/>
              <a:t>, the old term used for </a:t>
            </a:r>
            <a:r>
              <a:rPr lang="en-US" altLang="en-US" i="1" dirty="0"/>
              <a:t>Yersinia pestis</a:t>
            </a:r>
            <a:r>
              <a:rPr lang="en-US" altLang="en-US" dirty="0"/>
              <a:t>. Image from CDC.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262062-1870-4F8B-A90C-3E948F946C81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9050" y="3262313"/>
            <a:ext cx="7467600" cy="1447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65760" indent="-283464"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7200" dirty="0">
                <a:latin typeface="Times New Roman" pitchFamily="18" charset="0"/>
                <a:cs typeface="Times New Roman" pitchFamily="18" charset="0"/>
              </a:rPr>
              <a:t>Plague</a:t>
            </a:r>
            <a:endParaRPr lang="en-US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7" name="Picture 14" descr="Our Clients | Jivesna Te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7800" y="304800"/>
            <a:ext cx="190500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16" descr="Bihar Veterinary College - Wikipedi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6600" y="533400"/>
            <a:ext cx="167005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52400"/>
            <a:ext cx="7620000" cy="17526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br>
              <a:rPr lang="en-US" sz="48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6000" b="1" dirty="0">
                <a:latin typeface="Times New Roman" pitchFamily="18" charset="0"/>
                <a:cs typeface="Times New Roman" pitchFamily="18" charset="0"/>
              </a:rPr>
              <a:t>Plague</a:t>
            </a:r>
            <a:br>
              <a:rPr lang="en-US" sz="53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5300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4000" b="1" dirty="0" err="1">
                <a:latin typeface="Times New Roman" pitchFamily="18" charset="0"/>
                <a:cs typeface="Times New Roman" pitchFamily="18" charset="0"/>
              </a:rPr>
              <a:t>Metazoonoses</a:t>
            </a:r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 type I)</a:t>
            </a:r>
            <a:endParaRPr lang="en-US" sz="5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2057400"/>
            <a:ext cx="3657600" cy="35814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Also K/as</a:t>
            </a:r>
          </a:p>
          <a:p>
            <a:pPr algn="ctr"/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Mad rat disease</a:t>
            </a:r>
          </a:p>
          <a:p>
            <a:pPr algn="ctr"/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Black death</a:t>
            </a:r>
          </a:p>
          <a:p>
            <a:pPr algn="ctr"/>
            <a:r>
              <a:rPr lang="en-US" sz="2800" b="1" dirty="0" err="1">
                <a:latin typeface="Times New Roman" pitchFamily="18" charset="0"/>
                <a:cs typeface="Times New Roman" pitchFamily="18" charset="0"/>
              </a:rPr>
              <a:t>Mahamari</a:t>
            </a:r>
            <a:endParaRPr lang="en-US" sz="2800" b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Pestilential fever</a:t>
            </a:r>
          </a:p>
          <a:p>
            <a:pPr algn="ctr"/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Buboes</a:t>
            </a:r>
          </a:p>
          <a:p>
            <a:pPr algn="ctr"/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Pest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  <a:p>
            <a:endParaRPr lang="en-US" dirty="0"/>
          </a:p>
        </p:txBody>
      </p:sp>
      <p:pic>
        <p:nvPicPr>
          <p:cNvPr id="4" name="Picture 4" descr="Newsweek report on outbreak in India, 1996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67300" y="2057400"/>
            <a:ext cx="3657600" cy="3574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1295400" y="5791200"/>
            <a:ext cx="7543800" cy="9233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Times New Roman" pitchFamily="18" charset="0"/>
                <a:cs typeface="Times New Roman" pitchFamily="18" charset="0"/>
              </a:rPr>
              <a:t>"Black death" inspired one of the most enduring nursery rhymes in the English language, “Ring a Ring 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O'Roses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, a pocket full of posies / Ashes, ashes (or ah-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tishoo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 ah-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tishoo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), we all fall down”.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0" y="228600"/>
            <a:ext cx="2298192" cy="7620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Etiology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143000"/>
            <a:ext cx="7714488" cy="51054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Yersinia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Family: </a:t>
            </a:r>
            <a:r>
              <a:rPr lang="en-US" sz="2200" b="1" dirty="0" err="1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Enterobacteriaceae</a:t>
            </a:r>
            <a:endParaRPr lang="en-US" sz="2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A gram negative, 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Non-spore forming, 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Non-motile, </a:t>
            </a:r>
          </a:p>
          <a:p>
            <a:pPr algn="just"/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Coccobacillus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looks like "safety pin" (i.e. bipolar) </a:t>
            </a: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(Staining: methylene blue stain or Giemsa's stain or </a:t>
            </a:r>
            <a:r>
              <a:rPr lang="en-US" sz="20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Wayson's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stain)</a:t>
            </a:r>
            <a:endParaRPr lang="en-US" sz="2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Forms capsule: In living tissues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Not very resistance to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physical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&amp;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chemical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agents</a:t>
            </a:r>
          </a:p>
          <a:p>
            <a:endParaRPr lang="en-US" b="1" dirty="0"/>
          </a:p>
        </p:txBody>
      </p:sp>
      <p:pic>
        <p:nvPicPr>
          <p:cNvPr id="1026" name="Picture 2" descr="C:\Users\user\Desktop\download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524000"/>
            <a:ext cx="2759501" cy="2209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143000"/>
            <a:ext cx="7790688" cy="54102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 err="1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Coagulase</a:t>
            </a:r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 protein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secreted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Yersinia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pestis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Clot the blood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Coagulase is inactive at high temperatures: </a:t>
            </a:r>
            <a:r>
              <a:rPr lang="en-US" sz="22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Cessation of plague transmission during very hot weather</a:t>
            </a:r>
          </a:p>
          <a:p>
            <a:pPr lvl="1"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Pathogenicity is determined by: </a:t>
            </a:r>
          </a:p>
          <a:p>
            <a:pPr lvl="1"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Fractions (F1), V, W, endotoxin &amp; </a:t>
            </a:r>
            <a:r>
              <a:rPr lang="en-US" sz="22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exodoxin</a:t>
            </a: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(cardiotoxin)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F1 is a capsular heat labile protein</a:t>
            </a:r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(used in serological tests)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F1, V &amp; W fractions: Make resistant to phagocytosis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Cardiotoxin: lethal to mice &amp;  rats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886200" y="304800"/>
            <a:ext cx="2298192" cy="7620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Etiology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1032" descr="Dr. Alexandre Yersin in Front of the National Quarantine Station, Shanghai Station, 1936.">
            <a:extLst>
              <a:ext uri="{FF2B5EF4-FFF2-40B4-BE49-F238E27FC236}">
                <a16:creationId xmlns:a16="http://schemas.microsoft.com/office/drawing/2014/main" id="{B332E648-EEC6-40E1-8F95-87983C365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789363"/>
            <a:ext cx="3419475" cy="2408237"/>
          </a:xfrm>
          <a:prstGeom prst="rect">
            <a:avLst/>
          </a:prstGeom>
          <a:noFill/>
          <a:ln w="38100">
            <a:solidFill>
              <a:srgbClr val="FFCC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6" name="Rectangle 1026">
            <a:extLst>
              <a:ext uri="{FF2B5EF4-FFF2-40B4-BE49-F238E27FC236}">
                <a16:creationId xmlns:a16="http://schemas.microsoft.com/office/drawing/2014/main" id="{EB0628E6-430C-4059-9866-635D959ABA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US" dirty="0">
                <a:latin typeface="Comic Sans MS" pitchFamily="66" charset="0"/>
              </a:rPr>
              <a:t>Discovery</a:t>
            </a:r>
          </a:p>
        </p:txBody>
      </p:sp>
      <p:sp>
        <p:nvSpPr>
          <p:cNvPr id="3077" name="Rectangle 1027">
            <a:extLst>
              <a:ext uri="{FF2B5EF4-FFF2-40B4-BE49-F238E27FC236}">
                <a16:creationId xmlns:a16="http://schemas.microsoft.com/office/drawing/2014/main" id="{DBB22D9D-4325-4E9E-8798-BC45AAACC3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rgbClr val="E46C0A"/>
              </a:buClr>
              <a:buFont typeface="Wingdings" panose="05000000000000000000" pitchFamily="2" charset="2"/>
              <a:buChar char="ü"/>
            </a:pPr>
            <a:r>
              <a:rPr lang="en-US" altLang="en-US" sz="2400">
                <a:solidFill>
                  <a:schemeClr val="accent2"/>
                </a:solidFill>
                <a:latin typeface="Comic Sans MS" panose="030F0702030302020204" pitchFamily="66" charset="0"/>
              </a:rPr>
              <a:t>1894</a:t>
            </a:r>
            <a:r>
              <a:rPr lang="en-US" altLang="en-US" sz="2400">
                <a:latin typeface="Comic Sans MS" panose="030F0702030302020204" pitchFamily="66" charset="0"/>
              </a:rPr>
              <a:t>: Hong Kong pandemic (3rd)</a:t>
            </a:r>
          </a:p>
          <a:p>
            <a:pPr eaLnBrk="1" hangingPunct="1">
              <a:buClr>
                <a:srgbClr val="E46C0A"/>
              </a:buClr>
              <a:buFont typeface="Wingdings" panose="05000000000000000000" pitchFamily="2" charset="2"/>
              <a:buChar char="ü"/>
            </a:pPr>
            <a:r>
              <a:rPr lang="en-US" altLang="en-US" sz="2400">
                <a:solidFill>
                  <a:schemeClr val="accent2"/>
                </a:solidFill>
                <a:latin typeface="Comic Sans MS" panose="030F0702030302020204" pitchFamily="66" charset="0"/>
              </a:rPr>
              <a:t>Alexandre Yersin</a:t>
            </a:r>
          </a:p>
          <a:p>
            <a:pPr lvl="1" eaLnBrk="1" hangingPunct="1">
              <a:buClr>
                <a:srgbClr val="E46C0A"/>
              </a:buClr>
              <a:buFont typeface="Arial" panose="020B0604020202020204" pitchFamily="34" charset="0"/>
              <a:buNone/>
            </a:pPr>
            <a:r>
              <a:rPr lang="en-US" altLang="en-US" sz="2400">
                <a:latin typeface="Comic Sans MS" panose="030F0702030302020204" pitchFamily="66" charset="0"/>
              </a:rPr>
              <a:t>Gram negative</a:t>
            </a:r>
          </a:p>
          <a:p>
            <a:pPr lvl="1" eaLnBrk="1" hangingPunct="1">
              <a:buClr>
                <a:srgbClr val="E46C0A"/>
              </a:buClr>
              <a:buFont typeface="Arial" panose="020B0604020202020204" pitchFamily="34" charset="0"/>
              <a:buNone/>
            </a:pPr>
            <a:r>
              <a:rPr lang="en-US" altLang="en-US" sz="2400">
                <a:latin typeface="Comic Sans MS" panose="030F0702030302020204" pitchFamily="66" charset="0"/>
              </a:rPr>
              <a:t>Bacillus</a:t>
            </a:r>
          </a:p>
          <a:p>
            <a:pPr eaLnBrk="1" hangingPunct="1">
              <a:buClr>
                <a:srgbClr val="E46C0A"/>
              </a:buClr>
              <a:buFont typeface="Wingdings" panose="05000000000000000000" pitchFamily="2" charset="2"/>
              <a:buChar char="ü"/>
            </a:pPr>
            <a:r>
              <a:rPr lang="en-US" altLang="en-US" sz="2400">
                <a:latin typeface="Comic Sans MS" panose="030F0702030302020204" pitchFamily="66" charset="0"/>
              </a:rPr>
              <a:t>1896</a:t>
            </a:r>
          </a:p>
          <a:p>
            <a:pPr lvl="1" eaLnBrk="1" hangingPunct="1">
              <a:buClr>
                <a:srgbClr val="E46C0A"/>
              </a:buClr>
              <a:buFont typeface="Arial" panose="020B0604020202020204" pitchFamily="34" charset="0"/>
              <a:buNone/>
            </a:pPr>
            <a:r>
              <a:rPr lang="en-US" altLang="en-US" sz="2400">
                <a:latin typeface="Comic Sans MS" panose="030F0702030302020204" pitchFamily="66" charset="0"/>
              </a:rPr>
              <a:t>Developed antiserum</a:t>
            </a:r>
          </a:p>
        </p:txBody>
      </p:sp>
      <p:pic>
        <p:nvPicPr>
          <p:cNvPr id="4102" name="Picture 1028" descr="yersinia_dr_yersin">
            <a:extLst>
              <a:ext uri="{FF2B5EF4-FFF2-40B4-BE49-F238E27FC236}">
                <a16:creationId xmlns:a16="http://schemas.microsoft.com/office/drawing/2014/main" id="{D8F74C51-2FAA-48E1-9A7A-412FF85C90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763" y="1773238"/>
            <a:ext cx="1743075" cy="2592387"/>
          </a:xfrm>
          <a:prstGeom prst="rect">
            <a:avLst/>
          </a:prstGeom>
          <a:noFill/>
          <a:ln w="38100">
            <a:solidFill>
              <a:srgbClr val="FFCC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6019800" cy="6858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Epidemiology: Pandemics</a:t>
            </a:r>
            <a:endParaRPr lang="en-US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066800"/>
            <a:ext cx="7866888" cy="5562600"/>
          </a:xfrm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 first pandemic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Justinian’s Plaque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Started in 542 AD in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Egypt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Spread to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Asia &amp; Europe</a:t>
            </a:r>
          </a:p>
          <a:p>
            <a:pPr lvl="1" algn="just"/>
            <a:r>
              <a:rPr lang="en-US" sz="2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100 million deaths</a:t>
            </a:r>
            <a:endParaRPr lang="en-US" sz="2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                           </a:t>
            </a: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 second pandemic: Black Death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Started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in 1347-1352 AD from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Jaffa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Spread to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China, India &amp; Europe</a:t>
            </a:r>
          </a:p>
          <a:p>
            <a:pPr lvl="1" algn="just"/>
            <a:r>
              <a:rPr lang="en-US" sz="2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25 million victims</a:t>
            </a:r>
          </a:p>
          <a:p>
            <a:pPr algn="just">
              <a:buNone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 third pandemic: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Started in 1894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Yunnan in China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Spread to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India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and to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Europe, Asia &amp; Africa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Killed more than 12 million people in India &amp; </a:t>
            </a:r>
          </a:p>
          <a:p>
            <a:pPr lvl="1" algn="just">
              <a:buNone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    China alone in the period from 1898-1918</a:t>
            </a:r>
          </a:p>
          <a:p>
            <a:pPr lvl="1" algn="just"/>
            <a:endParaRPr lang="en-US" sz="2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/>
            <a:endParaRPr lang="en-US" sz="3200" b="1" dirty="0"/>
          </a:p>
        </p:txBody>
      </p:sp>
      <p:pic>
        <p:nvPicPr>
          <p:cNvPr id="4" name="Picture 4" descr="mosaic of Justini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781800" y="1066800"/>
            <a:ext cx="1984375" cy="1905000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6858000" y="2514600"/>
            <a:ext cx="1892298" cy="430887"/>
          </a:xfrm>
          <a:prstGeom prst="rect">
            <a:avLst/>
          </a:prstGeom>
          <a:noFill/>
          <a:ln w="28575" cap="sq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100" b="1" dirty="0">
                <a:solidFill>
                  <a:schemeClr val="bg1"/>
                </a:solidFill>
                <a:latin typeface="Times New Roman" pitchFamily="18" charset="0"/>
              </a:rPr>
              <a:t>Justinian the Roman Emperor</a:t>
            </a:r>
            <a:endParaRPr lang="en-US" sz="1200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pic>
        <p:nvPicPr>
          <p:cNvPr id="6" name="Picture 4" descr="Lists of the dead were published regular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705600" y="3048000"/>
            <a:ext cx="2054225" cy="1752600"/>
          </a:xfrm>
          <a:prstGeom prst="rect">
            <a:avLst/>
          </a:prstGeom>
        </p:spPr>
      </p:pic>
      <p:pic>
        <p:nvPicPr>
          <p:cNvPr id="7" name="Picture 4" descr="London's wealthy flee the plague as Death looks 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1800" y="4876800"/>
            <a:ext cx="199707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066800"/>
            <a:ext cx="5486400" cy="5562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Human plague 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In 1966: </a:t>
            </a:r>
            <a:r>
              <a:rPr lang="en-US" sz="2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Kolar</a:t>
            </a:r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district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Maharastra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In 1994 (August to September): two outbreaks </a:t>
            </a:r>
          </a:p>
          <a:p>
            <a:pPr lvl="1"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2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Beed</a:t>
            </a:r>
            <a:r>
              <a:rPr lang="en-US" sz="2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district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(Maharashtra) &amp; </a:t>
            </a:r>
            <a:r>
              <a:rPr lang="en-US" sz="22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Surat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(Gujarat)</a:t>
            </a:r>
          </a:p>
          <a:p>
            <a:pPr lvl="1" algn="just">
              <a:buNone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 algn="just">
              <a:buNone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Outbreaks suspected to be of plague were reported from Bihar &amp;  HP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marL="82296" indent="0" algn="just">
              <a:buNone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209800" y="228600"/>
            <a:ext cx="5410200" cy="6858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Outbreaks: In India</a:t>
            </a:r>
            <a:endParaRPr lang="en-US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user\Desktop\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9400" y="1981200"/>
            <a:ext cx="2514600" cy="2971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Map: World Distribution of Plague, 1998">
            <a:extLst>
              <a:ext uri="{FF2B5EF4-FFF2-40B4-BE49-F238E27FC236}">
                <a16:creationId xmlns:a16="http://schemas.microsoft.com/office/drawing/2014/main" id="{51B65D5D-15BE-4D1E-BC13-222B0173A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960" r="3703"/>
          <a:stretch>
            <a:fillRect/>
          </a:stretch>
        </p:blipFill>
        <p:spPr bwMode="auto">
          <a:xfrm>
            <a:off x="714375" y="642938"/>
            <a:ext cx="7858125" cy="55721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1981200" y="4038600"/>
            <a:ext cx="228600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Times New Roman" pitchFamily="18" charset="0"/>
                <a:cs typeface="Times New Roman" pitchFamily="18" charset="0"/>
              </a:rPr>
              <a:t>Rat fleas </a:t>
            </a:r>
          </a:p>
          <a:p>
            <a:pPr algn="just"/>
            <a:r>
              <a:rPr lang="en-US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Xenopsylla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cheopis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) </a:t>
            </a:r>
            <a:endParaRPr lang="en-US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user\Desktop\download (7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3000" y="3048000"/>
            <a:ext cx="1764988" cy="1300163"/>
          </a:xfrm>
          <a:prstGeom prst="rect">
            <a:avLst/>
          </a:prstGeom>
          <a:noFill/>
        </p:spPr>
      </p:pic>
      <p:pic>
        <p:nvPicPr>
          <p:cNvPr id="1027" name="Picture 3" descr="C:\Users\user\Desktop\download (3).jpg"/>
          <p:cNvPicPr>
            <a:picLocks noChangeAspect="1" noChangeArrowheads="1"/>
          </p:cNvPicPr>
          <p:nvPr/>
        </p:nvPicPr>
        <p:blipFill>
          <a:blip r:embed="rId4" cstate="print"/>
          <a:srcRect l="6452" t="11911" r="12903"/>
          <a:stretch>
            <a:fillRect/>
          </a:stretch>
        </p:blipFill>
        <p:spPr bwMode="auto">
          <a:xfrm>
            <a:off x="4419600" y="1600200"/>
            <a:ext cx="1905000" cy="1127125"/>
          </a:xfrm>
          <a:prstGeom prst="rect">
            <a:avLst/>
          </a:prstGeom>
          <a:noFill/>
        </p:spPr>
      </p:pic>
      <p:pic>
        <p:nvPicPr>
          <p:cNvPr id="1030" name="Picture 6" descr="C:\Users\user\Desktop\download (6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05600" y="3048000"/>
            <a:ext cx="1757362" cy="1223962"/>
          </a:xfrm>
          <a:prstGeom prst="rect">
            <a:avLst/>
          </a:prstGeom>
          <a:noFill/>
        </p:spPr>
      </p:pic>
      <p:pic>
        <p:nvPicPr>
          <p:cNvPr id="13" name="Picture 2" descr="C:\Users\user\Desktop\downloa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6000" y="3276600"/>
            <a:ext cx="1817916" cy="108301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66800"/>
            <a:ext cx="7498080" cy="5562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Primary host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Rodents</a:t>
            </a:r>
            <a:endParaRPr lang="en-US" sz="2200" b="1" i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i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Reservoir of infection: 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Fleas may remain infected for months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Other host: cats, pigs, cattle, sheep, goat, horse, deer etc. </a:t>
            </a:r>
          </a:p>
          <a:p>
            <a:pPr lvl="1" algn="just">
              <a:buFont typeface="Arial" pitchFamily="34" charset="0"/>
              <a:buChar char="•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Dogs: No overt clinical signs Sentinel animals </a:t>
            </a:r>
          </a:p>
          <a:p>
            <a:pPr lvl="1" algn="just">
              <a:buFont typeface="Arial" pitchFamily="34" charset="0"/>
              <a:buChar char="•"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251192" cy="715962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Epidemiology: Host range &amp; reservoir</a:t>
            </a:r>
            <a:endParaRPr lang="en-US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ser\Desktop\download (2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33600" y="1600200"/>
            <a:ext cx="1676400" cy="1295400"/>
          </a:xfrm>
          <a:prstGeom prst="rect">
            <a:avLst/>
          </a:prstGeom>
          <a:noFill/>
        </p:spPr>
      </p:pic>
      <p:pic>
        <p:nvPicPr>
          <p:cNvPr id="1028" name="Picture 4" descr="C:\Users\user\Desktop\download (4)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2800" y="1752600"/>
            <a:ext cx="1336431" cy="10668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1981200" y="2438400"/>
            <a:ext cx="20574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i="1" dirty="0">
                <a:latin typeface="Times New Roman" pitchFamily="18" charset="0"/>
                <a:cs typeface="Times New Roman" pitchFamily="18" charset="0"/>
              </a:rPr>
              <a:t>R. 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norvegicus</a:t>
            </a:r>
            <a:endParaRPr lang="en-US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53000" y="2514600"/>
            <a:ext cx="15240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i="1" dirty="0">
                <a:latin typeface="Times New Roman" pitchFamily="18" charset="0"/>
                <a:cs typeface="Times New Roman" pitchFamily="18" charset="0"/>
              </a:rPr>
              <a:t>R. 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rattus</a:t>
            </a:r>
            <a:endParaRPr lang="en-US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934200" y="2438400"/>
            <a:ext cx="13716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Bandicota</a:t>
            </a:r>
            <a:endParaRPr lang="en-US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105400" y="4343400"/>
            <a:ext cx="12192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i="1" dirty="0">
                <a:latin typeface="Times New Roman" pitchFamily="18" charset="0"/>
                <a:cs typeface="Times New Roman" pitchFamily="18" charset="0"/>
              </a:rPr>
              <a:t>Rodents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934200" y="4267200"/>
            <a:ext cx="12192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i="1" dirty="0">
                <a:latin typeface="Times New Roman" pitchFamily="18" charset="0"/>
                <a:cs typeface="Times New Roman" pitchFamily="18" charset="0"/>
              </a:rPr>
              <a:t>Gerbil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9400" y="228600"/>
            <a:ext cx="4888992" cy="639762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Source &amp; Transmission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914400"/>
            <a:ext cx="7866888" cy="57150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In Animals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 rats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By the bite of infected flea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Camel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Infection by ingestion of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contaminated hay 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Cats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Feeding on infected rodents 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Y. </a:t>
            </a:r>
            <a:r>
              <a:rPr lang="en-US" sz="2200" b="1" i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2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enter in to the body through skin, conjunctiva, oral route &amp; inhalation route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Contact with infected rat fleas (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X.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cheopis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) or rodents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Pulmonary form spread by airborne or droplet infection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Human infections 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From non-rodent species 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Direct contact with infected tissues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By scratch or bite injuries 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Handling of infected animals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Man to man transmission is</a:t>
            </a: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mainly air-borne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066800"/>
            <a:ext cx="7543800" cy="5486400"/>
          </a:xfrm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600" b="1" dirty="0">
                <a:latin typeface="Times New Roman" pitchFamily="18" charset="0"/>
                <a:cs typeface="Times New Roman" pitchFamily="18" charset="0"/>
              </a:rPr>
              <a:t>The main routes of infection in man are: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Domestic rat-rat flea-man (bubonic plague)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Wild rodent-flea/ contact-man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Wild rodent-flea-domestic rodent-flea-man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Man-human flea-man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Man-man by droplet (pneumonic plague)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By handling of infected rodents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Ingestion of contaminated animal tissue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Bites of infected cats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Bites of ticks, lice and bed bugs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Use of clothes infected with flea</a:t>
            </a:r>
          </a:p>
          <a:p>
            <a:pPr lvl="1" algn="just">
              <a:buFont typeface="Wingdings" pitchFamily="2" charset="2"/>
              <a:buChar char="v"/>
            </a:pPr>
            <a:endParaRPr lang="en-US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In India vector of the disease three species of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Rat flea: 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X. </a:t>
            </a:r>
            <a:r>
              <a:rPr lang="en-US" sz="2400" b="1" i="1" dirty="0" err="1">
                <a:latin typeface="Times New Roman" pitchFamily="18" charset="0"/>
                <a:cs typeface="Times New Roman" pitchFamily="18" charset="0"/>
              </a:rPr>
              <a:t>cheopis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X. </a:t>
            </a:r>
            <a:r>
              <a:rPr lang="en-US" sz="2400" b="1" i="1" dirty="0" err="1">
                <a:latin typeface="Times New Roman" pitchFamily="18" charset="0"/>
                <a:cs typeface="Times New Roman" pitchFamily="18" charset="0"/>
              </a:rPr>
              <a:t>astia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&amp; 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X. </a:t>
            </a:r>
            <a:r>
              <a:rPr lang="en-US" sz="2400" b="1" i="1" dirty="0" err="1">
                <a:latin typeface="Times New Roman" pitchFamily="18" charset="0"/>
                <a:cs typeface="Times New Roman" pitchFamily="18" charset="0"/>
              </a:rPr>
              <a:t>brasiliensis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 algn="just">
              <a:buFont typeface="Wingdings" pitchFamily="2" charset="2"/>
              <a:buChar char="v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The gerbil flea:  </a:t>
            </a:r>
            <a:r>
              <a:rPr lang="en-US" sz="2400" b="1" i="1" dirty="0" err="1">
                <a:latin typeface="Times New Roman" pitchFamily="18" charset="0"/>
                <a:cs typeface="Times New Roman" pitchFamily="18" charset="0"/>
              </a:rPr>
              <a:t>Nosapsyllus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i="1" dirty="0" err="1">
                <a:latin typeface="Times New Roman" pitchFamily="18" charset="0"/>
                <a:cs typeface="Times New Roman" pitchFamily="18" charset="0"/>
              </a:rPr>
              <a:t>nilgeriensis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819400" y="228600"/>
            <a:ext cx="4888992" cy="639762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Source &amp; Transmission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ser\Desktop\media_5d3_5d3f2287-f2b3-4ee7-bc4e-576490c7a5c9_phpD1VlzQ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304800"/>
            <a:ext cx="7867650" cy="63246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2057400" y="228600"/>
            <a:ext cx="6019800" cy="487362"/>
          </a:xfrm>
          <a:ln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Manner in which fleas transmit plague</a:t>
            </a:r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1295400" y="838200"/>
            <a:ext cx="7467600" cy="59400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Flea feeds on Y.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infected blood</a:t>
            </a: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Y. </a:t>
            </a:r>
            <a:r>
              <a:rPr lang="en-US" sz="2000" b="1" i="1" dirty="0" err="1"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enters flea’s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midgut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&amp; multiplies logarithmically</a:t>
            </a: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Clump of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Y. </a:t>
            </a:r>
            <a:r>
              <a:rPr lang="en-US" sz="2000" b="1" i="1" dirty="0" err="1"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forms in the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midgut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blocking fleas foregut</a:t>
            </a:r>
          </a:p>
          <a:p>
            <a:pPr algn="ctr" eaLnBrk="0" hangingPunct="0"/>
            <a:endParaRPr lang="en-US" sz="2000" b="1" dirty="0">
              <a:solidFill>
                <a:schemeClr val="hlin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During next meal, blood cannot enter the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midgut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&amp; flea gets very hungry</a:t>
            </a: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Flea bites vigorously &amp; regurgitates the contents of its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midgut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into the next wound</a:t>
            </a:r>
          </a:p>
          <a:p>
            <a:pPr eaLnBrk="0" hangingPunct="0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0" hangingPunct="0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4495800" y="1219200"/>
            <a:ext cx="228600" cy="533400"/>
          </a:xfrm>
          <a:prstGeom prst="downArrow">
            <a:avLst>
              <a:gd name="adj1" fmla="val 50000"/>
              <a:gd name="adj2" fmla="val 33456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>
              <a:latin typeface="Garamond" pitchFamily="18" charset="0"/>
            </a:endParaRPr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4495800" y="2209800"/>
            <a:ext cx="228600" cy="609600"/>
          </a:xfrm>
          <a:prstGeom prst="downArrow">
            <a:avLst>
              <a:gd name="adj1" fmla="val 50000"/>
              <a:gd name="adj2" fmla="val 33456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>
              <a:latin typeface="Garamond" pitchFamily="18" charset="0"/>
            </a:endParaRP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4495800" y="3276600"/>
            <a:ext cx="228600" cy="685800"/>
          </a:xfrm>
          <a:prstGeom prst="downArrow">
            <a:avLst>
              <a:gd name="adj1" fmla="val 50000"/>
              <a:gd name="adj2" fmla="val 33456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>
              <a:latin typeface="Garamond" pitchFamily="18" charset="0"/>
            </a:endParaRP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 bwMode="auto">
          <a:xfrm>
            <a:off x="4495800" y="4572000"/>
            <a:ext cx="228600" cy="685800"/>
          </a:xfrm>
          <a:prstGeom prst="downArrow">
            <a:avLst>
              <a:gd name="adj1" fmla="val 50000"/>
              <a:gd name="adj2" fmla="val 33456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>
              <a:latin typeface="Garamond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800600" y="1295400"/>
            <a:ext cx="2327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Coagulase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by Y.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pestis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105400" y="3352800"/>
            <a:ext cx="2749471" cy="369332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"Blocked flea condition". </a:t>
            </a:r>
            <a:endParaRPr lang="en-US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2209800" y="152400"/>
            <a:ext cx="5638800" cy="914400"/>
          </a:xfrm>
          <a:ln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 eaLnBrk="1" hangingPunct="1">
              <a:defRPr/>
            </a:pPr>
            <a:r>
              <a:rPr lang="en-US" sz="3600" dirty="0">
                <a:effectLst/>
                <a:latin typeface="Times New Roman" pitchFamily="18" charset="0"/>
                <a:cs typeface="Times New Roman" pitchFamily="18" charset="0"/>
              </a:rPr>
              <a:t>Importance of flea blockage</a:t>
            </a:r>
          </a:p>
        </p:txBody>
      </p:sp>
      <p:pic>
        <p:nvPicPr>
          <p:cNvPr id="44035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71600" y="1371600"/>
            <a:ext cx="7300912" cy="2587625"/>
          </a:xfrm>
          <a:noFill/>
        </p:spPr>
      </p:pic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914400" y="4191000"/>
            <a:ext cx="8229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US" sz="2000" b="1" dirty="0">
                <a:latin typeface="Garamond" pitchFamily="18" charset="0"/>
              </a:rPr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(A) Unblocked, uninfected flea       (B) blocked, infected flea on the right</a:t>
            </a:r>
          </a:p>
        </p:txBody>
      </p:sp>
      <p:sp>
        <p:nvSpPr>
          <p:cNvPr id="44037" name="Rectangle 7"/>
          <p:cNvSpPr>
            <a:spLocks noChangeArrowheads="1"/>
          </p:cNvSpPr>
          <p:nvPr/>
        </p:nvSpPr>
        <p:spPr bwMode="auto">
          <a:xfrm>
            <a:off x="1143000" y="4876800"/>
            <a:ext cx="748347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1200" b="1" dirty="0">
                <a:latin typeface="Tahoma" pitchFamily="34" charset="0"/>
              </a:rPr>
              <a:t>http://www.asm.org/ASM/files/CCLIBRARYFILES/FILENAME/0000000467/nw20030086p.pdf</a:t>
            </a:r>
          </a:p>
        </p:txBody>
      </p:sp>
      <p:sp>
        <p:nvSpPr>
          <p:cNvPr id="44038" name="Text Box 8"/>
          <p:cNvSpPr txBox="1">
            <a:spLocks noChangeArrowheads="1"/>
          </p:cNvSpPr>
          <p:nvPr/>
        </p:nvSpPr>
        <p:spPr bwMode="auto">
          <a:xfrm>
            <a:off x="1066800" y="5481638"/>
            <a:ext cx="8001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buFontTx/>
              <a:buChar char="•"/>
            </a:pPr>
            <a:r>
              <a:rPr lang="en-US" sz="2000" b="1" dirty="0">
                <a:latin typeface="Garamond" pitchFamily="18" charset="0"/>
              </a:rPr>
              <a:t> Experiments indicate that only blocked fleas effectively transmit plague to mammals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228600"/>
            <a:ext cx="3974592" cy="609600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algn="just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Disease in animal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066800"/>
            <a:ext cx="7638288" cy="5638800"/>
          </a:xfrm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Primarily effects: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Animal of order </a:t>
            </a: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Rodentia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                              (Effect both wild &amp; domestic rodents)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Lesser degree: Rabbits &amp; hairs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Infection: Acute, Chronic &amp; </a:t>
            </a: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Inapparent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Domestic rats: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more susceptible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Rattus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200" b="1" i="1" dirty="0" err="1">
                <a:latin typeface="Times New Roman" pitchFamily="18" charset="0"/>
                <a:cs typeface="Times New Roman" pitchFamily="18" charset="0"/>
              </a:rPr>
              <a:t>rattus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die in large number during to epizootic</a:t>
            </a:r>
          </a:p>
          <a:p>
            <a:pPr lvl="1"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Acute cases: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Haemorrhages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with buboes &amp;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spleenomegaly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, without other internal lesions</a:t>
            </a:r>
          </a:p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Sub acute cases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: Buboes (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caseous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), &amp;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Punctiform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necrotic foci are found  in spleen, liver, lung</a:t>
            </a:r>
          </a:p>
          <a:p>
            <a:pPr algn="just"/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dogs: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Illness is self-limiting, </a:t>
            </a: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cats: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Severe</a:t>
            </a: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Often fatal infection, characterized by formation of abscess, lymphadenitis, lethargy, &amp; fever.</a:t>
            </a: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Kittens: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Secondary pneumonia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1026" name="Picture 2" descr="C:\Users\user\Desktop\downlo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4267200"/>
            <a:ext cx="2628900" cy="1143000"/>
          </a:xfrm>
          <a:prstGeom prst="rect">
            <a:avLst/>
          </a:prstGeom>
          <a:noFill/>
        </p:spPr>
      </p:pic>
      <p:pic>
        <p:nvPicPr>
          <p:cNvPr id="4" name="Picture 2" descr="C:\Users\user\Desktop\images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5715000"/>
            <a:ext cx="2438400" cy="91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90600"/>
            <a:ext cx="7790688" cy="5638800"/>
          </a:xfrm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Incubation period: 2-6 days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 Three clinical forms: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Bubonic plague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200" b="1" dirty="0" err="1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Septicemic</a:t>
            </a: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plague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Pneumonic plague</a:t>
            </a:r>
          </a:p>
          <a:p>
            <a:pPr lvl="1" algn="just">
              <a:buFont typeface="Wingdings" pitchFamily="2" charset="2"/>
              <a:buChar char="q"/>
            </a:pP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All three clinical forms start with: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Fever, chills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cephalgia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, nausea,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Generalized pain,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diarrhoea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or constipation,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Toxemia, shock, arterial hypotension,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Rapid pulse, anxiety, staggering gait,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Slurred speech, mental confusion, &amp; </a:t>
            </a:r>
          </a:p>
          <a:p>
            <a:pPr lvl="1" algn="just">
              <a:buNone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    prostration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52800" y="228600"/>
            <a:ext cx="3288792" cy="685800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Disease in man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4" name="AutoShape 4" descr="The Black Death - Black Death VS Malar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5" name="Picture 5" descr="C:\Users\user\Desktop\_12209813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1524000"/>
            <a:ext cx="3581400" cy="2133600"/>
          </a:xfrm>
          <a:prstGeom prst="rect">
            <a:avLst/>
          </a:prstGeom>
          <a:noFill/>
        </p:spPr>
      </p:pic>
      <p:pic>
        <p:nvPicPr>
          <p:cNvPr id="5126" name="Picture 6" descr="C:\Users\user\Desktop\image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6025" y="3810000"/>
            <a:ext cx="2466975" cy="2209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228600"/>
            <a:ext cx="3288792" cy="685800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Disease in man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90600"/>
            <a:ext cx="7790688" cy="5638800"/>
          </a:xfrm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Bubonic plague: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The most common form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Incubation period: Few hrs -12 d (2-7 d after flea bite)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Small vesicle at the site of flea bite</a:t>
            </a:r>
          </a:p>
          <a:p>
            <a:pPr lvl="1" algn="just">
              <a:buFont typeface="Wingdings" pitchFamily="2" charset="2"/>
              <a:buChar char="ü"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Symptoms: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Fever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Swollen, tender lymph nodes,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"Buboes". </a:t>
            </a: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The bubo:  1 to 2 cm</a:t>
            </a:r>
          </a:p>
          <a:p>
            <a:pPr lvl="3" algn="just">
              <a:buFont typeface="Arial" pitchFamily="34" charset="0"/>
              <a:buChar char="•"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Extremely painful &amp; </a:t>
            </a:r>
          </a:p>
          <a:p>
            <a:pPr lvl="3" algn="just">
              <a:buFont typeface="Arial" pitchFamily="34" charset="0"/>
              <a:buChar char="•"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surrounded area become 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odematous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  <a:p>
            <a:pPr lvl="3" algn="just">
              <a:buFont typeface="Arial" pitchFamily="34" charset="0"/>
              <a:buChar char="•"/>
            </a:pPr>
            <a:r>
              <a:rPr lang="en-US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ore common: Inguinal, groin &amp; axial region</a:t>
            </a:r>
          </a:p>
          <a:p>
            <a:pPr lvl="3" algn="just">
              <a:buFont typeface="Arial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Inguinal buboes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: the pain in abdomen, vomiting &amp; 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diarrhoea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, which may be bloody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lvl="1" algn="just">
              <a:buFont typeface="Wingdings" pitchFamily="2" charset="2"/>
              <a:buChar char="ü"/>
            </a:pP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Fatality rate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: 25% to 60% (in untreated cases)</a:t>
            </a:r>
          </a:p>
          <a:p>
            <a:pPr lvl="1" algn="just">
              <a:buNone/>
            </a:pP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ser\Desktop\download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4600" y="2133600"/>
            <a:ext cx="2447925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ser\Desktop\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447800"/>
            <a:ext cx="3276600" cy="4267200"/>
          </a:xfrm>
          <a:prstGeom prst="rect">
            <a:avLst/>
          </a:prstGeom>
          <a:noFill/>
        </p:spPr>
      </p:pic>
      <p:pic>
        <p:nvPicPr>
          <p:cNvPr id="2051" name="Picture 3" descr="C:\Users\user\Desktop\images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1447800"/>
            <a:ext cx="3429000" cy="42672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3505200" y="457200"/>
            <a:ext cx="3124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Bubonic plague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990600"/>
            <a:ext cx="7714488" cy="5638800"/>
          </a:xfrm>
          <a:ln>
            <a:solidFill>
              <a:srgbClr val="FF0000"/>
            </a:solidFill>
          </a:ln>
        </p:spPr>
        <p:txBody>
          <a:bodyPr/>
          <a:lstStyle/>
          <a:p>
            <a:pPr algn="just"/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Systemic plague / </a:t>
            </a:r>
            <a:r>
              <a:rPr lang="en-US" sz="2400" b="1" dirty="0" err="1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Septicemic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plague: 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The bubonic form spreads into the blood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Onset of disease: rapid (death in 2 days)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Case fatality rate: 100%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Develops nervous &amp; cerebral symptoms</a:t>
            </a:r>
          </a:p>
          <a:p>
            <a:pPr lvl="1"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Symptoms are: </a:t>
            </a:r>
          </a:p>
          <a:p>
            <a:pPr lvl="2" algn="just">
              <a:buFont typeface="Wingdings" pitchFamily="2" charset="2"/>
              <a:buChar char="Ø"/>
            </a:pP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Epistaxis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2" algn="just">
              <a:buFont typeface="Wingdings" pitchFamily="2" charset="2"/>
              <a:buChar char="Ø"/>
            </a:pP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Cutaneous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petechiae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2" algn="just">
              <a:buFont typeface="Wingdings" pitchFamily="2" charset="2"/>
              <a:buChar char="Ø"/>
            </a:pP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Hematuria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lvl="2" algn="just">
              <a:buFont typeface="Wingdings" pitchFamily="2" charset="2"/>
              <a:buChar char="Ø"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Involuntary bowel movements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52800" y="228600"/>
            <a:ext cx="3288792" cy="685800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Disease in man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user\Desktop\downlo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3200400"/>
            <a:ext cx="2857500" cy="190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90600"/>
            <a:ext cx="7790688" cy="5562600"/>
          </a:xfrm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Pneumonic plague: 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The incubation period : </a:t>
            </a:r>
            <a:r>
              <a:rPr lang="en-US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to 5 days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The most serious form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Primary:  by direct inhalation of bacteria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Secondary:  Derived from bubonic/ </a:t>
            </a:r>
          </a:p>
          <a:p>
            <a:pPr lvl="1" algn="just">
              <a:buNone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                        Systemic form</a:t>
            </a:r>
          </a:p>
          <a:p>
            <a:pPr lvl="1"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Symptoms: 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High fever, chills &amp; often severe headache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Cough develops in 24 hours</a:t>
            </a:r>
          </a:p>
          <a:p>
            <a:pPr lvl="1" algn="just"/>
            <a:r>
              <a:rPr lang="en-US" sz="2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 sputum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: Clear at first, </a:t>
            </a:r>
          </a:p>
          <a:p>
            <a:pPr lvl="2" algn="just"/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Later foamy/</a:t>
            </a:r>
            <a:r>
              <a:rPr lang="en-US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haemorrhagic</a:t>
            </a:r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Rapid progressive pneumonia (no pleurisy)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Death occurs in 2 days</a:t>
            </a: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Mortality </a:t>
            </a:r>
            <a:r>
              <a:rPr lang="en-US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may exceed 50%</a:t>
            </a:r>
            <a:endParaRPr lang="en-US" sz="24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Complication: Meningitis</a:t>
            </a: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52800" y="228600"/>
            <a:ext cx="3288792" cy="685800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Disease in man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5" name="Picture 1" descr="C:\Users\user\Desktop\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1066800"/>
            <a:ext cx="2362200" cy="2209800"/>
          </a:xfrm>
          <a:prstGeom prst="rect">
            <a:avLst/>
          </a:prstGeom>
          <a:noFill/>
        </p:spPr>
      </p:pic>
      <p:pic>
        <p:nvPicPr>
          <p:cNvPr id="11266" name="Picture 2" descr="C:\Users\user\Desktop\download (2).jpg"/>
          <p:cNvPicPr>
            <a:picLocks noChangeAspect="1" noChangeArrowheads="1"/>
          </p:cNvPicPr>
          <p:nvPr/>
        </p:nvPicPr>
        <p:blipFill>
          <a:blip r:embed="rId3" cstate="print"/>
          <a:srcRect l="65473"/>
          <a:stretch>
            <a:fillRect/>
          </a:stretch>
        </p:blipFill>
        <p:spPr bwMode="auto">
          <a:xfrm>
            <a:off x="6781800" y="3962400"/>
            <a:ext cx="2057400" cy="2362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43000"/>
            <a:ext cx="7498080" cy="54864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2200" b="1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Pestis</a:t>
            </a:r>
            <a:r>
              <a:rPr lang="en-US" sz="2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minor: 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It is a mild form of plague 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Usually occurs: in endemic area</a:t>
            </a:r>
          </a:p>
          <a:p>
            <a:pPr lvl="1"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Symptoms are: swollen lymph nodes, fever, headache &amp; exhaustion, which subside within a week</a:t>
            </a:r>
          </a:p>
          <a:p>
            <a:pPr lvl="1"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Plague is also called the "</a:t>
            </a:r>
            <a:r>
              <a:rPr lang="en-US" sz="2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black death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" because disseminated intravascular coagulation takes place &amp; areas of skin undergo necrosis</a:t>
            </a: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52800" y="228600"/>
            <a:ext cx="3288792" cy="685800"/>
          </a:xfrm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Disease in man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5" descr="C:\Users\user\Desktop\images (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0" y="4800600"/>
            <a:ext cx="3048000" cy="167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228600"/>
            <a:ext cx="2298192" cy="6858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Diagnosis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066800"/>
            <a:ext cx="7714488" cy="57912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History &amp; clinical presentation: </a:t>
            </a:r>
          </a:p>
          <a:p>
            <a:pPr algn="just">
              <a:buFont typeface="Wingdings" pitchFamily="2" charset="2"/>
              <a:buChar char="ü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Bubos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, subcutaneous &amp; generalized congestion, granular liver, congested spleen &amp; pleural effusion</a:t>
            </a:r>
          </a:p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Demonstration of plague bacilli:</a:t>
            </a:r>
          </a:p>
          <a:p>
            <a:pPr algn="just">
              <a:buFont typeface="Wingdings" pitchFamily="2" charset="2"/>
              <a:buChar char="ü"/>
            </a:pP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Impression smears of aspirates from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buboes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or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blood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or </a:t>
            </a:r>
            <a:r>
              <a:rPr lang="en-US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sputum  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algn="just">
              <a:buNone/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     </a:t>
            </a:r>
            <a:endParaRPr lang="en-US" b="1" dirty="0"/>
          </a:p>
          <a:p>
            <a:endParaRPr lang="en-US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b="1" dirty="0"/>
          </a:p>
        </p:txBody>
      </p:sp>
      <p:pic>
        <p:nvPicPr>
          <p:cNvPr id="5" name="Picture 2" descr="C:\Users\user\Desktop\zoonosis-36-728.jpg"/>
          <p:cNvPicPr>
            <a:picLocks noChangeAspect="1" noChangeArrowheads="1"/>
          </p:cNvPicPr>
          <p:nvPr/>
        </p:nvPicPr>
        <p:blipFill>
          <a:blip r:embed="rId3" cstate="print"/>
          <a:srcRect l="51923" t="23810" b="14652"/>
          <a:stretch>
            <a:fillRect/>
          </a:stretch>
        </p:blipFill>
        <p:spPr bwMode="auto">
          <a:xfrm>
            <a:off x="1371600" y="3352800"/>
            <a:ext cx="3429000" cy="2971800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2286000" y="6172200"/>
            <a:ext cx="16145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Gram staining</a:t>
            </a:r>
          </a:p>
        </p:txBody>
      </p:sp>
      <p:pic>
        <p:nvPicPr>
          <p:cNvPr id="7" name="Picture 4" descr="C:\Users\user\Desktop\download (4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3581400"/>
            <a:ext cx="3181350" cy="25146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5334000" y="6096000"/>
            <a:ext cx="25035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Wayson</a:t>
            </a:r>
            <a:r>
              <a:rPr lang="en-US" sz="16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staining</a:t>
            </a:r>
          </a:p>
          <a:p>
            <a:pPr algn="ctr"/>
            <a:r>
              <a:rPr lang="en-US" sz="1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(Bipolar </a:t>
            </a:r>
            <a:r>
              <a:rPr lang="en-US" sz="1600" b="1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stainning</a:t>
            </a:r>
            <a:r>
              <a:rPr lang="en-US" sz="1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9" name="Rectangle 8"/>
          <p:cNvSpPr/>
          <p:nvPr/>
        </p:nvSpPr>
        <p:spPr>
          <a:xfrm>
            <a:off x="6019800" y="3124200"/>
            <a:ext cx="2658420" cy="369332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en-US" dirty="0"/>
              <a:t>Safety pin like morphology</a:t>
            </a:r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>
          <a:xfrm flipH="1">
            <a:off x="7162800" y="3493532"/>
            <a:ext cx="186210" cy="153566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43000"/>
            <a:ext cx="7498080" cy="5562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Isolation of organism</a:t>
            </a:r>
            <a:r>
              <a:rPr lang="en-US" sz="2200" b="1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en-US" sz="2200" b="1" dirty="0" err="1">
                <a:latin typeface="Times New Roman" pitchFamily="18" charset="0"/>
                <a:cs typeface="Times New Roman" pitchFamily="18" charset="0"/>
              </a:rPr>
              <a:t>cefsulodin-Irgasan-novobiocin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CIN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) agar , blood agar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733800" y="228600"/>
            <a:ext cx="2298192" cy="6858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Diagnosis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ser\Desktop\zoonosis-36-728.jpg"/>
          <p:cNvPicPr>
            <a:picLocks noChangeAspect="1" noChangeArrowheads="1"/>
          </p:cNvPicPr>
          <p:nvPr/>
        </p:nvPicPr>
        <p:blipFill>
          <a:blip r:embed="rId3" cstate="print"/>
          <a:srcRect l="3846" t="23810" r="48077" b="14652"/>
          <a:stretch>
            <a:fillRect/>
          </a:stretch>
        </p:blipFill>
        <p:spPr bwMode="auto">
          <a:xfrm>
            <a:off x="1676400" y="2057400"/>
            <a:ext cx="3276600" cy="33528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2362200" y="5257800"/>
            <a:ext cx="16081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On blood agar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447801" y="5638800"/>
            <a:ext cx="3276599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Times New Roman" pitchFamily="18" charset="0"/>
                <a:cs typeface="Times New Roman" pitchFamily="18" charset="0"/>
              </a:rPr>
              <a:t>Grey white translucent colony after 24 h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148867" y="5562600"/>
            <a:ext cx="3690333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latin typeface="Times New Roman" pitchFamily="18" charset="0"/>
                <a:cs typeface="Times New Roman" pitchFamily="18" charset="0"/>
              </a:rPr>
              <a:t>Smooth, round opaque,  irregular edges, raised center, flat periphery  </a:t>
            </a:r>
            <a:r>
              <a:rPr lang="en-US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(Fried egg appearance)</a:t>
            </a:r>
          </a:p>
        </p:txBody>
      </p:sp>
      <p:pic>
        <p:nvPicPr>
          <p:cNvPr id="4102" name="Picture 6" descr="C:\Users\user\Desktop\slide_19.jpg"/>
          <p:cNvPicPr>
            <a:picLocks noChangeAspect="1" noChangeArrowheads="1"/>
          </p:cNvPicPr>
          <p:nvPr/>
        </p:nvPicPr>
        <p:blipFill>
          <a:blip r:embed="rId4" cstate="print"/>
          <a:srcRect l="48182" t="41819" r="16363" b="27272"/>
          <a:stretch>
            <a:fillRect/>
          </a:stretch>
        </p:blipFill>
        <p:spPr bwMode="auto">
          <a:xfrm>
            <a:off x="5257800" y="2057400"/>
            <a:ext cx="3429000" cy="35052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6324600" y="5181600"/>
            <a:ext cx="1479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On CIN agar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726680" cy="57912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endParaRPr lang="en-US" sz="22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FAT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: Antibodies against </a:t>
            </a: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F1 antigen </a:t>
            </a:r>
          </a:p>
          <a:p>
            <a:pPr algn="just">
              <a:buNone/>
            </a:pPr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Serology: </a:t>
            </a:r>
          </a:p>
          <a:p>
            <a:pPr algn="just">
              <a:buNone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  CIE, ELISA, CFT, PHA, Dot-ELISA 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Molecular diagnosis: </a:t>
            </a: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PCR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Animal inoculation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76600" y="152400"/>
            <a:ext cx="3505200" cy="609600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Diagnosis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Content Placeholder 3" descr="C:\Users\user\Desktop\download (3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4600" y="5562600"/>
            <a:ext cx="2209800" cy="1065033"/>
          </a:xfrm>
          <a:prstGeom prst="rect">
            <a:avLst/>
          </a:prstGeom>
          <a:noFill/>
        </p:spPr>
      </p:pic>
      <p:pic>
        <p:nvPicPr>
          <p:cNvPr id="5122" name="Picture 2" descr="C:\Users\user\Desktop\download (5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8400" y="3429000"/>
            <a:ext cx="2286000" cy="12192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1371600" y="5867400"/>
            <a:ext cx="34290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2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Rapid diagnostic Kit:</a:t>
            </a:r>
          </a:p>
        </p:txBody>
      </p:sp>
      <p:pic>
        <p:nvPicPr>
          <p:cNvPr id="5123" name="Picture 3" descr="C:\Users\user\Desktop\download (6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48400" y="2133600"/>
            <a:ext cx="2209800" cy="1219200"/>
          </a:xfrm>
          <a:prstGeom prst="rect">
            <a:avLst/>
          </a:prstGeom>
          <a:noFill/>
        </p:spPr>
      </p:pic>
      <p:pic>
        <p:nvPicPr>
          <p:cNvPr id="5125" name="Picture 5" descr="C:\Users\user\Desktop\images (4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24600" y="4648200"/>
            <a:ext cx="2133600" cy="914400"/>
          </a:xfrm>
          <a:prstGeom prst="rect">
            <a:avLst/>
          </a:prstGeom>
          <a:noFill/>
        </p:spPr>
      </p:pic>
      <p:pic>
        <p:nvPicPr>
          <p:cNvPr id="12" name="Picture 6" descr="immunofluorescenc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>
          <a:xfrm>
            <a:off x="6324600" y="914400"/>
            <a:ext cx="2133600" cy="1143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228600"/>
            <a:ext cx="5181600" cy="685800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US" sz="40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Treatment &amp; Control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990600"/>
            <a:ext cx="5715000" cy="5715000"/>
          </a:xfrm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Treatment: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Streptomycin with tetracycline or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chloramphenicol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is effective </a:t>
            </a: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Continuous surveillance: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Sentinel animal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programmes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should be used in endemic areas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Prompt diagnosis and medical care</a:t>
            </a:r>
          </a:p>
          <a:p>
            <a:pPr algn="just"/>
            <a:r>
              <a:rPr lang="en-US" sz="2200" b="1" dirty="0">
                <a:latin typeface="Times New Roman" pitchFamily="18" charset="0"/>
                <a:cs typeface="Times New Roman" pitchFamily="18" charset="0"/>
              </a:rPr>
              <a:t>Chemoprophylaxis to the exposed group</a:t>
            </a:r>
          </a:p>
          <a:p>
            <a:pPr algn="just"/>
            <a:endParaRPr lang="en-US" sz="2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Rodent control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By use of </a:t>
            </a:r>
            <a:r>
              <a:rPr lang="en-US" sz="2000" b="1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rodenticides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 like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warfarin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, zinc phosphate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Fumigation with </a:t>
            </a: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carbon disulphide, SO</a:t>
            </a:r>
            <a:r>
              <a:rPr lang="en-US" sz="2000" b="1" baseline="-250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methyl bromide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Proper disposal of garbage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Proper storage of food grains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Trapping </a:t>
            </a: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Elimination of fleas: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BHC as 3% dust or 3%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malathion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200" b="1" dirty="0"/>
          </a:p>
        </p:txBody>
      </p:sp>
      <p:pic>
        <p:nvPicPr>
          <p:cNvPr id="3074" name="Picture 2" descr="C:\Users\user\Desktop\images (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990600"/>
            <a:ext cx="1905000" cy="1752600"/>
          </a:xfrm>
          <a:prstGeom prst="rect">
            <a:avLst/>
          </a:prstGeom>
          <a:noFill/>
        </p:spPr>
      </p:pic>
      <p:pic>
        <p:nvPicPr>
          <p:cNvPr id="3075" name="Picture 3" descr="C:\Users\user\Desktop\downlo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34200" y="3048000"/>
            <a:ext cx="1866900" cy="1447799"/>
          </a:xfrm>
          <a:prstGeom prst="rect">
            <a:avLst/>
          </a:prstGeom>
          <a:noFill/>
        </p:spPr>
      </p:pic>
      <p:pic>
        <p:nvPicPr>
          <p:cNvPr id="3076" name="Picture 4" descr="C:\Users\user\Desktop\download (1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10400" y="4800600"/>
            <a:ext cx="1914525" cy="1762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066800"/>
            <a:ext cx="5715000" cy="5562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Disinfection: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Masks, gowns and gloves should be worn when handling the suspected materials.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All contaminated surfaces with sputum, discharges &amp; dead rats by sanitation</a:t>
            </a:r>
          </a:p>
          <a:p>
            <a:pPr lvl="1" algn="just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Vaccination: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Two doses of formalin killed whole bacteria vaccine are given at interval of 7 to 14 days. 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Immunity starts one week after vaccination</a:t>
            </a:r>
          </a:p>
          <a:p>
            <a:pPr lvl="1" algn="just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Confers immunity for 6 months</a:t>
            </a:r>
          </a:p>
          <a:p>
            <a:pPr lvl="1" algn="just"/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Isolation of plague affected people must be done</a:t>
            </a:r>
          </a:p>
          <a:p>
            <a:pPr algn="just"/>
            <a:endParaRPr lang="en-US" sz="2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667000" y="228600"/>
            <a:ext cx="5181600" cy="685800"/>
          </a:xfrm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US" sz="4000" b="1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Treatment &amp; Control</a:t>
            </a:r>
            <a:br>
              <a:rPr lang="en-US" dirty="0"/>
            </a:br>
            <a:endParaRPr lang="en-US" dirty="0"/>
          </a:p>
        </p:txBody>
      </p:sp>
      <p:pic>
        <p:nvPicPr>
          <p:cNvPr id="2050" name="Picture 2" descr="C:\Users\user\Desktop\images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1143000"/>
            <a:ext cx="1981199" cy="2667000"/>
          </a:xfrm>
          <a:prstGeom prst="rect">
            <a:avLst/>
          </a:prstGeom>
          <a:noFill/>
        </p:spPr>
      </p:pic>
      <p:pic>
        <p:nvPicPr>
          <p:cNvPr id="2052" name="Picture 4" descr="C:\Users\user\Desktop\download (7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0400" y="4191000"/>
            <a:ext cx="19050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997</TotalTime>
  <Words>1690</Words>
  <Application>Microsoft Office PowerPoint</Application>
  <PresentationFormat>On-screen Show (4:3)</PresentationFormat>
  <Paragraphs>291</Paragraphs>
  <Slides>26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7" baseType="lpstr">
      <vt:lpstr>Arial</vt:lpstr>
      <vt:lpstr>Calibri</vt:lpstr>
      <vt:lpstr>Comic Sans MS</vt:lpstr>
      <vt:lpstr>Garamond</vt:lpstr>
      <vt:lpstr>Gill Sans MT</vt:lpstr>
      <vt:lpstr>Tahoma</vt:lpstr>
      <vt:lpstr>Times New Roman</vt:lpstr>
      <vt:lpstr>Verdana</vt:lpstr>
      <vt:lpstr>Wingdings</vt:lpstr>
      <vt:lpstr>Wingdings 2</vt:lpstr>
      <vt:lpstr>Solstice</vt:lpstr>
      <vt:lpstr>PowerPoint Presentation</vt:lpstr>
      <vt:lpstr>              Plague (Metazoonoses type I)</vt:lpstr>
      <vt:lpstr>Etiology</vt:lpstr>
      <vt:lpstr>Etiology</vt:lpstr>
      <vt:lpstr>Discovery</vt:lpstr>
      <vt:lpstr>Epidemiology: Pandemics</vt:lpstr>
      <vt:lpstr>Outbreaks: In India</vt:lpstr>
      <vt:lpstr>PowerPoint Presentation</vt:lpstr>
      <vt:lpstr>Epidemiology: Host range &amp; reservoir</vt:lpstr>
      <vt:lpstr>Source &amp; Transmission</vt:lpstr>
      <vt:lpstr>Source &amp; Transmission</vt:lpstr>
      <vt:lpstr>PowerPoint Presentation</vt:lpstr>
      <vt:lpstr>Manner in which fleas transmit plague</vt:lpstr>
      <vt:lpstr>Importance of flea blockage</vt:lpstr>
      <vt:lpstr>  Disease in animal</vt:lpstr>
      <vt:lpstr>Disease in man</vt:lpstr>
      <vt:lpstr>Disease in man</vt:lpstr>
      <vt:lpstr>PowerPoint Presentation</vt:lpstr>
      <vt:lpstr>Disease in man</vt:lpstr>
      <vt:lpstr>Disease in man</vt:lpstr>
      <vt:lpstr>Disease in man</vt:lpstr>
      <vt:lpstr>Diagnosis</vt:lpstr>
      <vt:lpstr>Diagnosis</vt:lpstr>
      <vt:lpstr>Diagnosis</vt:lpstr>
      <vt:lpstr> Treatment &amp; Control </vt:lpstr>
      <vt:lpstr> Treatment &amp; Control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Plague (Metazoonoses type I) </dc:title>
  <dc:creator>user</dc:creator>
  <cp:lastModifiedBy>drbhoomika1986@gmail.com</cp:lastModifiedBy>
  <cp:revision>51</cp:revision>
  <dcterms:created xsi:type="dcterms:W3CDTF">2006-08-16T00:00:00Z</dcterms:created>
  <dcterms:modified xsi:type="dcterms:W3CDTF">2023-05-09T07:00:29Z</dcterms:modified>
</cp:coreProperties>
</file>